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7432000"/>
  <p:notesSz cx="9296400" cy="14722475"/>
  <p:defaultTextStyle>
    <a:defPPr>
      <a:defRPr lang="en-US"/>
    </a:defPPr>
    <a:lvl1pPr marL="0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24284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48568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172852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897136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21420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345704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069989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794273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230" autoAdjust="0"/>
  </p:normalViewPr>
  <p:slideViewPr>
    <p:cSldViewPr>
      <p:cViewPr>
        <p:scale>
          <a:sx n="66" d="100"/>
          <a:sy n="66" d="100"/>
        </p:scale>
        <p:origin x="1362" y="7698"/>
      </p:cViewPr>
      <p:guideLst>
        <p:guide orient="horz" pos="8640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chneidm:Documents:GSP:GSPHistorical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m\Documents\Deans%20Office\Science\New%20Science%20Project\FY1989-2010Science_Grads_ByEthnic_Aggregat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4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Number of Science Graduates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3295377661125688"/>
          <c:y val="9.758719249076922E-2"/>
          <c:w val="0.74513517060367496"/>
          <c:h val="0.78817099663389611"/>
        </c:manualLayout>
      </c:layout>
      <c:barChart>
        <c:barDir val="col"/>
        <c:grouping val="stacked"/>
        <c:ser>
          <c:idx val="4"/>
          <c:order val="0"/>
          <c:tx>
            <c:strRef>
              <c:f>'Aggregated by Major'!$G$2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val>
            <c:numRef>
              <c:f>('Aggregated by Major'!$G$12,'Aggregated by Major'!$G$28,'Aggregated by Major'!$G$44,'Aggregated by Major'!$G$60)</c:f>
              <c:numCache>
                <c:formatCode>General</c:formatCode>
                <c:ptCount val="4"/>
                <c:pt idx="0">
                  <c:v>406</c:v>
                </c:pt>
                <c:pt idx="1">
                  <c:v>433</c:v>
                </c:pt>
                <c:pt idx="2">
                  <c:v>418</c:v>
                </c:pt>
                <c:pt idx="3">
                  <c:v>464</c:v>
                </c:pt>
              </c:numCache>
            </c:numRef>
          </c:val>
        </c:ser>
        <c:ser>
          <c:idx val="6"/>
          <c:order val="1"/>
          <c:tx>
            <c:strRef>
              <c:f>'Aggregated by Major'!$F$2</c:f>
              <c:strCache>
                <c:ptCount val="1"/>
                <c:pt idx="0">
                  <c:v>FN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val>
            <c:numRef>
              <c:f>('Aggregated by Major'!$F$12,'Aggregated by Major'!$F$28,'Aggregated by Major'!$F$44,'Aggregated by Major'!$F$60)</c:f>
              <c:numCache>
                <c:formatCode>General</c:formatCode>
                <c:ptCount val="4"/>
                <c:pt idx="0">
                  <c:v>61</c:v>
                </c:pt>
                <c:pt idx="1">
                  <c:v>52</c:v>
                </c:pt>
                <c:pt idx="2">
                  <c:v>81</c:v>
                </c:pt>
                <c:pt idx="3">
                  <c:v>102</c:v>
                </c:pt>
              </c:numCache>
            </c:numRef>
          </c:val>
        </c:ser>
        <c:ser>
          <c:idx val="0"/>
          <c:order val="2"/>
          <c:tx>
            <c:strRef>
              <c:f>'Aggregated by Major'!$D$2</c:f>
              <c:strCache>
                <c:ptCount val="1"/>
                <c:pt idx="0">
                  <c:v>Af Am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('Aggregated by Major'!$A$4,'Aggregated by Major'!$A$20,'Aggregated by Major'!$A$36,'Aggregated by Major'!$A$52)</c:f>
              <c:strCache>
                <c:ptCount val="4"/>
                <c:pt idx="0">
                  <c:v>91-95</c:v>
                </c:pt>
                <c:pt idx="1">
                  <c:v>96-00</c:v>
                </c:pt>
                <c:pt idx="2">
                  <c:v>01-05</c:v>
                </c:pt>
                <c:pt idx="3">
                  <c:v>06-10</c:v>
                </c:pt>
              </c:strCache>
            </c:strRef>
          </c:cat>
          <c:val>
            <c:numRef>
              <c:f>('Aggregated by Major'!$D$12,'Aggregated by Major'!$D$28,'Aggregated by Major'!$D$44,'Aggregated by Major'!$D$60)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19</c:v>
                </c:pt>
                <c:pt idx="3">
                  <c:v>26</c:v>
                </c:pt>
              </c:numCache>
            </c:numRef>
          </c:val>
        </c:ser>
        <c:ser>
          <c:idx val="1"/>
          <c:order val="3"/>
          <c:tx>
            <c:strRef>
              <c:f>'Aggregated by Major'!$C$2</c:f>
              <c:strCache>
                <c:ptCount val="1"/>
                <c:pt idx="0">
                  <c:v>Hisp Am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val>
            <c:numRef>
              <c:f>('Aggregated by Major'!$C$12,'Aggregated by Major'!$C$28,'Aggregated by Major'!$C$44,'Aggregated by Major'!$C$60)</c:f>
              <c:numCache>
                <c:formatCode>General</c:formatCode>
                <c:ptCount val="4"/>
                <c:pt idx="0">
                  <c:v>7</c:v>
                </c:pt>
                <c:pt idx="1">
                  <c:v>26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ser>
          <c:idx val="2"/>
          <c:order val="4"/>
          <c:tx>
            <c:strRef>
              <c:f>'Aggregated by Major'!$B$2</c:f>
              <c:strCache>
                <c:ptCount val="1"/>
                <c:pt idx="0">
                  <c:v>As Am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val>
            <c:numRef>
              <c:f>('Aggregated by Major'!$B$12,'Aggregated by Major'!$B$28,'Aggregated by Major'!$B$44,'Aggregated by Major'!$B$60)</c:f>
              <c:numCache>
                <c:formatCode>General</c:formatCode>
                <c:ptCount val="4"/>
                <c:pt idx="0">
                  <c:v>15</c:v>
                </c:pt>
                <c:pt idx="1">
                  <c:v>33</c:v>
                </c:pt>
                <c:pt idx="2">
                  <c:v>27</c:v>
                </c:pt>
                <c:pt idx="3">
                  <c:v>45</c:v>
                </c:pt>
              </c:numCache>
            </c:numRef>
          </c:val>
        </c:ser>
        <c:ser>
          <c:idx val="3"/>
          <c:order val="5"/>
          <c:tx>
            <c:strRef>
              <c:f>'Aggregated by Major'!$E$2</c:f>
              <c:strCache>
                <c:ptCount val="1"/>
                <c:pt idx="0">
                  <c:v>Nat Am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val>
            <c:numRef>
              <c:f>('Aggregated by Major'!$E$12,'Aggregated by Major'!$E$28,'Aggregated by Major'!$E$44,'Aggregated by Major'!$E$60)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5"/>
          <c:order val="6"/>
          <c:tx>
            <c:strRef>
              <c:f>'Aggregated by Major'!$H$2</c:f>
              <c:strCache>
                <c:ptCount val="1"/>
                <c:pt idx="0">
                  <c:v>Unk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val>
            <c:numRef>
              <c:f>('Aggregated by Major'!$H$12,'Aggregated by Major'!$H$28,'Aggregated by Major'!$H$44,'Aggregated by Major'!$H$60)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46</c:v>
                </c:pt>
                <c:pt idx="3">
                  <c:v>51</c:v>
                </c:pt>
              </c:numCache>
            </c:numRef>
          </c:val>
        </c:ser>
        <c:overlap val="100"/>
        <c:axId val="76824960"/>
        <c:axId val="76826880"/>
      </c:barChart>
      <c:catAx>
        <c:axId val="76824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Academic Year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6826880"/>
        <c:crosses val="autoZero"/>
        <c:auto val="1"/>
        <c:lblAlgn val="ctr"/>
        <c:lblOffset val="100"/>
      </c:catAx>
      <c:valAx>
        <c:axId val="76826880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# Graduates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682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1873739466777185E-2"/>
          <c:y val="0.35304636178952231"/>
          <c:w val="0.10321397983146843"/>
          <c:h val="0.2975677298812226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latin typeface="Times New Roman" pitchFamily="18" charset="0"/>
              </a:rPr>
              <a:t>Cumulative Increase in the Number of Science Graduates in Physical and Computational Sciences</a:t>
            </a:r>
            <a:endParaRPr lang="en-US" baseline="0">
              <a:latin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8540350877192955E-2"/>
          <c:y val="4.4812286122462595E-2"/>
          <c:w val="0.84512932725514867"/>
          <c:h val="0.93673777957242521"/>
        </c:manualLayout>
      </c:layout>
      <c:barChart>
        <c:barDir val="col"/>
        <c:grouping val="clustered"/>
        <c:ser>
          <c:idx val="0"/>
          <c:order val="0"/>
          <c:tx>
            <c:strRef>
              <c:f>'Aggregated by Major'!$G$2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'Aggregated by Major'!$A$86:$A$88</c:f>
              <c:strCache>
                <c:ptCount val="3"/>
                <c:pt idx="0">
                  <c:v>91-95 to 96-00</c:v>
                </c:pt>
                <c:pt idx="1">
                  <c:v>91-95 to 01-05</c:v>
                </c:pt>
                <c:pt idx="2">
                  <c:v>91-95 to 06-10</c:v>
                </c:pt>
              </c:strCache>
            </c:strRef>
          </c:cat>
          <c:val>
            <c:numRef>
              <c:f>'Aggregated by Major'!$G$86:$G$88</c:f>
              <c:numCache>
                <c:formatCode>0%</c:formatCode>
                <c:ptCount val="3"/>
                <c:pt idx="0">
                  <c:v>-6.1855670103092793E-2</c:v>
                </c:pt>
                <c:pt idx="1">
                  <c:v>6.1855670103092793E-2</c:v>
                </c:pt>
                <c:pt idx="2">
                  <c:v>0.30927835051546398</c:v>
                </c:pt>
              </c:numCache>
            </c:numRef>
          </c:val>
        </c:ser>
        <c:ser>
          <c:idx val="1"/>
          <c:order val="1"/>
          <c:tx>
            <c:strRef>
              <c:f>'Aggregated by Major'!$J$2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'Aggregated by Major'!$A$86:$A$88</c:f>
              <c:strCache>
                <c:ptCount val="3"/>
                <c:pt idx="0">
                  <c:v>91-95 to 96-00</c:v>
                </c:pt>
                <c:pt idx="1">
                  <c:v>91-95 to 01-05</c:v>
                </c:pt>
                <c:pt idx="2">
                  <c:v>91-95 to 06-10</c:v>
                </c:pt>
              </c:strCache>
            </c:strRef>
          </c:cat>
          <c:val>
            <c:numRef>
              <c:f>'Aggregated by Major'!$J$86:$J$88</c:f>
              <c:numCache>
                <c:formatCode>0%</c:formatCode>
                <c:ptCount val="3"/>
                <c:pt idx="0">
                  <c:v>0.39622641509434248</c:v>
                </c:pt>
                <c:pt idx="1">
                  <c:v>1.1886792452830188</c:v>
                </c:pt>
                <c:pt idx="2">
                  <c:v>1.9433962264150944</c:v>
                </c:pt>
              </c:numCache>
            </c:numRef>
          </c:val>
        </c:ser>
        <c:ser>
          <c:idx val="4"/>
          <c:order val="2"/>
          <c:tx>
            <c:strRef>
              <c:f>'Aggregated by Major'!$D$2</c:f>
              <c:strCache>
                <c:ptCount val="1"/>
                <c:pt idx="0">
                  <c:v>Af Am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'Aggregated by Major'!$A$86:$A$88</c:f>
              <c:strCache>
                <c:ptCount val="3"/>
                <c:pt idx="0">
                  <c:v>91-95 to 96-00</c:v>
                </c:pt>
                <c:pt idx="1">
                  <c:v>91-95 to 01-05</c:v>
                </c:pt>
                <c:pt idx="2">
                  <c:v>91-95 to 06-10</c:v>
                </c:pt>
              </c:strCache>
            </c:strRef>
          </c:cat>
          <c:val>
            <c:numRef>
              <c:f>'Aggregated by Major'!$D$86:$D$88</c:f>
              <c:numCache>
                <c:formatCode>0%</c:formatCode>
                <c:ptCount val="3"/>
                <c:pt idx="0">
                  <c:v>3.3333333333333335</c:v>
                </c:pt>
                <c:pt idx="1">
                  <c:v>1.6666666666666667</c:v>
                </c:pt>
                <c:pt idx="2">
                  <c:v>3.6666666666666665</c:v>
                </c:pt>
              </c:numCache>
            </c:numRef>
          </c:val>
        </c:ser>
        <c:ser>
          <c:idx val="3"/>
          <c:order val="3"/>
          <c:tx>
            <c:strRef>
              <c:f>'Aggregated by Major'!$C$2</c:f>
              <c:strCache>
                <c:ptCount val="1"/>
                <c:pt idx="0">
                  <c:v>Hisp Am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'Aggregated by Major'!$A$86:$A$88</c:f>
              <c:strCache>
                <c:ptCount val="3"/>
                <c:pt idx="0">
                  <c:v>91-95 to 96-00</c:v>
                </c:pt>
                <c:pt idx="1">
                  <c:v>91-95 to 01-05</c:v>
                </c:pt>
                <c:pt idx="2">
                  <c:v>91-95 to 06-10</c:v>
                </c:pt>
              </c:strCache>
            </c:strRef>
          </c:cat>
          <c:val>
            <c:numRef>
              <c:f>'Aggregated by Major'!$C$86:$C$88</c:f>
              <c:numCache>
                <c:formatCode>0%</c:formatCode>
                <c:ptCount val="3"/>
                <c:pt idx="0">
                  <c:v>0.4</c:v>
                </c:pt>
                <c:pt idx="1">
                  <c:v>1.4</c:v>
                </c:pt>
                <c:pt idx="2">
                  <c:v>2</c:v>
                </c:pt>
              </c:numCache>
            </c:numRef>
          </c:val>
        </c:ser>
        <c:ser>
          <c:idx val="2"/>
          <c:order val="4"/>
          <c:tx>
            <c:strRef>
              <c:f>'Aggregated by Major'!$B$2</c:f>
              <c:strCache>
                <c:ptCount val="1"/>
                <c:pt idx="0">
                  <c:v>As Am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'Aggregated by Major'!$A$86:$A$88</c:f>
              <c:strCache>
                <c:ptCount val="3"/>
                <c:pt idx="0">
                  <c:v>91-95 to 96-00</c:v>
                </c:pt>
                <c:pt idx="1">
                  <c:v>91-95 to 01-05</c:v>
                </c:pt>
                <c:pt idx="2">
                  <c:v>91-95 to 06-10</c:v>
                </c:pt>
              </c:strCache>
            </c:strRef>
          </c:cat>
          <c:val>
            <c:numRef>
              <c:f>'Aggregated by Major'!$B$86:$B$88</c:f>
              <c:numCache>
                <c:formatCode>0%</c:formatCode>
                <c:ptCount val="3"/>
                <c:pt idx="0">
                  <c:v>1</c:v>
                </c:pt>
                <c:pt idx="1">
                  <c:v>1.8333333333333333</c:v>
                </c:pt>
                <c:pt idx="2">
                  <c:v>2.5</c:v>
                </c:pt>
              </c:numCache>
            </c:numRef>
          </c:val>
        </c:ser>
        <c:ser>
          <c:idx val="5"/>
          <c:order val="5"/>
          <c:tx>
            <c:strRef>
              <c:f>'Aggregated by Major'!$F$2</c:f>
              <c:strCache>
                <c:ptCount val="1"/>
                <c:pt idx="0">
                  <c:v>FN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'Aggregated by Major'!$A$86:$A$88</c:f>
              <c:strCache>
                <c:ptCount val="3"/>
                <c:pt idx="0">
                  <c:v>91-95 to 96-00</c:v>
                </c:pt>
                <c:pt idx="1">
                  <c:v>91-95 to 01-05</c:v>
                </c:pt>
                <c:pt idx="2">
                  <c:v>91-95 to 06-10</c:v>
                </c:pt>
              </c:strCache>
            </c:strRef>
          </c:cat>
          <c:val>
            <c:numRef>
              <c:f>'Aggregated by Major'!$F$86:$F$88</c:f>
              <c:numCache>
                <c:formatCode>0%</c:formatCode>
                <c:ptCount val="3"/>
                <c:pt idx="0">
                  <c:v>-8.3333333333333343E-2</c:v>
                </c:pt>
                <c:pt idx="1">
                  <c:v>0.66666666666666663</c:v>
                </c:pt>
                <c:pt idx="2">
                  <c:v>0.91666666666666652</c:v>
                </c:pt>
              </c:numCache>
            </c:numRef>
          </c:val>
        </c:ser>
        <c:axId val="76658944"/>
        <c:axId val="76664832"/>
      </c:barChart>
      <c:catAx>
        <c:axId val="76658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6664832"/>
        <c:crosses val="autoZero"/>
        <c:auto val="1"/>
        <c:lblAlgn val="ctr"/>
        <c:lblOffset val="100"/>
      </c:catAx>
      <c:valAx>
        <c:axId val="766648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6658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8521702"/>
            <a:ext cx="2798064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5544800"/>
            <a:ext cx="2304288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2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4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72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9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62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34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6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9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4394200"/>
            <a:ext cx="26660477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4394200"/>
            <a:ext cx="79444213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7627602"/>
            <a:ext cx="27980640" cy="5448300"/>
          </a:xfrm>
        </p:spPr>
        <p:txBody>
          <a:bodyPr anchor="t"/>
          <a:lstStyle>
            <a:lvl1pPr algn="l">
              <a:defRPr sz="1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1626854"/>
            <a:ext cx="27980640" cy="6000748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2428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448568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7285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897136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86214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1034570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206998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379427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25603200"/>
            <a:ext cx="53052343" cy="72415400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25603200"/>
            <a:ext cx="53052347" cy="72415400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098552"/>
            <a:ext cx="2962656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140452"/>
            <a:ext cx="14544677" cy="255904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4284" indent="0">
              <a:buNone/>
              <a:defRPr sz="7500" b="1"/>
            </a:lvl2pPr>
            <a:lvl3pPr marL="3448568" indent="0">
              <a:buNone/>
              <a:defRPr sz="6800" b="1"/>
            </a:lvl3pPr>
            <a:lvl4pPr marL="5172852" indent="0">
              <a:buNone/>
              <a:defRPr sz="6000" b="1"/>
            </a:lvl4pPr>
            <a:lvl5pPr marL="6897136" indent="0">
              <a:buNone/>
              <a:defRPr sz="6000" b="1"/>
            </a:lvl5pPr>
            <a:lvl6pPr marL="8621420" indent="0">
              <a:buNone/>
              <a:defRPr sz="6000" b="1"/>
            </a:lvl6pPr>
            <a:lvl7pPr marL="10345704" indent="0">
              <a:buNone/>
              <a:defRPr sz="6000" b="1"/>
            </a:lvl7pPr>
            <a:lvl8pPr marL="12069989" indent="0">
              <a:buNone/>
              <a:defRPr sz="6000" b="1"/>
            </a:lvl8pPr>
            <a:lvl9pPr marL="13794273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8699500"/>
            <a:ext cx="14544677" cy="1580515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6140452"/>
            <a:ext cx="14550390" cy="255904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4284" indent="0">
              <a:buNone/>
              <a:defRPr sz="7500" b="1"/>
            </a:lvl2pPr>
            <a:lvl3pPr marL="3448568" indent="0">
              <a:buNone/>
              <a:defRPr sz="6800" b="1"/>
            </a:lvl3pPr>
            <a:lvl4pPr marL="5172852" indent="0">
              <a:buNone/>
              <a:defRPr sz="6000" b="1"/>
            </a:lvl4pPr>
            <a:lvl5pPr marL="6897136" indent="0">
              <a:buNone/>
              <a:defRPr sz="6000" b="1"/>
            </a:lvl5pPr>
            <a:lvl6pPr marL="8621420" indent="0">
              <a:buNone/>
              <a:defRPr sz="6000" b="1"/>
            </a:lvl6pPr>
            <a:lvl7pPr marL="10345704" indent="0">
              <a:buNone/>
              <a:defRPr sz="6000" b="1"/>
            </a:lvl7pPr>
            <a:lvl8pPr marL="12069989" indent="0">
              <a:buNone/>
              <a:defRPr sz="6000" b="1"/>
            </a:lvl8pPr>
            <a:lvl9pPr marL="13794273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8699500"/>
            <a:ext cx="14550390" cy="1580515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092200"/>
            <a:ext cx="10829927" cy="4648200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092202"/>
            <a:ext cx="18402300" cy="23412452"/>
          </a:xfrm>
        </p:spPr>
        <p:txBody>
          <a:bodyPr/>
          <a:lstStyle>
            <a:lvl1pPr>
              <a:defRPr sz="12100"/>
            </a:lvl1pPr>
            <a:lvl2pPr>
              <a:defRPr sz="10600"/>
            </a:lvl2pPr>
            <a:lvl3pPr>
              <a:defRPr sz="91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5740402"/>
            <a:ext cx="10829927" cy="18764252"/>
          </a:xfrm>
        </p:spPr>
        <p:txBody>
          <a:bodyPr/>
          <a:lstStyle>
            <a:lvl1pPr marL="0" indent="0">
              <a:buNone/>
              <a:defRPr sz="5300"/>
            </a:lvl1pPr>
            <a:lvl2pPr marL="1724284" indent="0">
              <a:buNone/>
              <a:defRPr sz="4500"/>
            </a:lvl2pPr>
            <a:lvl3pPr marL="3448568" indent="0">
              <a:buNone/>
              <a:defRPr sz="3800"/>
            </a:lvl3pPr>
            <a:lvl4pPr marL="5172852" indent="0">
              <a:buNone/>
              <a:defRPr sz="3400"/>
            </a:lvl4pPr>
            <a:lvl5pPr marL="6897136" indent="0">
              <a:buNone/>
              <a:defRPr sz="3400"/>
            </a:lvl5pPr>
            <a:lvl6pPr marL="8621420" indent="0">
              <a:buNone/>
              <a:defRPr sz="3400"/>
            </a:lvl6pPr>
            <a:lvl7pPr marL="10345704" indent="0">
              <a:buNone/>
              <a:defRPr sz="3400"/>
            </a:lvl7pPr>
            <a:lvl8pPr marL="12069989" indent="0">
              <a:buNone/>
              <a:defRPr sz="3400"/>
            </a:lvl8pPr>
            <a:lvl9pPr marL="13794273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9202400"/>
            <a:ext cx="19751040" cy="2266952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451100"/>
            <a:ext cx="19751040" cy="16459200"/>
          </a:xfrm>
        </p:spPr>
        <p:txBody>
          <a:bodyPr/>
          <a:lstStyle>
            <a:lvl1pPr marL="0" indent="0">
              <a:buNone/>
              <a:defRPr sz="12100"/>
            </a:lvl1pPr>
            <a:lvl2pPr marL="1724284" indent="0">
              <a:buNone/>
              <a:defRPr sz="10600"/>
            </a:lvl2pPr>
            <a:lvl3pPr marL="3448568" indent="0">
              <a:buNone/>
              <a:defRPr sz="9100"/>
            </a:lvl3pPr>
            <a:lvl4pPr marL="5172852" indent="0">
              <a:buNone/>
              <a:defRPr sz="7500"/>
            </a:lvl4pPr>
            <a:lvl5pPr marL="6897136" indent="0">
              <a:buNone/>
              <a:defRPr sz="7500"/>
            </a:lvl5pPr>
            <a:lvl6pPr marL="8621420" indent="0">
              <a:buNone/>
              <a:defRPr sz="7500"/>
            </a:lvl6pPr>
            <a:lvl7pPr marL="10345704" indent="0">
              <a:buNone/>
              <a:defRPr sz="7500"/>
            </a:lvl7pPr>
            <a:lvl8pPr marL="12069989" indent="0">
              <a:buNone/>
              <a:defRPr sz="7500"/>
            </a:lvl8pPr>
            <a:lvl9pPr marL="13794273" indent="0">
              <a:buNone/>
              <a:defRPr sz="7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1469352"/>
            <a:ext cx="19751040" cy="3219448"/>
          </a:xfrm>
        </p:spPr>
        <p:txBody>
          <a:bodyPr/>
          <a:lstStyle>
            <a:lvl1pPr marL="0" indent="0">
              <a:buNone/>
              <a:defRPr sz="5300"/>
            </a:lvl1pPr>
            <a:lvl2pPr marL="1724284" indent="0">
              <a:buNone/>
              <a:defRPr sz="4500"/>
            </a:lvl2pPr>
            <a:lvl3pPr marL="3448568" indent="0">
              <a:buNone/>
              <a:defRPr sz="3800"/>
            </a:lvl3pPr>
            <a:lvl4pPr marL="5172852" indent="0">
              <a:buNone/>
              <a:defRPr sz="3400"/>
            </a:lvl4pPr>
            <a:lvl5pPr marL="6897136" indent="0">
              <a:buNone/>
              <a:defRPr sz="3400"/>
            </a:lvl5pPr>
            <a:lvl6pPr marL="8621420" indent="0">
              <a:buNone/>
              <a:defRPr sz="3400"/>
            </a:lvl6pPr>
            <a:lvl7pPr marL="10345704" indent="0">
              <a:buNone/>
              <a:defRPr sz="3400"/>
            </a:lvl7pPr>
            <a:lvl8pPr marL="12069989" indent="0">
              <a:buNone/>
              <a:defRPr sz="3400"/>
            </a:lvl8pPr>
            <a:lvl9pPr marL="13794273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098552"/>
            <a:ext cx="29626560" cy="4572000"/>
          </a:xfrm>
          <a:prstGeom prst="rect">
            <a:avLst/>
          </a:prstGeom>
        </p:spPr>
        <p:txBody>
          <a:bodyPr vert="horz" lIns="344857" tIns="172428" rIns="344857" bIns="1724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400802"/>
            <a:ext cx="29626560" cy="18103852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5425402"/>
            <a:ext cx="7680960" cy="14605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F10C-4A3E-471D-AAE1-A978259E6896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5425402"/>
            <a:ext cx="10424160" cy="14605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5425402"/>
            <a:ext cx="7680960" cy="14605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8356-9EBF-4D74-99E6-279687587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48568" rtl="0" eaLnBrk="1" latinLnBrk="0" hangingPunct="1">
        <a:spcBef>
          <a:spcPct val="0"/>
        </a:spcBef>
        <a:buNone/>
        <a:defRPr sz="1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3213" indent="-1293213" algn="l" defTabSz="3448568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962" indent="-1077678" algn="l" defTabSz="3448568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710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994" indent="-862142" algn="l" defTabSz="3448568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9278" indent="-862142" algn="l" defTabSz="3448568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83562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847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2131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6415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284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568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852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7136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420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5704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9989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4273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oleObject" Target="../embeddings/Microsoft_Office_Excel_97-2003_Worksheet1.xls"/><Relationship Id="rId15" Type="http://schemas.openxmlformats.org/officeDocument/2006/relationships/chart" Target="../charts/chart1.xml"/><Relationship Id="rId10" Type="http://schemas.openxmlformats.org/officeDocument/2006/relationships/image" Target="../media/image8.jpeg"/><Relationship Id="rId4" Type="http://schemas.openxmlformats.org/officeDocument/2006/relationships/image" Target="../media/image3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hem Classroom students in grou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4800" y="14554200"/>
            <a:ext cx="4114800" cy="278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7800" y="-228600"/>
            <a:ext cx="18592800" cy="5791200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600" b="1" dirty="0" smtClean="0"/>
              <a:t>Results of Almost Two Decades of Reform Aimed at Inclusion in </a:t>
            </a:r>
            <a:br>
              <a:rPr lang="en-US" sz="9600" b="1" dirty="0" smtClean="0"/>
            </a:br>
            <a:r>
              <a:rPr lang="en-US" sz="9600" b="1" dirty="0" smtClean="0"/>
              <a:t>Science and Mathematics</a:t>
            </a:r>
            <a:br>
              <a:rPr lang="en-US" sz="9600" b="1" dirty="0" smtClean="0"/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Jim Swartz,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Dack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Professor of Chemistry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4400" b="1" kern="0" dirty="0" smtClean="0">
                <a:solidFill>
                  <a:srgbClr val="000000"/>
                </a:solidFill>
                <a:ea typeface="+mn-ea"/>
                <a:cs typeface="+mn-cs"/>
              </a:rPr>
              <a:t>Grinnell College, Grinnell IA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For my Committed Colleagues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610600" cy="2895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Introduction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In the late 1980’s we began to worry in an organized way about the lack of women and students of color among our science graduates. </a:t>
            </a:r>
            <a:r>
              <a:rPr lang="en-US" sz="1800" dirty="0" smtClean="0">
                <a:solidFill>
                  <a:schemeClr val="tx1"/>
                </a:solidFill>
              </a:rPr>
              <a:t>There is some evidence that some students are more sensitive to problems with the curriculum and pedagogy and that changes will benefit all students.</a:t>
            </a:r>
          </a:p>
        </p:txBody>
      </p:sp>
      <p:pic>
        <p:nvPicPr>
          <p:cNvPr id="4" name="Picture 3" descr="PosterLOGO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51156" y="189928"/>
            <a:ext cx="1814444" cy="151447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6477000"/>
            <a:ext cx="7467600" cy="2514600"/>
          </a:xfrm>
          <a:prstGeom prst="rect">
            <a:avLst/>
          </a:prstGeom>
          <a:ln w="38100">
            <a:noFill/>
          </a:ln>
        </p:spPr>
        <p:txBody>
          <a:bodyPr vert="horz" lIns="344857" tIns="172428" rIns="344857" bIns="172428" rtlCol="0">
            <a:norm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Barriers to the Successful Study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Science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Acclimation to student life and lack of supportive community</a:t>
            </a:r>
            <a:r>
              <a:rPr lang="en-US" sz="1800" dirty="0" smtClean="0"/>
              <a:t>.</a:t>
            </a:r>
            <a:endParaRPr lang="en-US" sz="1800" dirty="0"/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Different learning styles</a:t>
            </a:r>
            <a:r>
              <a:rPr lang="en-US" sz="1800" dirty="0" smtClean="0"/>
              <a:t>.</a:t>
            </a:r>
            <a:endParaRPr lang="en-US" sz="1800" dirty="0"/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Role models and contexts for the study of science.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8200" y="8686800"/>
            <a:ext cx="7162800" cy="35814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Goals</a:t>
            </a:r>
            <a:endParaRPr lang="en-US" sz="32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/>
              <a:t>To foster acclimation to college life through participation in pre-orientation week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Alleviate </a:t>
            </a:r>
            <a:r>
              <a:rPr lang="en-US" sz="1800" dirty="0"/>
              <a:t>anxieties of first year which may hinder academic performance and provide uncomfortable campus climate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Provide a small cohort in which relationships and a support network may be built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Introduce and acquaint students with faculty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Help students become comfortable with campus and acquaint students with services available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5486400"/>
            <a:ext cx="32004000" cy="65532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344857" tIns="172428" rIns="344857" bIns="172428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Goals and Program Elements 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Grinnell (New) Science </a:t>
            </a: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077200" y="6477000"/>
            <a:ext cx="9753600" cy="66294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Program Elements to Address Barriers </a:t>
            </a:r>
          </a:p>
          <a:p>
            <a:pPr>
              <a:buFontTx/>
              <a:buNone/>
            </a:pPr>
            <a:r>
              <a:rPr lang="en-US" sz="1800" b="1" dirty="0" smtClean="0"/>
              <a:t>Pre-orientation Program</a:t>
            </a:r>
          </a:p>
          <a:p>
            <a:pPr marL="228600" lvl="0">
              <a:spcBef>
                <a:spcPct val="20000"/>
              </a:spcBef>
              <a:defRPr/>
            </a:pPr>
            <a:r>
              <a:rPr lang="en-US" sz="1800" dirty="0" smtClean="0"/>
              <a:t>Students are invited to campus a week prior to New Student Days to participate in a special pre-orientation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 smtClean="0"/>
              <a:t>Curricular and Pedagogical Changes</a:t>
            </a:r>
          </a:p>
          <a:p>
            <a:pPr marL="228600">
              <a:spcBef>
                <a:spcPct val="20000"/>
              </a:spcBef>
              <a:defRPr/>
            </a:pPr>
            <a:r>
              <a:rPr lang="en-US" sz="1800" dirty="0" smtClean="0"/>
              <a:t>Being informed by the work of </a:t>
            </a:r>
            <a:r>
              <a:rPr lang="en-US" sz="1800" dirty="0" err="1" smtClean="0"/>
              <a:t>Treisman</a:t>
            </a:r>
            <a:r>
              <a:rPr lang="en-US" sz="1800" dirty="0" smtClean="0"/>
              <a:t>, Tobias, Project Kaleidoscope, and of HBCUs, we decided to incorporate more engaged, personal elements into courses.  Students are encouraged to work in groups and be part of a 'community of learners'.  Several models were tried, including introduction of one-credit 'workshop' courses taken by some students concurrently with standard courses, partial revision of existing courses, and conversion of standard courses to a workshop format.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 smtClean="0"/>
              <a:t>Early entry into student-faculty research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1800" dirty="0" smtClean="0"/>
              <a:t>We established special short term research opportunities during academic breaks for students who were members of the target population 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1800" dirty="0" smtClean="0"/>
              <a:t>We generally increased the number of summer student-faulty research opportunities, </a:t>
            </a:r>
            <a:br>
              <a:rPr lang="en-US" sz="1800" dirty="0" smtClean="0"/>
            </a:br>
            <a:r>
              <a:rPr lang="en-US" sz="1800" dirty="0" smtClean="0"/>
              <a:t>with some emphasis on early opportunities for students from </a:t>
            </a:r>
            <a:br>
              <a:rPr lang="en-US" sz="1800" dirty="0" smtClean="0"/>
            </a:br>
            <a:r>
              <a:rPr lang="en-US" sz="1800" dirty="0" smtClean="0"/>
              <a:t>the target population</a:t>
            </a:r>
          </a:p>
          <a:p>
            <a:pPr marL="228600">
              <a:spcBef>
                <a:spcPct val="20000"/>
              </a:spcBef>
              <a:defRPr/>
            </a:pPr>
            <a:endParaRPr lang="en-US" sz="2800" b="1" dirty="0"/>
          </a:p>
          <a:p>
            <a:pPr marL="228600">
              <a:spcBef>
                <a:spcPct val="20000"/>
              </a:spcBef>
              <a:defRPr/>
            </a:pPr>
            <a:endParaRPr lang="en-US" sz="2600" dirty="0"/>
          </a:p>
          <a:p>
            <a:pPr marL="228600">
              <a:spcBef>
                <a:spcPct val="20000"/>
              </a:spcBef>
              <a:defRPr/>
            </a:pPr>
            <a:endParaRPr lang="en-US" sz="2600" dirty="0" smtClean="0"/>
          </a:p>
          <a:p>
            <a:pPr marL="228600">
              <a:spcBef>
                <a:spcPct val="20000"/>
              </a:spcBef>
              <a:defRPr/>
            </a:pPr>
            <a:endParaRPr lang="en-US" sz="2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059400" y="6477000"/>
            <a:ext cx="6553200" cy="28194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Foster Peer Mentoring through Science Learning Center</a:t>
            </a:r>
            <a:endParaRPr lang="en-US" sz="32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/>
              <a:t>The Science Learning Center was established and a director appointed to: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Train and support mentors in courses</a:t>
            </a:r>
            <a:endParaRPr lang="en-US" sz="1800" dirty="0"/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Tutor students and train peer tutors</a:t>
            </a:r>
            <a:endParaRPr lang="en-US" sz="1800" dirty="0"/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Work with faculty members to improve student learning</a:t>
            </a: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8059400" y="8991600"/>
            <a:ext cx="7010400" cy="35814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Pedagogical Goals of the GSP</a:t>
            </a:r>
            <a:endParaRPr lang="en-US" sz="32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/>
              <a:t>To respond to different learning and teaching styles through interactive science and mathematics courses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Focus on helping participants excel rather than merely avoid failure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Emphasis on collaborative learning and small group teaching methods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Faculty sponsorship and support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5222200" y="6477000"/>
            <a:ext cx="6858000" cy="30480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Pedagogical Changes</a:t>
            </a:r>
            <a:endParaRPr lang="en-US" sz="3200" b="1" dirty="0" smtClean="0"/>
          </a:p>
          <a:p>
            <a:pPr marL="2413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Introductory Biology—A research course</a:t>
            </a:r>
          </a:p>
          <a:p>
            <a:pPr marL="2413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Introductory Physics—Half sections are in workshop format</a:t>
            </a:r>
          </a:p>
          <a:p>
            <a:pPr marL="2413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Introductory Chemistry—All sections use modular problems based materials and some are in a workshop format</a:t>
            </a:r>
            <a:r>
              <a:rPr lang="en-US" sz="1800" b="1" dirty="0" smtClean="0"/>
              <a:t>.</a:t>
            </a:r>
          </a:p>
          <a:p>
            <a:pPr marL="2413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Introductory Computer Science—All sections use a workshop </a:t>
            </a:r>
            <a:r>
              <a:rPr lang="en-US" sz="1800" b="1" dirty="0" smtClean="0"/>
              <a:t>format</a:t>
            </a:r>
            <a:endParaRPr lang="en-US" sz="1800" b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12725400"/>
            <a:ext cx="4267200" cy="47244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 with Introductory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Biology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Field and information content is exploding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Course traditionally taught in a relay-style in large lecture sections with observational or ‘canned’  labs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Faculty have a hard time agreeing on ‘coverage’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Lots of content coverage, but students learn/retain little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Students get little sense of what biologists do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0" y="17221200"/>
            <a:ext cx="4495800" cy="74676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New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 – Introduction to Biological Inquiry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Research-based learning to move away from teaching biology as a collection of facts and toward teaching biology as it is actually practiced.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Each faculty member teaches a section focused on a unique biological question that is related to her or his research interests</a:t>
            </a:r>
            <a:r>
              <a:rPr lang="en-US" sz="1800" dirty="0" smtClean="0"/>
              <a:t>.</a:t>
            </a:r>
          </a:p>
          <a:p>
            <a:pPr marL="24130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All sections teach similar skills such as using the scientific literature, designing experiments, analyzing data, and writing scientific papers.</a:t>
            </a:r>
          </a:p>
          <a:p>
            <a:pPr marL="24130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Instead of the more traditional three lecture classes and one three-hour lab per week, each section is taught in the “workshop” format where lecture, laboratory, and discussion are integrated.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724400" y="13258800"/>
            <a:ext cx="8001000" cy="29718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800" b="1" dirty="0" smtClean="0"/>
              <a:t>We included two types of assessment the early semesters the course was taught.</a:t>
            </a:r>
            <a:endParaRPr lang="en-US" sz="1800" b="1" dirty="0"/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The first is course-specific and is given in a pre-test/ post-test format.  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The second is a survey given at the end of the course and asks the same questions of students enrolled in all sections of the course.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dirty="0" smtClean="0"/>
              <a:t>Note that comparison studies of learning are not readily possible.</a:t>
            </a:r>
            <a:endParaRPr lang="en-US" sz="18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724400" y="16078200"/>
            <a:ext cx="8077200" cy="30480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Pre-test Post-test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800" b="1" dirty="0" smtClean="0"/>
              <a:t>Data Analysis</a:t>
            </a:r>
            <a:endParaRPr lang="en-US" sz="1800" b="1" dirty="0"/>
          </a:p>
          <a:p>
            <a:pPr>
              <a:spcBef>
                <a:spcPct val="20000"/>
              </a:spcBef>
              <a:defRPr/>
            </a:pPr>
            <a:r>
              <a:rPr lang="en-US" sz="1800" dirty="0"/>
              <a:t>The data to the right illustrate the results of an experiment to determine the effect of tetraethyl-ammonium (TEA) and 4-aminopyridine (4-AP) on the resting membrane </a:t>
            </a:r>
            <a:r>
              <a:rPr lang="en-US" sz="1800" dirty="0" smtClean="0"/>
              <a:t>potential </a:t>
            </a:r>
            <a:r>
              <a:rPr lang="en-US" sz="1800" dirty="0"/>
              <a:t>of muscle cells in the superficial extensor muscle of the crayfish.  What can you conclude about the effects of TEA and 4-AP on the resting membrane potential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248400" y="18592800"/>
          <a:ext cx="4789488" cy="2854325"/>
        </p:xfrm>
        <a:graphic>
          <a:graphicData uri="http://schemas.openxmlformats.org/presentationml/2006/ole">
            <p:oleObj spid="_x0000_s1026" name="Worksheet" r:id="rId5" imgW="9639158" imgH="5743704" progId="Excel.Sheet.8">
              <p:embed/>
            </p:oleObj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 l="3993" t="26633" r="12393"/>
          <a:stretch>
            <a:fillRect/>
          </a:stretch>
        </p:blipFill>
        <p:spPr bwMode="auto">
          <a:xfrm>
            <a:off x="5045075" y="21910675"/>
            <a:ext cx="4829175" cy="2574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/>
          <a:srcRect l="3069" t="38838" r="17596"/>
          <a:stretch>
            <a:fillRect/>
          </a:stretch>
        </p:blipFill>
        <p:spPr>
          <a:xfrm>
            <a:off x="5029200" y="24384000"/>
            <a:ext cx="4860925" cy="2701925"/>
          </a:xfrm>
          <a:prstGeom prst="rect">
            <a:avLst/>
          </a:prstGeom>
          <a:noFill/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829800" y="22139275"/>
            <a:ext cx="251460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1313" indent="-341313" defTabSz="200025">
              <a:spcBef>
                <a:spcPct val="50000"/>
              </a:spcBef>
            </a:pPr>
            <a:r>
              <a:rPr lang="en-US" sz="1800" b="1" dirty="0"/>
              <a:t>1. This course gave me insight into the process by which biological knowledge is advanced.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9998075" y="24730075"/>
            <a:ext cx="2879725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1313" indent="-341313" defTabSz="200025">
              <a:spcBef>
                <a:spcPct val="50000"/>
              </a:spcBef>
            </a:pPr>
            <a:r>
              <a:rPr lang="en-US" sz="1800" b="1" dirty="0"/>
              <a:t>2. Because of taking this course I am more confident in my ability to learn something about a scientific topic that is new to me.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0" y="24384000"/>
            <a:ext cx="4343400" cy="31242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 of Bio 150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Rate of D or F grades for students of color (SOC) fell markedly from about 12% to about 5%</a:t>
            </a:r>
          </a:p>
          <a:p>
            <a:pPr marL="241300" lvl="0" indent="-241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Grades improved, generally, and the gap between SOC and other students narrowed substantially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3487400" y="12268200"/>
            <a:ext cx="10591800" cy="25908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Facilities Play a Key Role in Helping Students Feel Comfortable </a:t>
            </a:r>
            <a:r>
              <a:rPr lang="en-US" sz="3200" b="1" dirty="0" smtClean="0">
                <a:solidFill>
                  <a:srgbClr val="FF0000"/>
                </a:solidFill>
              </a:rPr>
              <a:t>and Establishing Community</a:t>
            </a:r>
            <a:endParaRPr lang="en-US" sz="32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9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/>
              <a:t>Facilities upgrades in two phases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Renovation and modest addition finished in 1997 (Bio., Chem., Physics)</a:t>
            </a:r>
            <a:endParaRPr lang="en-US" sz="1800" dirty="0"/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Major addition and further renovation finished in 2007 (all sciences and science library)</a:t>
            </a:r>
            <a:endParaRPr lang="en-US" sz="1800" b="1" dirty="0" smtClean="0"/>
          </a:p>
        </p:txBody>
      </p:sp>
      <p:pic>
        <p:nvPicPr>
          <p:cNvPr id="32" name="Picture 31" descr="Exterior Shot S entrance 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92200" y="18211800"/>
            <a:ext cx="3538943" cy="2194560"/>
          </a:xfrm>
          <a:prstGeom prst="rect">
            <a:avLst/>
          </a:prstGeom>
        </p:spPr>
      </p:pic>
      <p:pic>
        <p:nvPicPr>
          <p:cNvPr id="35" name="Content Placeholder 6" descr="F4H4825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49600" y="15087600"/>
            <a:ext cx="4114800" cy="2743200"/>
          </a:xfrm>
          <a:prstGeom prst="rect">
            <a:avLst/>
          </a:prstGeom>
        </p:spPr>
      </p:pic>
      <p:pic>
        <p:nvPicPr>
          <p:cNvPr id="36" name="Picture 35" descr="Classroom pre-9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563600" y="14554200"/>
            <a:ext cx="2917979" cy="2057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868400" y="18288001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Before</a:t>
            </a:r>
            <a:endParaRPr lang="en-US" sz="14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13639800" y="146304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Before</a:t>
            </a:r>
            <a:endParaRPr lang="en-US" sz="14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0040600" y="16951656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After</a:t>
            </a:r>
            <a:endParaRPr lang="en-US" sz="14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9278600" y="14554200"/>
            <a:ext cx="4267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Facilities to support pedagogical change</a:t>
            </a:r>
            <a:endParaRPr lang="en-US" sz="1800" b="1" dirty="0"/>
          </a:p>
        </p:txBody>
      </p:sp>
      <p:pic>
        <p:nvPicPr>
          <p:cNvPr id="46" name="Picture 45" descr="FK4S937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72699" y="18288000"/>
            <a:ext cx="4114800" cy="27432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8821400" y="18288000"/>
            <a:ext cx="423672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Spaces that support community</a:t>
            </a:r>
            <a:endParaRPr lang="en-US" sz="1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9673248" y="211074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After</a:t>
            </a:r>
            <a:endParaRPr lang="en-US" sz="14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5925800" y="174498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After</a:t>
            </a:r>
            <a:endParaRPr lang="en-US" sz="1400" b="1" i="1" dirty="0"/>
          </a:p>
        </p:txBody>
      </p:sp>
      <p:pic>
        <p:nvPicPr>
          <p:cNvPr id="57" name="Content Placeholder 3" descr="Web_FIG.jpg"/>
          <p:cNvPicPr>
            <a:picLocks noChangeAspect="1"/>
          </p:cNvPicPr>
          <p:nvPr/>
        </p:nvPicPr>
        <p:blipFill>
          <a:blip r:embed="rId12" cstate="print"/>
          <a:srcRect l="14254" t="4386" r="19956"/>
          <a:stretch>
            <a:fillRect/>
          </a:stretch>
        </p:blipFill>
        <p:spPr>
          <a:xfrm>
            <a:off x="26136600" y="8760571"/>
            <a:ext cx="5257800" cy="5090206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 rot="5400000">
            <a:off x="5883434" y="19719766"/>
            <a:ext cx="14447520" cy="15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/>
          <p:cNvSpPr txBox="1">
            <a:spLocks/>
          </p:cNvSpPr>
          <p:nvPr/>
        </p:nvSpPr>
        <p:spPr>
          <a:xfrm>
            <a:off x="4038600" y="2286000"/>
            <a:ext cx="7162800" cy="2819400"/>
          </a:xfrm>
          <a:prstGeom prst="rect">
            <a:avLst/>
          </a:prstGeom>
        </p:spPr>
        <p:txBody>
          <a:bodyPr vert="horz" lIns="344857" tIns="172428" rIns="344857" bIns="172428" rtlCol="0">
            <a:noAutofit/>
          </a:bodyPr>
          <a:lstStyle/>
          <a:p>
            <a:pPr marL="0" marR="0" lvl="0" indent="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Analysis</a:t>
            </a:r>
          </a:p>
          <a:p>
            <a:pPr marL="0" marR="0" lvl="0" indent="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correlated with poor grades in introductory math and science?</a:t>
            </a:r>
          </a:p>
          <a:p>
            <a:pPr marL="457200" marR="0" lvl="0" indent="-21590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correlation with standardized exam scores or high school grades</a:t>
            </a:r>
          </a:p>
          <a:p>
            <a:pPr marL="457200" marR="0" lvl="0" indent="-21590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 with: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2675" marR="0" lvl="0" indent="-21590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generation college student</a:t>
            </a:r>
          </a:p>
          <a:p>
            <a:pPr marL="1082675" marR="0" lvl="0" indent="-21590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Graduation from high school with &lt; 50% college-goers</a:t>
            </a:r>
          </a:p>
          <a:p>
            <a:pPr marL="1082675" marR="0" lvl="0" indent="-21590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Being a domestic student of color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0" y="2286000"/>
            <a:ext cx="4114800" cy="2438400"/>
          </a:xfrm>
          <a:prstGeom prst="rect">
            <a:avLst/>
          </a:prstGeom>
        </p:spPr>
        <p:txBody>
          <a:bodyPr vert="horz" lIns="344857" tIns="172428" rIns="344857" bIns="172428" rtlCol="0">
            <a:noAutofit/>
          </a:bodyPr>
          <a:lstStyle/>
          <a:p>
            <a:pPr marL="0" marR="0" lvl="0" indent="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we started</a:t>
            </a:r>
          </a:p>
          <a:p>
            <a:pPr marL="457200" marR="0" lvl="0" indent="-21590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“Minority Student Retention Committee”</a:t>
            </a:r>
          </a:p>
          <a:p>
            <a:pPr marL="457200" marR="0" lvl="0" indent="-215900" algn="l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assertions that we were admitting the wrong students.</a:t>
            </a: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26593800" y="1981200"/>
            <a:ext cx="6019800" cy="3352800"/>
          </a:xfrm>
          <a:prstGeom prst="rect">
            <a:avLst/>
          </a:prstGeom>
        </p:spPr>
        <p:txBody>
          <a:bodyPr vert="horz" lIns="344857" tIns="172428" rIns="344857" bIns="172428" rtlCol="0">
            <a:noAutofit/>
          </a:bodyPr>
          <a:lstStyle/>
          <a:p>
            <a:pPr marL="0" marR="0" lvl="0" indent="0" algn="ctr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Funding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Lilly Endowment - General program support including additional faculty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GTE-Focus - Summer research for New Science students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National Science Foundation - Undergraduate Course &amp; Curriculum, Institutional Reform, CCLI, AIRE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Howard Hughes Medical Institute - Curricular Reform and Student/Faculty Research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Grinnell College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Content Placeholder 3" descr="FK4T0287.jpg"/>
          <p:cNvPicPr>
            <a:picLocks noChangeAspect="1"/>
          </p:cNvPicPr>
          <p:nvPr/>
        </p:nvPicPr>
        <p:blipFill>
          <a:blip r:embed="rId13" cstate="print"/>
          <a:srcRect t="13889"/>
          <a:stretch>
            <a:fillRect/>
          </a:stretch>
        </p:blipFill>
        <p:spPr>
          <a:xfrm>
            <a:off x="13563600" y="20269200"/>
            <a:ext cx="4114800" cy="2362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020800" y="22707600"/>
            <a:ext cx="3200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 building that is welcoming</a:t>
            </a:r>
            <a:endParaRPr lang="en-US" sz="1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639800" y="222504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After</a:t>
            </a:r>
            <a:endParaRPr lang="en-US" sz="1400" b="1" i="1" dirty="0"/>
          </a:p>
        </p:txBody>
      </p:sp>
      <p:pic>
        <p:nvPicPr>
          <p:cNvPr id="45" name="Content Placeholder 3" descr="Students at Corner Table.tif"/>
          <p:cNvPicPr>
            <a:picLocks noChangeAspect="1"/>
          </p:cNvPicPr>
          <p:nvPr/>
        </p:nvPicPr>
        <p:blipFill>
          <a:blip r:embed="rId14" cstate="print"/>
          <a:srcRect t="8333" b="27778"/>
          <a:stretch>
            <a:fillRect/>
          </a:stretch>
        </p:blipFill>
        <p:spPr>
          <a:xfrm>
            <a:off x="19025099" y="20726400"/>
            <a:ext cx="3710575" cy="35052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969603" y="238506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After</a:t>
            </a:r>
            <a:endParaRPr lang="en-US" sz="1400" b="1" i="1" dirty="0"/>
          </a:p>
        </p:txBody>
      </p:sp>
      <p:sp>
        <p:nvSpPr>
          <p:cNvPr id="66" name="Subtitle 2"/>
          <p:cNvSpPr txBox="1">
            <a:spLocks/>
          </p:cNvSpPr>
          <p:nvPr/>
        </p:nvSpPr>
        <p:spPr>
          <a:xfrm>
            <a:off x="13563600" y="23926800"/>
            <a:ext cx="8382000" cy="3352800"/>
          </a:xfrm>
          <a:prstGeom prst="rect">
            <a:avLst/>
          </a:prstGeom>
        </p:spPr>
        <p:txBody>
          <a:bodyPr vert="horz" lIns="344857" tIns="172428" rIns="344857" bIns="172428" rtlCol="0">
            <a:no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</a:t>
            </a:r>
          </a:p>
          <a:p>
            <a:pPr marL="228600" lvl="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1" dirty="0" smtClean="0"/>
              <a:t>Over time the pedagogical changes have both accelerated and mainstreamed.</a:t>
            </a:r>
          </a:p>
          <a:p>
            <a:pPr marL="228600" lvl="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1" dirty="0" smtClean="0"/>
              <a:t>The pre-orientation program has been mainstreamed and nearly all faculty members participate in some way.</a:t>
            </a:r>
          </a:p>
          <a:p>
            <a:pPr marL="228600" lvl="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1" dirty="0" smtClean="0"/>
              <a:t>Early research opportunities </a:t>
            </a:r>
            <a:r>
              <a:rPr lang="en-US" sz="1800" b="1" dirty="0" smtClean="0"/>
              <a:t>have, for the most part, </a:t>
            </a:r>
            <a:r>
              <a:rPr lang="en-US" sz="1800" b="1" dirty="0" smtClean="0"/>
              <a:t>moved to </a:t>
            </a:r>
            <a:r>
              <a:rPr lang="en-US" sz="1800" b="1" dirty="0" smtClean="0"/>
              <a:t>research experiences </a:t>
            </a:r>
            <a:r>
              <a:rPr lang="en-US" sz="1800" b="1" dirty="0" smtClean="0"/>
              <a:t>to embedded in courses</a:t>
            </a:r>
            <a:r>
              <a:rPr lang="en-US" sz="1800" b="1" dirty="0" smtClean="0"/>
              <a:t>.</a:t>
            </a:r>
          </a:p>
          <a:p>
            <a:pPr marL="228600" lvl="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1" dirty="0" smtClean="0"/>
              <a:t>We have received national recognition and some institutions are adapting  and implementing some aspects of the project.</a:t>
            </a:r>
            <a:endParaRPr lang="en-US" sz="1800" b="1" dirty="0" smtClean="0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5222200" y="8915400"/>
            <a:ext cx="2895600" cy="1873758"/>
          </a:xfrm>
          <a:prstGeom prst="rect">
            <a:avLst/>
          </a:prstGeom>
        </p:spPr>
        <p:txBody>
          <a:bodyPr vert="horz" lIns="344857" tIns="172428" rIns="344857" bIns="172428" rtlCol="0" anchor="ctr">
            <a:normAutofit/>
          </a:bodyPr>
          <a:lstStyle/>
          <a:p>
            <a:pPr marL="0" marR="0" lvl="0" indent="0" defTabSz="3448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Web of Mentoring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2514600" y="12268200"/>
            <a:ext cx="8763000" cy="838200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Example of Curricular and Pedagogical Change</a:t>
            </a:r>
            <a:endParaRPr lang="en-US" sz="32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900" b="1" dirty="0" smtClean="0"/>
          </a:p>
        </p:txBody>
      </p:sp>
      <p:graphicFrame>
        <p:nvGraphicFramePr>
          <p:cNvPr id="53" name="Chart 52"/>
          <p:cNvGraphicFramePr>
            <a:graphicFrameLocks/>
          </p:cNvGraphicFramePr>
          <p:nvPr/>
        </p:nvGraphicFramePr>
        <p:xfrm>
          <a:off x="23698200" y="13639800"/>
          <a:ext cx="723900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4" name="Chart 53"/>
          <p:cNvGraphicFramePr/>
          <p:nvPr/>
        </p:nvGraphicFramePr>
        <p:xfrm>
          <a:off x="23926800" y="190500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5" name="Rectangle 54"/>
          <p:cNvSpPr/>
          <p:nvPr/>
        </p:nvSpPr>
        <p:spPr>
          <a:xfrm>
            <a:off x="24460200" y="23774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Presidential Award for Excellence in Science,  Engineering, Mathematics, and Engineering Mentoring-- 2009, awarded Jan. 2011</a:t>
            </a:r>
            <a:endParaRPr lang="en-US" sz="20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62" name="Picture Placeholder 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136600" y="24536400"/>
            <a:ext cx="4053577" cy="2702385"/>
          </a:xfrm>
          <a:prstGeom prst="rect">
            <a:avLst/>
          </a:prstGeom>
        </p:spPr>
      </p:pic>
      <p:pic>
        <p:nvPicPr>
          <p:cNvPr id="64" name="Picture 63" descr="GSP Logo_Since199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00" y="152400"/>
            <a:ext cx="1792224" cy="1823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CC0000"/>
    </a:dk2>
    <a:lt2>
      <a:srgbClr val="000000"/>
    </a:lt2>
    <a:accent1>
      <a:srgbClr val="CC0000"/>
    </a:accent1>
    <a:accent2>
      <a:srgbClr val="CC0000"/>
    </a:accent2>
    <a:accent3>
      <a:srgbClr val="EBEBEB"/>
    </a:accent3>
    <a:accent4>
      <a:srgbClr val="000000"/>
    </a:accent4>
    <a:accent5>
      <a:srgbClr val="E2AAAA"/>
    </a:accent5>
    <a:accent6>
      <a:srgbClr val="B90000"/>
    </a:accent6>
    <a:hlink>
      <a:srgbClr val="CC0000"/>
    </a:hlink>
    <a:folHlink>
      <a:srgbClr val="B2B2B2"/>
    </a:folHlink>
  </a:clrScheme>
  <a:fontScheme name="Grinnell College Tw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1077</Words>
  <Application>Microsoft Office PowerPoint</Application>
  <PresentationFormat>Custom</PresentationFormat>
  <Paragraphs>106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Results of Almost Two Decades of Reform Aimed at Inclusion in  Science and Mathematics Jim Swartz, Dack Professor of Chemistry Grinnell College, Grinnell IA For my Committed Colleagues </vt:lpstr>
    </vt:vector>
  </TitlesOfParts>
  <Company>Grinnell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Nearly Two Decades of Efforts in Science Education Jim Swartz, Dack Professor of Chemistry For my Committed Colleagues </dc:title>
  <dc:creator>Peterson, Stephanie</dc:creator>
  <cp:lastModifiedBy>SWARTZ</cp:lastModifiedBy>
  <cp:revision>66</cp:revision>
  <dcterms:created xsi:type="dcterms:W3CDTF">2009-09-18T20:08:57Z</dcterms:created>
  <dcterms:modified xsi:type="dcterms:W3CDTF">2011-11-09T15:55:44Z</dcterms:modified>
</cp:coreProperties>
</file>