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5"/>
  </p:notesMasterIdLst>
  <p:sldIdLst>
    <p:sldId id="256" r:id="rId2"/>
    <p:sldId id="257" r:id="rId3"/>
    <p:sldId id="268" r:id="rId4"/>
    <p:sldId id="270" r:id="rId5"/>
    <p:sldId id="279" r:id="rId6"/>
    <p:sldId id="271" r:id="rId7"/>
    <p:sldId id="272" r:id="rId8"/>
    <p:sldId id="275" r:id="rId9"/>
    <p:sldId id="273" r:id="rId10"/>
    <p:sldId id="274" r:id="rId11"/>
    <p:sldId id="259" r:id="rId12"/>
    <p:sldId id="260" r:id="rId13"/>
    <p:sldId id="276" r:id="rId14"/>
    <p:sldId id="278" r:id="rId15"/>
    <p:sldId id="261" r:id="rId16"/>
    <p:sldId id="263" r:id="rId17"/>
    <p:sldId id="264" r:id="rId18"/>
    <p:sldId id="265" r:id="rId19"/>
    <p:sldId id="266" r:id="rId20"/>
    <p:sldId id="267" r:id="rId21"/>
    <p:sldId id="280" r:id="rId22"/>
    <p:sldId id="281" r:id="rId23"/>
    <p:sldId id="282"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08" y="-2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11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Chart 1. The Proportion of Persons Employed in Various Types of Occupations </a:t>
            </a:r>
            <a:r>
              <a:rPr lang="en-US" baseline="0"/>
              <a:t>in Michigan, 1950-1990.</a:t>
            </a:r>
            <a:endParaRPr lang="en-US"/>
          </a:p>
        </c:rich>
      </c:tx>
      <c:layout>
        <c:manualLayout>
          <c:xMode val="edge"/>
          <c:yMode val="edge"/>
          <c:x val="0.12363201911589008"/>
          <c:y val="2.3628691983122362E-2"/>
        </c:manualLayout>
      </c:layout>
    </c:title>
    <c:plotArea>
      <c:layout/>
      <c:lineChart>
        <c:grouping val="standard"/>
        <c:ser>
          <c:idx val="0"/>
          <c:order val="0"/>
          <c:tx>
            <c:strRef>
              <c:f>Sheet1!$A$2</c:f>
              <c:strCache>
                <c:ptCount val="1"/>
                <c:pt idx="0">
                  <c:v>TopWC</c:v>
                </c:pt>
              </c:strCache>
            </c:strRef>
          </c:tx>
          <c:marker>
            <c:symbol val="none"/>
          </c:marker>
          <c:cat>
            <c:numRef>
              <c:f>Sheet1!$B$1:$F$1</c:f>
              <c:numCache>
                <c:formatCode>General</c:formatCode>
                <c:ptCount val="5"/>
                <c:pt idx="0">
                  <c:v>1950</c:v>
                </c:pt>
                <c:pt idx="1">
                  <c:v>1960</c:v>
                </c:pt>
                <c:pt idx="2">
                  <c:v>1970</c:v>
                </c:pt>
                <c:pt idx="3">
                  <c:v>1980</c:v>
                </c:pt>
                <c:pt idx="4">
                  <c:v>1990</c:v>
                </c:pt>
              </c:numCache>
            </c:numRef>
          </c:cat>
          <c:val>
            <c:numRef>
              <c:f>Sheet1!$B$2:$F$2</c:f>
              <c:numCache>
                <c:formatCode>0.00%</c:formatCode>
                <c:ptCount val="5"/>
                <c:pt idx="0">
                  <c:v>0.17</c:v>
                </c:pt>
                <c:pt idx="1">
                  <c:v>0.20500000000000002</c:v>
                </c:pt>
                <c:pt idx="2">
                  <c:v>0.20900000000000002</c:v>
                </c:pt>
                <c:pt idx="3">
                  <c:v>0.22200000000000003</c:v>
                </c:pt>
                <c:pt idx="4">
                  <c:v>0.253</c:v>
                </c:pt>
              </c:numCache>
            </c:numRef>
          </c:val>
        </c:ser>
        <c:ser>
          <c:idx val="1"/>
          <c:order val="1"/>
          <c:tx>
            <c:strRef>
              <c:f>Sheet1!$A$3</c:f>
              <c:strCache>
                <c:ptCount val="1"/>
                <c:pt idx="0">
                  <c:v>OtrWC</c:v>
                </c:pt>
              </c:strCache>
            </c:strRef>
          </c:tx>
          <c:marker>
            <c:symbol val="none"/>
          </c:marker>
          <c:cat>
            <c:numRef>
              <c:f>Sheet1!$B$1:$F$1</c:f>
              <c:numCache>
                <c:formatCode>General</c:formatCode>
                <c:ptCount val="5"/>
                <c:pt idx="0">
                  <c:v>1950</c:v>
                </c:pt>
                <c:pt idx="1">
                  <c:v>1960</c:v>
                </c:pt>
                <c:pt idx="2">
                  <c:v>1970</c:v>
                </c:pt>
                <c:pt idx="3">
                  <c:v>1980</c:v>
                </c:pt>
                <c:pt idx="4">
                  <c:v>1990</c:v>
                </c:pt>
              </c:numCache>
            </c:numRef>
          </c:cat>
          <c:val>
            <c:numRef>
              <c:f>Sheet1!$B$3:$F$3</c:f>
              <c:numCache>
                <c:formatCode>0.00%</c:formatCode>
                <c:ptCount val="5"/>
                <c:pt idx="0">
                  <c:v>0.17200000000000001</c:v>
                </c:pt>
                <c:pt idx="1">
                  <c:v>0.23900000000000002</c:v>
                </c:pt>
                <c:pt idx="2">
                  <c:v>0.24000000000000002</c:v>
                </c:pt>
                <c:pt idx="3">
                  <c:v>0.27800000000000002</c:v>
                </c:pt>
                <c:pt idx="4">
                  <c:v>0.29400000000000004</c:v>
                </c:pt>
              </c:numCache>
            </c:numRef>
          </c:val>
        </c:ser>
        <c:ser>
          <c:idx val="2"/>
          <c:order val="2"/>
          <c:tx>
            <c:strRef>
              <c:f>Sheet1!$A$4</c:f>
              <c:strCache>
                <c:ptCount val="1"/>
                <c:pt idx="0">
                  <c:v>Service</c:v>
                </c:pt>
              </c:strCache>
            </c:strRef>
          </c:tx>
          <c:marker>
            <c:symbol val="none"/>
          </c:marker>
          <c:cat>
            <c:numRef>
              <c:f>Sheet1!$B$1:$F$1</c:f>
              <c:numCache>
                <c:formatCode>General</c:formatCode>
                <c:ptCount val="5"/>
                <c:pt idx="0">
                  <c:v>1950</c:v>
                </c:pt>
                <c:pt idx="1">
                  <c:v>1960</c:v>
                </c:pt>
                <c:pt idx="2">
                  <c:v>1970</c:v>
                </c:pt>
                <c:pt idx="3">
                  <c:v>1980</c:v>
                </c:pt>
                <c:pt idx="4">
                  <c:v>1990</c:v>
                </c:pt>
              </c:numCache>
            </c:numRef>
          </c:cat>
          <c:val>
            <c:numRef>
              <c:f>Sheet1!$B$4:$F$4</c:f>
              <c:numCache>
                <c:formatCode>0.00%</c:formatCode>
                <c:ptCount val="5"/>
                <c:pt idx="0">
                  <c:v>9.1000000000000025E-2</c:v>
                </c:pt>
                <c:pt idx="1">
                  <c:v>0.12300000000000001</c:v>
                </c:pt>
                <c:pt idx="2">
                  <c:v>0.128</c:v>
                </c:pt>
                <c:pt idx="3">
                  <c:v>0.12200000000000001</c:v>
                </c:pt>
                <c:pt idx="4">
                  <c:v>0.126</c:v>
                </c:pt>
              </c:numCache>
            </c:numRef>
          </c:val>
        </c:ser>
        <c:ser>
          <c:idx val="3"/>
          <c:order val="3"/>
          <c:tx>
            <c:strRef>
              <c:f>Sheet1!$A$5</c:f>
              <c:strCache>
                <c:ptCount val="1"/>
                <c:pt idx="0">
                  <c:v>TopBC</c:v>
                </c:pt>
              </c:strCache>
            </c:strRef>
          </c:tx>
          <c:marker>
            <c:symbol val="none"/>
          </c:marker>
          <c:cat>
            <c:numRef>
              <c:f>Sheet1!$B$1:$F$1</c:f>
              <c:numCache>
                <c:formatCode>General</c:formatCode>
                <c:ptCount val="5"/>
                <c:pt idx="0">
                  <c:v>1950</c:v>
                </c:pt>
                <c:pt idx="1">
                  <c:v>1960</c:v>
                </c:pt>
                <c:pt idx="2">
                  <c:v>1970</c:v>
                </c:pt>
                <c:pt idx="3">
                  <c:v>1980</c:v>
                </c:pt>
                <c:pt idx="4">
                  <c:v>1990</c:v>
                </c:pt>
              </c:numCache>
            </c:numRef>
          </c:cat>
          <c:val>
            <c:numRef>
              <c:f>Sheet1!$B$5:$F$5</c:f>
              <c:numCache>
                <c:formatCode>0.00%</c:formatCode>
                <c:ptCount val="5"/>
                <c:pt idx="0">
                  <c:v>0.18600000000000003</c:v>
                </c:pt>
                <c:pt idx="1">
                  <c:v>0.14800000000000002</c:v>
                </c:pt>
                <c:pt idx="2">
                  <c:v>0.15500000000000003</c:v>
                </c:pt>
                <c:pt idx="3">
                  <c:v>0.13800000000000001</c:v>
                </c:pt>
                <c:pt idx="4">
                  <c:v>0.128</c:v>
                </c:pt>
              </c:numCache>
            </c:numRef>
          </c:val>
        </c:ser>
        <c:ser>
          <c:idx val="4"/>
          <c:order val="4"/>
          <c:tx>
            <c:strRef>
              <c:f>Sheet1!$A$6</c:f>
              <c:strCache>
                <c:ptCount val="1"/>
                <c:pt idx="0">
                  <c:v>OtrBC</c:v>
                </c:pt>
              </c:strCache>
            </c:strRef>
          </c:tx>
          <c:marker>
            <c:symbol val="none"/>
          </c:marker>
          <c:cat>
            <c:numRef>
              <c:f>Sheet1!$B$1:$F$1</c:f>
              <c:numCache>
                <c:formatCode>General</c:formatCode>
                <c:ptCount val="5"/>
                <c:pt idx="0">
                  <c:v>1950</c:v>
                </c:pt>
                <c:pt idx="1">
                  <c:v>1960</c:v>
                </c:pt>
                <c:pt idx="2">
                  <c:v>1970</c:v>
                </c:pt>
                <c:pt idx="3">
                  <c:v>1980</c:v>
                </c:pt>
                <c:pt idx="4">
                  <c:v>1990</c:v>
                </c:pt>
              </c:numCache>
            </c:numRef>
          </c:cat>
          <c:val>
            <c:numRef>
              <c:f>Sheet1!$B$6:$F$6</c:f>
              <c:numCache>
                <c:formatCode>0.00%</c:formatCode>
                <c:ptCount val="5"/>
                <c:pt idx="0">
                  <c:v>0.28000000000000008</c:v>
                </c:pt>
                <c:pt idx="1">
                  <c:v>0.24200000000000002</c:v>
                </c:pt>
                <c:pt idx="2">
                  <c:v>0.255</c:v>
                </c:pt>
                <c:pt idx="3">
                  <c:v>0.22500000000000003</c:v>
                </c:pt>
                <c:pt idx="4">
                  <c:v>0.18400000000000002</c:v>
                </c:pt>
              </c:numCache>
            </c:numRef>
          </c:val>
        </c:ser>
        <c:ser>
          <c:idx val="5"/>
          <c:order val="5"/>
          <c:tx>
            <c:strRef>
              <c:f>Sheet1!$A$7</c:f>
              <c:strCache>
                <c:ptCount val="1"/>
                <c:pt idx="0">
                  <c:v>Farm</c:v>
                </c:pt>
              </c:strCache>
            </c:strRef>
          </c:tx>
          <c:marker>
            <c:symbol val="none"/>
          </c:marker>
          <c:cat>
            <c:numRef>
              <c:f>Sheet1!$B$1:$F$1</c:f>
              <c:numCache>
                <c:formatCode>General</c:formatCode>
                <c:ptCount val="5"/>
                <c:pt idx="0">
                  <c:v>1950</c:v>
                </c:pt>
                <c:pt idx="1">
                  <c:v>1960</c:v>
                </c:pt>
                <c:pt idx="2">
                  <c:v>1970</c:v>
                </c:pt>
                <c:pt idx="3">
                  <c:v>1980</c:v>
                </c:pt>
                <c:pt idx="4">
                  <c:v>1990</c:v>
                </c:pt>
              </c:numCache>
            </c:numRef>
          </c:cat>
          <c:val>
            <c:numRef>
              <c:f>Sheet1!$B$7:$F$7</c:f>
              <c:numCache>
                <c:formatCode>0.00%</c:formatCode>
                <c:ptCount val="5"/>
                <c:pt idx="0">
                  <c:v>0.10100000000000002</c:v>
                </c:pt>
                <c:pt idx="1">
                  <c:v>4.200000000000001E-2</c:v>
                </c:pt>
                <c:pt idx="2">
                  <c:v>1.2999999999999998E-2</c:v>
                </c:pt>
                <c:pt idx="3">
                  <c:v>1.4999999999999998E-2</c:v>
                </c:pt>
                <c:pt idx="4">
                  <c:v>1.4999999999999998E-2</c:v>
                </c:pt>
              </c:numCache>
            </c:numRef>
          </c:val>
        </c:ser>
        <c:marker val="1"/>
        <c:axId val="73186304"/>
        <c:axId val="73204864"/>
      </c:lineChart>
      <c:catAx>
        <c:axId val="73186304"/>
        <c:scaling>
          <c:orientation val="minMax"/>
        </c:scaling>
        <c:axPos val="b"/>
        <c:title>
          <c:tx>
            <c:rich>
              <a:bodyPr/>
              <a:lstStyle/>
              <a:p>
                <a:pPr>
                  <a:defRPr/>
                </a:pPr>
                <a:r>
                  <a:rPr lang="en-US"/>
                  <a:t>Year</a:t>
                </a:r>
              </a:p>
            </c:rich>
          </c:tx>
          <c:layout/>
        </c:title>
        <c:numFmt formatCode="General" sourceLinked="1"/>
        <c:tickLblPos val="nextTo"/>
        <c:crossAx val="73204864"/>
        <c:crosses val="autoZero"/>
        <c:auto val="1"/>
        <c:lblAlgn val="ctr"/>
        <c:lblOffset val="100"/>
      </c:catAx>
      <c:valAx>
        <c:axId val="73204864"/>
        <c:scaling>
          <c:orientation val="minMax"/>
        </c:scaling>
        <c:axPos val="l"/>
        <c:majorGridlines/>
        <c:numFmt formatCode="0.00%" sourceLinked="1"/>
        <c:tickLblPos val="nextTo"/>
        <c:crossAx val="73186304"/>
        <c:crosses val="autoZero"/>
        <c:crossBetween val="between"/>
      </c:valAx>
    </c:plotArea>
    <c:legend>
      <c:legendPos val="r"/>
      <c:layout/>
    </c:legend>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CE707C-92FE-463F-9E14-8F3E6C910087}" type="datetimeFigureOut">
              <a:rPr lang="en-US" smtClean="0"/>
              <a:pPr/>
              <a:t>3/13/2012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58CCEC-E4B3-43BC-A033-86468850283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Review each</a:t>
            </a:r>
            <a:endParaRPr lang="en-US" dirty="0"/>
          </a:p>
        </p:txBody>
      </p:sp>
      <p:sp>
        <p:nvSpPr>
          <p:cNvPr id="4" name="Slide Number Placeholder 3"/>
          <p:cNvSpPr>
            <a:spLocks noGrp="1"/>
          </p:cNvSpPr>
          <p:nvPr>
            <p:ph type="sldNum" sz="quarter" idx="10"/>
          </p:nvPr>
        </p:nvSpPr>
        <p:spPr/>
        <p:txBody>
          <a:bodyPr/>
          <a:lstStyle/>
          <a:p>
            <a:fld id="{8B5264B3-856E-45D3-A44C-567112529C1C}" type="slidenum">
              <a:rPr lang="en-US" smtClean="0"/>
              <a:pPr/>
              <a:t>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Review each</a:t>
            </a:r>
            <a:endParaRPr lang="en-US"/>
          </a:p>
        </p:txBody>
      </p:sp>
      <p:sp>
        <p:nvSpPr>
          <p:cNvPr id="4" name="Slide Number Placeholder 3"/>
          <p:cNvSpPr>
            <a:spLocks noGrp="1"/>
          </p:cNvSpPr>
          <p:nvPr>
            <p:ph type="sldNum" sz="quarter" idx="10"/>
          </p:nvPr>
        </p:nvSpPr>
        <p:spPr/>
        <p:txBody>
          <a:bodyPr/>
          <a:lstStyle/>
          <a:p>
            <a:fld id="{8B5264B3-856E-45D3-A44C-567112529C1C}" type="slidenum">
              <a:rPr lang="en-US" smtClean="0"/>
              <a:pPr/>
              <a:t>10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058CCEC-E4B3-43BC-A033-864688502832}" type="slidenum">
              <a:rPr lang="en-US" smtClean="0"/>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3155B7DB-79F6-40DD-B066-E017E59D9EE7}" type="datetimeFigureOut">
              <a:rPr lang="en-US" smtClean="0"/>
              <a:pPr/>
              <a:t>3/13/2012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0E59A8B-0EED-40BB-9153-407CCAD0FC0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155B7DB-79F6-40DD-B066-E017E59D9EE7}" type="datetimeFigureOut">
              <a:rPr lang="en-US" smtClean="0"/>
              <a:pPr/>
              <a:t>3/13/2012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59A8B-0EED-40BB-9153-407CCAD0FC0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0E59A8B-0EED-40BB-9153-407CCAD0FC0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155B7DB-79F6-40DD-B066-E017E59D9EE7}" type="datetimeFigureOut">
              <a:rPr lang="en-US" smtClean="0"/>
              <a:pPr/>
              <a:t>3/13/2012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155B7DB-79F6-40DD-B066-E017E59D9EE7}" type="datetimeFigureOut">
              <a:rPr lang="en-US" smtClean="0"/>
              <a:pPr/>
              <a:t>3/13/2012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0E59A8B-0EED-40BB-9153-407CCAD0FC0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3155B7DB-79F6-40DD-B066-E017E59D9EE7}" type="datetimeFigureOut">
              <a:rPr lang="en-US" smtClean="0"/>
              <a:pPr/>
              <a:t>3/13/2012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0E59A8B-0EED-40BB-9153-407CCAD0FC0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3155B7DB-79F6-40DD-B066-E017E59D9EE7}" type="datetimeFigureOut">
              <a:rPr lang="en-US" smtClean="0"/>
              <a:pPr/>
              <a:t>3/13/2012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E59A8B-0EED-40BB-9153-407CCAD0FC0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3155B7DB-79F6-40DD-B066-E017E59D9EE7}" type="datetimeFigureOut">
              <a:rPr lang="en-US" smtClean="0"/>
              <a:pPr/>
              <a:t>3/13/2012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0E59A8B-0EED-40BB-9153-407CCAD0FC0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155B7DB-79F6-40DD-B066-E017E59D9EE7}" type="datetimeFigureOut">
              <a:rPr lang="en-US" smtClean="0"/>
              <a:pPr/>
              <a:t>3/13/2012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0E59A8B-0EED-40BB-9153-407CCAD0FC0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3155B7DB-79F6-40DD-B066-E017E59D9EE7}" type="datetimeFigureOut">
              <a:rPr lang="en-US" smtClean="0"/>
              <a:pPr/>
              <a:t>3/13/2012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0E59A8B-0EED-40BB-9153-407CCAD0FC0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0E59A8B-0EED-40BB-9153-407CCAD0FC0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3155B7DB-79F6-40DD-B066-E017E59D9EE7}" type="datetimeFigureOut">
              <a:rPr lang="en-US" smtClean="0"/>
              <a:pPr/>
              <a:t>3/13/2012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0E59A8B-0EED-40BB-9153-407CCAD0FC0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3155B7DB-79F6-40DD-B066-E017E59D9EE7}" type="datetimeFigureOut">
              <a:rPr lang="en-US" smtClean="0"/>
              <a:pPr/>
              <a:t>3/13/2012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3155B7DB-79F6-40DD-B066-E017E59D9EE7}" type="datetimeFigureOut">
              <a:rPr lang="en-US" smtClean="0"/>
              <a:pPr/>
              <a:t>3/13/2012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0E59A8B-0EED-40BB-9153-407CCAD0FC0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normAutofit/>
          </a:bodyPr>
          <a:lstStyle/>
          <a:p>
            <a:r>
              <a:rPr lang="en-US" sz="2400" dirty="0" smtClean="0"/>
              <a:t>For Introduction to Sociology</a:t>
            </a:r>
            <a:endParaRPr lang="en-US" sz="2400" dirty="0"/>
          </a:p>
        </p:txBody>
      </p:sp>
      <p:sp>
        <p:nvSpPr>
          <p:cNvPr id="2" name="Title 1"/>
          <p:cNvSpPr>
            <a:spLocks noGrp="1"/>
          </p:cNvSpPr>
          <p:nvPr>
            <p:ph type="ctrTitle"/>
          </p:nvPr>
        </p:nvSpPr>
        <p:spPr/>
        <p:txBody>
          <a:bodyPr>
            <a:normAutofit/>
          </a:bodyPr>
          <a:lstStyle/>
          <a:p>
            <a:r>
              <a:rPr lang="en-US" dirty="0" smtClean="0"/>
              <a:t>Analysis of Occupational Change Data 1950-1990</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Rationale for Hypotheses</a:t>
            </a:r>
            <a:endParaRPr lang="en-US" dirty="0"/>
          </a:p>
        </p:txBody>
      </p:sp>
      <p:sp>
        <p:nvSpPr>
          <p:cNvPr id="3" name="Content Placeholder 2"/>
          <p:cNvSpPr>
            <a:spLocks noGrp="1"/>
          </p:cNvSpPr>
          <p:nvPr>
            <p:ph idx="1"/>
          </p:nvPr>
        </p:nvSpPr>
        <p:spPr/>
        <p:txBody>
          <a:bodyPr>
            <a:normAutofit/>
          </a:bodyPr>
          <a:lstStyle/>
          <a:p>
            <a:r>
              <a:rPr lang="en-US" dirty="0" smtClean="0"/>
              <a:t>Possible larger social events:</a:t>
            </a:r>
          </a:p>
          <a:p>
            <a:pPr lvl="1"/>
            <a:r>
              <a:rPr lang="en-US" dirty="0" smtClean="0"/>
              <a:t>Technological &amp; economic changes (advances)</a:t>
            </a:r>
          </a:p>
          <a:p>
            <a:pPr lvl="1"/>
            <a:r>
              <a:rPr lang="en-US" dirty="0" smtClean="0"/>
              <a:t>Social/political movements</a:t>
            </a:r>
          </a:p>
          <a:p>
            <a:pPr lvl="1"/>
            <a:r>
              <a:rPr lang="en-US" dirty="0" smtClean="0"/>
              <a:t>Increased educational opportunities</a:t>
            </a:r>
          </a:p>
          <a:p>
            <a:r>
              <a:rPr lang="en-US" dirty="0" smtClean="0"/>
              <a:t>See Timeline in Macionis text; MySocLab</a:t>
            </a:r>
          </a:p>
          <a:p>
            <a:r>
              <a:rPr lang="en-US" dirty="0" smtClean="0"/>
              <a:t>How will these events affect the occupations of people of different:</a:t>
            </a:r>
          </a:p>
          <a:p>
            <a:pPr lvl="1"/>
            <a:r>
              <a:rPr lang="en-US" dirty="0" smtClean="0"/>
              <a:t>Gender?</a:t>
            </a:r>
          </a:p>
          <a:p>
            <a:pPr lvl="1"/>
            <a:r>
              <a:rPr lang="en-US" dirty="0" smtClean="0"/>
              <a:t>Race?</a:t>
            </a:r>
          </a:p>
          <a:p>
            <a:pPr lvl="1"/>
            <a:r>
              <a:rPr lang="en-US" dirty="0" smtClean="0"/>
              <a:t>Educational attainment levels?</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14400"/>
          </a:xfrm>
        </p:spPr>
        <p:txBody>
          <a:bodyPr>
            <a:normAutofit fontScale="90000"/>
          </a:bodyPr>
          <a:lstStyle/>
          <a:p>
            <a:r>
              <a:rPr lang="en-US" dirty="0" smtClean="0"/>
              <a:t>Part II. The Organization and Presentation</a:t>
            </a:r>
            <a:br>
              <a:rPr lang="en-US" dirty="0" smtClean="0"/>
            </a:br>
            <a:r>
              <a:rPr lang="en-US" dirty="0" smtClean="0"/>
              <a:t> of the Data</a:t>
            </a:r>
            <a:endParaRPr lang="en-US" dirty="0"/>
          </a:p>
        </p:txBody>
      </p:sp>
      <p:sp>
        <p:nvSpPr>
          <p:cNvPr id="3" name="Content Placeholder 2"/>
          <p:cNvSpPr>
            <a:spLocks noGrp="1"/>
          </p:cNvSpPr>
          <p:nvPr>
            <p:ph sz="quarter" idx="1"/>
          </p:nvPr>
        </p:nvSpPr>
        <p:spPr/>
        <p:txBody>
          <a:bodyPr/>
          <a:lstStyle/>
          <a:p>
            <a:r>
              <a:rPr lang="en-US" dirty="0" smtClean="0"/>
              <a:t>Students will analyze data from one state only-assigned by abbreviation, e.g., MS, AL, AR, LA, TN, etc.</a:t>
            </a:r>
          </a:p>
          <a:p>
            <a:r>
              <a:rPr lang="en-US" dirty="0" smtClean="0"/>
              <a:t>Get Census data from www.ssdan.net</a:t>
            </a:r>
          </a:p>
          <a:p>
            <a:r>
              <a:rPr lang="en-US" dirty="0" smtClean="0"/>
              <a:t>Occupational distributions of population for five censuses, 1950-1990</a:t>
            </a:r>
          </a:p>
          <a:p>
            <a:r>
              <a:rPr lang="en-US" dirty="0" smtClean="0"/>
              <a:t>Controls for gender, race, education</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Steps</a:t>
            </a:r>
            <a:endParaRPr lang="en-US" dirty="0"/>
          </a:p>
        </p:txBody>
      </p:sp>
      <p:sp>
        <p:nvSpPr>
          <p:cNvPr id="3" name="Content Placeholder 2"/>
          <p:cNvSpPr>
            <a:spLocks noGrp="1"/>
          </p:cNvSpPr>
          <p:nvPr>
            <p:ph sz="quarter" idx="1"/>
          </p:nvPr>
        </p:nvSpPr>
        <p:spPr/>
        <p:txBody>
          <a:bodyPr/>
          <a:lstStyle/>
          <a:p>
            <a:r>
              <a:rPr lang="en-US" dirty="0" smtClean="0"/>
              <a:t>Obtain data from SSDAN.net for their state</a:t>
            </a:r>
          </a:p>
          <a:p>
            <a:r>
              <a:rPr lang="en-US" dirty="0" smtClean="0"/>
              <a:t>Create tables in SSSDAN to extract</a:t>
            </a:r>
          </a:p>
          <a:p>
            <a:pPr lvl="1"/>
            <a:r>
              <a:rPr lang="en-US" dirty="0" smtClean="0"/>
              <a:t>Illustration </a:t>
            </a:r>
          </a:p>
          <a:p>
            <a:r>
              <a:rPr lang="en-US" dirty="0" smtClean="0"/>
              <a:t>Create nine charts and tables using Excel</a:t>
            </a:r>
          </a:p>
          <a:p>
            <a:pPr lvl="1"/>
            <a:r>
              <a:rPr lang="en-US" dirty="0" smtClean="0"/>
              <a:t>Illustration</a:t>
            </a:r>
          </a:p>
          <a:p>
            <a:r>
              <a:rPr lang="en-US" dirty="0" smtClean="0"/>
              <a:t>Make Chart and Table Titles-reader friendly</a:t>
            </a:r>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990600" y="1447800"/>
          <a:ext cx="6381750" cy="3604640"/>
        </p:xfrm>
        <a:graphic>
          <a:graphicData uri="http://schemas.openxmlformats.org/drawingml/2006/table">
            <a:tbl>
              <a:tblPr/>
              <a:tblGrid>
                <a:gridCol w="1063625"/>
                <a:gridCol w="1063625"/>
                <a:gridCol w="1063625"/>
                <a:gridCol w="1063625"/>
                <a:gridCol w="1063625"/>
                <a:gridCol w="1063625"/>
              </a:tblGrid>
              <a:tr h="527000">
                <a:tc>
                  <a:txBody>
                    <a:bodyPr/>
                    <a:lstStyle/>
                    <a:p>
                      <a:pPr marL="0" marR="0" algn="l">
                        <a:lnSpc>
                          <a:spcPct val="115000"/>
                        </a:lnSpc>
                        <a:spcBef>
                          <a:spcPts val="0"/>
                        </a:spcBef>
                        <a:spcAft>
                          <a:spcPts val="0"/>
                        </a:spcAft>
                      </a:pPr>
                      <a:r>
                        <a:rPr lang="en-US" sz="1100" dirty="0">
                          <a:solidFill>
                            <a:srgbClr val="000000"/>
                          </a:solidFill>
                          <a:latin typeface="Calibri"/>
                          <a:ea typeface="Times New Roman"/>
                          <a:cs typeface="Times New Roman"/>
                        </a:rPr>
                        <a:t>Type of Occupation </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1950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1960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1970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1980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1990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2940">
                <a:tc>
                  <a:txBody>
                    <a:bodyPr/>
                    <a:lstStyle/>
                    <a:p>
                      <a:pPr marL="0" marR="0" algn="l">
                        <a:lnSpc>
                          <a:spcPct val="115000"/>
                        </a:lnSpc>
                        <a:spcBef>
                          <a:spcPts val="0"/>
                        </a:spcBef>
                        <a:spcAft>
                          <a:spcPts val="0"/>
                        </a:spcAft>
                      </a:pPr>
                      <a:r>
                        <a:rPr lang="en-US" sz="1100">
                          <a:solidFill>
                            <a:srgbClr val="000000"/>
                          </a:solidFill>
                          <a:latin typeface="Calibri"/>
                          <a:ea typeface="Times New Roman"/>
                          <a:cs typeface="Times New Roman"/>
                        </a:rPr>
                        <a:t>TopWC</a:t>
                      </a:r>
                      <a:endParaRPr lang="en-US"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17.00%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20.50%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20.90%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22.20%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25.30%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2940">
                <a:tc>
                  <a:txBody>
                    <a:bodyPr/>
                    <a:lstStyle/>
                    <a:p>
                      <a:pPr marL="0" marR="0" algn="l">
                        <a:lnSpc>
                          <a:spcPct val="115000"/>
                        </a:lnSpc>
                        <a:spcBef>
                          <a:spcPts val="0"/>
                        </a:spcBef>
                        <a:spcAft>
                          <a:spcPts val="0"/>
                        </a:spcAft>
                      </a:pPr>
                      <a:r>
                        <a:rPr lang="en-US" sz="1100">
                          <a:solidFill>
                            <a:srgbClr val="000000"/>
                          </a:solidFill>
                          <a:latin typeface="Calibri"/>
                          <a:ea typeface="Times New Roman"/>
                          <a:cs typeface="Times New Roman"/>
                        </a:rPr>
                        <a:t>OtrWC</a:t>
                      </a:r>
                      <a:endParaRPr lang="en-US"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17.20%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Times New Roman"/>
                        </a:rPr>
                        <a:t>23.90%</a:t>
                      </a:r>
                      <a:endParaRPr lang="en-US"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24.00%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27.80%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29.40%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2940">
                <a:tc>
                  <a:txBody>
                    <a:bodyPr/>
                    <a:lstStyle/>
                    <a:p>
                      <a:pPr marL="0" marR="0" algn="l">
                        <a:lnSpc>
                          <a:spcPct val="115000"/>
                        </a:lnSpc>
                        <a:spcBef>
                          <a:spcPts val="0"/>
                        </a:spcBef>
                        <a:spcAft>
                          <a:spcPts val="0"/>
                        </a:spcAft>
                      </a:pPr>
                      <a:r>
                        <a:rPr lang="en-US" sz="1100">
                          <a:solidFill>
                            <a:srgbClr val="000000"/>
                          </a:solidFill>
                          <a:latin typeface="Calibri"/>
                          <a:ea typeface="Times New Roman"/>
                          <a:cs typeface="Times New Roman"/>
                        </a:rPr>
                        <a:t>Service</a:t>
                      </a:r>
                      <a:endParaRPr lang="en-US"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9.10%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12.30%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12.80%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12.20%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12.60%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2940">
                <a:tc>
                  <a:txBody>
                    <a:bodyPr/>
                    <a:lstStyle/>
                    <a:p>
                      <a:pPr marL="0" marR="0" algn="l">
                        <a:lnSpc>
                          <a:spcPct val="115000"/>
                        </a:lnSpc>
                        <a:spcBef>
                          <a:spcPts val="0"/>
                        </a:spcBef>
                        <a:spcAft>
                          <a:spcPts val="0"/>
                        </a:spcAft>
                      </a:pPr>
                      <a:r>
                        <a:rPr lang="en-US" sz="1100">
                          <a:solidFill>
                            <a:srgbClr val="000000"/>
                          </a:solidFill>
                          <a:latin typeface="Calibri"/>
                          <a:ea typeface="Times New Roman"/>
                          <a:cs typeface="Times New Roman"/>
                        </a:rPr>
                        <a:t>TopBC</a:t>
                      </a:r>
                      <a:endParaRPr lang="en-US"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18.60%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14.80%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15.50%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13.80%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12.80%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2940">
                <a:tc>
                  <a:txBody>
                    <a:bodyPr/>
                    <a:lstStyle/>
                    <a:p>
                      <a:pPr marL="0" marR="0" algn="l">
                        <a:lnSpc>
                          <a:spcPct val="115000"/>
                        </a:lnSpc>
                        <a:spcBef>
                          <a:spcPts val="0"/>
                        </a:spcBef>
                        <a:spcAft>
                          <a:spcPts val="0"/>
                        </a:spcAft>
                      </a:pPr>
                      <a:r>
                        <a:rPr lang="en-US" sz="1100">
                          <a:solidFill>
                            <a:srgbClr val="000000"/>
                          </a:solidFill>
                          <a:latin typeface="Calibri"/>
                          <a:ea typeface="Times New Roman"/>
                          <a:cs typeface="Times New Roman"/>
                        </a:rPr>
                        <a:t>OtrBC</a:t>
                      </a:r>
                      <a:endParaRPr lang="en-US"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28.00%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24.20%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25.50%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22.50%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18.40%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2940">
                <a:tc>
                  <a:txBody>
                    <a:bodyPr/>
                    <a:lstStyle/>
                    <a:p>
                      <a:pPr marL="0" marR="0" algn="l">
                        <a:lnSpc>
                          <a:spcPct val="115000"/>
                        </a:lnSpc>
                        <a:spcBef>
                          <a:spcPts val="0"/>
                        </a:spcBef>
                        <a:spcAft>
                          <a:spcPts val="0"/>
                        </a:spcAft>
                      </a:pPr>
                      <a:r>
                        <a:rPr lang="en-US" sz="1100">
                          <a:solidFill>
                            <a:srgbClr val="000000"/>
                          </a:solidFill>
                          <a:latin typeface="Calibri"/>
                          <a:ea typeface="Times New Roman"/>
                          <a:cs typeface="Times New Roman"/>
                        </a:rPr>
                        <a:t>Farm</a:t>
                      </a:r>
                      <a:endParaRPr lang="en-US"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10.10%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4.20%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1.30%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Times New Roman"/>
                        </a:rPr>
                        <a:t>1.50%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Times New Roman"/>
                        </a:rPr>
                        <a:t>1.50%</a:t>
                      </a:r>
                      <a:endParaRPr lang="en-US"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Rectangle 7"/>
          <p:cNvSpPr/>
          <p:nvPr/>
        </p:nvSpPr>
        <p:spPr>
          <a:xfrm>
            <a:off x="990600" y="457200"/>
            <a:ext cx="6400800" cy="646331"/>
          </a:xfrm>
          <a:prstGeom prst="rect">
            <a:avLst/>
          </a:prstGeom>
        </p:spPr>
        <p:txBody>
          <a:bodyPr wrap="square">
            <a:spAutoFit/>
          </a:bodyPr>
          <a:lstStyle/>
          <a:p>
            <a:r>
              <a:rPr lang="en-US" dirty="0" smtClean="0"/>
              <a:t>Table 1. The Proportion of People Employed in Various Types of Occupations in Michigan 1950-1990.</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381000" y="685800"/>
          <a:ext cx="8153399" cy="54864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1000" y="1295399"/>
          <a:ext cx="8382000" cy="5116830"/>
        </p:xfrm>
        <a:graphic>
          <a:graphicData uri="http://schemas.openxmlformats.org/drawingml/2006/table">
            <a:tbl>
              <a:tblPr firstRow="1" bandRow="1">
                <a:tableStyleId>{5C22544A-7EE6-4342-B048-85BDC9FD1C3A}</a:tableStyleId>
              </a:tblPr>
              <a:tblGrid>
                <a:gridCol w="1676400"/>
                <a:gridCol w="1676400"/>
                <a:gridCol w="1676400"/>
                <a:gridCol w="1676400"/>
                <a:gridCol w="1676400"/>
              </a:tblGrid>
              <a:tr h="1276350">
                <a:tc>
                  <a:txBody>
                    <a:bodyPr/>
                    <a:lstStyle/>
                    <a:p>
                      <a:pPr marL="0" marR="0" indent="0" algn="ctr">
                        <a:spcBef>
                          <a:spcPts val="0"/>
                        </a:spcBef>
                        <a:spcAft>
                          <a:spcPts val="0"/>
                        </a:spcAft>
                      </a:pPr>
                      <a:r>
                        <a:rPr lang="en-US" sz="1100" b="1" dirty="0">
                          <a:solidFill>
                            <a:srgbClr val="FFFFFF"/>
                          </a:solidFill>
                          <a:latin typeface="Calibri"/>
                          <a:ea typeface="Times New Roman"/>
                        </a:rPr>
                        <a:t>Requirements</a:t>
                      </a:r>
                      <a:endParaRPr lang="en-US" sz="1100" dirty="0">
                        <a:latin typeface="Times New Roman"/>
                        <a:ea typeface="Times New Roman"/>
                      </a:endParaRPr>
                    </a:p>
                  </a:txBody>
                  <a:tcPr marL="47625" marR="0" marT="0" marB="0" anchor="ctr"/>
                </a:tc>
                <a:tc>
                  <a:txBody>
                    <a:bodyPr/>
                    <a:lstStyle/>
                    <a:p>
                      <a:pPr marL="0" marR="0" indent="0" algn="ctr">
                        <a:spcBef>
                          <a:spcPts val="0"/>
                        </a:spcBef>
                        <a:spcAft>
                          <a:spcPts val="0"/>
                        </a:spcAft>
                      </a:pPr>
                      <a:r>
                        <a:rPr lang="en-US" sz="1100" b="1" dirty="0">
                          <a:solidFill>
                            <a:srgbClr val="FFFFFF"/>
                          </a:solidFill>
                          <a:latin typeface="Calibri"/>
                          <a:ea typeface="Times New Roman"/>
                        </a:rPr>
                        <a:t>Excellent </a:t>
                      </a:r>
                      <a:endParaRPr lang="en-US" sz="1100" b="1" dirty="0" smtClean="0">
                        <a:solidFill>
                          <a:srgbClr val="FFFFFF"/>
                        </a:solidFill>
                        <a:latin typeface="Calibri"/>
                        <a:ea typeface="Times New Roman"/>
                      </a:endParaRPr>
                    </a:p>
                    <a:p>
                      <a:pPr marL="0" marR="0" indent="0" algn="ctr">
                        <a:spcBef>
                          <a:spcPts val="0"/>
                        </a:spcBef>
                        <a:spcAft>
                          <a:spcPts val="0"/>
                        </a:spcAft>
                      </a:pPr>
                      <a:r>
                        <a:rPr lang="en-US" sz="1100" b="1" dirty="0" smtClean="0">
                          <a:solidFill>
                            <a:srgbClr val="FFFFFF"/>
                          </a:solidFill>
                          <a:latin typeface="Calibri"/>
                          <a:ea typeface="Times New Roman"/>
                        </a:rPr>
                        <a:t>(</a:t>
                      </a:r>
                      <a:r>
                        <a:rPr lang="en-US" sz="1100" b="1" dirty="0">
                          <a:solidFill>
                            <a:srgbClr val="FFFFFF"/>
                          </a:solidFill>
                          <a:latin typeface="Calibri"/>
                          <a:ea typeface="Times New Roman"/>
                        </a:rPr>
                        <a:t>10-9 pts)</a:t>
                      </a:r>
                      <a:endParaRPr lang="en-US" sz="1100" dirty="0">
                        <a:latin typeface="Times New Roman"/>
                        <a:ea typeface="Times New Roman"/>
                      </a:endParaRPr>
                    </a:p>
                  </a:txBody>
                  <a:tcPr marL="47625" marR="0" marT="0" marB="0" anchor="ctr"/>
                </a:tc>
                <a:tc>
                  <a:txBody>
                    <a:bodyPr/>
                    <a:lstStyle/>
                    <a:p>
                      <a:pPr marL="0" marR="0" indent="0" algn="ctr">
                        <a:spcBef>
                          <a:spcPts val="0"/>
                        </a:spcBef>
                        <a:spcAft>
                          <a:spcPts val="0"/>
                        </a:spcAft>
                      </a:pPr>
                      <a:r>
                        <a:rPr lang="en-US" sz="1100" b="1" dirty="0">
                          <a:solidFill>
                            <a:srgbClr val="FFFFFF"/>
                          </a:solidFill>
                          <a:latin typeface="Calibri"/>
                          <a:ea typeface="Times New Roman"/>
                        </a:rPr>
                        <a:t>Good </a:t>
                      </a:r>
                      <a:endParaRPr lang="en-US" sz="1100" b="1" dirty="0" smtClean="0">
                        <a:solidFill>
                          <a:srgbClr val="FFFFFF"/>
                        </a:solidFill>
                        <a:latin typeface="Calibri"/>
                        <a:ea typeface="Times New Roman"/>
                      </a:endParaRPr>
                    </a:p>
                    <a:p>
                      <a:pPr marL="0" marR="0" indent="0" algn="ctr">
                        <a:spcBef>
                          <a:spcPts val="0"/>
                        </a:spcBef>
                        <a:spcAft>
                          <a:spcPts val="0"/>
                        </a:spcAft>
                      </a:pPr>
                      <a:r>
                        <a:rPr lang="en-US" sz="1100" b="1" dirty="0" smtClean="0">
                          <a:solidFill>
                            <a:srgbClr val="FFFFFF"/>
                          </a:solidFill>
                          <a:latin typeface="Calibri"/>
                          <a:ea typeface="Times New Roman"/>
                        </a:rPr>
                        <a:t>(8-7 </a:t>
                      </a:r>
                      <a:r>
                        <a:rPr lang="en-US" sz="1100" b="1" dirty="0">
                          <a:solidFill>
                            <a:srgbClr val="FFFFFF"/>
                          </a:solidFill>
                          <a:latin typeface="Calibri"/>
                          <a:ea typeface="Times New Roman"/>
                        </a:rPr>
                        <a:t>pts)</a:t>
                      </a:r>
                      <a:endParaRPr lang="en-US" sz="1100" dirty="0">
                        <a:latin typeface="Times New Roman"/>
                        <a:ea typeface="Times New Roman"/>
                      </a:endParaRPr>
                    </a:p>
                  </a:txBody>
                  <a:tcPr marL="47625" marR="0" marT="0" marB="0" anchor="ctr"/>
                </a:tc>
                <a:tc>
                  <a:txBody>
                    <a:bodyPr/>
                    <a:lstStyle/>
                    <a:p>
                      <a:pPr marL="0" marR="0" indent="0" algn="ctr">
                        <a:spcBef>
                          <a:spcPts val="0"/>
                        </a:spcBef>
                        <a:spcAft>
                          <a:spcPts val="0"/>
                        </a:spcAft>
                      </a:pPr>
                      <a:r>
                        <a:rPr lang="en-US" sz="1100" b="1" dirty="0">
                          <a:solidFill>
                            <a:srgbClr val="FFFFFF"/>
                          </a:solidFill>
                          <a:latin typeface="Calibri"/>
                          <a:ea typeface="Times New Roman"/>
                        </a:rPr>
                        <a:t>Needs Improvement </a:t>
                      </a:r>
                      <a:endParaRPr lang="en-US" sz="1100" b="1" dirty="0" smtClean="0">
                        <a:solidFill>
                          <a:srgbClr val="FFFFFF"/>
                        </a:solidFill>
                        <a:latin typeface="Calibri"/>
                        <a:ea typeface="Times New Roman"/>
                      </a:endParaRPr>
                    </a:p>
                    <a:p>
                      <a:pPr marL="0" marR="0" indent="0" algn="ctr">
                        <a:spcBef>
                          <a:spcPts val="0"/>
                        </a:spcBef>
                        <a:spcAft>
                          <a:spcPts val="0"/>
                        </a:spcAft>
                      </a:pPr>
                      <a:r>
                        <a:rPr lang="en-US" sz="1100" b="1" dirty="0" smtClean="0">
                          <a:solidFill>
                            <a:srgbClr val="FFFFFF"/>
                          </a:solidFill>
                          <a:latin typeface="Calibri"/>
                          <a:ea typeface="Times New Roman"/>
                        </a:rPr>
                        <a:t>(</a:t>
                      </a:r>
                      <a:r>
                        <a:rPr lang="en-US" sz="1100" b="1" dirty="0">
                          <a:solidFill>
                            <a:srgbClr val="FFFFFF"/>
                          </a:solidFill>
                          <a:latin typeface="Calibri"/>
                          <a:ea typeface="Times New Roman"/>
                        </a:rPr>
                        <a:t>6 pts)</a:t>
                      </a:r>
                      <a:endParaRPr lang="en-US" sz="1100" dirty="0">
                        <a:latin typeface="Times New Roman"/>
                        <a:ea typeface="Times New Roman"/>
                      </a:endParaRPr>
                    </a:p>
                  </a:txBody>
                  <a:tcPr marL="47625" marR="0" marT="0" marB="0" anchor="ctr"/>
                </a:tc>
                <a:tc>
                  <a:txBody>
                    <a:bodyPr/>
                    <a:lstStyle/>
                    <a:p>
                      <a:pPr marL="0" marR="0" indent="0" algn="ctr">
                        <a:spcBef>
                          <a:spcPts val="0"/>
                        </a:spcBef>
                        <a:spcAft>
                          <a:spcPts val="0"/>
                        </a:spcAft>
                      </a:pPr>
                      <a:r>
                        <a:rPr lang="en-US" sz="1100" b="1" dirty="0">
                          <a:solidFill>
                            <a:srgbClr val="FFFFFF"/>
                          </a:solidFill>
                          <a:latin typeface="Calibri"/>
                          <a:ea typeface="Times New Roman"/>
                        </a:rPr>
                        <a:t>Failed to meet </a:t>
                      </a:r>
                      <a:endParaRPr lang="en-US" sz="1100" b="1" dirty="0" smtClean="0">
                        <a:solidFill>
                          <a:srgbClr val="FFFFFF"/>
                        </a:solidFill>
                        <a:latin typeface="Calibri"/>
                        <a:ea typeface="Times New Roman"/>
                      </a:endParaRPr>
                    </a:p>
                    <a:p>
                      <a:pPr marL="0" marR="0" indent="0" algn="ctr">
                        <a:spcBef>
                          <a:spcPts val="0"/>
                        </a:spcBef>
                        <a:spcAft>
                          <a:spcPts val="0"/>
                        </a:spcAft>
                      </a:pPr>
                      <a:r>
                        <a:rPr lang="en-US" sz="1100" b="1" dirty="0" smtClean="0">
                          <a:solidFill>
                            <a:srgbClr val="FFFFFF"/>
                          </a:solidFill>
                          <a:latin typeface="Calibri"/>
                          <a:ea typeface="Times New Roman"/>
                        </a:rPr>
                        <a:t>Requirements (0</a:t>
                      </a:r>
                      <a:r>
                        <a:rPr lang="en-US" sz="1100" b="1" dirty="0">
                          <a:solidFill>
                            <a:srgbClr val="FFFFFF"/>
                          </a:solidFill>
                          <a:latin typeface="Calibri"/>
                          <a:ea typeface="Times New Roman"/>
                        </a:rPr>
                        <a:t>)</a:t>
                      </a:r>
                      <a:endParaRPr lang="en-US" sz="1100" dirty="0">
                        <a:latin typeface="Times New Roman"/>
                        <a:ea typeface="Times New Roman"/>
                      </a:endParaRPr>
                    </a:p>
                  </a:txBody>
                  <a:tcPr marL="47625" marR="0" marT="0" marB="0" anchor="ctr"/>
                </a:tc>
              </a:tr>
              <a:tr h="1276350">
                <a:tc>
                  <a:txBody>
                    <a:bodyPr/>
                    <a:lstStyle/>
                    <a:p>
                      <a:pPr marL="0" marR="0" indent="0" algn="ctr">
                        <a:spcBef>
                          <a:spcPts val="0"/>
                        </a:spcBef>
                        <a:spcAft>
                          <a:spcPts val="0"/>
                        </a:spcAft>
                      </a:pPr>
                      <a:r>
                        <a:rPr lang="en-US" sz="1100" b="1" dirty="0">
                          <a:solidFill>
                            <a:srgbClr val="000000"/>
                          </a:solidFill>
                          <a:latin typeface="Calibri"/>
                          <a:ea typeface="Times New Roman"/>
                        </a:rPr>
                        <a:t>Followed Directions</a:t>
                      </a:r>
                      <a:endParaRPr lang="en-US" sz="1100" dirty="0">
                        <a:latin typeface="Times New Roman"/>
                        <a:ea typeface="Times New Roman"/>
                      </a:endParaRPr>
                    </a:p>
                  </a:txBody>
                  <a:tcPr marL="57150" marR="57150" marT="57150" marB="57150" anchor="ctr"/>
                </a:tc>
                <a:tc>
                  <a:txBody>
                    <a:bodyPr/>
                    <a:lstStyle/>
                    <a:p>
                      <a:pPr marL="0" marR="0" indent="0" algn="l">
                        <a:spcBef>
                          <a:spcPts val="0"/>
                        </a:spcBef>
                        <a:spcAft>
                          <a:spcPts val="0"/>
                        </a:spcAft>
                      </a:pPr>
                      <a:r>
                        <a:rPr lang="en-US" sz="1100">
                          <a:solidFill>
                            <a:srgbClr val="000000"/>
                          </a:solidFill>
                          <a:latin typeface="Calibri"/>
                          <a:ea typeface="Times New Roman"/>
                        </a:rPr>
                        <a:t>Student followed all directions and had few to no grammatical/spelling errors.</a:t>
                      </a:r>
                      <a:endParaRPr lang="en-US" sz="110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100">
                          <a:solidFill>
                            <a:srgbClr val="000000"/>
                          </a:solidFill>
                          <a:latin typeface="Calibri"/>
                          <a:ea typeface="Times New Roman"/>
                        </a:rPr>
                        <a:t>Student followed all directions but had more than three grammatical/spelling errors.</a:t>
                      </a:r>
                      <a:endParaRPr lang="en-US" sz="110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100">
                          <a:solidFill>
                            <a:srgbClr val="000000"/>
                          </a:solidFill>
                          <a:latin typeface="Calibri"/>
                          <a:ea typeface="Times New Roman"/>
                        </a:rPr>
                        <a:t>Student did not follow all directions and/or had four or more grammatical/spelling errors.</a:t>
                      </a:r>
                      <a:endParaRPr lang="en-US" sz="110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100">
                          <a:solidFill>
                            <a:srgbClr val="000000"/>
                          </a:solidFill>
                          <a:latin typeface="Calibri"/>
                          <a:ea typeface="Times New Roman"/>
                        </a:rPr>
                        <a:t>Student did not complete assignment by assigned due date. Results in 0 for entire assignment.</a:t>
                      </a:r>
                      <a:endParaRPr lang="en-US" sz="1100">
                        <a:latin typeface="Times New Roman"/>
                        <a:ea typeface="Times New Roman"/>
                      </a:endParaRPr>
                    </a:p>
                  </a:txBody>
                  <a:tcPr marL="57150" marR="57150" marT="57150" marB="57150"/>
                </a:tc>
              </a:tr>
              <a:tr h="1276350">
                <a:tc>
                  <a:txBody>
                    <a:bodyPr/>
                    <a:lstStyle/>
                    <a:p>
                      <a:pPr marL="0" marR="0" indent="0" algn="ctr">
                        <a:spcBef>
                          <a:spcPts val="0"/>
                        </a:spcBef>
                        <a:spcAft>
                          <a:spcPts val="0"/>
                        </a:spcAft>
                      </a:pPr>
                      <a:r>
                        <a:rPr lang="en-US" sz="1100" b="1" dirty="0">
                          <a:solidFill>
                            <a:srgbClr val="000000"/>
                          </a:solidFill>
                          <a:latin typeface="Calibri"/>
                          <a:ea typeface="Times New Roman"/>
                        </a:rPr>
                        <a:t>Table Development</a:t>
                      </a:r>
                      <a:endParaRPr lang="en-US" sz="1100" dirty="0">
                        <a:latin typeface="Times New Roman"/>
                        <a:ea typeface="Times New Roman"/>
                      </a:endParaRPr>
                    </a:p>
                  </a:txBody>
                  <a:tcPr marL="57150" marR="57150" marT="57150" marB="57150" anchor="ctr"/>
                </a:tc>
                <a:tc>
                  <a:txBody>
                    <a:bodyPr/>
                    <a:lstStyle/>
                    <a:p>
                      <a:pPr marL="0" marR="0" indent="0" algn="l">
                        <a:spcBef>
                          <a:spcPts val="0"/>
                        </a:spcBef>
                        <a:spcAft>
                          <a:spcPts val="0"/>
                        </a:spcAft>
                      </a:pPr>
                      <a:r>
                        <a:rPr lang="en-US" sz="1100">
                          <a:solidFill>
                            <a:srgbClr val="000000"/>
                          </a:solidFill>
                          <a:latin typeface="Calibri"/>
                          <a:ea typeface="Times New Roman"/>
                        </a:rPr>
                        <a:t>Data was converted correctly for all 9 required tables and charts with the IVs and DVs in columns and rows respectively.</a:t>
                      </a:r>
                      <a:endParaRPr lang="en-US" sz="110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100">
                          <a:solidFill>
                            <a:srgbClr val="000000"/>
                          </a:solidFill>
                          <a:latin typeface="Calibri"/>
                          <a:ea typeface="Times New Roman"/>
                        </a:rPr>
                        <a:t>Data was converted for all 9 tables/charts but on some variables were not placed correctly.</a:t>
                      </a:r>
                      <a:endParaRPr lang="en-US" sz="110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100">
                          <a:solidFill>
                            <a:srgbClr val="000000"/>
                          </a:solidFill>
                          <a:latin typeface="Calibri"/>
                          <a:ea typeface="Times New Roman"/>
                        </a:rPr>
                        <a:t>Data was not converted for all tables and charts or the variables were not correctly placed on several.</a:t>
                      </a:r>
                      <a:endParaRPr lang="en-US" sz="110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100">
                          <a:solidFill>
                            <a:srgbClr val="000000"/>
                          </a:solidFill>
                          <a:latin typeface="Calibri"/>
                          <a:ea typeface="Times New Roman"/>
                        </a:rPr>
                        <a:t>Data was not converted for less than 4 required tables/charts the variables were incorrectly placed or the wrong variables were used.</a:t>
                      </a:r>
                      <a:endParaRPr lang="en-US" sz="1100">
                        <a:latin typeface="Times New Roman"/>
                        <a:ea typeface="Times New Roman"/>
                      </a:endParaRPr>
                    </a:p>
                  </a:txBody>
                  <a:tcPr marL="57150" marR="57150" marT="57150" marB="57150"/>
                </a:tc>
              </a:tr>
              <a:tr h="1276350">
                <a:tc>
                  <a:txBody>
                    <a:bodyPr/>
                    <a:lstStyle/>
                    <a:p>
                      <a:pPr marL="0" marR="0" indent="0" algn="ctr">
                        <a:spcBef>
                          <a:spcPts val="0"/>
                        </a:spcBef>
                        <a:spcAft>
                          <a:spcPts val="0"/>
                        </a:spcAft>
                      </a:pPr>
                      <a:r>
                        <a:rPr lang="en-US" sz="1100" b="1" dirty="0">
                          <a:solidFill>
                            <a:srgbClr val="000000"/>
                          </a:solidFill>
                          <a:latin typeface="Calibri"/>
                          <a:ea typeface="Times New Roman"/>
                        </a:rPr>
                        <a:t>Table presentation and Conversion of Data</a:t>
                      </a:r>
                      <a:endParaRPr lang="en-US" sz="1100" dirty="0">
                        <a:latin typeface="Times New Roman"/>
                        <a:ea typeface="Times New Roman"/>
                      </a:endParaRPr>
                    </a:p>
                  </a:txBody>
                  <a:tcPr marL="57150" marR="57150" marT="57150" marB="57150" anchor="ctr"/>
                </a:tc>
                <a:tc>
                  <a:txBody>
                    <a:bodyPr/>
                    <a:lstStyle/>
                    <a:p>
                      <a:pPr marL="0" marR="0" indent="0" algn="l">
                        <a:spcBef>
                          <a:spcPts val="0"/>
                        </a:spcBef>
                        <a:spcAft>
                          <a:spcPts val="0"/>
                        </a:spcAft>
                      </a:pPr>
                      <a:r>
                        <a:rPr lang="en-US" sz="1100" dirty="0">
                          <a:solidFill>
                            <a:srgbClr val="000000"/>
                          </a:solidFill>
                          <a:latin typeface="Calibri"/>
                          <a:ea typeface="Times New Roman"/>
                        </a:rPr>
                        <a:t>All tables and charts were presented in a neat, reader friendly professional manner with full titles and correctly labeled variables and values.</a:t>
                      </a:r>
                      <a:endParaRPr lang="en-US" sz="1100" dirty="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100" dirty="0">
                          <a:solidFill>
                            <a:srgbClr val="000000"/>
                          </a:solidFill>
                          <a:latin typeface="Calibri"/>
                          <a:ea typeface="Times New Roman"/>
                        </a:rPr>
                        <a:t>All tables and charts were presented in a neat, reader friendly professional manner but a few did not contain full titles and correctly labeled variables and values.</a:t>
                      </a:r>
                      <a:endParaRPr lang="en-US" sz="1100" dirty="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100" dirty="0">
                          <a:solidFill>
                            <a:srgbClr val="000000"/>
                          </a:solidFill>
                          <a:latin typeface="Calibri"/>
                          <a:ea typeface="Times New Roman"/>
                        </a:rPr>
                        <a:t>Less than half of the tables and charts were presented in a neat, reader friendly professional manner and did not contain full titles and correctly labeled variables and values.</a:t>
                      </a:r>
                      <a:endParaRPr lang="en-US" sz="1100" dirty="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100" dirty="0">
                          <a:solidFill>
                            <a:srgbClr val="000000"/>
                          </a:solidFill>
                          <a:latin typeface="Calibri"/>
                          <a:ea typeface="Times New Roman"/>
                        </a:rPr>
                        <a:t>Tables presented in spreadsheet form and both tables and charts did not contain full titles nor variable names.</a:t>
                      </a:r>
                      <a:endParaRPr lang="en-US" sz="1100" dirty="0">
                        <a:latin typeface="Times New Roman"/>
                        <a:ea typeface="Times New Roman"/>
                      </a:endParaRPr>
                    </a:p>
                  </a:txBody>
                  <a:tcPr marL="57150" marR="57150" marT="57150" marB="57150"/>
                </a:tc>
              </a:tr>
            </a:tbl>
          </a:graphicData>
        </a:graphic>
      </p:graphicFrame>
      <p:sp>
        <p:nvSpPr>
          <p:cNvPr id="3" name="TextBox 2"/>
          <p:cNvSpPr txBox="1"/>
          <p:nvPr/>
        </p:nvSpPr>
        <p:spPr>
          <a:xfrm>
            <a:off x="1295400" y="533400"/>
            <a:ext cx="6553200" cy="369332"/>
          </a:xfrm>
          <a:prstGeom prst="rect">
            <a:avLst/>
          </a:prstGeom>
          <a:noFill/>
        </p:spPr>
        <p:txBody>
          <a:bodyPr wrap="square" rtlCol="0">
            <a:spAutoFit/>
          </a:bodyPr>
          <a:lstStyle/>
          <a:p>
            <a:r>
              <a:rPr lang="en-US" dirty="0" smtClean="0"/>
              <a:t>Rubric-Evaluation of Data Extraction/Table &amp; Chart Creation</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III. Analysis and Write Up</a:t>
            </a:r>
            <a:endParaRPr lang="en-US" dirty="0"/>
          </a:p>
        </p:txBody>
      </p:sp>
      <p:sp>
        <p:nvSpPr>
          <p:cNvPr id="3" name="Content Placeholder 2"/>
          <p:cNvSpPr>
            <a:spLocks noGrp="1"/>
          </p:cNvSpPr>
          <p:nvPr>
            <p:ph sz="quarter" idx="1"/>
          </p:nvPr>
        </p:nvSpPr>
        <p:spPr>
          <a:xfrm>
            <a:off x="457200" y="1600200"/>
            <a:ext cx="8229600" cy="4953000"/>
          </a:xfrm>
        </p:spPr>
        <p:txBody>
          <a:bodyPr/>
          <a:lstStyle/>
          <a:p>
            <a:r>
              <a:rPr lang="en-US" dirty="0" smtClean="0"/>
              <a:t>Demonstrate:</a:t>
            </a:r>
          </a:p>
          <a:p>
            <a:pPr lvl="1"/>
            <a:r>
              <a:rPr lang="en-US" dirty="0" smtClean="0"/>
              <a:t>Analysis of the data—use national data</a:t>
            </a:r>
          </a:p>
          <a:p>
            <a:pPr lvl="1"/>
            <a:r>
              <a:rPr lang="en-US" dirty="0" smtClean="0"/>
              <a:t>How the distribution of occupations for each decade is a frequency distribution of the work people did in that year</a:t>
            </a:r>
          </a:p>
          <a:p>
            <a:r>
              <a:rPr lang="en-US" dirty="0" smtClean="0"/>
              <a:t>Show how comparison of these frequency distributions can reveal trends for:</a:t>
            </a:r>
          </a:p>
          <a:p>
            <a:pPr lvl="1"/>
            <a:r>
              <a:rPr lang="en-US" dirty="0" smtClean="0"/>
              <a:t>Whole state population</a:t>
            </a:r>
          </a:p>
          <a:p>
            <a:pPr lvl="1"/>
            <a:r>
              <a:rPr lang="en-US" dirty="0" smtClean="0"/>
              <a:t>Each control variable category</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III continued</a:t>
            </a:r>
            <a:endParaRPr lang="en-US" dirty="0"/>
          </a:p>
        </p:txBody>
      </p:sp>
      <p:sp>
        <p:nvSpPr>
          <p:cNvPr id="3" name="Content Placeholder 2"/>
          <p:cNvSpPr>
            <a:spLocks noGrp="1"/>
          </p:cNvSpPr>
          <p:nvPr>
            <p:ph sz="quarter" idx="1"/>
          </p:nvPr>
        </p:nvSpPr>
        <p:spPr/>
        <p:txBody>
          <a:bodyPr/>
          <a:lstStyle/>
          <a:p>
            <a:r>
              <a:rPr lang="en-US" dirty="0" smtClean="0"/>
              <a:t>Next, show how to compare trends across categories of control variables</a:t>
            </a:r>
          </a:p>
          <a:p>
            <a:r>
              <a:rPr lang="en-US" dirty="0" smtClean="0"/>
              <a:t>Identify trends—not detailed percents—for each control variable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III continued</a:t>
            </a:r>
            <a:endParaRPr lang="en-US" dirty="0"/>
          </a:p>
        </p:txBody>
      </p:sp>
      <p:sp>
        <p:nvSpPr>
          <p:cNvPr id="3" name="Content Placeholder 2"/>
          <p:cNvSpPr>
            <a:spLocks noGrp="1"/>
          </p:cNvSpPr>
          <p:nvPr>
            <p:ph sz="quarter" idx="1"/>
          </p:nvPr>
        </p:nvSpPr>
        <p:spPr/>
        <p:txBody>
          <a:bodyPr>
            <a:normAutofit/>
          </a:bodyPr>
          <a:lstStyle/>
          <a:p>
            <a:r>
              <a:rPr lang="en-US" dirty="0" smtClean="0"/>
              <a:t>Instruct how to organize write-up of research report</a:t>
            </a:r>
          </a:p>
          <a:p>
            <a:r>
              <a:rPr lang="en-US" dirty="0" smtClean="0"/>
              <a:t>Suggested Outline:</a:t>
            </a:r>
          </a:p>
          <a:p>
            <a:pPr lvl="1"/>
            <a:r>
              <a:rPr lang="en-US" dirty="0" smtClean="0"/>
              <a:t>Introductory paragraph</a:t>
            </a:r>
          </a:p>
          <a:p>
            <a:pPr lvl="1"/>
            <a:r>
              <a:rPr lang="en-US" dirty="0" smtClean="0"/>
              <a:t>More detailed description of the problem and presentation of hypotheses &amp; rationale</a:t>
            </a:r>
          </a:p>
          <a:p>
            <a:pPr lvl="1"/>
            <a:r>
              <a:rPr lang="en-US" dirty="0" smtClean="0"/>
              <a:t>Data and methods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III continued</a:t>
            </a:r>
            <a:endParaRPr lang="en-US" dirty="0"/>
          </a:p>
        </p:txBody>
      </p:sp>
      <p:sp>
        <p:nvSpPr>
          <p:cNvPr id="3" name="Content Placeholder 2"/>
          <p:cNvSpPr>
            <a:spLocks noGrp="1"/>
          </p:cNvSpPr>
          <p:nvPr>
            <p:ph sz="quarter" idx="1"/>
          </p:nvPr>
        </p:nvSpPr>
        <p:spPr/>
        <p:txBody>
          <a:bodyPr>
            <a:normAutofit/>
          </a:bodyPr>
          <a:lstStyle/>
          <a:p>
            <a:r>
              <a:rPr lang="en-US" dirty="0" smtClean="0"/>
              <a:t>Discussion of findings for total pop and subgroup populations</a:t>
            </a:r>
          </a:p>
          <a:p>
            <a:r>
              <a:rPr lang="en-US" dirty="0" smtClean="0"/>
              <a:t>State whether data support hypotheses</a:t>
            </a:r>
          </a:p>
          <a:p>
            <a:r>
              <a:rPr lang="en-US" dirty="0" smtClean="0"/>
              <a:t>Conclusion – how is occupational change related to larger social phenomena?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To understand how sociologists use empirical data, such as the U.S. Census, to generate knowledge</a:t>
            </a:r>
          </a:p>
          <a:p>
            <a:r>
              <a:rPr lang="en-US" dirty="0" smtClean="0"/>
              <a:t>Help students apply the sociological imagination using Census data</a:t>
            </a:r>
          </a:p>
          <a:p>
            <a:r>
              <a:rPr lang="en-US" dirty="0" smtClean="0"/>
              <a:t>Help students learn how to analyze and interpret quantitative data with controls</a:t>
            </a:r>
          </a:p>
          <a:p>
            <a:r>
              <a:rPr lang="en-US" dirty="0" smtClean="0"/>
              <a:t>To gain experience in applying the logic of controls in bivariate tables</a:t>
            </a:r>
          </a:p>
          <a:p>
            <a:r>
              <a:rPr lang="en-US" dirty="0" smtClean="0"/>
              <a:t>Teach students how to organize data for presentation</a:t>
            </a:r>
          </a:p>
          <a:p>
            <a:r>
              <a:rPr lang="en-US" dirty="0" smtClean="0"/>
              <a:t>Assumes understanding of frequency distributions and cross-tabulations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52400" y="534520"/>
          <a:ext cx="8839200" cy="5867399"/>
        </p:xfrm>
        <a:graphic>
          <a:graphicData uri="http://schemas.openxmlformats.org/drawingml/2006/table">
            <a:tbl>
              <a:tblPr firstRow="1" bandRow="1">
                <a:tableStyleId>{5C22544A-7EE6-4342-B048-85BDC9FD1C3A}</a:tableStyleId>
              </a:tblPr>
              <a:tblGrid>
                <a:gridCol w="1143000"/>
                <a:gridCol w="1905000"/>
                <a:gridCol w="2057400"/>
                <a:gridCol w="1965960"/>
                <a:gridCol w="1767840"/>
              </a:tblGrid>
              <a:tr h="496418">
                <a:tc>
                  <a:txBody>
                    <a:bodyPr/>
                    <a:lstStyle/>
                    <a:p>
                      <a:pPr marL="0" marR="0" indent="0" algn="ctr">
                        <a:spcBef>
                          <a:spcPts val="0"/>
                        </a:spcBef>
                        <a:spcAft>
                          <a:spcPts val="0"/>
                        </a:spcAft>
                      </a:pPr>
                      <a:r>
                        <a:rPr lang="en-US" sz="1000" b="1" dirty="0">
                          <a:solidFill>
                            <a:srgbClr val="FFFFFF"/>
                          </a:solidFill>
                          <a:latin typeface="Calibri"/>
                          <a:ea typeface="Times New Roman"/>
                        </a:rPr>
                        <a:t>Requirements</a:t>
                      </a:r>
                      <a:endParaRPr lang="en-US" sz="1000" dirty="0">
                        <a:latin typeface="Times New Roman"/>
                        <a:ea typeface="Times New Roman"/>
                      </a:endParaRPr>
                    </a:p>
                  </a:txBody>
                  <a:tcPr marL="47625" marR="0" marT="0" marB="0" anchor="ctr"/>
                </a:tc>
                <a:tc>
                  <a:txBody>
                    <a:bodyPr/>
                    <a:lstStyle/>
                    <a:p>
                      <a:pPr marL="0" marR="0" indent="0" algn="ctr">
                        <a:spcBef>
                          <a:spcPts val="0"/>
                        </a:spcBef>
                        <a:spcAft>
                          <a:spcPts val="0"/>
                        </a:spcAft>
                      </a:pPr>
                      <a:r>
                        <a:rPr lang="en-US" sz="1000" b="1" dirty="0">
                          <a:solidFill>
                            <a:srgbClr val="FFFFFF"/>
                          </a:solidFill>
                          <a:latin typeface="Calibri"/>
                          <a:ea typeface="Times New Roman"/>
                        </a:rPr>
                        <a:t>Excellent</a:t>
                      </a:r>
                      <a:endParaRPr lang="en-US" sz="1000" dirty="0">
                        <a:latin typeface="Times New Roman"/>
                        <a:ea typeface="Times New Roman"/>
                      </a:endParaRPr>
                    </a:p>
                  </a:txBody>
                  <a:tcPr marL="47625" marR="0" marT="0" marB="0" anchor="ctr"/>
                </a:tc>
                <a:tc>
                  <a:txBody>
                    <a:bodyPr/>
                    <a:lstStyle/>
                    <a:p>
                      <a:pPr marL="0" marR="0" indent="0" algn="ctr">
                        <a:spcBef>
                          <a:spcPts val="0"/>
                        </a:spcBef>
                        <a:spcAft>
                          <a:spcPts val="0"/>
                        </a:spcAft>
                      </a:pPr>
                      <a:r>
                        <a:rPr lang="en-US" sz="1000" b="1" dirty="0">
                          <a:solidFill>
                            <a:srgbClr val="FFFFFF"/>
                          </a:solidFill>
                          <a:latin typeface="Calibri"/>
                          <a:ea typeface="Times New Roman"/>
                        </a:rPr>
                        <a:t>Good</a:t>
                      </a:r>
                      <a:endParaRPr lang="en-US" sz="1000" dirty="0">
                        <a:latin typeface="Times New Roman"/>
                        <a:ea typeface="Times New Roman"/>
                      </a:endParaRPr>
                    </a:p>
                  </a:txBody>
                  <a:tcPr marL="47625" marR="0" marT="0" marB="0" anchor="ctr"/>
                </a:tc>
                <a:tc>
                  <a:txBody>
                    <a:bodyPr/>
                    <a:lstStyle/>
                    <a:p>
                      <a:pPr marL="0" marR="0" indent="0" algn="ctr">
                        <a:spcBef>
                          <a:spcPts val="0"/>
                        </a:spcBef>
                        <a:spcAft>
                          <a:spcPts val="0"/>
                        </a:spcAft>
                      </a:pPr>
                      <a:r>
                        <a:rPr lang="en-US" sz="1000" b="1" dirty="0">
                          <a:solidFill>
                            <a:srgbClr val="FFFFFF"/>
                          </a:solidFill>
                          <a:latin typeface="Calibri"/>
                          <a:ea typeface="Times New Roman"/>
                        </a:rPr>
                        <a:t>Needs Improvement</a:t>
                      </a:r>
                      <a:endParaRPr lang="en-US" sz="1000" dirty="0">
                        <a:latin typeface="Times New Roman"/>
                        <a:ea typeface="Times New Roman"/>
                      </a:endParaRPr>
                    </a:p>
                  </a:txBody>
                  <a:tcPr marL="47625" marR="0" marT="0" marB="0" anchor="ctr"/>
                </a:tc>
                <a:tc>
                  <a:txBody>
                    <a:bodyPr/>
                    <a:lstStyle/>
                    <a:p>
                      <a:pPr marL="0" marR="0" indent="0" algn="ctr">
                        <a:spcBef>
                          <a:spcPts val="0"/>
                        </a:spcBef>
                        <a:spcAft>
                          <a:spcPts val="0"/>
                        </a:spcAft>
                      </a:pPr>
                      <a:r>
                        <a:rPr lang="en-US" sz="1000" b="1" dirty="0">
                          <a:solidFill>
                            <a:srgbClr val="FFFFFF"/>
                          </a:solidFill>
                          <a:latin typeface="Calibri"/>
                          <a:ea typeface="Times New Roman"/>
                        </a:rPr>
                        <a:t>Failed to meet requirement</a:t>
                      </a:r>
                      <a:endParaRPr lang="en-US" sz="1000" dirty="0">
                        <a:latin typeface="Times New Roman"/>
                        <a:ea typeface="Times New Roman"/>
                      </a:endParaRPr>
                    </a:p>
                  </a:txBody>
                  <a:tcPr marL="47625" marR="0" marT="0" marB="0" anchor="ctr"/>
                </a:tc>
              </a:tr>
              <a:tr h="721662">
                <a:tc>
                  <a:txBody>
                    <a:bodyPr/>
                    <a:lstStyle/>
                    <a:p>
                      <a:pPr marL="0" marR="0" indent="0" algn="ctr">
                        <a:spcBef>
                          <a:spcPts val="0"/>
                        </a:spcBef>
                        <a:spcAft>
                          <a:spcPts val="0"/>
                        </a:spcAft>
                      </a:pPr>
                      <a:r>
                        <a:rPr lang="en-US" sz="1000" b="1">
                          <a:solidFill>
                            <a:srgbClr val="000000"/>
                          </a:solidFill>
                          <a:latin typeface="Calibri"/>
                          <a:ea typeface="Times New Roman"/>
                        </a:rPr>
                        <a:t>Introductory paragraph</a:t>
                      </a:r>
                      <a:endParaRPr lang="en-US" sz="1000">
                        <a:latin typeface="Times New Roman"/>
                        <a:ea typeface="Times New Roman"/>
                      </a:endParaRPr>
                    </a:p>
                  </a:txBody>
                  <a:tcPr marL="57150" marR="57150" marT="57150" marB="57150" anchor="ctr"/>
                </a:tc>
                <a:tc>
                  <a:txBody>
                    <a:bodyPr/>
                    <a:lstStyle/>
                    <a:p>
                      <a:pPr marL="0" marR="0" indent="0" algn="l">
                        <a:spcBef>
                          <a:spcPts val="0"/>
                        </a:spcBef>
                        <a:spcAft>
                          <a:spcPts val="0"/>
                        </a:spcAft>
                      </a:pPr>
                      <a:r>
                        <a:rPr lang="en-US" sz="1000" dirty="0">
                          <a:latin typeface="Calibri"/>
                          <a:ea typeface="Times New Roman"/>
                        </a:rPr>
                        <a:t>Student thoroughly discussed the topic of occupational change and included at least two references to course materials.</a:t>
                      </a:r>
                      <a:endParaRPr lang="en-US" sz="1000" dirty="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000" dirty="0">
                          <a:latin typeface="Calibri"/>
                          <a:ea typeface="Times New Roman"/>
                        </a:rPr>
                        <a:t>Student briefly discussed the topic of occupational change and included at least two references to course materials.</a:t>
                      </a:r>
                      <a:endParaRPr lang="en-US" sz="1000" dirty="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000" dirty="0">
                          <a:latin typeface="Calibri"/>
                          <a:ea typeface="Times New Roman"/>
                        </a:rPr>
                        <a:t>Student briefly discussed the topic of occupational change but did not include any references to course materials.</a:t>
                      </a:r>
                      <a:endParaRPr lang="en-US" sz="1000" dirty="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000" dirty="0">
                          <a:latin typeface="Calibri"/>
                          <a:ea typeface="Times New Roman"/>
                        </a:rPr>
                        <a:t>Student did not discuss the topic of occupational change.</a:t>
                      </a:r>
                      <a:endParaRPr lang="en-US" sz="1000" dirty="0">
                        <a:latin typeface="Times New Roman"/>
                        <a:ea typeface="Times New Roman"/>
                      </a:endParaRPr>
                    </a:p>
                  </a:txBody>
                  <a:tcPr marL="57150" marR="57150" marT="57150" marB="57150"/>
                </a:tc>
              </a:tr>
              <a:tr h="1122040">
                <a:tc>
                  <a:txBody>
                    <a:bodyPr/>
                    <a:lstStyle/>
                    <a:p>
                      <a:pPr marL="0" marR="0" indent="0" algn="ctr">
                        <a:spcBef>
                          <a:spcPts val="0"/>
                        </a:spcBef>
                        <a:spcAft>
                          <a:spcPts val="0"/>
                        </a:spcAft>
                      </a:pPr>
                      <a:r>
                        <a:rPr lang="en-US" sz="1000" b="1">
                          <a:solidFill>
                            <a:srgbClr val="000000"/>
                          </a:solidFill>
                          <a:latin typeface="Calibri"/>
                          <a:ea typeface="Times New Roman"/>
                        </a:rPr>
                        <a:t>Hypothesis Statement/Body Paragraph</a:t>
                      </a:r>
                      <a:endParaRPr lang="en-US" sz="1000">
                        <a:latin typeface="Times New Roman"/>
                        <a:ea typeface="Times New Roman"/>
                      </a:endParaRPr>
                    </a:p>
                  </a:txBody>
                  <a:tcPr marL="57150" marR="57150" marT="57150" marB="57150" anchor="ctr"/>
                </a:tc>
                <a:tc>
                  <a:txBody>
                    <a:bodyPr/>
                    <a:lstStyle/>
                    <a:p>
                      <a:pPr marL="0" marR="0" indent="0" algn="l">
                        <a:spcBef>
                          <a:spcPts val="0"/>
                        </a:spcBef>
                        <a:spcAft>
                          <a:spcPts val="0"/>
                        </a:spcAft>
                      </a:pPr>
                      <a:r>
                        <a:rPr lang="en-US" sz="1000" dirty="0">
                          <a:solidFill>
                            <a:srgbClr val="000000"/>
                          </a:solidFill>
                          <a:latin typeface="Calibri"/>
                          <a:ea typeface="Times New Roman"/>
                        </a:rPr>
                        <a:t>Student stated 4 hypotheses that correctly specified how overall occupational changes were affected by time and how these changes varied for people of different gender, race and educational level. The rationale for each hypothesis was correct and clearly stated.</a:t>
                      </a:r>
                      <a:endParaRPr lang="en-US" sz="1000" dirty="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000" dirty="0">
                          <a:solidFill>
                            <a:srgbClr val="000000"/>
                          </a:solidFill>
                          <a:latin typeface="Calibri"/>
                          <a:ea typeface="Times New Roman"/>
                        </a:rPr>
                        <a:t>Student stated some hypotheses that specified how overall occupational changes were affected by time and how these changes varied for people of different gender, race and educational level. But some hypotheses were not correctly stated and the rationale for each hypothesis was sometimes correct and not always clearly stated.</a:t>
                      </a:r>
                      <a:endParaRPr lang="en-US" sz="1000" dirty="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000">
                          <a:solidFill>
                            <a:srgbClr val="000000"/>
                          </a:solidFill>
                          <a:latin typeface="Calibri"/>
                          <a:ea typeface="Times New Roman"/>
                        </a:rPr>
                        <a:t>Student included one general hypothesis statement about how overall occupational change varied over time but not how these varied for people of different gender, race and education level. Some attempt was made to discuss the rationale for expected changes but was discussed fully.</a:t>
                      </a:r>
                      <a:endParaRPr lang="en-US" sz="100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000" dirty="0">
                          <a:solidFill>
                            <a:srgbClr val="000000"/>
                          </a:solidFill>
                          <a:latin typeface="Calibri"/>
                          <a:ea typeface="Times New Roman"/>
                        </a:rPr>
                        <a:t>Student did not include hypotheses about occupational change or how people of different gender, race or educational level would be affected. In addition, no attempt  was made to provide a rationale for occupational change.</a:t>
                      </a:r>
                      <a:endParaRPr lang="en-US" sz="1000" dirty="0">
                        <a:latin typeface="Times New Roman"/>
                        <a:ea typeface="Times New Roman"/>
                      </a:endParaRPr>
                    </a:p>
                  </a:txBody>
                  <a:tcPr marL="57150" marR="57150" marT="57150" marB="57150"/>
                </a:tc>
              </a:tr>
              <a:tr h="798981">
                <a:tc>
                  <a:txBody>
                    <a:bodyPr/>
                    <a:lstStyle/>
                    <a:p>
                      <a:pPr marL="0" marR="0" indent="0" algn="ctr">
                        <a:spcBef>
                          <a:spcPts val="0"/>
                        </a:spcBef>
                        <a:spcAft>
                          <a:spcPts val="0"/>
                        </a:spcAft>
                      </a:pPr>
                      <a:r>
                        <a:rPr lang="en-US" sz="1000" b="1" dirty="0">
                          <a:solidFill>
                            <a:srgbClr val="000000"/>
                          </a:solidFill>
                          <a:latin typeface="Calibri"/>
                          <a:ea typeface="Times New Roman"/>
                        </a:rPr>
                        <a:t>Methods/</a:t>
                      </a:r>
                      <a:endParaRPr lang="en-US" sz="1000" dirty="0">
                        <a:latin typeface="Times New Roman"/>
                        <a:ea typeface="Times New Roman"/>
                      </a:endParaRPr>
                    </a:p>
                    <a:p>
                      <a:pPr marL="0" marR="0" indent="0" algn="ctr">
                        <a:spcBef>
                          <a:spcPts val="0"/>
                        </a:spcBef>
                        <a:spcAft>
                          <a:spcPts val="0"/>
                        </a:spcAft>
                      </a:pPr>
                      <a:r>
                        <a:rPr lang="en-US" sz="1000" b="1" dirty="0">
                          <a:solidFill>
                            <a:srgbClr val="000000"/>
                          </a:solidFill>
                          <a:latin typeface="Calibri"/>
                          <a:ea typeface="Times New Roman"/>
                        </a:rPr>
                        <a:t>Describe Data</a:t>
                      </a:r>
                      <a:endParaRPr lang="en-US" sz="1000" dirty="0">
                        <a:latin typeface="Times New Roman"/>
                        <a:ea typeface="Times New Roman"/>
                      </a:endParaRPr>
                    </a:p>
                  </a:txBody>
                  <a:tcPr marL="57150" marR="57150" marT="57150" marB="57150" anchor="ctr"/>
                </a:tc>
                <a:tc>
                  <a:txBody>
                    <a:bodyPr/>
                    <a:lstStyle/>
                    <a:p>
                      <a:pPr marL="0" marR="0" indent="0" algn="l">
                        <a:spcBef>
                          <a:spcPts val="0"/>
                        </a:spcBef>
                        <a:spcAft>
                          <a:spcPts val="0"/>
                        </a:spcAft>
                      </a:pPr>
                      <a:r>
                        <a:rPr lang="en-US" sz="1000" dirty="0">
                          <a:solidFill>
                            <a:srgbClr val="000000"/>
                          </a:solidFill>
                          <a:latin typeface="Calibri"/>
                          <a:ea typeface="Times New Roman"/>
                        </a:rPr>
                        <a:t>Student correctly identified data set and correctly referenced all data and variables in this section.</a:t>
                      </a:r>
                      <a:endParaRPr lang="en-US" sz="1000" dirty="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000">
                          <a:solidFill>
                            <a:srgbClr val="000000"/>
                          </a:solidFill>
                          <a:latin typeface="Calibri"/>
                          <a:ea typeface="Times New Roman"/>
                        </a:rPr>
                        <a:t>Student correctly identified data set and most of the variables in this section</a:t>
                      </a:r>
                      <a:endParaRPr lang="en-US" sz="100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000">
                          <a:solidFill>
                            <a:srgbClr val="000000"/>
                          </a:solidFill>
                          <a:latin typeface="Calibri"/>
                          <a:ea typeface="Times New Roman"/>
                        </a:rPr>
                        <a:t>Student struggled with identifying the data set and the variables in this section.</a:t>
                      </a:r>
                      <a:endParaRPr lang="en-US" sz="100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000" dirty="0">
                          <a:solidFill>
                            <a:srgbClr val="000000"/>
                          </a:solidFill>
                          <a:latin typeface="Calibri"/>
                          <a:ea typeface="Times New Roman"/>
                        </a:rPr>
                        <a:t>Student omitted identification of or did not correctly identify data and/or variables in this section.</a:t>
                      </a:r>
                      <a:endParaRPr lang="en-US" sz="1000" dirty="0">
                        <a:latin typeface="Times New Roman"/>
                        <a:ea typeface="Times New Roman"/>
                      </a:endParaRPr>
                    </a:p>
                  </a:txBody>
                  <a:tcPr marL="57150" marR="57150" marT="57150" marB="57150"/>
                </a:tc>
              </a:tr>
              <a:tr h="1122040">
                <a:tc>
                  <a:txBody>
                    <a:bodyPr/>
                    <a:lstStyle/>
                    <a:p>
                      <a:pPr marL="0" marR="0" indent="0" algn="ctr">
                        <a:spcBef>
                          <a:spcPts val="0"/>
                        </a:spcBef>
                        <a:spcAft>
                          <a:spcPts val="0"/>
                        </a:spcAft>
                      </a:pPr>
                      <a:r>
                        <a:rPr lang="en-US" sz="1000" b="1">
                          <a:solidFill>
                            <a:srgbClr val="000000"/>
                          </a:solidFill>
                          <a:latin typeface="Calibri"/>
                          <a:ea typeface="Times New Roman"/>
                        </a:rPr>
                        <a:t>Findings</a:t>
                      </a:r>
                      <a:endParaRPr lang="en-US" sz="1000">
                        <a:latin typeface="Times New Roman"/>
                        <a:ea typeface="Times New Roman"/>
                      </a:endParaRPr>
                    </a:p>
                  </a:txBody>
                  <a:tcPr marL="57150" marR="57150" marT="57150" marB="57150" anchor="ctr"/>
                </a:tc>
                <a:tc>
                  <a:txBody>
                    <a:bodyPr/>
                    <a:lstStyle/>
                    <a:p>
                      <a:pPr marL="0" marR="0" indent="0" algn="l">
                        <a:spcBef>
                          <a:spcPts val="0"/>
                        </a:spcBef>
                        <a:spcAft>
                          <a:spcPts val="0"/>
                        </a:spcAft>
                      </a:pPr>
                      <a:r>
                        <a:rPr lang="en-US" sz="1000" dirty="0">
                          <a:solidFill>
                            <a:srgbClr val="000000"/>
                          </a:solidFill>
                          <a:latin typeface="Calibri"/>
                          <a:ea typeface="Times New Roman"/>
                        </a:rPr>
                        <a:t>Student described the occupational changes across time without control and with control variables. Student demonstrated ability to discuss numerical information in a written format. Stated whether data supported hypotheses.</a:t>
                      </a:r>
                      <a:endParaRPr lang="en-US" sz="1000" dirty="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000">
                          <a:solidFill>
                            <a:srgbClr val="000000"/>
                          </a:solidFill>
                          <a:latin typeface="Calibri"/>
                          <a:ea typeface="Times New Roman"/>
                        </a:rPr>
                        <a:t>Student attempted to discuss data using without control and with control but struggled with details and writing numerical information in a written format. Made some attempt to state whether data supported hypotheses.</a:t>
                      </a:r>
                      <a:endParaRPr lang="en-US" sz="100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000">
                          <a:solidFill>
                            <a:srgbClr val="000000"/>
                          </a:solidFill>
                          <a:latin typeface="Calibri"/>
                          <a:ea typeface="Times New Roman"/>
                        </a:rPr>
                        <a:t>Student made a weak attempt to describe occupational changes across time without and with control variables and writing material in numerical format. Did not state whether findings supported hypotheses.</a:t>
                      </a:r>
                      <a:endParaRPr lang="en-US" sz="100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000" dirty="0">
                          <a:solidFill>
                            <a:srgbClr val="000000"/>
                          </a:solidFill>
                          <a:latin typeface="Calibri"/>
                          <a:ea typeface="Times New Roman"/>
                        </a:rPr>
                        <a:t>Student made no attempt to discuss control variables, writing numerical information in a written format, or describe whether findings supported hypotheses.</a:t>
                      </a:r>
                      <a:endParaRPr lang="en-US" sz="1000" dirty="0">
                        <a:latin typeface="Times New Roman"/>
                        <a:ea typeface="Times New Roman"/>
                      </a:endParaRPr>
                    </a:p>
                  </a:txBody>
                  <a:tcPr marL="57150" marR="57150" marT="57150" marB="57150"/>
                </a:tc>
              </a:tr>
              <a:tr h="496418">
                <a:tc>
                  <a:txBody>
                    <a:bodyPr/>
                    <a:lstStyle/>
                    <a:p>
                      <a:pPr marL="0" marR="0" indent="0" algn="ctr">
                        <a:spcBef>
                          <a:spcPts val="0"/>
                        </a:spcBef>
                        <a:spcAft>
                          <a:spcPts val="0"/>
                        </a:spcAft>
                      </a:pPr>
                      <a:r>
                        <a:rPr lang="en-US" sz="1000" b="1">
                          <a:solidFill>
                            <a:srgbClr val="000000"/>
                          </a:solidFill>
                          <a:latin typeface="Calibri"/>
                          <a:ea typeface="Times New Roman"/>
                        </a:rPr>
                        <a:t>Conclusion</a:t>
                      </a:r>
                      <a:endParaRPr lang="en-US" sz="1000">
                        <a:latin typeface="Times New Roman"/>
                        <a:ea typeface="Times New Roman"/>
                      </a:endParaRPr>
                    </a:p>
                  </a:txBody>
                  <a:tcPr marL="57150" marR="57150" marT="57150" marB="57150" anchor="ctr"/>
                </a:tc>
                <a:tc>
                  <a:txBody>
                    <a:bodyPr/>
                    <a:lstStyle/>
                    <a:p>
                      <a:pPr marL="0" marR="0" indent="0" algn="l">
                        <a:spcBef>
                          <a:spcPts val="0"/>
                        </a:spcBef>
                        <a:spcAft>
                          <a:spcPts val="0"/>
                        </a:spcAft>
                      </a:pPr>
                      <a:r>
                        <a:rPr lang="en-US" sz="1000" dirty="0">
                          <a:solidFill>
                            <a:srgbClr val="000000"/>
                          </a:solidFill>
                          <a:latin typeface="Calibri"/>
                          <a:ea typeface="Times New Roman"/>
                        </a:rPr>
                        <a:t>Student demonstrated excellent critical thinking ability in specifying how occupational changes have been affected by larger social issues in the U.S.</a:t>
                      </a:r>
                      <a:endParaRPr lang="en-US" sz="1000" dirty="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000" dirty="0">
                          <a:solidFill>
                            <a:srgbClr val="000000"/>
                          </a:solidFill>
                          <a:latin typeface="Calibri"/>
                          <a:ea typeface="Times New Roman"/>
                        </a:rPr>
                        <a:t>Student showed some critical thinking ability in specifying how occupational changes have been affected by larger social issues in the U.S.</a:t>
                      </a:r>
                      <a:endParaRPr lang="en-US" sz="1000" dirty="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000" dirty="0">
                          <a:solidFill>
                            <a:srgbClr val="000000"/>
                          </a:solidFill>
                          <a:latin typeface="Calibri"/>
                          <a:ea typeface="Times New Roman"/>
                        </a:rPr>
                        <a:t>Student showed little critical thinking in specifying how the occupational changes have been affected by larger social issues in the U.S.</a:t>
                      </a:r>
                      <a:endParaRPr lang="en-US" sz="1000" dirty="0">
                        <a:latin typeface="Times New Roman"/>
                        <a:ea typeface="Times New Roman"/>
                      </a:endParaRPr>
                    </a:p>
                  </a:txBody>
                  <a:tcPr marL="57150" marR="57150" marT="57150" marB="57150"/>
                </a:tc>
                <a:tc>
                  <a:txBody>
                    <a:bodyPr/>
                    <a:lstStyle/>
                    <a:p>
                      <a:pPr marL="0" marR="0" indent="0" algn="l">
                        <a:spcBef>
                          <a:spcPts val="0"/>
                        </a:spcBef>
                        <a:spcAft>
                          <a:spcPts val="0"/>
                        </a:spcAft>
                      </a:pPr>
                      <a:r>
                        <a:rPr lang="en-US" sz="1000" dirty="0">
                          <a:solidFill>
                            <a:srgbClr val="000000"/>
                          </a:solidFill>
                          <a:latin typeface="Calibri"/>
                          <a:ea typeface="Times New Roman"/>
                        </a:rPr>
                        <a:t>Student made no attempt to write a conclusion about how occupational change is related to larger social issues in the U.S.</a:t>
                      </a:r>
                      <a:endParaRPr lang="en-US" sz="1000" dirty="0">
                        <a:latin typeface="Times New Roman"/>
                        <a:ea typeface="Times New Roman"/>
                      </a:endParaRPr>
                    </a:p>
                  </a:txBody>
                  <a:tcPr marL="57150" marR="57150" marT="57150" marB="57150"/>
                </a:tc>
              </a:tr>
            </a:tbl>
          </a:graphicData>
        </a:graphic>
      </p:graphicFrame>
      <p:sp>
        <p:nvSpPr>
          <p:cNvPr id="5" name="TextBox 4"/>
          <p:cNvSpPr txBox="1"/>
          <p:nvPr/>
        </p:nvSpPr>
        <p:spPr>
          <a:xfrm>
            <a:off x="1524000" y="152400"/>
            <a:ext cx="6248400" cy="369332"/>
          </a:xfrm>
          <a:prstGeom prst="rect">
            <a:avLst/>
          </a:prstGeom>
          <a:noFill/>
        </p:spPr>
        <p:txBody>
          <a:bodyPr wrap="square" rtlCol="0">
            <a:spAutoFit/>
          </a:bodyPr>
          <a:lstStyle/>
          <a:p>
            <a:r>
              <a:rPr kumimoji="0" lang="en-US" b="1" i="0" u="sng" strike="noStrike" cap="none" normalizeH="0" baseline="0" dirty="0" smtClean="0">
                <a:ln>
                  <a:noFill/>
                </a:ln>
                <a:solidFill>
                  <a:schemeClr val="tx1"/>
                </a:solidFill>
                <a:effectLst/>
                <a:latin typeface="Calibri" pitchFamily="34" charset="0"/>
                <a:cs typeface="Times New Roman" pitchFamily="18" charset="0"/>
              </a:rPr>
              <a:t>Rubric-Evaluation of Paper on Stratification Part I</a:t>
            </a:r>
            <a:endParaRPr lang="en-US" dirty="0"/>
          </a:p>
        </p:txBody>
      </p:sp>
      <p:sp>
        <p:nvSpPr>
          <p:cNvPr id="1026" name="Rectangle 2"/>
          <p:cNvSpPr>
            <a:spLocks noChangeArrowheads="1"/>
          </p:cNvSpPr>
          <p:nvPr/>
        </p:nvSpPr>
        <p:spPr bwMode="auto">
          <a:xfrm>
            <a:off x="0" y="-85562"/>
            <a:ext cx="65" cy="628325"/>
          </a:xfrm>
          <a:prstGeom prst="rect">
            <a:avLst/>
          </a:prstGeom>
          <a:noFill/>
          <a:ln w="9525">
            <a:noFill/>
            <a:miter lim="800000"/>
            <a:headEnd/>
            <a:tailEnd/>
          </a:ln>
          <a:effectLst/>
        </p:spPr>
        <p:txBody>
          <a:bodyPr vert="horz" wrap="none" lIns="0" tIns="165048"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sng"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Part IV: Your Family’s Intergenerational Mobility</a:t>
            </a:r>
            <a:endParaRPr lang="en-US" dirty="0"/>
          </a:p>
        </p:txBody>
      </p:sp>
      <p:sp>
        <p:nvSpPr>
          <p:cNvPr id="3" name="Content Placeholder 2"/>
          <p:cNvSpPr>
            <a:spLocks noGrp="1"/>
          </p:cNvSpPr>
          <p:nvPr>
            <p:ph sz="quarter" idx="1"/>
          </p:nvPr>
        </p:nvSpPr>
        <p:spPr/>
        <p:txBody>
          <a:bodyPr/>
          <a:lstStyle/>
          <a:p>
            <a:r>
              <a:rPr lang="en-US" dirty="0" smtClean="0"/>
              <a:t>First, collect information from your family about the occupations and educations of:</a:t>
            </a:r>
          </a:p>
          <a:p>
            <a:pPr lvl="1"/>
            <a:r>
              <a:rPr lang="en-US" dirty="0" smtClean="0"/>
              <a:t>Your parents</a:t>
            </a:r>
          </a:p>
          <a:p>
            <a:pPr lvl="1"/>
            <a:r>
              <a:rPr lang="en-US" dirty="0" smtClean="0"/>
              <a:t>Your grandparents</a:t>
            </a:r>
          </a:p>
          <a:p>
            <a:pPr lvl="1"/>
            <a:r>
              <a:rPr lang="en-US" dirty="0" smtClean="0"/>
              <a:t>Your great grandparents</a:t>
            </a:r>
          </a:p>
          <a:p>
            <a:pPr lvl="1"/>
            <a:r>
              <a:rPr lang="en-US" dirty="0" smtClean="0"/>
              <a:t>In addition gather as much information as you can about the siblings of the above 3 generations</a:t>
            </a:r>
          </a:p>
          <a:p>
            <a:r>
              <a:rPr lang="en-US" dirty="0" smtClean="0"/>
              <a:t>Second, summarize the information about each generation and describe your family’s intergenerational pattern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Part IV: Your Family’s Intergenerational Mobility</a:t>
            </a:r>
            <a:endParaRPr lang="en-US" dirty="0"/>
          </a:p>
        </p:txBody>
      </p:sp>
      <p:sp>
        <p:nvSpPr>
          <p:cNvPr id="3" name="Content Placeholder 2"/>
          <p:cNvSpPr>
            <a:spLocks noGrp="1"/>
          </p:cNvSpPr>
          <p:nvPr>
            <p:ph sz="quarter" idx="1"/>
          </p:nvPr>
        </p:nvSpPr>
        <p:spPr/>
        <p:txBody>
          <a:bodyPr/>
          <a:lstStyle/>
          <a:p>
            <a:r>
              <a:rPr lang="en-US" dirty="0" smtClean="0"/>
              <a:t>Third, compare your family’s mobility pattern with the mobility that occurred in your state analysis.</a:t>
            </a:r>
          </a:p>
          <a:p>
            <a:pPr lvl="1"/>
            <a:r>
              <a:rPr lang="en-US" dirty="0" smtClean="0"/>
              <a:t>Assume family lived in state analyzed in Part III.</a:t>
            </a:r>
          </a:p>
          <a:p>
            <a:pPr lvl="1"/>
            <a:r>
              <a:rPr lang="en-US" dirty="0" smtClean="0"/>
              <a:t>Describe the similarity/difference in mobility patterns of your family to those people in your state.</a:t>
            </a:r>
          </a:p>
          <a:p>
            <a:pPr lvl="1"/>
            <a:r>
              <a:rPr lang="en-US" dirty="0" smtClean="0"/>
              <a:t>Describe how structural conditions and mobility may have affected your family’s class position over time.</a:t>
            </a:r>
          </a:p>
          <a:p>
            <a:r>
              <a:rPr lang="en-US" dirty="0" smtClean="0"/>
              <a:t>Fourth, describe how your family’s mobility pattern has affected you and your siblings</a:t>
            </a:r>
          </a:p>
          <a:p>
            <a:pPr lvl="1"/>
            <a:r>
              <a:rPr lang="en-US" dirty="0" smtClean="0"/>
              <a:t>In the present and the future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Part IV: Your Family’s Intergenerational Mobility</a:t>
            </a:r>
            <a:endParaRPr lang="en-US" dirty="0"/>
          </a:p>
        </p:txBody>
      </p:sp>
      <p:sp>
        <p:nvSpPr>
          <p:cNvPr id="3" name="Content Placeholder 2"/>
          <p:cNvSpPr>
            <a:spLocks noGrp="1"/>
          </p:cNvSpPr>
          <p:nvPr>
            <p:ph sz="quarter" idx="1"/>
          </p:nvPr>
        </p:nvSpPr>
        <p:spPr/>
        <p:txBody>
          <a:bodyPr/>
          <a:lstStyle/>
          <a:p>
            <a:r>
              <a:rPr lang="en-US" dirty="0" smtClean="0"/>
              <a:t>Finally, explain how this exercise is an application of the sociological imagination.</a:t>
            </a:r>
          </a:p>
          <a:p>
            <a:pPr lvl="1"/>
            <a:r>
              <a:rPr lang="en-US" dirty="0" smtClean="0"/>
              <a:t>Describe the extent to which social conditions or events have affected your family’s mobility pattern and your present social class location.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the Assignment</a:t>
            </a:r>
            <a:endParaRPr lang="en-US" dirty="0"/>
          </a:p>
        </p:txBody>
      </p:sp>
      <p:sp>
        <p:nvSpPr>
          <p:cNvPr id="3" name="Content Placeholder 2"/>
          <p:cNvSpPr>
            <a:spLocks noGrp="1"/>
          </p:cNvSpPr>
          <p:nvPr>
            <p:ph sz="quarter" idx="1"/>
          </p:nvPr>
        </p:nvSpPr>
        <p:spPr/>
        <p:txBody>
          <a:bodyPr/>
          <a:lstStyle/>
          <a:p>
            <a:r>
              <a:rPr lang="en-US" dirty="0" smtClean="0"/>
              <a:t>Four </a:t>
            </a:r>
            <a:r>
              <a:rPr lang="en-US" dirty="0" smtClean="0"/>
              <a:t>parts; Separate due dates</a:t>
            </a:r>
          </a:p>
          <a:p>
            <a:r>
              <a:rPr lang="en-US" dirty="0" smtClean="0"/>
              <a:t>Part I: Develop hypotheses about occupational change over time 1950-1990	</a:t>
            </a:r>
          </a:p>
          <a:p>
            <a:pPr lvl="1"/>
            <a:r>
              <a:rPr lang="en-US" dirty="0" smtClean="0"/>
              <a:t>Do before they analyze the data</a:t>
            </a:r>
          </a:p>
          <a:p>
            <a:r>
              <a:rPr lang="en-US" dirty="0" smtClean="0"/>
              <a:t>Part II: Get and organize data for presentation</a:t>
            </a:r>
          </a:p>
          <a:p>
            <a:pPr lvl="1"/>
            <a:r>
              <a:rPr lang="en-US" dirty="0" smtClean="0"/>
              <a:t>Make tables and charts for original and partial relationships</a:t>
            </a:r>
          </a:p>
          <a:p>
            <a:r>
              <a:rPr lang="en-US" dirty="0" smtClean="0"/>
              <a:t>Part III: Analysis and Write Up</a:t>
            </a:r>
          </a:p>
          <a:p>
            <a:pPr lvl="1"/>
            <a:r>
              <a:rPr lang="en-US" dirty="0" smtClean="0"/>
              <a:t>The </a:t>
            </a:r>
            <a:r>
              <a:rPr lang="en-US" dirty="0" smtClean="0"/>
              <a:t>paper</a:t>
            </a:r>
          </a:p>
          <a:p>
            <a:r>
              <a:rPr lang="en-US" dirty="0" smtClean="0"/>
              <a:t>Part IV: Family Intergenerational Mobility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Part I. Developing Your Hypotheses</a:t>
            </a:r>
            <a:endParaRPr lang="en-US" dirty="0"/>
          </a:p>
        </p:txBody>
      </p:sp>
      <p:sp>
        <p:nvSpPr>
          <p:cNvPr id="3" name="Subtitle 2"/>
          <p:cNvSpPr>
            <a:spLocks noGrp="1"/>
          </p:cNvSpPr>
          <p:nvPr>
            <p:ph type="subTitle" idx="1"/>
          </p:nvPr>
        </p:nvSpPr>
        <p:spPr>
          <a:xfrm>
            <a:off x="1447800" y="2819400"/>
            <a:ext cx="7246034" cy="1752600"/>
          </a:xfrm>
        </p:spPr>
        <p:txBody>
          <a:bodyPr>
            <a:normAutofit/>
          </a:bodyPr>
          <a:lstStyle/>
          <a:p>
            <a:r>
              <a:rPr lang="en-US" dirty="0" smtClean="0"/>
              <a:t>An hypothesis is a statement of the relationship between two or more variables.</a:t>
            </a:r>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 Step</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State that Sociological Imagination (SI) is the intersection of one’s biography &amp; larger social phenomena</a:t>
            </a:r>
          </a:p>
          <a:p>
            <a:r>
              <a:rPr lang="en-US" dirty="0" smtClean="0"/>
              <a:t>To demonstrate SI must identify larger phenomena that could shape behavior of individual people</a:t>
            </a:r>
          </a:p>
          <a:p>
            <a:r>
              <a:rPr lang="en-US" dirty="0" smtClean="0"/>
              <a:t>Show how to think about how larger events and/or policies can affect:</a:t>
            </a:r>
          </a:p>
          <a:p>
            <a:pPr lvl="1"/>
            <a:r>
              <a:rPr lang="en-US" dirty="0" smtClean="0"/>
              <a:t>Options people have</a:t>
            </a:r>
          </a:p>
          <a:p>
            <a:pPr lvl="1"/>
            <a:r>
              <a:rPr lang="en-US" dirty="0" smtClean="0"/>
              <a:t>Choices people make</a:t>
            </a:r>
          </a:p>
          <a:p>
            <a:r>
              <a:rPr lang="en-US" dirty="0" smtClean="0"/>
              <a:t>Help students develop hypotheses about how occupational distributions change by gender, race, and education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Hypotheses</a:t>
            </a:r>
            <a:endParaRPr lang="en-US" dirty="0"/>
          </a:p>
        </p:txBody>
      </p:sp>
      <p:sp>
        <p:nvSpPr>
          <p:cNvPr id="3" name="Content Placeholder 2"/>
          <p:cNvSpPr>
            <a:spLocks noGrp="1"/>
          </p:cNvSpPr>
          <p:nvPr>
            <p:ph idx="1"/>
          </p:nvPr>
        </p:nvSpPr>
        <p:spPr/>
        <p:txBody>
          <a:bodyPr numCol="1">
            <a:normAutofit/>
          </a:bodyPr>
          <a:lstStyle/>
          <a:p>
            <a:r>
              <a:rPr lang="en-US" dirty="0" smtClean="0"/>
              <a:t>Durkheim’s research on </a:t>
            </a:r>
            <a:r>
              <a:rPr lang="en-US" i="1" dirty="0" smtClean="0"/>
              <a:t>Suicide:</a:t>
            </a:r>
          </a:p>
          <a:p>
            <a:pPr lvl="1">
              <a:lnSpc>
                <a:spcPct val="120000"/>
              </a:lnSpc>
            </a:pPr>
            <a:r>
              <a:rPr lang="en-US" dirty="0" smtClean="0"/>
              <a:t>Group or societal social integration is inversely related to the rate of suicide, or</a:t>
            </a:r>
          </a:p>
          <a:p>
            <a:pPr lvl="1">
              <a:lnSpc>
                <a:spcPct val="120000"/>
              </a:lnSpc>
            </a:pPr>
            <a:r>
              <a:rPr lang="en-US" dirty="0" smtClean="0"/>
              <a:t>The greater the social integration of a group the lower the suicide rate.</a:t>
            </a:r>
          </a:p>
          <a:p>
            <a:pPr lvl="1">
              <a:lnSpc>
                <a:spcPct val="120000"/>
              </a:lnSpc>
            </a:pPr>
            <a:r>
              <a:rPr lang="en-US" dirty="0" smtClean="0"/>
              <a:t>The more people are equal in rank the more they will associate with each other.</a:t>
            </a:r>
          </a:p>
          <a:p>
            <a:pPr lvl="1">
              <a:lnSpc>
                <a:spcPct val="120000"/>
              </a:lnSpc>
            </a:pPr>
            <a:r>
              <a:rPr lang="en-US" dirty="0" smtClean="0"/>
              <a:t>The older potential voters are the more likely they are to vote.</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Hypotheses</a:t>
            </a:r>
            <a:endParaRPr lang="en-US" dirty="0"/>
          </a:p>
        </p:txBody>
      </p:sp>
      <p:sp>
        <p:nvSpPr>
          <p:cNvPr id="3" name="Content Placeholder 2"/>
          <p:cNvSpPr>
            <a:spLocks noGrp="1"/>
          </p:cNvSpPr>
          <p:nvPr>
            <p:ph idx="1"/>
          </p:nvPr>
        </p:nvSpPr>
        <p:spPr/>
        <p:txBody>
          <a:bodyPr>
            <a:normAutofit/>
          </a:bodyPr>
          <a:lstStyle/>
          <a:p>
            <a:r>
              <a:rPr lang="en-US" dirty="0" smtClean="0"/>
              <a:t>Other Examples:</a:t>
            </a:r>
          </a:p>
          <a:p>
            <a:pPr lvl="1"/>
            <a:r>
              <a:rPr lang="en-US" dirty="0" smtClean="0"/>
              <a:t>The higher one’s level of education the greater one’s income.</a:t>
            </a:r>
          </a:p>
          <a:p>
            <a:pPr lvl="1"/>
            <a:r>
              <a:rPr lang="en-US" dirty="0" smtClean="0"/>
              <a:t>The more students study for an exam the higher their exam score.</a:t>
            </a:r>
          </a:p>
          <a:p>
            <a:pPr lvl="1"/>
            <a:r>
              <a:rPr lang="en-US" dirty="0" smtClean="0"/>
              <a:t>The larger the group the more impersonal are members’ relationships.</a:t>
            </a:r>
          </a:p>
          <a:p>
            <a:pPr lvl="1"/>
            <a:r>
              <a:rPr lang="en-US" dirty="0" smtClean="0"/>
              <a:t>The more technology changes the greater the  need for new occupations &amp; more educated workers.</a:t>
            </a:r>
            <a:endParaRPr lang="en-US"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53536"/>
            <a:ext cx="8686800" cy="1143000"/>
          </a:xfrm>
        </p:spPr>
        <p:txBody>
          <a:bodyPr>
            <a:normAutofit/>
          </a:bodyPr>
          <a:lstStyle/>
          <a:p>
            <a:r>
              <a:rPr lang="en-US" dirty="0" smtClean="0"/>
              <a:t>Your Hypotheses:</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Develop three hypotheses about likely changes in the occupational distribution of:</a:t>
            </a:r>
          </a:p>
          <a:p>
            <a:r>
              <a:rPr lang="en-US" dirty="0" smtClean="0"/>
              <a:t>1. Females and males over time</a:t>
            </a:r>
          </a:p>
          <a:p>
            <a:r>
              <a:rPr lang="en-US" dirty="0" smtClean="0"/>
              <a:t>2. Blacks and whites over time</a:t>
            </a:r>
          </a:p>
          <a:p>
            <a:r>
              <a:rPr lang="en-US" dirty="0" smtClean="0"/>
              <a:t>3. People with different levels of education over time </a:t>
            </a:r>
          </a:p>
          <a:p>
            <a:r>
              <a:rPr lang="en-US" dirty="0" smtClean="0"/>
              <a:t>You need a total of three (3) hypotheses for this assignment.</a:t>
            </a:r>
            <a:endParaRPr lang="en-US"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 Rationale for each Hypothesis</a:t>
            </a:r>
            <a:endParaRPr lang="en-US" dirty="0"/>
          </a:p>
        </p:txBody>
      </p:sp>
      <p:sp>
        <p:nvSpPr>
          <p:cNvPr id="3" name="Content Placeholder 2"/>
          <p:cNvSpPr>
            <a:spLocks noGrp="1"/>
          </p:cNvSpPr>
          <p:nvPr>
            <p:ph idx="1"/>
          </p:nvPr>
        </p:nvSpPr>
        <p:spPr/>
        <p:txBody>
          <a:bodyPr>
            <a:normAutofit lnSpcReduction="10000"/>
          </a:bodyPr>
          <a:lstStyle/>
          <a:p>
            <a:r>
              <a:rPr lang="en-US" dirty="0" smtClean="0"/>
              <a:t>A rationale is an explanation for why the variables are related.</a:t>
            </a:r>
          </a:p>
          <a:p>
            <a:r>
              <a:rPr lang="en-US" dirty="0" smtClean="0"/>
              <a:t>What is your DV?</a:t>
            </a:r>
          </a:p>
          <a:p>
            <a:pPr lvl="1"/>
            <a:r>
              <a:rPr lang="en-US" dirty="0" smtClean="0"/>
              <a:t>Change in the distribution of workers across occupations over time; occupational change</a:t>
            </a:r>
          </a:p>
          <a:p>
            <a:pPr lvl="1"/>
            <a:r>
              <a:rPr lang="en-US" dirty="0" smtClean="0"/>
              <a:t>Occupations range from high to low in income, power and prestige</a:t>
            </a:r>
          </a:p>
          <a:p>
            <a:r>
              <a:rPr lang="en-US" dirty="0" smtClean="0"/>
              <a:t>What are larger social factors/events that will: </a:t>
            </a:r>
          </a:p>
          <a:p>
            <a:pPr lvl="1"/>
            <a:r>
              <a:rPr lang="en-US" dirty="0" smtClean="0"/>
              <a:t>Affect opportunities to obtain new qualifications for jobs</a:t>
            </a:r>
          </a:p>
          <a:p>
            <a:pPr lvl="1"/>
            <a:r>
              <a:rPr lang="en-US" dirty="0" smtClean="0"/>
              <a:t>Shape job opportunities available to them</a:t>
            </a:r>
          </a:p>
          <a:p>
            <a:pPr lvl="1"/>
            <a:r>
              <a:rPr lang="en-US" dirty="0" smtClean="0"/>
              <a:t>Shape the jobs people choose</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NOPREFERENCE" val="False"/>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623</TotalTime>
  <Words>1824</Words>
  <Application>Microsoft Office PowerPoint</Application>
  <PresentationFormat>On-screen Show (4:3)</PresentationFormat>
  <Paragraphs>220</Paragraphs>
  <Slides>23</Slides>
  <Notes>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Civic</vt:lpstr>
      <vt:lpstr>Analysis of Occupational Change Data 1950-1990</vt:lpstr>
      <vt:lpstr>Learning Objectives</vt:lpstr>
      <vt:lpstr>Structure of the Assignment</vt:lpstr>
      <vt:lpstr>Part I. Developing Your Hypotheses</vt:lpstr>
      <vt:lpstr>Second Step</vt:lpstr>
      <vt:lpstr>Examples of Hypotheses</vt:lpstr>
      <vt:lpstr>Examples of Hypotheses</vt:lpstr>
      <vt:lpstr>Your Hypotheses: </vt:lpstr>
      <vt:lpstr>Develop Rationale for each Hypothesis</vt:lpstr>
      <vt:lpstr>Rationale for Hypotheses</vt:lpstr>
      <vt:lpstr>Part II. The Organization and Presentation  of the Data</vt:lpstr>
      <vt:lpstr>First Steps</vt:lpstr>
      <vt:lpstr>Slide 13</vt:lpstr>
      <vt:lpstr>Slide 14</vt:lpstr>
      <vt:lpstr>Slide 15</vt:lpstr>
      <vt:lpstr>Part III. Analysis and Write Up</vt:lpstr>
      <vt:lpstr>Part III continued</vt:lpstr>
      <vt:lpstr>Part III continued</vt:lpstr>
      <vt:lpstr>Part III continued</vt:lpstr>
      <vt:lpstr>Slide 20</vt:lpstr>
      <vt:lpstr>Part IV: Your Family’s Intergenerational Mobility</vt:lpstr>
      <vt:lpstr>Part IV: Your Family’s Intergenerational Mobility</vt:lpstr>
      <vt:lpstr>Part IV: Your Family’s Intergenerational Mobility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Analysis of Occupational Change Data 1950-1990</dc:title>
  <dc:creator>James D Jones</dc:creator>
  <cp:lastModifiedBy>James D. Jones</cp:lastModifiedBy>
  <cp:revision>64</cp:revision>
  <dcterms:created xsi:type="dcterms:W3CDTF">2020-04-09T19:30:48Z</dcterms:created>
  <dcterms:modified xsi:type="dcterms:W3CDTF">2012-03-13T13:36:21Z</dcterms:modified>
</cp:coreProperties>
</file>