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Lst>
  <p:notesMasterIdLst>
    <p:notesMasterId r:id="rId17"/>
  </p:notesMasterIdLst>
  <p:sldIdLst>
    <p:sldId id="261" r:id="rId2"/>
    <p:sldId id="301" r:id="rId3"/>
    <p:sldId id="303" r:id="rId4"/>
    <p:sldId id="304" r:id="rId5"/>
    <p:sldId id="305" r:id="rId6"/>
    <p:sldId id="302" r:id="rId7"/>
    <p:sldId id="313" r:id="rId8"/>
    <p:sldId id="317" r:id="rId9"/>
    <p:sldId id="314" r:id="rId10"/>
    <p:sldId id="315" r:id="rId11"/>
    <p:sldId id="307" r:id="rId12"/>
    <p:sldId id="316" r:id="rId13"/>
    <p:sldId id="312" r:id="rId14"/>
    <p:sldId id="275" r:id="rId15"/>
    <p:sldId id="306"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CCFF99"/>
    <a:srgbClr val="99FF66"/>
    <a:srgbClr val="3399FF"/>
    <a:srgbClr val="0099FF"/>
    <a:srgbClr val="339966"/>
    <a:srgbClr val="003300"/>
    <a:srgbClr val="0066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6" autoAdjust="0"/>
  </p:normalViewPr>
  <p:slideViewPr>
    <p:cSldViewPr>
      <p:cViewPr>
        <p:scale>
          <a:sx n="80" d="100"/>
          <a:sy n="80" d="100"/>
        </p:scale>
        <p:origin x="-8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88"/>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8FBE5B0-DA55-46CE-AD3C-22A6BA3678B5}"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dirty="0"/>
          </a:p>
        </p:txBody>
      </p:sp>
      <p:sp>
        <p:nvSpPr>
          <p:cNvPr id="5"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dirty="0"/>
          </a:p>
        </p:txBody>
      </p:sp>
      <p:sp>
        <p:nvSpPr>
          <p:cNvPr id="59394" name="AutoShape 2"/>
          <p:cNvSpPr>
            <a:spLocks noGrp="1" noChangeArrowheads="1"/>
          </p:cNvSpPr>
          <p:nvPr>
            <p:ph type="ctrTitle"/>
          </p:nvPr>
        </p:nvSpPr>
        <p:spPr>
          <a:xfrm>
            <a:off x="2044700" y="1481138"/>
            <a:ext cx="6013450" cy="819150"/>
          </a:xfrm>
          <a:prstGeom prst="roundRect">
            <a:avLst>
              <a:gd name="adj" fmla="val 50000"/>
            </a:avLst>
          </a:prstGeom>
          <a:solidFill>
            <a:srgbClr val="FF7C80">
              <a:alpha val="80000"/>
            </a:srgbClr>
          </a:solidFill>
          <a:ln w="38100">
            <a:solidFill>
              <a:srgbClr val="800000"/>
            </a:solidFill>
            <a:round/>
          </a:ln>
        </p:spPr>
        <p:txBody>
          <a:bodyPr wrap="none">
            <a:spAutoFit/>
          </a:bodyPr>
          <a:lstStyle>
            <a:lvl1pPr>
              <a:defRPr sz="3200">
                <a:solidFill>
                  <a:srgbClr val="800000"/>
                </a:solidFill>
              </a:defRPr>
            </a:lvl1pPr>
          </a:lstStyle>
          <a:p>
            <a:r>
              <a:rPr lang="en-US"/>
              <a:t>Click to edit Master title style</a:t>
            </a:r>
          </a:p>
        </p:txBody>
      </p:sp>
      <p:sp>
        <p:nvSpPr>
          <p:cNvPr id="59395" name="Rectangle 3"/>
          <p:cNvSpPr>
            <a:spLocks noGrp="1" noChangeArrowheads="1"/>
          </p:cNvSpPr>
          <p:nvPr>
            <p:ph type="subTitle" idx="1"/>
          </p:nvPr>
        </p:nvSpPr>
        <p:spPr>
          <a:xfrm>
            <a:off x="1295400" y="2895600"/>
            <a:ext cx="6400800" cy="533400"/>
          </a:xfrm>
        </p:spPr>
        <p:txBody>
          <a:bodyPr/>
          <a:lstStyle>
            <a:lvl1pPr marL="0" indent="0" algn="ctr">
              <a:buFontTx/>
              <a:buNone/>
              <a:defRPr b="1"/>
            </a:lvl1pPr>
          </a:lstStyle>
          <a:p>
            <a:r>
              <a:rPr lang="en-US"/>
              <a:t>Click to edit Master subtitle style</a:t>
            </a:r>
          </a:p>
        </p:txBody>
      </p:sp>
      <p:sp>
        <p:nvSpPr>
          <p:cNvPr id="6" name="Rectangle 4"/>
          <p:cNvSpPr>
            <a:spLocks noGrp="1" noChangeArrowheads="1"/>
          </p:cNvSpPr>
          <p:nvPr>
            <p:ph type="dt" sz="half" idx="10"/>
          </p:nvPr>
        </p:nvSpPr>
        <p:spPr/>
        <p:txBody>
          <a:bodyPr/>
          <a:lstStyle>
            <a:lvl1pPr>
              <a:defRPr/>
            </a:lvl1pPr>
          </a:lstStyle>
          <a:p>
            <a:pPr>
              <a:defRPr/>
            </a:pPr>
            <a:endParaRPr lang="en-US"/>
          </a:p>
        </p:txBody>
      </p:sp>
      <p:sp>
        <p:nvSpPr>
          <p:cNvPr id="7" name="Rectangle 5"/>
          <p:cNvSpPr>
            <a:spLocks noGrp="1" noChangeArrowheads="1"/>
          </p:cNvSpPr>
          <p:nvPr>
            <p:ph type="ftr" sz="quarter" idx="11"/>
          </p:nvPr>
        </p:nvSpPr>
        <p:spPr/>
        <p:txBody>
          <a:bodyPr/>
          <a:lstStyle>
            <a:lvl1pPr>
              <a:defRPr/>
            </a:lvl1pPr>
          </a:lstStyle>
          <a:p>
            <a:pPr>
              <a:defRPr/>
            </a:pPr>
            <a:endParaRPr lang="en-US"/>
          </a:p>
        </p:txBody>
      </p:sp>
      <p:sp>
        <p:nvSpPr>
          <p:cNvPr id="8" name="Rectangle 6"/>
          <p:cNvSpPr>
            <a:spLocks noGrp="1" noChangeArrowheads="1"/>
          </p:cNvSpPr>
          <p:nvPr>
            <p:ph type="sldNum" sz="quarter" idx="12"/>
          </p:nvPr>
        </p:nvSpPr>
        <p:spPr/>
        <p:txBody>
          <a:bodyPr/>
          <a:lstStyle>
            <a:lvl1pPr>
              <a:defRPr/>
            </a:lvl1pPr>
          </a:lstStyle>
          <a:p>
            <a:pPr>
              <a:defRPr/>
            </a:pPr>
            <a:fld id="{D46D1B9E-2706-4A3A-A38F-2F3C5CE8A54E}"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1ACADD-A7BD-4C69-B212-97853D41AA7F}"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122238"/>
            <a:ext cx="2152650" cy="37639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 y="122238"/>
            <a:ext cx="6305550" cy="3763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16F938-D8A4-454A-9A8F-14A78D138DE4}"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 y="122238"/>
            <a:ext cx="8229600" cy="41116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2286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106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2819400"/>
            <a:ext cx="4038600" cy="106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323240F-97B9-4C6E-8F21-6DA5EB32E04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E956F7C-8843-47D4-B9BA-02EA05C94672}"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8590E8D-5681-45BC-B351-24B9AE787A5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1701AB-EB25-45CC-A277-17FCA8784E11}"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B916700-22BF-44FC-9BDF-12D8E3C29CDD}"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1CC7E31-1789-4953-90C0-9A2228AD51A9}"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0663978-08A9-4387-9A3C-B4B9143921F3}"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518B9E-A0E4-4DE9-AA62-37AFC452BCD4}"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9E57632-A976-4F0D-A460-0288A7652C15}"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F0DC"/>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76200" y="122238"/>
            <a:ext cx="8229600" cy="4111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600200"/>
            <a:ext cx="8229600" cy="2286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83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583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583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6367ECD-EF90-4072-B63D-3BF599E3E005}" type="slidenum">
              <a:rPr lang="en-US"/>
              <a:pPr>
                <a:defRPr/>
              </a:pPr>
              <a:t>‹#›</a:t>
            </a:fld>
            <a:endParaRPr lang="en-US" dirty="0"/>
          </a:p>
        </p:txBody>
      </p:sp>
      <p:sp>
        <p:nvSpPr>
          <p:cNvPr id="58375" name="Rectangle 7"/>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lgn="ctr">
              <a:defRPr/>
            </a:pPr>
            <a:endParaRPr lang="en-US" sz="2400" dirty="0"/>
          </a:p>
        </p:txBody>
      </p:sp>
      <p:sp>
        <p:nvSpPr>
          <p:cNvPr id="58376" name="Rectangle 8"/>
          <p:cNvSpPr>
            <a:spLocks noChangeArrowheads="1"/>
          </p:cNvSpPr>
          <p:nvPr/>
        </p:nvSpPr>
        <p:spPr bwMode="auto">
          <a:xfrm>
            <a:off x="0" y="0"/>
            <a:ext cx="9144000" cy="609600"/>
          </a:xfrm>
          <a:prstGeom prst="rect">
            <a:avLst/>
          </a:prstGeom>
          <a:gradFill rotWithShape="1">
            <a:gsLst>
              <a:gs pos="0">
                <a:srgbClr val="006699">
                  <a:alpha val="11000"/>
                </a:srgbClr>
              </a:gs>
              <a:gs pos="100000">
                <a:srgbClr val="006699">
                  <a:gamma/>
                  <a:tint val="96078"/>
                  <a:invGamma/>
                  <a:alpha val="47000"/>
                </a:srgbClr>
              </a:gs>
            </a:gsLst>
            <a:lin ang="0" scaled="1"/>
          </a:gradFill>
          <a:ln w="9525">
            <a:noFill/>
            <a:miter lim="800000"/>
            <a:headEnd/>
            <a:tailEnd/>
          </a:ln>
          <a:effectLst/>
        </p:spPr>
        <p:txBody>
          <a:bodyPr wrap="none"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832"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hf hdr="0" ftr="0" dt="0"/>
  <p:txStyles>
    <p:titleStyle>
      <a:lvl1pPr algn="l" rtl="0" eaLnBrk="0" fontAlgn="base" hangingPunct="0">
        <a:spcBef>
          <a:spcPct val="0"/>
        </a:spcBef>
        <a:spcAft>
          <a:spcPct val="0"/>
        </a:spcAft>
        <a:defRPr sz="2000" b="1">
          <a:solidFill>
            <a:schemeClr val="tx2"/>
          </a:solidFill>
          <a:latin typeface="+mj-lt"/>
          <a:ea typeface="+mj-ea"/>
          <a:cs typeface="+mj-cs"/>
        </a:defRPr>
      </a:lvl1pPr>
      <a:lvl2pPr algn="l" rtl="0" eaLnBrk="0" fontAlgn="base" hangingPunct="0">
        <a:spcBef>
          <a:spcPct val="0"/>
        </a:spcBef>
        <a:spcAft>
          <a:spcPct val="0"/>
        </a:spcAft>
        <a:defRPr sz="2000" b="1">
          <a:solidFill>
            <a:schemeClr val="tx2"/>
          </a:solidFill>
          <a:latin typeface="Arial" charset="0"/>
        </a:defRPr>
      </a:lvl2pPr>
      <a:lvl3pPr algn="l" rtl="0" eaLnBrk="0" fontAlgn="base" hangingPunct="0">
        <a:spcBef>
          <a:spcPct val="0"/>
        </a:spcBef>
        <a:spcAft>
          <a:spcPct val="0"/>
        </a:spcAft>
        <a:defRPr sz="2000" b="1">
          <a:solidFill>
            <a:schemeClr val="tx2"/>
          </a:solidFill>
          <a:latin typeface="Arial" charset="0"/>
        </a:defRPr>
      </a:lvl3pPr>
      <a:lvl4pPr algn="l" rtl="0" eaLnBrk="0" fontAlgn="base" hangingPunct="0">
        <a:spcBef>
          <a:spcPct val="0"/>
        </a:spcBef>
        <a:spcAft>
          <a:spcPct val="0"/>
        </a:spcAft>
        <a:defRPr sz="2000" b="1">
          <a:solidFill>
            <a:schemeClr val="tx2"/>
          </a:solidFill>
          <a:latin typeface="Arial" charset="0"/>
        </a:defRPr>
      </a:lvl4pPr>
      <a:lvl5pPr algn="l" rtl="0" eaLnBrk="0" fontAlgn="base" hangingPunct="0">
        <a:spcBef>
          <a:spcPct val="0"/>
        </a:spcBef>
        <a:spcAft>
          <a:spcPct val="0"/>
        </a:spcAft>
        <a:defRPr sz="2000" b="1">
          <a:solidFill>
            <a:schemeClr val="tx2"/>
          </a:solidFill>
          <a:latin typeface="Arial" charset="0"/>
        </a:defRPr>
      </a:lvl5pPr>
      <a:lvl6pPr marL="457200" algn="l" rtl="0" fontAlgn="base">
        <a:spcBef>
          <a:spcPct val="0"/>
        </a:spcBef>
        <a:spcAft>
          <a:spcPct val="0"/>
        </a:spcAft>
        <a:defRPr sz="2000" b="1">
          <a:solidFill>
            <a:schemeClr val="tx2"/>
          </a:solidFill>
          <a:latin typeface="Arial" charset="0"/>
        </a:defRPr>
      </a:lvl6pPr>
      <a:lvl7pPr marL="914400" algn="l" rtl="0" fontAlgn="base">
        <a:spcBef>
          <a:spcPct val="0"/>
        </a:spcBef>
        <a:spcAft>
          <a:spcPct val="0"/>
        </a:spcAft>
        <a:defRPr sz="2000" b="1">
          <a:solidFill>
            <a:schemeClr val="tx2"/>
          </a:solidFill>
          <a:latin typeface="Arial" charset="0"/>
        </a:defRPr>
      </a:lvl7pPr>
      <a:lvl8pPr marL="1371600" algn="l" rtl="0" fontAlgn="base">
        <a:spcBef>
          <a:spcPct val="0"/>
        </a:spcBef>
        <a:spcAft>
          <a:spcPct val="0"/>
        </a:spcAft>
        <a:defRPr sz="2000" b="1">
          <a:solidFill>
            <a:schemeClr val="tx2"/>
          </a:solidFill>
          <a:latin typeface="Arial" charset="0"/>
        </a:defRPr>
      </a:lvl8pPr>
      <a:lvl9pPr marL="1828800" algn="l" rtl="0" fontAlgn="base">
        <a:spcBef>
          <a:spcPct val="0"/>
        </a:spcBef>
        <a:spcAft>
          <a:spcPct val="0"/>
        </a:spcAft>
        <a:defRPr sz="2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rgbClr val="800000"/>
          </a:solidFill>
          <a:latin typeface="+mn-lt"/>
          <a:ea typeface="+mn-ea"/>
          <a:cs typeface="+mn-cs"/>
        </a:defRPr>
      </a:lvl1pPr>
      <a:lvl2pPr marL="742950" indent="-285750" algn="l" rtl="0" eaLnBrk="0" fontAlgn="base" hangingPunct="0">
        <a:spcBef>
          <a:spcPct val="20000"/>
        </a:spcBef>
        <a:spcAft>
          <a:spcPct val="0"/>
        </a:spcAft>
        <a:buChar char="–"/>
        <a:defRPr sz="2000">
          <a:solidFill>
            <a:srgbClr val="800000"/>
          </a:solidFill>
          <a:latin typeface="+mn-lt"/>
        </a:defRPr>
      </a:lvl2pPr>
      <a:lvl3pPr marL="1143000" indent="-228600" algn="l" rtl="0" eaLnBrk="0" fontAlgn="base" hangingPunct="0">
        <a:spcBef>
          <a:spcPct val="20000"/>
        </a:spcBef>
        <a:spcAft>
          <a:spcPct val="0"/>
        </a:spcAft>
        <a:buChar char="•"/>
        <a:defRPr sz="2400">
          <a:solidFill>
            <a:srgbClr val="800000"/>
          </a:solidFill>
          <a:latin typeface="+mn-lt"/>
        </a:defRPr>
      </a:lvl3pPr>
      <a:lvl4pPr marL="1600200" indent="-228600" algn="l" rtl="0" eaLnBrk="0" fontAlgn="base" hangingPunct="0">
        <a:spcBef>
          <a:spcPct val="20000"/>
        </a:spcBef>
        <a:spcAft>
          <a:spcPct val="0"/>
        </a:spcAft>
        <a:buChar char="–"/>
        <a:defRPr sz="1600">
          <a:solidFill>
            <a:srgbClr val="800000"/>
          </a:solidFill>
          <a:latin typeface="+mn-lt"/>
        </a:defRPr>
      </a:lvl4pPr>
      <a:lvl5pPr marL="2057400" indent="-228600" algn="l" rtl="0" eaLnBrk="0" fontAlgn="base" hangingPunct="0">
        <a:spcBef>
          <a:spcPct val="20000"/>
        </a:spcBef>
        <a:spcAft>
          <a:spcPct val="0"/>
        </a:spcAft>
        <a:buChar char="»"/>
        <a:defRPr sz="1600">
          <a:solidFill>
            <a:srgbClr val="800000"/>
          </a:solidFill>
          <a:latin typeface="+mn-lt"/>
        </a:defRPr>
      </a:lvl5pPr>
      <a:lvl6pPr marL="2514600" indent="-228600" algn="l" rtl="0" fontAlgn="base">
        <a:spcBef>
          <a:spcPct val="20000"/>
        </a:spcBef>
        <a:spcAft>
          <a:spcPct val="0"/>
        </a:spcAft>
        <a:buChar char="»"/>
        <a:defRPr sz="1600">
          <a:solidFill>
            <a:srgbClr val="800000"/>
          </a:solidFill>
          <a:latin typeface="+mn-lt"/>
        </a:defRPr>
      </a:lvl6pPr>
      <a:lvl7pPr marL="2971800" indent="-228600" algn="l" rtl="0" fontAlgn="base">
        <a:spcBef>
          <a:spcPct val="20000"/>
        </a:spcBef>
        <a:spcAft>
          <a:spcPct val="0"/>
        </a:spcAft>
        <a:buChar char="»"/>
        <a:defRPr sz="1600">
          <a:solidFill>
            <a:srgbClr val="800000"/>
          </a:solidFill>
          <a:latin typeface="+mn-lt"/>
        </a:defRPr>
      </a:lvl7pPr>
      <a:lvl8pPr marL="3429000" indent="-228600" algn="l" rtl="0" fontAlgn="base">
        <a:spcBef>
          <a:spcPct val="20000"/>
        </a:spcBef>
        <a:spcAft>
          <a:spcPct val="0"/>
        </a:spcAft>
        <a:buChar char="»"/>
        <a:defRPr sz="1600">
          <a:solidFill>
            <a:srgbClr val="800000"/>
          </a:solidFill>
          <a:latin typeface="+mn-lt"/>
        </a:defRPr>
      </a:lvl8pPr>
      <a:lvl9pPr marL="3886200" indent="-228600" algn="l" rtl="0" fontAlgn="base">
        <a:spcBef>
          <a:spcPct val="20000"/>
        </a:spcBef>
        <a:spcAft>
          <a:spcPct val="0"/>
        </a:spcAft>
        <a:buChar char="»"/>
        <a:defRPr sz="1600">
          <a:solidFill>
            <a:srgbClr val="8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myretirementcalculator.net/-/results/?p=H&amp;" TargetMode="Externa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ctrTitle"/>
          </p:nvPr>
        </p:nvSpPr>
        <p:spPr>
          <a:xfrm>
            <a:off x="1795463" y="1066800"/>
            <a:ext cx="5133975" cy="822325"/>
          </a:xfrm>
          <a:solidFill>
            <a:srgbClr val="FF7C80">
              <a:alpha val="79999"/>
            </a:srgbClr>
          </a:solidFill>
        </p:spPr>
        <p:txBody>
          <a:bodyPr/>
          <a:lstStyle/>
          <a:p>
            <a:pPr algn="ctr" eaLnBrk="1" hangingPunct="1"/>
            <a:r>
              <a:rPr lang="en-US" smtClean="0"/>
              <a:t>Investing for Retirement</a:t>
            </a:r>
          </a:p>
        </p:txBody>
      </p:sp>
      <p:sp>
        <p:nvSpPr>
          <p:cNvPr id="10243" name="Rectangle 3"/>
          <p:cNvSpPr>
            <a:spLocks noGrp="1" noChangeArrowheads="1"/>
          </p:cNvSpPr>
          <p:nvPr>
            <p:ph type="subTitle" idx="1"/>
          </p:nvPr>
        </p:nvSpPr>
        <p:spPr>
          <a:xfrm>
            <a:off x="1295400" y="2286000"/>
            <a:ext cx="6400800" cy="533400"/>
          </a:xfrm>
        </p:spPr>
        <p:txBody>
          <a:bodyPr/>
          <a:lstStyle/>
          <a:p>
            <a:pPr eaLnBrk="1" hangingPunct="1">
              <a:lnSpc>
                <a:spcPct val="80000"/>
              </a:lnSpc>
            </a:pPr>
            <a:r>
              <a:rPr lang="en-US" sz="1800" smtClean="0"/>
              <a:t>Planning your retirement early is your ticket to maintaining your life style after 60.</a:t>
            </a:r>
          </a:p>
        </p:txBody>
      </p:sp>
      <p:sp>
        <p:nvSpPr>
          <p:cNvPr id="10244" name="Text Box 4"/>
          <p:cNvSpPr txBox="1">
            <a:spLocks noChangeArrowheads="1"/>
          </p:cNvSpPr>
          <p:nvPr/>
        </p:nvSpPr>
        <p:spPr bwMode="auto">
          <a:xfrm>
            <a:off x="533400" y="3581400"/>
            <a:ext cx="3810000" cy="1314450"/>
          </a:xfrm>
          <a:prstGeom prst="rect">
            <a:avLst/>
          </a:prstGeom>
          <a:noFill/>
          <a:ln w="9525">
            <a:noFill/>
            <a:miter lim="800000"/>
            <a:headEnd/>
            <a:tailEnd/>
          </a:ln>
        </p:spPr>
        <p:txBody>
          <a:bodyPr>
            <a:spAutoFit/>
          </a:bodyPr>
          <a:lstStyle/>
          <a:p>
            <a:pPr algn="ctr"/>
            <a:r>
              <a:rPr lang="en-US" sz="1600" i="1"/>
              <a:t>Time value of money – Don’t count on social security to maintain your life style at retirement. What you need to know before you retire. Calculating how long your retirement money will last.</a:t>
            </a:r>
          </a:p>
        </p:txBody>
      </p:sp>
      <p:sp>
        <p:nvSpPr>
          <p:cNvPr id="10245" name="Text Box 5"/>
          <p:cNvSpPr txBox="1">
            <a:spLocks noChangeArrowheads="1"/>
          </p:cNvSpPr>
          <p:nvPr/>
        </p:nvSpPr>
        <p:spPr bwMode="auto">
          <a:xfrm>
            <a:off x="533400" y="5638800"/>
            <a:ext cx="7696200" cy="908050"/>
          </a:xfrm>
          <a:prstGeom prst="rect">
            <a:avLst/>
          </a:prstGeom>
          <a:solidFill>
            <a:srgbClr val="CCFFCC">
              <a:alpha val="50195"/>
            </a:srgbClr>
          </a:solidFill>
          <a:ln w="25400">
            <a:solidFill>
              <a:srgbClr val="339966"/>
            </a:solidFill>
            <a:miter lim="800000"/>
            <a:headEnd/>
            <a:tailEnd/>
          </a:ln>
        </p:spPr>
        <p:txBody>
          <a:bodyPr>
            <a:spAutoFit/>
          </a:bodyPr>
          <a:lstStyle/>
          <a:p>
            <a:r>
              <a:rPr lang="en-US" sz="1400"/>
              <a:t>                 Prepared for SSAC by</a:t>
            </a:r>
          </a:p>
          <a:p>
            <a:r>
              <a:rPr lang="en-US" sz="1400"/>
              <a:t>                 *Joseph Meyinsse –SOUTHERN UNIVERSITY*</a:t>
            </a:r>
          </a:p>
          <a:p>
            <a:endParaRPr lang="en-US" sz="1200"/>
          </a:p>
          <a:p>
            <a:r>
              <a:rPr lang="en-US" sz="1200"/>
              <a:t>© The Washington Center for Improving the Quality of Undergraduate Education.  All rights reserved. 2007</a:t>
            </a:r>
          </a:p>
        </p:txBody>
      </p:sp>
      <p:sp>
        <p:nvSpPr>
          <p:cNvPr id="10246" name="Text Box 6"/>
          <p:cNvSpPr txBox="1">
            <a:spLocks noChangeArrowheads="1"/>
          </p:cNvSpPr>
          <p:nvPr/>
        </p:nvSpPr>
        <p:spPr bwMode="auto">
          <a:xfrm>
            <a:off x="5029200" y="3886200"/>
            <a:ext cx="3394075" cy="1384300"/>
          </a:xfrm>
          <a:prstGeom prst="rect">
            <a:avLst/>
          </a:prstGeom>
          <a:solidFill>
            <a:srgbClr val="CCECFF">
              <a:alpha val="50195"/>
            </a:srgbClr>
          </a:solidFill>
          <a:ln w="25400">
            <a:solidFill>
              <a:srgbClr val="006699"/>
            </a:solidFill>
            <a:miter lim="800000"/>
            <a:headEnd/>
            <a:tailEnd/>
          </a:ln>
        </p:spPr>
        <p:txBody>
          <a:bodyPr>
            <a:spAutoFit/>
          </a:bodyPr>
          <a:lstStyle/>
          <a:p>
            <a:pPr eaLnBrk="0" hangingPunct="0"/>
            <a:r>
              <a:rPr lang="en-US" sz="1400" b="1" u="sng"/>
              <a:t>Supporting Quantitative Skills </a:t>
            </a:r>
          </a:p>
          <a:p>
            <a:pPr eaLnBrk="0" hangingPunct="0"/>
            <a:r>
              <a:rPr lang="en-US" sz="1400"/>
              <a:t>Exponential Growth</a:t>
            </a:r>
          </a:p>
          <a:p>
            <a:pPr eaLnBrk="0" hangingPunct="0"/>
            <a:r>
              <a:rPr lang="en-US" sz="1400"/>
              <a:t>Percentages</a:t>
            </a:r>
          </a:p>
          <a:p>
            <a:pPr eaLnBrk="0" hangingPunct="0"/>
            <a:r>
              <a:rPr lang="en-US" sz="1400"/>
              <a:t>Data Analysis</a:t>
            </a:r>
          </a:p>
          <a:p>
            <a:pPr eaLnBrk="0" hangingPunct="0"/>
            <a:r>
              <a:rPr lang="en-US" sz="1400"/>
              <a:t>Estimation</a:t>
            </a:r>
          </a:p>
          <a:p>
            <a:pPr eaLnBrk="0" hangingPunct="0"/>
            <a:r>
              <a:rPr lang="en-US" sz="1400"/>
              <a:t>Visual Display of Data: XY Plots</a:t>
            </a:r>
          </a:p>
        </p:txBody>
      </p:sp>
      <p:sp>
        <p:nvSpPr>
          <p:cNvPr id="10247" name="Rectangle 7"/>
          <p:cNvSpPr>
            <a:spLocks noChangeArrowheads="1"/>
          </p:cNvSpPr>
          <p:nvPr/>
        </p:nvSpPr>
        <p:spPr bwMode="auto">
          <a:xfrm>
            <a:off x="76200" y="76200"/>
            <a:ext cx="2133600" cy="457200"/>
          </a:xfrm>
          <a:prstGeom prst="rect">
            <a:avLst/>
          </a:prstGeom>
          <a:noFill/>
          <a:ln w="9525">
            <a:noFill/>
            <a:miter lim="800000"/>
            <a:headEnd/>
            <a:tailEnd/>
          </a:ln>
        </p:spPr>
        <p:txBody>
          <a:bodyPr wrap="none" anchor="ctr"/>
          <a:lstStyle/>
          <a:p>
            <a:pPr eaLnBrk="0" hangingPunct="0"/>
            <a:r>
              <a:rPr lang="en-US" b="1"/>
              <a:t>SSAC2007:HG179.JM2.1</a:t>
            </a:r>
          </a:p>
        </p:txBody>
      </p:sp>
      <p:pic>
        <p:nvPicPr>
          <p:cNvPr id="10248" name="Picture 18" descr="finance_icon">
            <a:hlinkClick r:id="rId2"/>
          </p:cNvPr>
          <p:cNvPicPr>
            <a:picLocks noChangeAspect="1" noChangeArrowheads="1"/>
          </p:cNvPicPr>
          <p:nvPr/>
        </p:nvPicPr>
        <p:blipFill>
          <a:blip r:embed="rId3" cstate="print"/>
          <a:srcRect/>
          <a:stretch>
            <a:fillRect/>
          </a:stretch>
        </p:blipFill>
        <p:spPr bwMode="auto">
          <a:xfrm>
            <a:off x="381000" y="2133600"/>
            <a:ext cx="1219200" cy="1190625"/>
          </a:xfrm>
          <a:prstGeom prst="rect">
            <a:avLst/>
          </a:prstGeom>
          <a:noFill/>
          <a:ln w="9525">
            <a:noFill/>
            <a:miter lim="800000"/>
            <a:headEnd/>
            <a:tailEnd/>
          </a:ln>
        </p:spPr>
      </p:pic>
      <p:pic>
        <p:nvPicPr>
          <p:cNvPr id="10249" name="Picture 20" descr="Financial calculators for my website"/>
          <p:cNvPicPr>
            <a:picLocks noChangeAspect="1" noChangeArrowheads="1"/>
          </p:cNvPicPr>
          <p:nvPr/>
        </p:nvPicPr>
        <p:blipFill>
          <a:blip r:embed="rId4" cstate="print"/>
          <a:srcRect/>
          <a:stretch>
            <a:fillRect/>
          </a:stretch>
        </p:blipFill>
        <p:spPr bwMode="auto">
          <a:xfrm>
            <a:off x="7696200" y="1905000"/>
            <a:ext cx="1141413" cy="1390650"/>
          </a:xfrm>
          <a:prstGeom prst="rect">
            <a:avLst/>
          </a:prstGeom>
          <a:noFill/>
          <a:ln w="9525">
            <a:noFill/>
            <a:miter lim="800000"/>
            <a:headEnd/>
            <a:tailEnd/>
          </a:ln>
        </p:spPr>
      </p:pic>
      <p:pic>
        <p:nvPicPr>
          <p:cNvPr id="10250" name="Picture 21"/>
          <p:cNvPicPr>
            <a:picLocks noChangeAspect="1" noChangeArrowheads="1"/>
          </p:cNvPicPr>
          <p:nvPr/>
        </p:nvPicPr>
        <p:blipFill>
          <a:blip r:embed="rId5" cstate="print"/>
          <a:srcRect/>
          <a:stretch>
            <a:fillRect/>
          </a:stretch>
        </p:blipFill>
        <p:spPr bwMode="auto">
          <a:xfrm>
            <a:off x="533400" y="5638800"/>
            <a:ext cx="681038" cy="685800"/>
          </a:xfrm>
          <a:prstGeom prst="rect">
            <a:avLst/>
          </a:prstGeom>
          <a:noFill/>
          <a:ln w="9525">
            <a:noFill/>
            <a:miter lim="800000"/>
            <a:headEnd/>
            <a:tailEnd/>
          </a:ln>
        </p:spPr>
      </p:pic>
      <p:sp>
        <p:nvSpPr>
          <p:cNvPr id="10251" name="Text Box 22"/>
          <p:cNvSpPr txBox="1">
            <a:spLocks noChangeArrowheads="1"/>
          </p:cNvSpPr>
          <p:nvPr/>
        </p:nvSpPr>
        <p:spPr bwMode="auto">
          <a:xfrm>
            <a:off x="5029200" y="3200400"/>
            <a:ext cx="3394075" cy="542925"/>
          </a:xfrm>
          <a:prstGeom prst="rect">
            <a:avLst/>
          </a:prstGeom>
          <a:solidFill>
            <a:srgbClr val="CCECFF">
              <a:alpha val="50195"/>
            </a:srgbClr>
          </a:solidFill>
          <a:ln w="25400">
            <a:solidFill>
              <a:srgbClr val="006699"/>
            </a:solidFill>
            <a:miter lim="800000"/>
            <a:headEnd/>
            <a:tailEnd/>
          </a:ln>
        </p:spPr>
        <p:txBody>
          <a:bodyPr>
            <a:spAutoFit/>
          </a:bodyPr>
          <a:lstStyle/>
          <a:p>
            <a:pPr eaLnBrk="0" hangingPunct="0"/>
            <a:r>
              <a:rPr lang="en-US" sz="1400" b="1" u="sng"/>
              <a:t>Core Quantitative Skills</a:t>
            </a:r>
          </a:p>
          <a:p>
            <a:pPr eaLnBrk="0" hangingPunct="0"/>
            <a:r>
              <a:rPr lang="en-US" sz="1400"/>
              <a:t>Forward Modeling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6"/>
          <p:cNvSpPr>
            <a:spLocks noGrp="1"/>
          </p:cNvSpPr>
          <p:nvPr>
            <p:ph type="sldNum" sz="quarter" idx="12"/>
          </p:nvPr>
        </p:nvSpPr>
        <p:spPr>
          <a:noFill/>
        </p:spPr>
        <p:txBody>
          <a:bodyPr/>
          <a:lstStyle/>
          <a:p>
            <a:fld id="{882C0058-16FC-4B4B-89A5-A4925D91E2F0}" type="slidenum">
              <a:rPr lang="en-US" smtClean="0"/>
              <a:pPr/>
              <a:t>10</a:t>
            </a:fld>
            <a:endParaRPr lang="en-US" smtClean="0"/>
          </a:p>
        </p:txBody>
      </p:sp>
      <p:sp>
        <p:nvSpPr>
          <p:cNvPr id="3076" name="Rectangle 2"/>
          <p:cNvSpPr>
            <a:spLocks noGrp="1" noChangeArrowheads="1"/>
          </p:cNvSpPr>
          <p:nvPr>
            <p:ph type="title"/>
          </p:nvPr>
        </p:nvSpPr>
        <p:spPr/>
        <p:txBody>
          <a:bodyPr/>
          <a:lstStyle/>
          <a:p>
            <a:pPr eaLnBrk="1" hangingPunct="1"/>
            <a:r>
              <a:rPr lang="en-US" smtClean="0"/>
              <a:t>Working Example: </a:t>
            </a:r>
            <a:r>
              <a:rPr lang="en-US" smtClean="0">
                <a:solidFill>
                  <a:schemeClr val="tx1"/>
                </a:solidFill>
              </a:rPr>
              <a:t>Future Value of  $5,000 Annual Investment</a:t>
            </a:r>
            <a:r>
              <a:rPr lang="en-US" smtClean="0"/>
              <a:t> </a:t>
            </a:r>
          </a:p>
        </p:txBody>
      </p:sp>
      <p:sp>
        <p:nvSpPr>
          <p:cNvPr id="3077" name="Rectangle 75"/>
          <p:cNvSpPr>
            <a:spLocks noChangeArrowheads="1"/>
          </p:cNvSpPr>
          <p:nvPr/>
        </p:nvSpPr>
        <p:spPr bwMode="auto">
          <a:xfrm>
            <a:off x="381000" y="685800"/>
            <a:ext cx="8458200" cy="838200"/>
          </a:xfrm>
          <a:prstGeom prst="rect">
            <a:avLst/>
          </a:prstGeom>
          <a:solidFill>
            <a:srgbClr val="CCFFCC">
              <a:alpha val="50195"/>
            </a:srgbClr>
          </a:solidFill>
          <a:ln w="38100">
            <a:solidFill>
              <a:srgbClr val="339966"/>
            </a:solidFill>
            <a:miter lim="800000"/>
            <a:headEnd/>
            <a:tailEnd/>
          </a:ln>
        </p:spPr>
        <p:txBody>
          <a:bodyPr anchor="ctr"/>
          <a:lstStyle/>
          <a:p>
            <a:r>
              <a:rPr lang="en-US" sz="2000" b="1">
                <a:solidFill>
                  <a:schemeClr val="tx2"/>
                </a:solidFill>
              </a:rPr>
              <a:t>What is the future value of my annual investments of  $5,000 for 36 years at 8%?</a:t>
            </a:r>
          </a:p>
        </p:txBody>
      </p:sp>
      <p:sp>
        <p:nvSpPr>
          <p:cNvPr id="3078" name="Rectangle 4"/>
          <p:cNvSpPr>
            <a:spLocks noChangeArrowheads="1"/>
          </p:cNvSpPr>
          <p:nvPr/>
        </p:nvSpPr>
        <p:spPr bwMode="auto">
          <a:xfrm>
            <a:off x="228600" y="5410200"/>
            <a:ext cx="2514600" cy="838200"/>
          </a:xfrm>
          <a:prstGeom prst="rect">
            <a:avLst/>
          </a:prstGeom>
          <a:solidFill>
            <a:srgbClr val="CCFFCC">
              <a:alpha val="50195"/>
            </a:srgbClr>
          </a:solidFill>
          <a:ln w="38100">
            <a:solidFill>
              <a:srgbClr val="339966"/>
            </a:solidFill>
            <a:miter lim="800000"/>
            <a:headEnd/>
            <a:tailEnd/>
          </a:ln>
        </p:spPr>
        <p:txBody>
          <a:bodyPr anchor="ctr"/>
          <a:lstStyle/>
          <a:p>
            <a:r>
              <a:rPr lang="en-US" sz="1400" b="1"/>
              <a:t>Recreate this spreadsheet in preparation for an assignment in a later slide.</a:t>
            </a:r>
            <a:endParaRPr lang="en-US" sz="1400" b="1">
              <a:solidFill>
                <a:schemeClr val="tx2"/>
              </a:solidFill>
            </a:endParaRPr>
          </a:p>
        </p:txBody>
      </p:sp>
      <p:pic>
        <p:nvPicPr>
          <p:cNvPr id="3081" name="Picture 9"/>
          <p:cNvPicPr>
            <a:picLocks noChangeAspect="1" noChangeArrowheads="1"/>
          </p:cNvPicPr>
          <p:nvPr/>
        </p:nvPicPr>
        <p:blipFill>
          <a:blip r:embed="rId2" cstate="print"/>
          <a:srcRect/>
          <a:stretch>
            <a:fillRect/>
          </a:stretch>
        </p:blipFill>
        <p:spPr bwMode="auto">
          <a:xfrm>
            <a:off x="76200" y="2209800"/>
            <a:ext cx="3668713" cy="2667000"/>
          </a:xfrm>
          <a:prstGeom prst="rect">
            <a:avLst/>
          </a:prstGeom>
          <a:noFill/>
          <a:ln w="9525" algn="ctr">
            <a:noFill/>
            <a:miter lim="800000"/>
            <a:headEnd/>
            <a:tailEnd/>
          </a:ln>
          <a:effectLst/>
        </p:spPr>
      </p:pic>
      <p:pic>
        <p:nvPicPr>
          <p:cNvPr id="3082" name="Picture 10"/>
          <p:cNvPicPr>
            <a:picLocks noChangeAspect="1" noChangeArrowheads="1"/>
          </p:cNvPicPr>
          <p:nvPr/>
        </p:nvPicPr>
        <p:blipFill>
          <a:blip r:embed="rId3" cstate="print"/>
          <a:srcRect/>
          <a:stretch>
            <a:fillRect/>
          </a:stretch>
        </p:blipFill>
        <p:spPr bwMode="auto">
          <a:xfrm>
            <a:off x="3957638" y="2101850"/>
            <a:ext cx="5033962" cy="361315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7" name="Picture 11"/>
          <p:cNvPicPr>
            <a:picLocks noChangeAspect="1" noChangeArrowheads="1"/>
          </p:cNvPicPr>
          <p:nvPr/>
        </p:nvPicPr>
        <p:blipFill>
          <a:blip r:embed="rId2" cstate="print"/>
          <a:srcRect/>
          <a:stretch>
            <a:fillRect/>
          </a:stretch>
        </p:blipFill>
        <p:spPr bwMode="auto">
          <a:xfrm>
            <a:off x="76200" y="1828800"/>
            <a:ext cx="2895600" cy="4976813"/>
          </a:xfrm>
          <a:prstGeom prst="rect">
            <a:avLst/>
          </a:prstGeom>
          <a:noFill/>
          <a:ln w="9525" algn="ctr">
            <a:noFill/>
            <a:miter lim="800000"/>
            <a:headEnd/>
            <a:tailEnd/>
          </a:ln>
          <a:effectLst/>
        </p:spPr>
      </p:pic>
      <p:sp>
        <p:nvSpPr>
          <p:cNvPr id="4099" name="Slide Number Placeholder 5"/>
          <p:cNvSpPr>
            <a:spLocks noGrp="1"/>
          </p:cNvSpPr>
          <p:nvPr>
            <p:ph type="sldNum" sz="quarter" idx="12"/>
          </p:nvPr>
        </p:nvSpPr>
        <p:spPr>
          <a:noFill/>
        </p:spPr>
        <p:txBody>
          <a:bodyPr/>
          <a:lstStyle/>
          <a:p>
            <a:fld id="{FFC57CE9-B11C-4FBE-8DB8-FF286F3E922B}" type="slidenum">
              <a:rPr lang="en-US" smtClean="0"/>
              <a:pPr/>
              <a:t>11</a:t>
            </a:fld>
            <a:endParaRPr lang="en-US" smtClean="0"/>
          </a:p>
        </p:txBody>
      </p:sp>
      <p:sp>
        <p:nvSpPr>
          <p:cNvPr id="4100" name="Rectangle 2"/>
          <p:cNvSpPr>
            <a:spLocks noGrp="1" noChangeArrowheads="1"/>
          </p:cNvSpPr>
          <p:nvPr>
            <p:ph type="title"/>
          </p:nvPr>
        </p:nvSpPr>
        <p:spPr/>
        <p:txBody>
          <a:bodyPr/>
          <a:lstStyle/>
          <a:p>
            <a:pPr eaLnBrk="1" hangingPunct="1"/>
            <a:r>
              <a:rPr lang="en-US" smtClean="0"/>
              <a:t>Assignment 1</a:t>
            </a:r>
          </a:p>
        </p:txBody>
      </p:sp>
      <p:sp>
        <p:nvSpPr>
          <p:cNvPr id="4101" name="Rectangle 9"/>
          <p:cNvSpPr>
            <a:spLocks noChangeArrowheads="1"/>
          </p:cNvSpPr>
          <p:nvPr/>
        </p:nvSpPr>
        <p:spPr bwMode="auto">
          <a:xfrm>
            <a:off x="152400" y="685800"/>
            <a:ext cx="8763000" cy="990600"/>
          </a:xfrm>
          <a:prstGeom prst="rect">
            <a:avLst/>
          </a:prstGeom>
          <a:solidFill>
            <a:srgbClr val="CCFFCC">
              <a:alpha val="50195"/>
            </a:srgbClr>
          </a:solidFill>
          <a:ln w="38100">
            <a:solidFill>
              <a:srgbClr val="339966"/>
            </a:solidFill>
            <a:miter lim="800000"/>
            <a:headEnd/>
            <a:tailEnd/>
          </a:ln>
        </p:spPr>
        <p:txBody>
          <a:bodyPr anchor="ctr"/>
          <a:lstStyle/>
          <a:p>
            <a:r>
              <a:rPr lang="en-US" b="1"/>
              <a:t>Adapt one of your spreadsheets from an earlier slide to determine the future value </a:t>
            </a:r>
            <a:r>
              <a:rPr lang="en-US" b="1">
                <a:solidFill>
                  <a:schemeClr val="tx2"/>
                </a:solidFill>
              </a:rPr>
              <a:t>when an investor deposits $10,000 at 9% annually for 20 years? Create a scatter graph where the Future Value is the </a:t>
            </a:r>
            <a:r>
              <a:rPr lang="en-US" b="1" i="1">
                <a:solidFill>
                  <a:schemeClr val="tx2"/>
                </a:solidFill>
              </a:rPr>
              <a:t>y</a:t>
            </a:r>
            <a:r>
              <a:rPr lang="en-US" b="1">
                <a:solidFill>
                  <a:schemeClr val="tx2"/>
                </a:solidFill>
              </a:rPr>
              <a:t>-axis and Year is on the </a:t>
            </a:r>
            <a:r>
              <a:rPr lang="en-US" b="1" i="1">
                <a:solidFill>
                  <a:schemeClr val="tx2"/>
                </a:solidFill>
              </a:rPr>
              <a:t>x</a:t>
            </a:r>
            <a:r>
              <a:rPr lang="en-US" b="1">
                <a:solidFill>
                  <a:schemeClr val="tx2"/>
                </a:solidFill>
              </a:rPr>
              <a:t>-axis.</a:t>
            </a:r>
          </a:p>
        </p:txBody>
      </p:sp>
      <p:sp>
        <p:nvSpPr>
          <p:cNvPr id="4102" name="Rectangle 10"/>
          <p:cNvSpPr>
            <a:spLocks noChangeArrowheads="1"/>
          </p:cNvSpPr>
          <p:nvPr/>
        </p:nvSpPr>
        <p:spPr bwMode="auto">
          <a:xfrm>
            <a:off x="4800600" y="2209800"/>
            <a:ext cx="3657600" cy="954088"/>
          </a:xfrm>
          <a:prstGeom prst="rect">
            <a:avLst/>
          </a:prstGeom>
          <a:solidFill>
            <a:srgbClr val="CCFFCC">
              <a:alpha val="50195"/>
            </a:srgbClr>
          </a:solidFill>
          <a:ln w="38100">
            <a:solidFill>
              <a:srgbClr val="339966"/>
            </a:solidFill>
            <a:miter lim="800000"/>
            <a:headEnd/>
            <a:tailEnd/>
          </a:ln>
        </p:spPr>
        <p:txBody>
          <a:bodyPr>
            <a:spAutoFit/>
          </a:bodyPr>
          <a:lstStyle/>
          <a:p>
            <a:r>
              <a:rPr lang="en-US"/>
              <a:t>Compute the results for </a:t>
            </a:r>
            <a:r>
              <a:rPr lang="en-US" b="1" i="1"/>
              <a:t>future value</a:t>
            </a:r>
            <a:r>
              <a:rPr lang="en-US"/>
              <a:t> for each year in the column labeled “Future Value”.</a:t>
            </a:r>
          </a:p>
        </p:txBody>
      </p:sp>
      <p:sp>
        <p:nvSpPr>
          <p:cNvPr id="4103" name="Line 12"/>
          <p:cNvSpPr>
            <a:spLocks noChangeShapeType="1"/>
          </p:cNvSpPr>
          <p:nvPr/>
        </p:nvSpPr>
        <p:spPr bwMode="auto">
          <a:xfrm flipH="1">
            <a:off x="2895600" y="2514600"/>
            <a:ext cx="1828800" cy="46038"/>
          </a:xfrm>
          <a:prstGeom prst="line">
            <a:avLst/>
          </a:prstGeom>
          <a:noFill/>
          <a:ln w="38100">
            <a:solidFill>
              <a:srgbClr val="66FF66"/>
            </a:solidFill>
            <a:round/>
            <a:headEnd/>
            <a:tailEnd type="triangle" w="med" len="med"/>
          </a:ln>
        </p:spPr>
        <p:txBody>
          <a:bodyPr>
            <a:spAutoFit/>
          </a:bodyPr>
          <a:lstStyle/>
          <a:p>
            <a:endParaRPr lang="en-US"/>
          </a:p>
        </p:txBody>
      </p:sp>
      <p:sp>
        <p:nvSpPr>
          <p:cNvPr id="4104" name="Text Box 3"/>
          <p:cNvSpPr txBox="1">
            <a:spLocks noChangeArrowheads="1"/>
          </p:cNvSpPr>
          <p:nvPr/>
        </p:nvSpPr>
        <p:spPr bwMode="auto">
          <a:xfrm>
            <a:off x="3048000" y="3429000"/>
            <a:ext cx="5791200" cy="2770188"/>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The general formula for an account receiving an annual deposit  at the end of each year:</a:t>
            </a:r>
          </a:p>
          <a:p>
            <a:r>
              <a:rPr lang="en-US" b="1" i="1"/>
              <a:t>F </a:t>
            </a:r>
            <a:r>
              <a:rPr lang="en-US" b="1"/>
              <a:t>= </a:t>
            </a:r>
            <a:r>
              <a:rPr lang="en-US" b="1" i="1"/>
              <a:t>I </a:t>
            </a:r>
            <a:r>
              <a:rPr lang="en-US" b="1"/>
              <a:t>[(</a:t>
            </a:r>
            <a:r>
              <a:rPr lang="en-US" b="1" i="1"/>
              <a:t>1 </a:t>
            </a:r>
            <a:r>
              <a:rPr lang="en-US" b="1"/>
              <a:t>+</a:t>
            </a:r>
            <a:r>
              <a:rPr lang="en-US" b="1" i="1"/>
              <a:t> r</a:t>
            </a:r>
            <a:r>
              <a:rPr lang="en-US" b="1"/>
              <a:t>)</a:t>
            </a:r>
            <a:r>
              <a:rPr lang="en-US" b="1" i="1" baseline="30000"/>
              <a:t>t</a:t>
            </a:r>
            <a:r>
              <a:rPr lang="en-US" b="1" i="1"/>
              <a:t> - 1</a:t>
            </a:r>
            <a:r>
              <a:rPr lang="en-US" b="1"/>
              <a:t>)]/</a:t>
            </a:r>
            <a:r>
              <a:rPr lang="en-US" b="1" i="1"/>
              <a:t>r</a:t>
            </a:r>
          </a:p>
          <a:p>
            <a:r>
              <a:rPr lang="en-US" b="1"/>
              <a:t>where</a:t>
            </a:r>
            <a:br>
              <a:rPr lang="en-US" b="1"/>
            </a:br>
            <a:r>
              <a:rPr lang="en-US" b="1"/>
              <a:t>    </a:t>
            </a:r>
            <a:r>
              <a:rPr lang="en-US" b="1" i="1"/>
              <a:t>F</a:t>
            </a:r>
            <a:r>
              <a:rPr lang="en-US" b="1"/>
              <a:t> = future value</a:t>
            </a:r>
            <a:br>
              <a:rPr lang="en-US" b="1"/>
            </a:br>
            <a:r>
              <a:rPr lang="en-US" b="1"/>
              <a:t>    </a:t>
            </a:r>
            <a:r>
              <a:rPr lang="en-US" b="1" i="1"/>
              <a:t>I</a:t>
            </a:r>
            <a:r>
              <a:rPr lang="en-US" b="1"/>
              <a:t> = annual investment at the end of each year</a:t>
            </a:r>
            <a:br>
              <a:rPr lang="en-US" b="1"/>
            </a:br>
            <a:r>
              <a:rPr lang="en-US" b="1"/>
              <a:t>    </a:t>
            </a:r>
            <a:r>
              <a:rPr lang="en-US" b="1" i="1"/>
              <a:t>r</a:t>
            </a:r>
            <a:r>
              <a:rPr lang="en-US" b="1"/>
              <a:t> = annual interest rate (expressed as a fraction; e.g., 0.08)</a:t>
            </a:r>
            <a:br>
              <a:rPr lang="en-US" b="1"/>
            </a:br>
            <a:r>
              <a:rPr lang="en-US" b="1"/>
              <a:t>   </a:t>
            </a:r>
            <a:r>
              <a:rPr lang="en-US" b="1" i="1"/>
              <a:t>t</a:t>
            </a:r>
            <a:r>
              <a:rPr lang="en-US" b="1"/>
              <a:t> = number of years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p:cNvPicPr>
            <a:picLocks noChangeAspect="1" noChangeArrowheads="1"/>
          </p:cNvPicPr>
          <p:nvPr/>
        </p:nvPicPr>
        <p:blipFill>
          <a:blip r:embed="rId2" cstate="print"/>
          <a:srcRect/>
          <a:stretch>
            <a:fillRect/>
          </a:stretch>
        </p:blipFill>
        <p:spPr bwMode="auto">
          <a:xfrm>
            <a:off x="228600" y="2514600"/>
            <a:ext cx="3048000" cy="4318000"/>
          </a:xfrm>
          <a:prstGeom prst="rect">
            <a:avLst/>
          </a:prstGeom>
          <a:noFill/>
          <a:ln w="9525" algn="ctr">
            <a:noFill/>
            <a:miter lim="800000"/>
            <a:headEnd/>
            <a:tailEnd/>
          </a:ln>
          <a:effectLst/>
        </p:spPr>
      </p:pic>
      <p:sp>
        <p:nvSpPr>
          <p:cNvPr id="5123" name="Slide Number Placeholder 5"/>
          <p:cNvSpPr>
            <a:spLocks noGrp="1"/>
          </p:cNvSpPr>
          <p:nvPr>
            <p:ph type="sldNum" sz="quarter" idx="12"/>
          </p:nvPr>
        </p:nvSpPr>
        <p:spPr>
          <a:noFill/>
        </p:spPr>
        <p:txBody>
          <a:bodyPr/>
          <a:lstStyle/>
          <a:p>
            <a:fld id="{7E25A9FE-6ACA-4D8B-B8A0-B501CF3CB974}" type="slidenum">
              <a:rPr lang="en-US" smtClean="0"/>
              <a:pPr/>
              <a:t>12</a:t>
            </a:fld>
            <a:endParaRPr lang="en-US" smtClean="0"/>
          </a:p>
        </p:txBody>
      </p:sp>
      <p:sp>
        <p:nvSpPr>
          <p:cNvPr id="5124" name="Rectangle 3"/>
          <p:cNvSpPr>
            <a:spLocks noGrp="1" noChangeArrowheads="1"/>
          </p:cNvSpPr>
          <p:nvPr>
            <p:ph type="title"/>
          </p:nvPr>
        </p:nvSpPr>
        <p:spPr/>
        <p:txBody>
          <a:bodyPr/>
          <a:lstStyle/>
          <a:p>
            <a:pPr eaLnBrk="1" hangingPunct="1"/>
            <a:r>
              <a:rPr lang="en-US" smtClean="0"/>
              <a:t>Assignment 2</a:t>
            </a:r>
          </a:p>
        </p:txBody>
      </p:sp>
      <p:sp>
        <p:nvSpPr>
          <p:cNvPr id="5125" name="Rectangle 9"/>
          <p:cNvSpPr>
            <a:spLocks noChangeArrowheads="1"/>
          </p:cNvSpPr>
          <p:nvPr/>
        </p:nvSpPr>
        <p:spPr bwMode="auto">
          <a:xfrm>
            <a:off x="228600" y="685800"/>
            <a:ext cx="8763000" cy="1752600"/>
          </a:xfrm>
          <a:prstGeom prst="rect">
            <a:avLst/>
          </a:prstGeom>
          <a:solidFill>
            <a:srgbClr val="CCFFCC">
              <a:alpha val="50195"/>
            </a:srgbClr>
          </a:solidFill>
          <a:ln w="38100">
            <a:solidFill>
              <a:srgbClr val="339966"/>
            </a:solidFill>
            <a:miter lim="800000"/>
            <a:headEnd/>
            <a:tailEnd/>
          </a:ln>
        </p:spPr>
        <p:txBody>
          <a:bodyPr anchor="ctr"/>
          <a:lstStyle/>
          <a:p>
            <a:r>
              <a:rPr lang="en-US" b="1"/>
              <a:t>You are 25 years old, and you have access to a retirement account that guarantees 10% interest.  You want to retire with $500,000 in the account.  If you make a one-time investment into the account, how much would the investment have to be, given that you think you can wait a while to make the investment?  Plot a graph of Amount of Deposit (</a:t>
            </a:r>
            <a:r>
              <a:rPr lang="en-US" b="1" i="1"/>
              <a:t>y</a:t>
            </a:r>
            <a:r>
              <a:rPr lang="en-US" b="1"/>
              <a:t>-axis) vs. Years since Deposit (</a:t>
            </a:r>
            <a:r>
              <a:rPr lang="en-US" b="1" i="1"/>
              <a:t>x</a:t>
            </a:r>
            <a:r>
              <a:rPr lang="en-US" b="1"/>
              <a:t>-axis).</a:t>
            </a:r>
            <a:r>
              <a:rPr lang="en-US"/>
              <a:t> </a:t>
            </a:r>
            <a:endParaRPr lang="en-US" b="1">
              <a:solidFill>
                <a:schemeClr val="tx2"/>
              </a:solidFill>
            </a:endParaRPr>
          </a:p>
        </p:txBody>
      </p:sp>
      <p:sp>
        <p:nvSpPr>
          <p:cNvPr id="5126" name="Rectangle 10"/>
          <p:cNvSpPr>
            <a:spLocks noChangeArrowheads="1"/>
          </p:cNvSpPr>
          <p:nvPr/>
        </p:nvSpPr>
        <p:spPr bwMode="auto">
          <a:xfrm>
            <a:off x="4648200" y="2673350"/>
            <a:ext cx="4267200" cy="646113"/>
          </a:xfrm>
          <a:prstGeom prst="rect">
            <a:avLst/>
          </a:prstGeom>
          <a:solidFill>
            <a:srgbClr val="CCFFCC">
              <a:alpha val="50195"/>
            </a:srgbClr>
          </a:solidFill>
          <a:ln w="38100">
            <a:solidFill>
              <a:srgbClr val="339966"/>
            </a:solidFill>
            <a:miter lim="800000"/>
            <a:headEnd/>
            <a:tailEnd/>
          </a:ln>
        </p:spPr>
        <p:txBody>
          <a:bodyPr>
            <a:spAutoFit/>
          </a:bodyPr>
          <a:lstStyle/>
          <a:p>
            <a:r>
              <a:rPr lang="en-US"/>
              <a:t>Compute the</a:t>
            </a:r>
            <a:r>
              <a:rPr lang="en-US" b="1" i="1"/>
              <a:t> initial investment</a:t>
            </a:r>
            <a:r>
              <a:rPr lang="en-US"/>
              <a:t> in the column labeled “Amount of Deposit”.</a:t>
            </a:r>
          </a:p>
        </p:txBody>
      </p:sp>
      <p:sp>
        <p:nvSpPr>
          <p:cNvPr id="5127" name="Line 11"/>
          <p:cNvSpPr>
            <a:spLocks noChangeShapeType="1"/>
          </p:cNvSpPr>
          <p:nvPr/>
        </p:nvSpPr>
        <p:spPr bwMode="auto">
          <a:xfrm flipH="1">
            <a:off x="3200400" y="3048000"/>
            <a:ext cx="1371600" cy="152400"/>
          </a:xfrm>
          <a:prstGeom prst="line">
            <a:avLst/>
          </a:prstGeom>
          <a:noFill/>
          <a:ln w="38100">
            <a:solidFill>
              <a:srgbClr val="66FF66"/>
            </a:solidFill>
            <a:round/>
            <a:headEnd/>
            <a:tailEnd type="triangle" w="med" len="med"/>
          </a:ln>
        </p:spPr>
        <p:txBody>
          <a:bodyPr>
            <a:spAutoFit/>
          </a:bodyPr>
          <a:lstStyle/>
          <a:p>
            <a:endParaRPr lang="en-US"/>
          </a:p>
        </p:txBody>
      </p:sp>
      <p:sp>
        <p:nvSpPr>
          <p:cNvPr id="5128" name="Text Box 3"/>
          <p:cNvSpPr txBox="1">
            <a:spLocks noChangeArrowheads="1"/>
          </p:cNvSpPr>
          <p:nvPr/>
        </p:nvSpPr>
        <p:spPr bwMode="auto">
          <a:xfrm>
            <a:off x="3581400" y="3603625"/>
            <a:ext cx="5410200" cy="3101975"/>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Compound Interest Equation</a:t>
            </a:r>
          </a:p>
          <a:p>
            <a:r>
              <a:rPr lang="en-US" b="1" i="1"/>
              <a:t>P </a:t>
            </a:r>
            <a:r>
              <a:rPr lang="en-US" b="1"/>
              <a:t>=</a:t>
            </a:r>
            <a:r>
              <a:rPr lang="en-US" b="1" i="1"/>
              <a:t> C </a:t>
            </a:r>
            <a:r>
              <a:rPr lang="en-US" b="1"/>
              <a:t>(</a:t>
            </a:r>
            <a:r>
              <a:rPr lang="en-US" b="1" i="1"/>
              <a:t>1 </a:t>
            </a:r>
            <a:r>
              <a:rPr lang="en-US" b="1"/>
              <a:t>+</a:t>
            </a:r>
            <a:r>
              <a:rPr lang="en-US" b="1" i="1"/>
              <a:t> r</a:t>
            </a:r>
            <a:r>
              <a:rPr lang="en-US" b="1"/>
              <a:t>/</a:t>
            </a:r>
            <a:r>
              <a:rPr lang="en-US" b="1" i="1"/>
              <a:t>n</a:t>
            </a:r>
            <a:r>
              <a:rPr lang="en-US" b="1"/>
              <a:t>)</a:t>
            </a:r>
            <a:r>
              <a:rPr lang="en-US" b="1" i="1"/>
              <a:t> </a:t>
            </a:r>
            <a:r>
              <a:rPr lang="en-US" b="1" i="1" baseline="30000"/>
              <a:t>nt</a:t>
            </a:r>
            <a:r>
              <a:rPr lang="en-US" b="1" i="1"/>
              <a:t> </a:t>
            </a:r>
          </a:p>
          <a:p>
            <a:r>
              <a:rPr lang="en-US" b="1"/>
              <a:t>where</a:t>
            </a:r>
            <a:br>
              <a:rPr lang="en-US" b="1"/>
            </a:br>
            <a:r>
              <a:rPr lang="en-US" b="1"/>
              <a:t>    </a:t>
            </a:r>
            <a:r>
              <a:rPr lang="en-US" b="1" i="1"/>
              <a:t>P</a:t>
            </a:r>
            <a:r>
              <a:rPr lang="en-US" b="1"/>
              <a:t> = future value</a:t>
            </a:r>
            <a:br>
              <a:rPr lang="en-US" b="1"/>
            </a:br>
            <a:r>
              <a:rPr lang="en-US" b="1"/>
              <a:t>    </a:t>
            </a:r>
            <a:r>
              <a:rPr lang="en-US" b="1" i="1"/>
              <a:t>C</a:t>
            </a:r>
            <a:r>
              <a:rPr lang="en-US" b="1"/>
              <a:t> = initial deposit</a:t>
            </a:r>
            <a:br>
              <a:rPr lang="en-US" b="1"/>
            </a:br>
            <a:r>
              <a:rPr lang="en-US" b="1"/>
              <a:t>    </a:t>
            </a:r>
            <a:r>
              <a:rPr lang="en-US" b="1" i="1"/>
              <a:t>r </a:t>
            </a:r>
            <a:r>
              <a:rPr lang="en-US" b="1"/>
              <a:t>= interest rate (expressed as a fraction; e.g., 0.08)</a:t>
            </a:r>
            <a:br>
              <a:rPr lang="en-US" b="1"/>
            </a:br>
            <a:r>
              <a:rPr lang="en-US" b="1"/>
              <a:t>    </a:t>
            </a:r>
            <a:r>
              <a:rPr lang="en-US" b="1" i="1"/>
              <a:t>n</a:t>
            </a:r>
            <a:r>
              <a:rPr lang="en-US" b="1"/>
              <a:t> = # of times per year interest in compounded</a:t>
            </a:r>
            <a:br>
              <a:rPr lang="en-US" b="1"/>
            </a:br>
            <a:r>
              <a:rPr lang="en-US" b="1"/>
              <a:t>    </a:t>
            </a:r>
            <a:r>
              <a:rPr lang="en-US" b="1" i="1"/>
              <a:t>t</a:t>
            </a:r>
            <a:r>
              <a:rPr lang="en-US" b="1"/>
              <a:t> = number of years invested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5"/>
          <p:cNvSpPr>
            <a:spLocks noGrp="1"/>
          </p:cNvSpPr>
          <p:nvPr>
            <p:ph type="sldNum" sz="quarter" idx="12"/>
          </p:nvPr>
        </p:nvSpPr>
        <p:spPr>
          <a:noFill/>
        </p:spPr>
        <p:txBody>
          <a:bodyPr/>
          <a:lstStyle/>
          <a:p>
            <a:fld id="{F47C78E5-4210-4E04-9E9D-BA43983F3216}" type="slidenum">
              <a:rPr lang="en-US" smtClean="0"/>
              <a:pPr/>
              <a:t>13</a:t>
            </a:fld>
            <a:endParaRPr lang="en-US" smtClean="0"/>
          </a:p>
        </p:txBody>
      </p:sp>
      <p:sp>
        <p:nvSpPr>
          <p:cNvPr id="6148" name="Rectangle 2"/>
          <p:cNvSpPr>
            <a:spLocks noGrp="1" noChangeArrowheads="1"/>
          </p:cNvSpPr>
          <p:nvPr>
            <p:ph type="title"/>
          </p:nvPr>
        </p:nvSpPr>
        <p:spPr/>
        <p:txBody>
          <a:bodyPr/>
          <a:lstStyle/>
          <a:p>
            <a:pPr eaLnBrk="1" hangingPunct="1"/>
            <a:r>
              <a:rPr lang="en-US" smtClean="0"/>
              <a:t>Assignment 3</a:t>
            </a:r>
          </a:p>
        </p:txBody>
      </p:sp>
      <p:sp>
        <p:nvSpPr>
          <p:cNvPr id="6149" name="Rectangle 3"/>
          <p:cNvSpPr>
            <a:spLocks noChangeArrowheads="1"/>
          </p:cNvSpPr>
          <p:nvPr/>
        </p:nvSpPr>
        <p:spPr bwMode="auto">
          <a:xfrm>
            <a:off x="381000" y="990600"/>
            <a:ext cx="8382000" cy="990600"/>
          </a:xfrm>
          <a:prstGeom prst="rect">
            <a:avLst/>
          </a:prstGeom>
          <a:solidFill>
            <a:srgbClr val="CCFFCC">
              <a:alpha val="50195"/>
            </a:srgbClr>
          </a:solidFill>
          <a:ln w="38100">
            <a:solidFill>
              <a:srgbClr val="339966"/>
            </a:solidFill>
            <a:miter lim="800000"/>
            <a:headEnd/>
            <a:tailEnd/>
          </a:ln>
        </p:spPr>
        <p:txBody>
          <a:bodyPr anchor="ctr"/>
          <a:lstStyle/>
          <a:p>
            <a:r>
              <a:rPr lang="en-US" sz="2000" b="1"/>
              <a:t>You are 30 years old, and you want to retire with $2-million in your retirement account. </a:t>
            </a:r>
            <a:r>
              <a:rPr lang="en-US" sz="2000" b="1">
                <a:solidFill>
                  <a:schemeClr val="tx2"/>
                </a:solidFill>
              </a:rPr>
              <a:t>How much annual deposit do you need to make at the end of each year at a rate of 9 percent for 30 years ?</a:t>
            </a:r>
          </a:p>
        </p:txBody>
      </p:sp>
      <p:pic>
        <p:nvPicPr>
          <p:cNvPr id="6151" name="Picture 7"/>
          <p:cNvPicPr>
            <a:picLocks noChangeAspect="1" noChangeArrowheads="1"/>
          </p:cNvPicPr>
          <p:nvPr/>
        </p:nvPicPr>
        <p:blipFill>
          <a:blip r:embed="rId2" cstate="print"/>
          <a:srcRect/>
          <a:stretch>
            <a:fillRect/>
          </a:stretch>
        </p:blipFill>
        <p:spPr bwMode="auto">
          <a:xfrm>
            <a:off x="1524000" y="2505075"/>
            <a:ext cx="6096000" cy="2143125"/>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E08E99CA-5F65-4444-8893-B51F0A9010A0}" type="slidenum">
              <a:rPr lang="en-US" smtClean="0"/>
              <a:pPr/>
              <a:t>14</a:t>
            </a:fld>
            <a:endParaRPr lang="en-US" smtClean="0"/>
          </a:p>
        </p:txBody>
      </p:sp>
      <p:sp>
        <p:nvSpPr>
          <p:cNvPr id="17411" name="Rectangle 2"/>
          <p:cNvSpPr>
            <a:spLocks noGrp="1" noChangeArrowheads="1"/>
          </p:cNvSpPr>
          <p:nvPr>
            <p:ph type="title"/>
          </p:nvPr>
        </p:nvSpPr>
        <p:spPr/>
        <p:txBody>
          <a:bodyPr/>
          <a:lstStyle/>
          <a:p>
            <a:pPr eaLnBrk="1" hangingPunct="1"/>
            <a:r>
              <a:rPr lang="en-US" smtClean="0"/>
              <a:t>End of Module Assignment </a:t>
            </a:r>
          </a:p>
        </p:txBody>
      </p:sp>
      <p:sp>
        <p:nvSpPr>
          <p:cNvPr id="17412" name="Text Box 7"/>
          <p:cNvSpPr txBox="1">
            <a:spLocks noChangeArrowheads="1"/>
          </p:cNvSpPr>
          <p:nvPr/>
        </p:nvSpPr>
        <p:spPr bwMode="auto">
          <a:xfrm>
            <a:off x="304800" y="1371600"/>
            <a:ext cx="8382000" cy="4249738"/>
          </a:xfrm>
          <a:prstGeom prst="rect">
            <a:avLst/>
          </a:prstGeom>
          <a:solidFill>
            <a:srgbClr val="CCFFCC">
              <a:alpha val="50195"/>
            </a:srgbClr>
          </a:solidFill>
          <a:ln w="38100" algn="ctr">
            <a:solidFill>
              <a:srgbClr val="339966"/>
            </a:solidFill>
            <a:miter lim="800000"/>
            <a:headEnd/>
            <a:tailEnd/>
          </a:ln>
        </p:spPr>
        <p:txBody>
          <a:bodyPr anchor="ctr"/>
          <a:lstStyle/>
          <a:p>
            <a:pPr marL="342900" indent="-342900">
              <a:buFontTx/>
              <a:buAutoNum type="arabicPeriod"/>
            </a:pPr>
            <a:r>
              <a:rPr lang="en-US">
                <a:solidFill>
                  <a:schemeClr val="tx2"/>
                </a:solidFill>
              </a:rPr>
              <a:t>What will the amount of money you need to retire depend on? Explain.</a:t>
            </a:r>
          </a:p>
          <a:p>
            <a:pPr marL="342900" indent="-342900">
              <a:buFontTx/>
              <a:buAutoNum type="arabicPeriod"/>
            </a:pPr>
            <a:endParaRPr lang="en-US">
              <a:solidFill>
                <a:schemeClr val="tx2"/>
              </a:solidFill>
            </a:endParaRPr>
          </a:p>
          <a:p>
            <a:pPr marL="342900" indent="-342900">
              <a:buFontTx/>
              <a:buAutoNum type="arabicPeriod"/>
            </a:pPr>
            <a:r>
              <a:rPr lang="en-US">
                <a:solidFill>
                  <a:schemeClr val="tx2"/>
                </a:solidFill>
              </a:rPr>
              <a:t>You have just invested $4000 (principal) towards your retirement account at 8 percent interest (rate) and now you are looking forward to see your money “grow” into $8000 (total) for its future value. How long (years) will it take?</a:t>
            </a:r>
          </a:p>
          <a:p>
            <a:pPr marL="342900" indent="-342900">
              <a:buFontTx/>
              <a:buAutoNum type="arabicPeriod"/>
            </a:pPr>
            <a:endParaRPr lang="en-US">
              <a:solidFill>
                <a:schemeClr val="tx2"/>
              </a:solidFill>
            </a:endParaRPr>
          </a:p>
          <a:p>
            <a:pPr marL="342900" indent="-342900">
              <a:buFontTx/>
              <a:buAutoNum type="arabicPeriod" startAt="3"/>
            </a:pPr>
            <a:r>
              <a:rPr lang="en-US">
                <a:solidFill>
                  <a:schemeClr val="tx2"/>
                </a:solidFill>
              </a:rPr>
              <a:t>If you deposit $10,000 into an account with a compound interest rate of 10%, what would your future value be after 20 years?  What would be the difference in future values if you used a semi-annual (twice a year) compound interest rate instead?</a:t>
            </a:r>
          </a:p>
          <a:p>
            <a:pPr marL="342900" indent="-342900">
              <a:buFontTx/>
              <a:buAutoNum type="arabicPeriod" startAt="3"/>
            </a:pPr>
            <a:endParaRPr lang="en-US">
              <a:solidFill>
                <a:schemeClr val="tx2"/>
              </a:solidFill>
            </a:endParaRPr>
          </a:p>
          <a:p>
            <a:pPr marL="342900" indent="-342900">
              <a:buFontTx/>
              <a:buAutoNum type="arabicPeriod" startAt="3"/>
            </a:pPr>
            <a:r>
              <a:rPr lang="en-US">
                <a:solidFill>
                  <a:schemeClr val="tx2"/>
                </a:solidFill>
              </a:rPr>
              <a:t>Suppose you are 30 years old and wish to retire at age 65. What amount of money would you have to deposit at 8 percent rate for this one deposit to make you a millionaire?</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5"/>
          <p:cNvSpPr>
            <a:spLocks noGrp="1"/>
          </p:cNvSpPr>
          <p:nvPr>
            <p:ph type="sldNum" sz="quarter" idx="12"/>
          </p:nvPr>
        </p:nvSpPr>
        <p:spPr>
          <a:noFill/>
        </p:spPr>
        <p:txBody>
          <a:bodyPr/>
          <a:lstStyle/>
          <a:p>
            <a:fld id="{14FAC86B-0A8B-4F48-BB49-A354902E86D3}" type="slidenum">
              <a:rPr lang="en-US" smtClean="0"/>
              <a:pPr/>
              <a:t>15</a:t>
            </a:fld>
            <a:endParaRPr lang="en-US" smtClean="0"/>
          </a:p>
        </p:txBody>
      </p:sp>
      <p:sp>
        <p:nvSpPr>
          <p:cNvPr id="7172" name="Rectangle 2"/>
          <p:cNvSpPr>
            <a:spLocks noGrp="1" noChangeArrowheads="1"/>
          </p:cNvSpPr>
          <p:nvPr>
            <p:ph type="title"/>
          </p:nvPr>
        </p:nvSpPr>
        <p:spPr/>
        <p:txBody>
          <a:bodyPr/>
          <a:lstStyle/>
          <a:p>
            <a:pPr eaLnBrk="1" hangingPunct="1"/>
            <a:r>
              <a:rPr lang="en-US" smtClean="0"/>
              <a:t>End of Module Assignment (cont’d)</a:t>
            </a:r>
          </a:p>
        </p:txBody>
      </p:sp>
      <p:sp>
        <p:nvSpPr>
          <p:cNvPr id="7173" name="Text Box 3"/>
          <p:cNvSpPr txBox="1">
            <a:spLocks noChangeArrowheads="1"/>
          </p:cNvSpPr>
          <p:nvPr/>
        </p:nvSpPr>
        <p:spPr bwMode="auto">
          <a:xfrm>
            <a:off x="304800" y="1371600"/>
            <a:ext cx="8382000" cy="5105400"/>
          </a:xfrm>
          <a:prstGeom prst="rect">
            <a:avLst/>
          </a:prstGeom>
          <a:solidFill>
            <a:srgbClr val="CCFFCC">
              <a:alpha val="50195"/>
            </a:srgbClr>
          </a:solidFill>
          <a:ln w="38100" algn="ctr">
            <a:solidFill>
              <a:srgbClr val="339966"/>
            </a:solidFill>
            <a:miter lim="800000"/>
            <a:headEnd/>
            <a:tailEnd/>
          </a:ln>
        </p:spPr>
        <p:txBody>
          <a:bodyPr anchor="ctr"/>
          <a:lstStyle/>
          <a:p>
            <a:pPr marL="342900" indent="-342900"/>
            <a:endParaRPr lang="en-US">
              <a:solidFill>
                <a:schemeClr val="tx2"/>
              </a:solidFill>
            </a:endParaRPr>
          </a:p>
        </p:txBody>
      </p:sp>
      <p:sp>
        <p:nvSpPr>
          <p:cNvPr id="7174" name="Text Box 4"/>
          <p:cNvSpPr txBox="1">
            <a:spLocks noChangeArrowheads="1"/>
          </p:cNvSpPr>
          <p:nvPr/>
        </p:nvSpPr>
        <p:spPr bwMode="auto">
          <a:xfrm>
            <a:off x="365125" y="1484313"/>
            <a:ext cx="7588250" cy="366712"/>
          </a:xfrm>
          <a:prstGeom prst="rect">
            <a:avLst/>
          </a:prstGeom>
          <a:noFill/>
          <a:ln w="9525" algn="ctr">
            <a:noFill/>
            <a:miter lim="800000"/>
            <a:headEnd/>
            <a:tailEnd/>
          </a:ln>
        </p:spPr>
        <p:txBody>
          <a:bodyPr wrap="none">
            <a:spAutoFit/>
          </a:bodyPr>
          <a:lstStyle/>
          <a:p>
            <a:r>
              <a:rPr lang="en-US" b="1"/>
              <a:t>5.</a:t>
            </a:r>
            <a:r>
              <a:rPr lang="en-US"/>
              <a:t>  </a:t>
            </a:r>
            <a:r>
              <a:rPr lang="en-US" b="1"/>
              <a:t>Complete the table below using the magic of compound interest.</a:t>
            </a:r>
            <a:r>
              <a:rPr lang="en-US"/>
              <a:t> </a:t>
            </a:r>
          </a:p>
        </p:txBody>
      </p:sp>
      <p:graphicFrame>
        <p:nvGraphicFramePr>
          <p:cNvPr id="7170" name="Object 5"/>
          <p:cNvGraphicFramePr>
            <a:graphicFrameLocks noChangeAspect="1"/>
          </p:cNvGraphicFramePr>
          <p:nvPr>
            <p:ph idx="1"/>
          </p:nvPr>
        </p:nvGraphicFramePr>
        <p:xfrm>
          <a:off x="457200" y="2974975"/>
          <a:ext cx="8229600" cy="2395538"/>
        </p:xfrm>
        <a:graphic>
          <a:graphicData uri="http://schemas.openxmlformats.org/presentationml/2006/ole">
            <p:oleObj spid="_x0000_s7170" name="Document" r:id="rId3" imgW="5781136" imgH="1646401" progId="Word.Document.8">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p>
            <a:fld id="{553D8A1B-5F92-433F-8ED3-ED4D8FCA0BD7}" type="slidenum">
              <a:rPr lang="en-US" smtClean="0"/>
              <a:pPr/>
              <a:t>2</a:t>
            </a:fld>
            <a:endParaRPr lang="en-US" smtClean="0"/>
          </a:p>
        </p:txBody>
      </p:sp>
      <p:sp>
        <p:nvSpPr>
          <p:cNvPr id="11267" name="Text Box 3"/>
          <p:cNvSpPr txBox="1">
            <a:spLocks noChangeArrowheads="1"/>
          </p:cNvSpPr>
          <p:nvPr/>
        </p:nvSpPr>
        <p:spPr bwMode="auto">
          <a:xfrm>
            <a:off x="76200" y="65088"/>
            <a:ext cx="2579688" cy="396875"/>
          </a:xfrm>
          <a:prstGeom prst="rect">
            <a:avLst/>
          </a:prstGeom>
          <a:noFill/>
          <a:ln w="9525">
            <a:noFill/>
            <a:miter lim="800000"/>
            <a:headEnd/>
            <a:tailEnd/>
          </a:ln>
        </p:spPr>
        <p:txBody>
          <a:bodyPr wrap="none">
            <a:spAutoFit/>
          </a:bodyPr>
          <a:lstStyle/>
          <a:p>
            <a:r>
              <a:rPr lang="en-US" sz="2000" b="1"/>
              <a:t>Overview of Module</a:t>
            </a:r>
          </a:p>
        </p:txBody>
      </p:sp>
      <p:sp>
        <p:nvSpPr>
          <p:cNvPr id="11268" name="Text Box 4"/>
          <p:cNvSpPr txBox="1">
            <a:spLocks noChangeArrowheads="1"/>
          </p:cNvSpPr>
          <p:nvPr/>
        </p:nvSpPr>
        <p:spPr bwMode="auto">
          <a:xfrm>
            <a:off x="381000" y="762000"/>
            <a:ext cx="8001000" cy="1938338"/>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Although planning for retirement is easy, many people have had an unhappy retirement because they have failed to plan. They underestimated the time value of money and end up living below the poverty rate at retirement. You have to plan to grow your money and make it last. Whether you’re just getting started, already retired, or somewhere in the middle, this module can help. </a:t>
            </a:r>
          </a:p>
        </p:txBody>
      </p:sp>
      <p:sp>
        <p:nvSpPr>
          <p:cNvPr id="11269" name="Rectangle 7"/>
          <p:cNvSpPr>
            <a:spLocks noChangeArrowheads="1"/>
          </p:cNvSpPr>
          <p:nvPr/>
        </p:nvSpPr>
        <p:spPr bwMode="auto">
          <a:xfrm>
            <a:off x="685800" y="3049588"/>
            <a:ext cx="7848600" cy="3292475"/>
          </a:xfrm>
          <a:prstGeom prst="rect">
            <a:avLst/>
          </a:prstGeom>
          <a:noFill/>
          <a:ln w="9525">
            <a:noFill/>
            <a:miter lim="800000"/>
            <a:headEnd/>
            <a:tailEnd/>
          </a:ln>
        </p:spPr>
        <p:txBody>
          <a:bodyPr>
            <a:spAutoFit/>
          </a:bodyPr>
          <a:lstStyle/>
          <a:p>
            <a:r>
              <a:rPr lang="en-US" sz="1600" b="1" i="1" dirty="0"/>
              <a:t>Slides 4 and 5 </a:t>
            </a:r>
            <a:r>
              <a:rPr lang="en-US" sz="1600" i="1" dirty="0"/>
              <a:t>define the Rule of 72 and asks you to recreate the example spreadsheet that applies the rule to a particular case.</a:t>
            </a:r>
          </a:p>
          <a:p>
            <a:r>
              <a:rPr lang="en-US" sz="1600" b="1" i="1" dirty="0"/>
              <a:t>Slides 6-8 </a:t>
            </a:r>
            <a:r>
              <a:rPr lang="en-US" sz="1600" i="1" dirty="0"/>
              <a:t>discuss the future value of a one-time investment and  asks you to recreate the example spreadsheet that performs the calculation.    </a:t>
            </a:r>
          </a:p>
          <a:p>
            <a:r>
              <a:rPr lang="en-US" sz="1600" b="1" i="1" dirty="0"/>
              <a:t>Slides 9 and 10 </a:t>
            </a:r>
            <a:r>
              <a:rPr lang="en-US" sz="1600" i="1" dirty="0"/>
              <a:t>discuss the future value of an account into which you make an annual deposit and asks you to recreate the example spreadsheet that performs the calculation.  </a:t>
            </a:r>
          </a:p>
          <a:p>
            <a:r>
              <a:rPr lang="en-US" sz="1600" b="1" i="1" dirty="0"/>
              <a:t>Slides 11</a:t>
            </a:r>
            <a:r>
              <a:rPr lang="en-US" sz="1600" i="1" dirty="0"/>
              <a:t> and 12 ask you to adapt the example spreadsheets to </a:t>
            </a:r>
            <a:r>
              <a:rPr lang="en-US" sz="1600" i="1" dirty="0" smtClean="0"/>
              <a:t>calculate </a:t>
            </a:r>
            <a:r>
              <a:rPr lang="en-US" sz="1600" i="1" dirty="0"/>
              <a:t>and graph the future values for two new investment scenarios </a:t>
            </a:r>
          </a:p>
          <a:p>
            <a:r>
              <a:rPr lang="en-US" sz="1600" b="1" i="1" dirty="0"/>
              <a:t>Slides 13 </a:t>
            </a:r>
            <a:r>
              <a:rPr lang="en-US" sz="1600" i="1" dirty="0"/>
              <a:t>asks you to figure out the size of the annual deposit you would need to make at the beginning of  each year, given a particular fixed interest rate, to retire with a million dollars in the account.  </a:t>
            </a:r>
          </a:p>
          <a:p>
            <a:r>
              <a:rPr lang="en-US" sz="1600" b="1" i="1" dirty="0"/>
              <a:t>Slides  14-15</a:t>
            </a:r>
            <a:r>
              <a:rPr lang="en-US" sz="1600" i="1" dirty="0"/>
              <a:t>  gives the end-of-module assignment.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36E9BCE4-91C2-4A15-A8E8-65E911C84BC9}" type="slidenum">
              <a:rPr lang="en-US" smtClean="0"/>
              <a:pPr/>
              <a:t>3</a:t>
            </a:fld>
            <a:endParaRPr lang="en-US" smtClean="0"/>
          </a:p>
        </p:txBody>
      </p:sp>
      <p:sp>
        <p:nvSpPr>
          <p:cNvPr id="12291" name="Rectangle 2"/>
          <p:cNvSpPr>
            <a:spLocks noGrp="1" noChangeArrowheads="1"/>
          </p:cNvSpPr>
          <p:nvPr>
            <p:ph type="body" idx="1"/>
          </p:nvPr>
        </p:nvSpPr>
        <p:spPr>
          <a:xfrm>
            <a:off x="2057400" y="1066800"/>
            <a:ext cx="4724400" cy="1066800"/>
          </a:xfrm>
          <a:solidFill>
            <a:srgbClr val="CCECFF">
              <a:alpha val="50195"/>
            </a:srgbClr>
          </a:solidFill>
          <a:ln w="25400">
            <a:solidFill>
              <a:srgbClr val="006699"/>
            </a:solidFill>
          </a:ln>
        </p:spPr>
        <p:txBody>
          <a:bodyPr/>
          <a:lstStyle/>
          <a:p>
            <a:pPr marL="0" indent="0" algn="ctr" eaLnBrk="1" hangingPunct="1">
              <a:buFontTx/>
              <a:buNone/>
            </a:pPr>
            <a:r>
              <a:rPr lang="en-US" sz="1800" b="1" smtClean="0">
                <a:solidFill>
                  <a:schemeClr val="tx1"/>
                </a:solidFill>
              </a:rPr>
              <a:t>Young people do not think about old age. Life will always provide a good life style. Why worry now?</a:t>
            </a:r>
          </a:p>
        </p:txBody>
      </p:sp>
      <p:sp>
        <p:nvSpPr>
          <p:cNvPr id="12292" name="Text Box 3"/>
          <p:cNvSpPr txBox="1">
            <a:spLocks noChangeArrowheads="1"/>
          </p:cNvSpPr>
          <p:nvPr/>
        </p:nvSpPr>
        <p:spPr bwMode="auto">
          <a:xfrm>
            <a:off x="76200" y="76200"/>
            <a:ext cx="1200150" cy="396875"/>
          </a:xfrm>
          <a:prstGeom prst="rect">
            <a:avLst/>
          </a:prstGeom>
          <a:noFill/>
          <a:ln w="9525">
            <a:noFill/>
            <a:miter lim="800000"/>
            <a:headEnd/>
            <a:tailEnd/>
          </a:ln>
        </p:spPr>
        <p:txBody>
          <a:bodyPr wrap="none">
            <a:spAutoFit/>
          </a:bodyPr>
          <a:lstStyle/>
          <a:p>
            <a:r>
              <a:rPr lang="en-US" sz="2000" b="1"/>
              <a:t>Problem</a:t>
            </a:r>
          </a:p>
        </p:txBody>
      </p:sp>
      <p:sp>
        <p:nvSpPr>
          <p:cNvPr id="12293" name="Text Box 4"/>
          <p:cNvSpPr txBox="1">
            <a:spLocks noChangeArrowheads="1"/>
          </p:cNvSpPr>
          <p:nvPr/>
        </p:nvSpPr>
        <p:spPr bwMode="auto">
          <a:xfrm>
            <a:off x="609600" y="4876800"/>
            <a:ext cx="7696200" cy="646113"/>
          </a:xfrm>
          <a:prstGeom prst="rect">
            <a:avLst/>
          </a:prstGeom>
          <a:solidFill>
            <a:srgbClr val="CCFFCC">
              <a:alpha val="50195"/>
            </a:srgbClr>
          </a:solidFill>
          <a:ln w="25400">
            <a:solidFill>
              <a:srgbClr val="339966"/>
            </a:solidFill>
            <a:miter lim="800000"/>
            <a:headEnd/>
            <a:tailEnd/>
          </a:ln>
        </p:spPr>
        <p:txBody>
          <a:bodyPr>
            <a:spAutoFit/>
          </a:bodyPr>
          <a:lstStyle/>
          <a:p>
            <a:pPr algn="ctr">
              <a:lnSpc>
                <a:spcPct val="90000"/>
              </a:lnSpc>
              <a:spcBef>
                <a:spcPct val="20000"/>
              </a:spcBef>
            </a:pPr>
            <a:r>
              <a:rPr lang="en-US" sz="2000" b="1">
                <a:sym typeface="Wingdings" pitchFamily="32" charset="2"/>
              </a:rPr>
              <a:t>Can Compound Interest provide the way to financial security at retirement?</a:t>
            </a:r>
          </a:p>
        </p:txBody>
      </p:sp>
      <p:pic>
        <p:nvPicPr>
          <p:cNvPr id="12294" name="Picture 7" descr="SadManimages"/>
          <p:cNvPicPr>
            <a:picLocks noChangeAspect="1" noChangeArrowheads="1"/>
          </p:cNvPicPr>
          <p:nvPr/>
        </p:nvPicPr>
        <p:blipFill>
          <a:blip r:embed="rId2" cstate="print"/>
          <a:srcRect/>
          <a:stretch>
            <a:fillRect/>
          </a:stretch>
        </p:blipFill>
        <p:spPr bwMode="auto">
          <a:xfrm>
            <a:off x="3810000" y="2514600"/>
            <a:ext cx="1296988" cy="183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p>
            <a:fld id="{A5AD23B7-DDA3-4E15-AC80-F083A731F8EF}" type="slidenum">
              <a:rPr lang="en-US" smtClean="0"/>
              <a:pPr/>
              <a:t>4</a:t>
            </a:fld>
            <a:endParaRPr lang="en-US" smtClean="0"/>
          </a:p>
        </p:txBody>
      </p:sp>
      <p:sp>
        <p:nvSpPr>
          <p:cNvPr id="13315" name="Text Box 2"/>
          <p:cNvSpPr txBox="1">
            <a:spLocks noChangeArrowheads="1"/>
          </p:cNvSpPr>
          <p:nvPr/>
        </p:nvSpPr>
        <p:spPr bwMode="auto">
          <a:xfrm>
            <a:off x="76200" y="65088"/>
            <a:ext cx="9067800" cy="396875"/>
          </a:xfrm>
          <a:prstGeom prst="rect">
            <a:avLst/>
          </a:prstGeom>
          <a:noFill/>
          <a:ln w="9525">
            <a:noFill/>
            <a:miter lim="800000"/>
            <a:headEnd/>
            <a:tailEnd/>
          </a:ln>
        </p:spPr>
        <p:txBody>
          <a:bodyPr>
            <a:spAutoFit/>
          </a:bodyPr>
          <a:lstStyle/>
          <a:p>
            <a:r>
              <a:rPr lang="en-US" sz="2000" b="1"/>
              <a:t>     Definition 1: The Rule of 72 - An Application of Compound Interest</a:t>
            </a:r>
          </a:p>
        </p:txBody>
      </p:sp>
      <p:sp>
        <p:nvSpPr>
          <p:cNvPr id="13316" name="Text Box 3"/>
          <p:cNvSpPr txBox="1">
            <a:spLocks noChangeArrowheads="1"/>
          </p:cNvSpPr>
          <p:nvPr/>
        </p:nvSpPr>
        <p:spPr bwMode="auto">
          <a:xfrm>
            <a:off x="533400" y="685800"/>
            <a:ext cx="8077200" cy="1970088"/>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sz="2000" b="1"/>
              <a:t>Compound Interest</a:t>
            </a:r>
            <a:r>
              <a:rPr lang="en-US" b="1"/>
              <a:t> is an example of exponential growth where the amount of interest generated each term increases because it is based on both the initial investment and the previously earned interest. The increasing future value of a deposit growing with compound interest can be calculated approximately from the Rule of 72, or exactly from the Compound Interest Equation.</a:t>
            </a:r>
          </a:p>
        </p:txBody>
      </p:sp>
      <p:sp>
        <p:nvSpPr>
          <p:cNvPr id="13317" name="Text Box 3"/>
          <p:cNvSpPr txBox="1">
            <a:spLocks noChangeArrowheads="1"/>
          </p:cNvSpPr>
          <p:nvPr/>
        </p:nvSpPr>
        <p:spPr bwMode="auto">
          <a:xfrm>
            <a:off x="228600" y="2735263"/>
            <a:ext cx="8686800" cy="3970337"/>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sz="2400" b="1"/>
              <a:t>The Rule of 72: </a:t>
            </a:r>
            <a:r>
              <a:rPr lang="en-US" sz="2000" b="1"/>
              <a:t> </a:t>
            </a:r>
            <a:r>
              <a:rPr lang="en-US" b="1"/>
              <a:t>The rule is a handy mathematical shortcut to find the number of years (</a:t>
            </a:r>
            <a:r>
              <a:rPr lang="en-US" b="1" i="1"/>
              <a:t>Y</a:t>
            </a:r>
            <a:r>
              <a:rPr lang="en-US" b="1"/>
              <a:t>) it will take for an investment to double at a given interest rate (</a:t>
            </a:r>
            <a:r>
              <a:rPr lang="en-US" b="1" i="1"/>
              <a:t>r</a:t>
            </a:r>
            <a:r>
              <a:rPr lang="en-US" b="1"/>
              <a:t>). </a:t>
            </a:r>
          </a:p>
          <a:p>
            <a:pPr eaLnBrk="0" hangingPunct="0"/>
            <a:endParaRPr lang="en-US" b="1"/>
          </a:p>
          <a:p>
            <a:r>
              <a:rPr lang="en-US" b="1"/>
              <a:t>The Rule of 72 Equation</a:t>
            </a:r>
          </a:p>
          <a:p>
            <a:r>
              <a:rPr lang="en-US" b="1" i="1"/>
              <a:t>Y </a:t>
            </a:r>
            <a:r>
              <a:rPr lang="en-US" b="1"/>
              <a:t>=</a:t>
            </a:r>
            <a:r>
              <a:rPr lang="en-US" b="1" i="1"/>
              <a:t> 72</a:t>
            </a:r>
            <a:r>
              <a:rPr lang="en-US" b="1"/>
              <a:t>/</a:t>
            </a:r>
            <a:r>
              <a:rPr lang="en-US" b="1" i="1"/>
              <a:t>r</a:t>
            </a:r>
            <a:r>
              <a:rPr lang="en-US" b="1"/>
              <a:t> </a:t>
            </a:r>
          </a:p>
          <a:p>
            <a:r>
              <a:rPr lang="en-US" b="1"/>
              <a:t>where</a:t>
            </a:r>
            <a:br>
              <a:rPr lang="en-US" b="1"/>
            </a:br>
            <a:r>
              <a:rPr lang="en-US" b="1"/>
              <a:t>    </a:t>
            </a:r>
            <a:r>
              <a:rPr lang="en-US" b="1" i="1"/>
              <a:t>Y</a:t>
            </a:r>
            <a:r>
              <a:rPr lang="en-US" b="1"/>
              <a:t> = number of years to double initial investment</a:t>
            </a:r>
            <a:br>
              <a:rPr lang="en-US" b="1"/>
            </a:br>
            <a:r>
              <a:rPr lang="en-US" b="1"/>
              <a:t>     </a:t>
            </a:r>
            <a:r>
              <a:rPr lang="en-US" b="1" i="1"/>
              <a:t>r</a:t>
            </a:r>
            <a:r>
              <a:rPr lang="en-US" b="1"/>
              <a:t> = interest rate (expressed as an integer; e.g., 8)</a:t>
            </a:r>
            <a:br>
              <a:rPr lang="en-US" b="1"/>
            </a:br>
            <a:endParaRPr lang="en-US" b="1"/>
          </a:p>
          <a:p>
            <a:pPr eaLnBrk="0" hangingPunct="0"/>
            <a:r>
              <a:rPr lang="en-US" b="1"/>
              <a:t>For example, if you want to know how long it will take to double your money at 8 percent interest, dividing 8 into 72 tells you that your investment will double in 9 years.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6"/>
          <p:cNvSpPr>
            <a:spLocks noGrp="1"/>
          </p:cNvSpPr>
          <p:nvPr>
            <p:ph type="sldNum" sz="quarter" idx="12"/>
          </p:nvPr>
        </p:nvSpPr>
        <p:spPr>
          <a:noFill/>
        </p:spPr>
        <p:txBody>
          <a:bodyPr/>
          <a:lstStyle/>
          <a:p>
            <a:fld id="{B7E231AF-707F-412B-B52A-3C4AA08B4F0A}" type="slidenum">
              <a:rPr lang="en-US" smtClean="0"/>
              <a:pPr/>
              <a:t>5</a:t>
            </a:fld>
            <a:endParaRPr lang="en-US" smtClean="0"/>
          </a:p>
        </p:txBody>
      </p:sp>
      <p:sp>
        <p:nvSpPr>
          <p:cNvPr id="1028" name="Rectangle 2"/>
          <p:cNvSpPr>
            <a:spLocks noGrp="1" noChangeArrowheads="1"/>
          </p:cNvSpPr>
          <p:nvPr>
            <p:ph type="title"/>
          </p:nvPr>
        </p:nvSpPr>
        <p:spPr/>
        <p:txBody>
          <a:bodyPr/>
          <a:lstStyle/>
          <a:p>
            <a:pPr eaLnBrk="1" hangingPunct="1"/>
            <a:r>
              <a:rPr lang="en-US" smtClean="0"/>
              <a:t>Working Example of The Rule of 72</a:t>
            </a:r>
          </a:p>
        </p:txBody>
      </p:sp>
      <p:sp>
        <p:nvSpPr>
          <p:cNvPr id="1029" name="Rectangle 4"/>
          <p:cNvSpPr>
            <a:spLocks noChangeArrowheads="1"/>
          </p:cNvSpPr>
          <p:nvPr/>
        </p:nvSpPr>
        <p:spPr bwMode="auto">
          <a:xfrm>
            <a:off x="228600" y="762000"/>
            <a:ext cx="8686800" cy="838200"/>
          </a:xfrm>
          <a:prstGeom prst="rect">
            <a:avLst/>
          </a:prstGeom>
          <a:solidFill>
            <a:srgbClr val="CCFFCC">
              <a:alpha val="50195"/>
            </a:srgbClr>
          </a:solidFill>
          <a:ln w="38100">
            <a:solidFill>
              <a:srgbClr val="339966"/>
            </a:solidFill>
            <a:miter lim="800000"/>
            <a:headEnd/>
            <a:tailEnd/>
          </a:ln>
        </p:spPr>
        <p:txBody>
          <a:bodyPr anchor="ctr"/>
          <a:lstStyle/>
          <a:p>
            <a:r>
              <a:rPr lang="en-US" sz="2000" b="1">
                <a:solidFill>
                  <a:schemeClr val="tx2"/>
                </a:solidFill>
              </a:rPr>
              <a:t>If my initial investment of $5,000 doubles every 9 years, how much will I have in 36 years?</a:t>
            </a:r>
          </a:p>
        </p:txBody>
      </p:sp>
      <p:sp>
        <p:nvSpPr>
          <p:cNvPr id="1030" name="Rectangle 4"/>
          <p:cNvSpPr>
            <a:spLocks noChangeArrowheads="1"/>
          </p:cNvSpPr>
          <p:nvPr/>
        </p:nvSpPr>
        <p:spPr bwMode="auto">
          <a:xfrm>
            <a:off x="228600" y="5715000"/>
            <a:ext cx="457200" cy="304800"/>
          </a:xfrm>
          <a:prstGeom prst="rect">
            <a:avLst/>
          </a:prstGeom>
          <a:solidFill>
            <a:srgbClr val="FFFF99"/>
          </a:solidFill>
          <a:ln w="9525">
            <a:solidFill>
              <a:schemeClr val="tx1"/>
            </a:solidFill>
            <a:miter lim="800000"/>
            <a:headEnd/>
            <a:tailEnd/>
          </a:ln>
        </p:spPr>
        <p:txBody>
          <a:bodyPr wrap="none" anchor="ctr"/>
          <a:lstStyle/>
          <a:p>
            <a:endParaRPr lang="en-US"/>
          </a:p>
        </p:txBody>
      </p:sp>
      <p:sp>
        <p:nvSpPr>
          <p:cNvPr id="1031" name="Rectangle 6"/>
          <p:cNvSpPr>
            <a:spLocks noChangeArrowheads="1"/>
          </p:cNvSpPr>
          <p:nvPr/>
        </p:nvSpPr>
        <p:spPr bwMode="auto">
          <a:xfrm>
            <a:off x="762000" y="5729288"/>
            <a:ext cx="2882900" cy="366712"/>
          </a:xfrm>
          <a:prstGeom prst="rect">
            <a:avLst/>
          </a:prstGeom>
          <a:noFill/>
          <a:ln w="9525">
            <a:noFill/>
            <a:miter lim="800000"/>
            <a:headEnd/>
            <a:tailEnd/>
          </a:ln>
        </p:spPr>
        <p:txBody>
          <a:bodyPr wrap="none">
            <a:spAutoFit/>
          </a:bodyPr>
          <a:lstStyle/>
          <a:p>
            <a:r>
              <a:rPr lang="en-US" b="1"/>
              <a:t>= Cell with a number in it</a:t>
            </a:r>
          </a:p>
        </p:txBody>
      </p:sp>
      <p:sp>
        <p:nvSpPr>
          <p:cNvPr id="1032" name="Rectangle 4"/>
          <p:cNvSpPr>
            <a:spLocks noChangeArrowheads="1"/>
          </p:cNvSpPr>
          <p:nvPr/>
        </p:nvSpPr>
        <p:spPr bwMode="auto">
          <a:xfrm>
            <a:off x="228600" y="6248400"/>
            <a:ext cx="457200" cy="304800"/>
          </a:xfrm>
          <a:prstGeom prst="rect">
            <a:avLst/>
          </a:prstGeom>
          <a:solidFill>
            <a:srgbClr val="FFCC99"/>
          </a:solidFill>
          <a:ln w="9525">
            <a:solidFill>
              <a:schemeClr val="tx1"/>
            </a:solidFill>
            <a:miter lim="800000"/>
            <a:headEnd/>
            <a:tailEnd/>
          </a:ln>
        </p:spPr>
        <p:txBody>
          <a:bodyPr wrap="none" anchor="ctr"/>
          <a:lstStyle/>
          <a:p>
            <a:endParaRPr lang="en-US"/>
          </a:p>
        </p:txBody>
      </p:sp>
      <p:sp>
        <p:nvSpPr>
          <p:cNvPr id="1033" name="Rectangle 5"/>
          <p:cNvSpPr>
            <a:spLocks noChangeArrowheads="1"/>
          </p:cNvSpPr>
          <p:nvPr/>
        </p:nvSpPr>
        <p:spPr bwMode="auto">
          <a:xfrm>
            <a:off x="762000" y="6248400"/>
            <a:ext cx="2882900" cy="366713"/>
          </a:xfrm>
          <a:prstGeom prst="rect">
            <a:avLst/>
          </a:prstGeom>
          <a:noFill/>
          <a:ln w="9525">
            <a:noFill/>
            <a:miter lim="800000"/>
            <a:headEnd/>
            <a:tailEnd/>
          </a:ln>
        </p:spPr>
        <p:txBody>
          <a:bodyPr wrap="none">
            <a:spAutoFit/>
          </a:bodyPr>
          <a:lstStyle/>
          <a:p>
            <a:r>
              <a:rPr lang="en-US" b="1"/>
              <a:t>= Cell with a formula in it</a:t>
            </a:r>
          </a:p>
        </p:txBody>
      </p:sp>
      <p:pic>
        <p:nvPicPr>
          <p:cNvPr id="1036" name="Picture 12"/>
          <p:cNvPicPr>
            <a:picLocks noChangeAspect="1" noChangeArrowheads="1"/>
          </p:cNvPicPr>
          <p:nvPr/>
        </p:nvPicPr>
        <p:blipFill>
          <a:blip r:embed="rId2" cstate="print"/>
          <a:srcRect/>
          <a:stretch>
            <a:fillRect/>
          </a:stretch>
        </p:blipFill>
        <p:spPr bwMode="auto">
          <a:xfrm>
            <a:off x="152400" y="2362200"/>
            <a:ext cx="3354388" cy="2057400"/>
          </a:xfrm>
          <a:prstGeom prst="rect">
            <a:avLst/>
          </a:prstGeom>
          <a:noFill/>
          <a:ln w="9525" algn="ctr">
            <a:noFill/>
            <a:miter lim="800000"/>
            <a:headEnd/>
            <a:tailEnd/>
          </a:ln>
          <a:effectLst/>
        </p:spPr>
      </p:pic>
      <p:pic>
        <p:nvPicPr>
          <p:cNvPr id="1037" name="Picture 13"/>
          <p:cNvPicPr>
            <a:picLocks noChangeAspect="1" noChangeArrowheads="1"/>
          </p:cNvPicPr>
          <p:nvPr/>
        </p:nvPicPr>
        <p:blipFill>
          <a:blip r:embed="rId3" cstate="print"/>
          <a:srcRect/>
          <a:stretch>
            <a:fillRect/>
          </a:stretch>
        </p:blipFill>
        <p:spPr bwMode="auto">
          <a:xfrm>
            <a:off x="3657600" y="2049463"/>
            <a:ext cx="5257800" cy="3284537"/>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a:noFill/>
        </p:spPr>
        <p:txBody>
          <a:bodyPr/>
          <a:lstStyle/>
          <a:p>
            <a:fld id="{5C83C8BB-3841-4872-B7E5-8249EB0EA29F}" type="slidenum">
              <a:rPr lang="en-US" smtClean="0"/>
              <a:pPr/>
              <a:t>6</a:t>
            </a:fld>
            <a:endParaRPr lang="en-US" smtClean="0"/>
          </a:p>
        </p:txBody>
      </p:sp>
      <p:sp>
        <p:nvSpPr>
          <p:cNvPr id="14339" name="Text Box 2"/>
          <p:cNvSpPr txBox="1">
            <a:spLocks noChangeArrowheads="1"/>
          </p:cNvSpPr>
          <p:nvPr/>
        </p:nvSpPr>
        <p:spPr bwMode="auto">
          <a:xfrm>
            <a:off x="76200" y="65088"/>
            <a:ext cx="5119688" cy="396875"/>
          </a:xfrm>
          <a:prstGeom prst="rect">
            <a:avLst/>
          </a:prstGeom>
          <a:noFill/>
          <a:ln w="9525">
            <a:noFill/>
            <a:miter lim="800000"/>
            <a:headEnd/>
            <a:tailEnd/>
          </a:ln>
        </p:spPr>
        <p:txBody>
          <a:bodyPr wrap="none">
            <a:spAutoFit/>
          </a:bodyPr>
          <a:lstStyle/>
          <a:p>
            <a:r>
              <a:rPr lang="en-US" sz="2000" b="1"/>
              <a:t>Definition 2: Compound Interest Formula</a:t>
            </a:r>
          </a:p>
        </p:txBody>
      </p:sp>
      <p:sp>
        <p:nvSpPr>
          <p:cNvPr id="14340" name="Text Box 3"/>
          <p:cNvSpPr txBox="1">
            <a:spLocks noChangeArrowheads="1"/>
          </p:cNvSpPr>
          <p:nvPr/>
        </p:nvSpPr>
        <p:spPr bwMode="auto">
          <a:xfrm>
            <a:off x="609600" y="1219200"/>
            <a:ext cx="8001000" cy="4154488"/>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Now we consider the same problem using the Compound Interest Equation. If you make a one time investment of $5,000.00 at age 24 at 8% interest a year, what will be the future value at age 60? While you are at it, calculate the value of the account for each year until you are 60 years old.</a:t>
            </a:r>
          </a:p>
          <a:p>
            <a:pPr eaLnBrk="0" hangingPunct="0"/>
            <a:endParaRPr lang="en-US" b="1"/>
          </a:p>
          <a:p>
            <a:pPr eaLnBrk="0" hangingPunct="0"/>
            <a:r>
              <a:rPr lang="en-US" b="1"/>
              <a:t>Compound Interest Equation</a:t>
            </a:r>
          </a:p>
          <a:p>
            <a:r>
              <a:rPr lang="en-US" b="1" i="1"/>
              <a:t>P </a:t>
            </a:r>
            <a:r>
              <a:rPr lang="en-US" b="1"/>
              <a:t>=</a:t>
            </a:r>
            <a:r>
              <a:rPr lang="en-US" b="1" i="1"/>
              <a:t> C </a:t>
            </a:r>
            <a:r>
              <a:rPr lang="en-US" b="1"/>
              <a:t>(</a:t>
            </a:r>
            <a:r>
              <a:rPr lang="en-US" b="1" i="1"/>
              <a:t>1 </a:t>
            </a:r>
            <a:r>
              <a:rPr lang="en-US" b="1"/>
              <a:t>+</a:t>
            </a:r>
            <a:r>
              <a:rPr lang="en-US" b="1" i="1"/>
              <a:t> r</a:t>
            </a:r>
            <a:r>
              <a:rPr lang="en-US" b="1"/>
              <a:t>/</a:t>
            </a:r>
            <a:r>
              <a:rPr lang="en-US" b="1" i="1"/>
              <a:t>n</a:t>
            </a:r>
            <a:r>
              <a:rPr lang="en-US" b="1"/>
              <a:t>)</a:t>
            </a:r>
            <a:r>
              <a:rPr lang="en-US" b="1" i="1"/>
              <a:t> </a:t>
            </a:r>
            <a:r>
              <a:rPr lang="en-US" b="1" i="1" baseline="30000"/>
              <a:t>nt</a:t>
            </a:r>
            <a:r>
              <a:rPr lang="en-US" b="1" i="1"/>
              <a:t> </a:t>
            </a:r>
          </a:p>
          <a:p>
            <a:r>
              <a:rPr lang="en-US" b="1"/>
              <a:t>where</a:t>
            </a:r>
            <a:br>
              <a:rPr lang="en-US" b="1"/>
            </a:br>
            <a:r>
              <a:rPr lang="en-US" b="1"/>
              <a:t>    </a:t>
            </a:r>
            <a:r>
              <a:rPr lang="en-US" b="1" i="1"/>
              <a:t>P</a:t>
            </a:r>
            <a:r>
              <a:rPr lang="en-US" b="1"/>
              <a:t> = future value</a:t>
            </a:r>
            <a:br>
              <a:rPr lang="en-US" b="1"/>
            </a:br>
            <a:r>
              <a:rPr lang="en-US" b="1"/>
              <a:t>    </a:t>
            </a:r>
            <a:r>
              <a:rPr lang="en-US" b="1" i="1"/>
              <a:t>C</a:t>
            </a:r>
            <a:r>
              <a:rPr lang="en-US" b="1"/>
              <a:t> = initial deposit</a:t>
            </a:r>
            <a:br>
              <a:rPr lang="en-US" b="1"/>
            </a:br>
            <a:r>
              <a:rPr lang="en-US" b="1"/>
              <a:t>    </a:t>
            </a:r>
            <a:r>
              <a:rPr lang="en-US" b="1" i="1"/>
              <a:t>r </a:t>
            </a:r>
            <a:r>
              <a:rPr lang="en-US" b="1"/>
              <a:t>= interest rate (expressed as a fraction; e.g., 0.08)</a:t>
            </a:r>
            <a:br>
              <a:rPr lang="en-US" b="1"/>
            </a:br>
            <a:r>
              <a:rPr lang="en-US" b="1"/>
              <a:t>    </a:t>
            </a:r>
            <a:r>
              <a:rPr lang="en-US" b="1" i="1"/>
              <a:t>n</a:t>
            </a:r>
            <a:r>
              <a:rPr lang="en-US" b="1"/>
              <a:t> = # of times per year interest in compounded</a:t>
            </a:r>
            <a:br>
              <a:rPr lang="en-US" b="1"/>
            </a:br>
            <a:r>
              <a:rPr lang="en-US" b="1"/>
              <a:t>    </a:t>
            </a:r>
            <a:r>
              <a:rPr lang="en-US" b="1" i="1"/>
              <a:t>t</a:t>
            </a:r>
            <a:r>
              <a:rPr lang="en-US" b="1"/>
              <a:t> = number of years invested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7"/>
          <p:cNvSpPr>
            <a:spLocks noGrp="1"/>
          </p:cNvSpPr>
          <p:nvPr>
            <p:ph type="sldNum" sz="quarter" idx="12"/>
          </p:nvPr>
        </p:nvSpPr>
        <p:spPr>
          <a:noFill/>
        </p:spPr>
        <p:txBody>
          <a:bodyPr/>
          <a:lstStyle/>
          <a:p>
            <a:fld id="{AAD7725A-106D-443A-B1A6-4E6249E3F89F}" type="slidenum">
              <a:rPr lang="en-US" smtClean="0"/>
              <a:pPr/>
              <a:t>7</a:t>
            </a:fld>
            <a:endParaRPr lang="en-US" smtClean="0"/>
          </a:p>
        </p:txBody>
      </p:sp>
      <p:sp>
        <p:nvSpPr>
          <p:cNvPr id="2052" name="Rectangle 2"/>
          <p:cNvSpPr>
            <a:spLocks noGrp="1" noChangeArrowheads="1"/>
          </p:cNvSpPr>
          <p:nvPr>
            <p:ph type="title"/>
          </p:nvPr>
        </p:nvSpPr>
        <p:spPr/>
        <p:txBody>
          <a:bodyPr/>
          <a:lstStyle/>
          <a:p>
            <a:pPr eaLnBrk="1" hangingPunct="1"/>
            <a:r>
              <a:rPr lang="en-US" smtClean="0"/>
              <a:t>Working Example Compound Interest</a:t>
            </a:r>
          </a:p>
        </p:txBody>
      </p:sp>
      <p:sp>
        <p:nvSpPr>
          <p:cNvPr id="2053" name="Text Box 4"/>
          <p:cNvSpPr txBox="1">
            <a:spLocks noChangeArrowheads="1"/>
          </p:cNvSpPr>
          <p:nvPr/>
        </p:nvSpPr>
        <p:spPr bwMode="auto">
          <a:xfrm rot="10800000" flipV="1">
            <a:off x="7010400" y="3808413"/>
            <a:ext cx="1905000" cy="1393825"/>
          </a:xfrm>
          <a:prstGeom prst="rect">
            <a:avLst/>
          </a:prstGeom>
          <a:solidFill>
            <a:srgbClr val="CCFFCC">
              <a:alpha val="50000"/>
            </a:srgbClr>
          </a:solidFill>
          <a:ln w="25400">
            <a:solidFill>
              <a:srgbClr val="006600"/>
            </a:solidFill>
            <a:miter lim="800000"/>
            <a:headEnd/>
            <a:tailEnd/>
          </a:ln>
        </p:spPr>
        <p:txBody>
          <a:bodyPr>
            <a:spAutoFit/>
          </a:bodyPr>
          <a:lstStyle/>
          <a:p>
            <a:r>
              <a:rPr lang="en-US" sz="1400"/>
              <a:t>Reproduce the table in one long pair of columns and then graph the data to look like the above graph.</a:t>
            </a:r>
            <a:endParaRPr lang="en-US" sz="1400">
              <a:solidFill>
                <a:schemeClr val="tx2"/>
              </a:solidFill>
            </a:endParaRPr>
          </a:p>
        </p:txBody>
      </p:sp>
      <p:sp>
        <p:nvSpPr>
          <p:cNvPr id="2054" name="Text Box 4"/>
          <p:cNvSpPr txBox="1">
            <a:spLocks noChangeArrowheads="1"/>
          </p:cNvSpPr>
          <p:nvPr/>
        </p:nvSpPr>
        <p:spPr bwMode="auto">
          <a:xfrm rot="10800000" flipV="1">
            <a:off x="304800" y="711200"/>
            <a:ext cx="2667000" cy="2032000"/>
          </a:xfrm>
          <a:prstGeom prst="rect">
            <a:avLst/>
          </a:prstGeom>
          <a:solidFill>
            <a:srgbClr val="CCFFCC">
              <a:alpha val="50195"/>
            </a:srgbClr>
          </a:solidFill>
          <a:ln w="25400">
            <a:solidFill>
              <a:srgbClr val="006600"/>
            </a:solidFill>
            <a:miter lim="800000"/>
            <a:headEnd/>
            <a:tailEnd/>
          </a:ln>
        </p:spPr>
        <p:txBody>
          <a:bodyPr>
            <a:spAutoFit/>
          </a:bodyPr>
          <a:lstStyle/>
          <a:p>
            <a:r>
              <a:rPr lang="en-US" b="1">
                <a:solidFill>
                  <a:schemeClr val="tx2"/>
                </a:solidFill>
              </a:rPr>
              <a:t>What is the future value of my initial investment of  $5,000 in 36 years at 8% per year, using the compound interest formula?</a:t>
            </a:r>
          </a:p>
        </p:txBody>
      </p:sp>
      <p:sp>
        <p:nvSpPr>
          <p:cNvPr id="2055" name="Text Box 4"/>
          <p:cNvSpPr txBox="1">
            <a:spLocks noChangeArrowheads="1"/>
          </p:cNvSpPr>
          <p:nvPr/>
        </p:nvSpPr>
        <p:spPr bwMode="auto">
          <a:xfrm rot="10800000" flipV="1">
            <a:off x="7008813" y="5280025"/>
            <a:ext cx="1982787" cy="968375"/>
          </a:xfrm>
          <a:prstGeom prst="rect">
            <a:avLst/>
          </a:prstGeom>
          <a:solidFill>
            <a:srgbClr val="CCFFCC">
              <a:alpha val="50195"/>
            </a:srgbClr>
          </a:solidFill>
          <a:ln w="25400">
            <a:solidFill>
              <a:srgbClr val="006600"/>
            </a:solidFill>
            <a:miter lim="800000"/>
            <a:headEnd/>
            <a:tailEnd/>
          </a:ln>
        </p:spPr>
        <p:txBody>
          <a:bodyPr>
            <a:spAutoFit/>
          </a:bodyPr>
          <a:lstStyle/>
          <a:p>
            <a:r>
              <a:rPr lang="en-US" sz="1400"/>
              <a:t>Compare the results of Compound Interest  with those of the Rule of 72.</a:t>
            </a:r>
            <a:endParaRPr lang="en-US" sz="1400">
              <a:solidFill>
                <a:schemeClr val="tx2"/>
              </a:solidFill>
            </a:endParaRPr>
          </a:p>
        </p:txBody>
      </p:sp>
      <p:pic>
        <p:nvPicPr>
          <p:cNvPr id="2058" name="Picture 10"/>
          <p:cNvPicPr>
            <a:picLocks noChangeAspect="1" noChangeArrowheads="1"/>
          </p:cNvPicPr>
          <p:nvPr/>
        </p:nvPicPr>
        <p:blipFill>
          <a:blip r:embed="rId2" cstate="print"/>
          <a:srcRect/>
          <a:stretch>
            <a:fillRect/>
          </a:stretch>
        </p:blipFill>
        <p:spPr bwMode="auto">
          <a:xfrm>
            <a:off x="76200" y="2819400"/>
            <a:ext cx="6781800" cy="3987800"/>
          </a:xfrm>
          <a:prstGeom prst="rect">
            <a:avLst/>
          </a:prstGeom>
          <a:noFill/>
          <a:ln w="9525" algn="ctr">
            <a:noFill/>
            <a:miter lim="800000"/>
            <a:headEnd/>
            <a:tailEnd/>
          </a:ln>
          <a:effectLst/>
        </p:spPr>
      </p:pic>
      <p:pic>
        <p:nvPicPr>
          <p:cNvPr id="2059" name="Picture 11"/>
          <p:cNvPicPr>
            <a:picLocks noChangeAspect="1" noChangeArrowheads="1"/>
          </p:cNvPicPr>
          <p:nvPr/>
        </p:nvPicPr>
        <p:blipFill>
          <a:blip r:embed="rId3" cstate="print"/>
          <a:srcRect/>
          <a:stretch>
            <a:fillRect/>
          </a:stretch>
        </p:blipFill>
        <p:spPr bwMode="auto">
          <a:xfrm>
            <a:off x="3505200" y="754063"/>
            <a:ext cx="5329238" cy="2903537"/>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7"/>
          <p:cNvSpPr>
            <a:spLocks noGrp="1"/>
          </p:cNvSpPr>
          <p:nvPr>
            <p:ph type="sldNum" sz="quarter" idx="12"/>
          </p:nvPr>
        </p:nvSpPr>
        <p:spPr>
          <a:noFill/>
        </p:spPr>
        <p:txBody>
          <a:bodyPr/>
          <a:lstStyle/>
          <a:p>
            <a:fld id="{51CA61A5-B733-4DE7-8D0B-D1EDC0CDC1FD}" type="slidenum">
              <a:rPr lang="en-US" smtClean="0"/>
              <a:pPr/>
              <a:t>8</a:t>
            </a:fld>
            <a:endParaRPr lang="en-US" smtClean="0"/>
          </a:p>
        </p:txBody>
      </p:sp>
      <p:sp>
        <p:nvSpPr>
          <p:cNvPr id="15363" name="Rectangle 2"/>
          <p:cNvSpPr>
            <a:spLocks noGrp="1" noChangeArrowheads="1"/>
          </p:cNvSpPr>
          <p:nvPr>
            <p:ph type="title"/>
          </p:nvPr>
        </p:nvSpPr>
        <p:spPr>
          <a:xfrm>
            <a:off x="0" y="122238"/>
            <a:ext cx="9144000" cy="411162"/>
          </a:xfrm>
        </p:spPr>
        <p:txBody>
          <a:bodyPr/>
          <a:lstStyle/>
          <a:p>
            <a:pPr eaLnBrk="1" hangingPunct="1"/>
            <a:r>
              <a:rPr lang="en-US" smtClean="0"/>
              <a:t>Working Example: The Magic of Compound Interest and Regular Deposits </a:t>
            </a:r>
          </a:p>
        </p:txBody>
      </p:sp>
      <p:sp>
        <p:nvSpPr>
          <p:cNvPr id="15364" name="TextBox 11"/>
          <p:cNvSpPr txBox="1">
            <a:spLocks noChangeArrowheads="1"/>
          </p:cNvSpPr>
          <p:nvPr/>
        </p:nvSpPr>
        <p:spPr bwMode="auto">
          <a:xfrm>
            <a:off x="2971800" y="6473825"/>
            <a:ext cx="3478213" cy="307975"/>
          </a:xfrm>
          <a:prstGeom prst="rect">
            <a:avLst/>
          </a:prstGeom>
          <a:noFill/>
          <a:ln w="9525">
            <a:noFill/>
            <a:miter lim="800000"/>
            <a:headEnd/>
            <a:tailEnd/>
          </a:ln>
        </p:spPr>
        <p:txBody>
          <a:bodyPr wrap="none">
            <a:spAutoFit/>
          </a:bodyPr>
          <a:lstStyle/>
          <a:p>
            <a:r>
              <a:rPr lang="en-US" sz="1400"/>
              <a:t>* Assumes 8% annual return before taxes</a:t>
            </a:r>
          </a:p>
        </p:txBody>
      </p:sp>
      <p:sp>
        <p:nvSpPr>
          <p:cNvPr id="15365" name="Text Box 3"/>
          <p:cNvSpPr txBox="1">
            <a:spLocks noChangeArrowheads="1"/>
          </p:cNvSpPr>
          <p:nvPr/>
        </p:nvSpPr>
        <p:spPr bwMode="auto">
          <a:xfrm>
            <a:off x="228600" y="914400"/>
            <a:ext cx="8686800" cy="1662113"/>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r>
              <a:rPr lang="en-US" b="1"/>
              <a:t>The previous slide considered the Future Value of a Present Sum – the growth of a single deposit.  Now we consider the Future Value of An Annuity – the growth of an  For example, if you deposit $50 per month for two years you will have $1,306 at the end of the two years given 8% interest, although you deposited only $1,200 (see table).</a:t>
            </a:r>
          </a:p>
        </p:txBody>
      </p:sp>
      <p:pic>
        <p:nvPicPr>
          <p:cNvPr id="15366" name="Picture 30"/>
          <p:cNvPicPr>
            <a:picLocks noChangeAspect="1" noChangeArrowheads="1"/>
          </p:cNvPicPr>
          <p:nvPr/>
        </p:nvPicPr>
        <p:blipFill>
          <a:blip r:embed="rId2" cstate="print"/>
          <a:srcRect/>
          <a:stretch>
            <a:fillRect/>
          </a:stretch>
        </p:blipFill>
        <p:spPr bwMode="auto">
          <a:xfrm>
            <a:off x="1295400" y="3025775"/>
            <a:ext cx="6278563" cy="32988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p>
            <a:fld id="{F4BA971B-EAB8-48F0-BE89-0E7993F93934}" type="slidenum">
              <a:rPr lang="en-US" smtClean="0"/>
              <a:pPr/>
              <a:t>9</a:t>
            </a:fld>
            <a:endParaRPr lang="en-US" smtClean="0"/>
          </a:p>
        </p:txBody>
      </p:sp>
      <p:sp>
        <p:nvSpPr>
          <p:cNvPr id="16387" name="Text Box 2"/>
          <p:cNvSpPr txBox="1">
            <a:spLocks noChangeArrowheads="1"/>
          </p:cNvSpPr>
          <p:nvPr/>
        </p:nvSpPr>
        <p:spPr bwMode="auto">
          <a:xfrm>
            <a:off x="76200" y="65088"/>
            <a:ext cx="7007225" cy="400050"/>
          </a:xfrm>
          <a:prstGeom prst="rect">
            <a:avLst/>
          </a:prstGeom>
          <a:noFill/>
          <a:ln w="9525">
            <a:noFill/>
            <a:miter lim="800000"/>
            <a:headEnd/>
            <a:tailEnd/>
          </a:ln>
        </p:spPr>
        <p:txBody>
          <a:bodyPr wrap="none">
            <a:spAutoFit/>
          </a:bodyPr>
          <a:lstStyle/>
          <a:p>
            <a:r>
              <a:rPr lang="en-US" sz="2000" b="1"/>
              <a:t>Definition 3: Future Value of  $5,000 Annual Investment  </a:t>
            </a:r>
          </a:p>
        </p:txBody>
      </p:sp>
      <p:sp>
        <p:nvSpPr>
          <p:cNvPr id="16388" name="Text Box 3"/>
          <p:cNvSpPr txBox="1">
            <a:spLocks noChangeArrowheads="1"/>
          </p:cNvSpPr>
          <p:nvPr/>
        </p:nvSpPr>
        <p:spPr bwMode="auto">
          <a:xfrm>
            <a:off x="609600" y="1219200"/>
            <a:ext cx="8001000" cy="3632200"/>
          </a:xfrm>
          <a:prstGeom prst="rect">
            <a:avLst/>
          </a:prstGeom>
          <a:solidFill>
            <a:srgbClr val="CCECFF">
              <a:alpha val="50195"/>
            </a:srgbClr>
          </a:solidFill>
          <a:ln w="38100" algn="ctr">
            <a:solidFill>
              <a:srgbClr val="006699"/>
            </a:solidFill>
            <a:miter lim="800000"/>
            <a:headEnd/>
            <a:tailEnd/>
          </a:ln>
        </p:spPr>
        <p:txBody>
          <a:bodyPr lIns="182880" tIns="137160" rIns="182880" bIns="137160">
            <a:spAutoFit/>
          </a:bodyPr>
          <a:lstStyle/>
          <a:p>
            <a:pPr eaLnBrk="0" hangingPunct="0"/>
            <a:r>
              <a:rPr lang="en-US" b="1"/>
              <a:t>The Future Value of an Annuity is the money that accumulates at a future date when an individual invests equal amounts at equal intervals at a specific interest rate.</a:t>
            </a:r>
          </a:p>
          <a:p>
            <a:pPr eaLnBrk="0" hangingPunct="0"/>
            <a:endParaRPr lang="en-US" b="1"/>
          </a:p>
          <a:p>
            <a:pPr eaLnBrk="0" hangingPunct="0"/>
            <a:r>
              <a:rPr lang="en-US" b="1"/>
              <a:t>The general formula for an account receiving an annual deposit at the end of each year:</a:t>
            </a:r>
          </a:p>
          <a:p>
            <a:r>
              <a:rPr lang="en-US" b="1" i="1"/>
              <a:t>F </a:t>
            </a:r>
            <a:r>
              <a:rPr lang="en-US" b="1"/>
              <a:t>= </a:t>
            </a:r>
            <a:r>
              <a:rPr lang="en-US" b="1" i="1"/>
              <a:t>I </a:t>
            </a:r>
            <a:r>
              <a:rPr lang="en-US" b="1"/>
              <a:t>[(</a:t>
            </a:r>
            <a:r>
              <a:rPr lang="en-US" b="1" i="1"/>
              <a:t>1 </a:t>
            </a:r>
            <a:r>
              <a:rPr lang="en-US" b="1"/>
              <a:t>+</a:t>
            </a:r>
            <a:r>
              <a:rPr lang="en-US" b="1" i="1"/>
              <a:t> r</a:t>
            </a:r>
            <a:r>
              <a:rPr lang="en-US" b="1"/>
              <a:t>)</a:t>
            </a:r>
            <a:r>
              <a:rPr lang="en-US" b="1" i="1" baseline="30000"/>
              <a:t>t</a:t>
            </a:r>
            <a:r>
              <a:rPr lang="en-US" b="1" i="1"/>
              <a:t> - 1</a:t>
            </a:r>
            <a:r>
              <a:rPr lang="en-US" b="1"/>
              <a:t>)]/</a:t>
            </a:r>
            <a:r>
              <a:rPr lang="en-US" b="1" i="1"/>
              <a:t>r</a:t>
            </a:r>
          </a:p>
          <a:p>
            <a:r>
              <a:rPr lang="en-US" b="1"/>
              <a:t>where</a:t>
            </a:r>
            <a:br>
              <a:rPr lang="en-US" b="1"/>
            </a:br>
            <a:r>
              <a:rPr lang="en-US" b="1"/>
              <a:t>    </a:t>
            </a:r>
            <a:r>
              <a:rPr lang="en-US" b="1" i="1"/>
              <a:t>F</a:t>
            </a:r>
            <a:r>
              <a:rPr lang="en-US" b="1"/>
              <a:t> = future value</a:t>
            </a:r>
            <a:br>
              <a:rPr lang="en-US" b="1"/>
            </a:br>
            <a:r>
              <a:rPr lang="en-US" b="1"/>
              <a:t>    </a:t>
            </a:r>
            <a:r>
              <a:rPr lang="en-US" b="1" i="1"/>
              <a:t>I</a:t>
            </a:r>
            <a:r>
              <a:rPr lang="en-US" b="1"/>
              <a:t> = annual investment at the end of each year</a:t>
            </a:r>
            <a:br>
              <a:rPr lang="en-US" b="1"/>
            </a:br>
            <a:r>
              <a:rPr lang="en-US" b="1"/>
              <a:t>    </a:t>
            </a:r>
            <a:r>
              <a:rPr lang="en-US" b="1" i="1"/>
              <a:t>r</a:t>
            </a:r>
            <a:r>
              <a:rPr lang="en-US" b="1"/>
              <a:t> = annual interest rate (expressed as a fraction; e.g., 0.08)</a:t>
            </a:r>
            <a:br>
              <a:rPr lang="en-US" b="1"/>
            </a:br>
            <a:r>
              <a:rPr lang="en-US" b="1"/>
              <a:t>   </a:t>
            </a:r>
            <a:r>
              <a:rPr lang="en-US" b="1" i="1"/>
              <a:t>t</a:t>
            </a:r>
            <a:r>
              <a:rPr lang="en-US" b="1"/>
              <a:t> = number of years    </a:t>
            </a:r>
          </a:p>
        </p:txBody>
      </p:sp>
      <p:sp>
        <p:nvSpPr>
          <p:cNvPr id="5" name="Text Box 4"/>
          <p:cNvSpPr txBox="1">
            <a:spLocks noChangeArrowheads="1"/>
          </p:cNvSpPr>
          <p:nvPr/>
        </p:nvSpPr>
        <p:spPr bwMode="auto">
          <a:xfrm>
            <a:off x="609600" y="4992688"/>
            <a:ext cx="7848600" cy="646112"/>
          </a:xfrm>
          <a:prstGeom prst="rect">
            <a:avLst/>
          </a:prstGeom>
          <a:solidFill>
            <a:srgbClr val="CCFFCC">
              <a:alpha val="50195"/>
            </a:srgbClr>
          </a:solidFill>
          <a:ln w="25400">
            <a:solidFill>
              <a:srgbClr val="339966"/>
            </a:solidFill>
            <a:miter lim="800000"/>
            <a:headEnd/>
            <a:tailEnd/>
          </a:ln>
        </p:spPr>
        <p:txBody>
          <a:bodyPr>
            <a:spAutoFit/>
          </a:bodyPr>
          <a:lstStyle/>
          <a:p>
            <a:pPr algn="ctr">
              <a:lnSpc>
                <a:spcPct val="90000"/>
              </a:lnSpc>
              <a:spcBef>
                <a:spcPct val="20000"/>
              </a:spcBef>
            </a:pPr>
            <a:r>
              <a:rPr lang="en-US" sz="2000" b="1"/>
              <a:t>How would you revise the formula if the deposits were made at the beginning of each month?</a:t>
            </a:r>
            <a:endParaRPr lang="en-US" sz="2000" b="1">
              <a:sym typeface="Wingdings" pitchFamily="3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wipe(down)">
                                      <p:cBhvr>
                                        <p:cTn id="7" dur="500"/>
                                        <p:tgtEl>
                                          <p:spTgt spid="5">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wipe(down)">
                                      <p:cBhvr>
                                        <p:cTn id="10"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animBg="1"/>
    </p:bldLst>
  </p:timing>
</p:sld>
</file>

<file path=ppt/theme/theme1.xml><?xml version="1.0" encoding="utf-8"?>
<a:theme xmlns:a="http://schemas.openxmlformats.org/drawingml/2006/main" name="1_QL Program">
  <a:themeElements>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QL Progr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QL Progra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QL Progra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QL Progra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QL Progra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QL Progra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QL Progra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QL Progra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QL Progra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QL Progra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QL Progra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QL Progra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QL Progra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SSAC Module Format</Template>
  <TotalTime>2380</TotalTime>
  <Words>1342</Words>
  <Application>Microsoft Office PowerPoint</Application>
  <PresentationFormat>On-screen Show (4:3)</PresentationFormat>
  <Paragraphs>100</Paragraphs>
  <Slides>15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17" baseType="lpstr">
      <vt:lpstr>1_QL Program</vt:lpstr>
      <vt:lpstr>Document</vt:lpstr>
      <vt:lpstr>Investing for Retirement</vt:lpstr>
      <vt:lpstr>Slide 2</vt:lpstr>
      <vt:lpstr>Slide 3</vt:lpstr>
      <vt:lpstr>Slide 4</vt:lpstr>
      <vt:lpstr>Working Example of The Rule of 72</vt:lpstr>
      <vt:lpstr>Slide 6</vt:lpstr>
      <vt:lpstr>Working Example Compound Interest</vt:lpstr>
      <vt:lpstr>Working Example: The Magic of Compound Interest and Regular Deposits </vt:lpstr>
      <vt:lpstr>Slide 9</vt:lpstr>
      <vt:lpstr>Working Example: Future Value of  $5,000 Annual Investment </vt:lpstr>
      <vt:lpstr>Assignment 1</vt:lpstr>
      <vt:lpstr>Assignment 2</vt:lpstr>
      <vt:lpstr>Assignment 3</vt:lpstr>
      <vt:lpstr>End of Module Assignment </vt:lpstr>
      <vt:lpstr>End of Module Assignment (cont’d)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Development Template</dc:title>
  <dc:creator>Dorien Kymberly McGee</dc:creator>
  <cp:lastModifiedBy>Owner</cp:lastModifiedBy>
  <cp:revision>223</cp:revision>
  <dcterms:created xsi:type="dcterms:W3CDTF">2006-05-10T19:34:50Z</dcterms:created>
  <dcterms:modified xsi:type="dcterms:W3CDTF">2010-05-25T14:21:40Z</dcterms:modified>
</cp:coreProperties>
</file>