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62" r:id="rId4"/>
    <p:sldId id="264" r:id="rId5"/>
    <p:sldId id="290" r:id="rId6"/>
    <p:sldId id="269" r:id="rId7"/>
    <p:sldId id="283" r:id="rId8"/>
    <p:sldId id="288" r:id="rId9"/>
    <p:sldId id="295" r:id="rId10"/>
    <p:sldId id="296" r:id="rId11"/>
    <p:sldId id="286" r:id="rId12"/>
    <p:sldId id="294" r:id="rId13"/>
    <p:sldId id="287"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CCFFCC"/>
    <a:srgbClr val="800000"/>
    <a:srgbClr val="FF7C80"/>
    <a:srgbClr val="CCECFF"/>
    <a:srgbClr val="006699"/>
    <a:srgbClr val="D1EDF7"/>
    <a:srgbClr val="000000"/>
    <a:srgbClr val="99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731" autoAdjust="0"/>
    <p:restoredTop sz="94660"/>
  </p:normalViewPr>
  <p:slideViewPr>
    <p:cSldViewPr snapToObjects="1">
      <p:cViewPr varScale="1">
        <p:scale>
          <a:sx n="99" d="100"/>
          <a:sy n="99" d="100"/>
        </p:scale>
        <p:origin x="-96"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37CDACDE-41D0-4943-AA6E-0AD48F5FED18}" type="datetimeFigureOut">
              <a:rPr lang="en-US"/>
              <a:pPr>
                <a:defRPr/>
              </a:pPr>
              <a:t>9/16/2008</a:t>
            </a:fld>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BF5DFAB7-66E2-4CBA-833A-CDC77CF5838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964A3EE-5D8D-4622-A26F-5B87399E0B80}" type="datetime1">
              <a:rPr lang="en-US"/>
              <a:pPr>
                <a:defRPr/>
              </a:pPr>
              <a:t>9/16/2008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3CA19F-E01B-4016-8ACA-83F5A904FAC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8F87CB2-837A-4D0A-8180-FC3E346F8198}" type="datetime1">
              <a:rPr lang="en-US"/>
              <a:pPr>
                <a:defRPr/>
              </a:pPr>
              <a:t>9/16/2008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C78EC4-171A-4BB3-8104-8B36C05BF0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56A4D2-8900-44E5-8DE5-F14D0E852B7B}" type="datetime1">
              <a:rPr lang="en-US"/>
              <a:pPr>
                <a:defRPr/>
              </a:pPr>
              <a:t>9/16/2008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79FBBB-2BA6-4583-A14A-2DF304A883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701CD8-FBC2-4A88-BDD2-D2CAA47AF4F8}" type="datetime1">
              <a:rPr lang="en-US"/>
              <a:pPr>
                <a:defRPr/>
              </a:pPr>
              <a:t>9/16/2008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51C5DF-04CE-4FCD-8047-80D424950DA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F866800-0B75-4E9E-ADFE-39616A2FBDCD}" type="datetime1">
              <a:rPr lang="en-US"/>
              <a:pPr>
                <a:defRPr/>
              </a:pPr>
              <a:t>9/16/2008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F2B13B-96AF-4E64-AA97-3E1796A812F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4400817-FFDE-4E9E-944C-78C16B3597A4}" type="datetime1">
              <a:rPr lang="en-US"/>
              <a:pPr>
                <a:defRPr/>
              </a:pPr>
              <a:t>9/16/2008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8DC49A8-85FF-40AB-BD1F-AF9C334106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F136BE8-A744-4AC5-B7D2-7B5399F82A1A}" type="datetime1">
              <a:rPr lang="en-US"/>
              <a:pPr>
                <a:defRPr/>
              </a:pPr>
              <a:t>9/16/2008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009A8F4-4C31-4DCA-BFB8-491430A2AF9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E02DC4-32B9-4507-9E63-7B6B78C2AD4A}" type="datetime1">
              <a:rPr lang="en-US"/>
              <a:pPr>
                <a:defRPr/>
              </a:pPr>
              <a:t>9/16/2008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CC57D22-2BCA-435A-A0EE-592ABE3DB6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1C388F8-D9C4-4D60-BA1B-0BE095B1C476}" type="datetime1">
              <a:rPr lang="en-US"/>
              <a:pPr>
                <a:defRPr/>
              </a:pPr>
              <a:t>9/16/2008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0F2E224-2318-4C7B-9001-85CE7CD9A4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E401C4C-F7F0-454E-8F67-93F004CB0592}" type="datetime1">
              <a:rPr lang="en-US"/>
              <a:pPr>
                <a:defRPr/>
              </a:pPr>
              <a:t>9/16/2008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626F37-DE4D-4991-83B5-EA971043A7A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1C84B07-FA93-43B7-87E8-9D7DD04ACE05}" type="datetime1">
              <a:rPr lang="en-US"/>
              <a:pPr>
                <a:defRPr/>
              </a:pPr>
              <a:t>9/16/2008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686B99-F4DE-46EB-93D4-7EDFE73AEE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4E39822-B086-4B23-B103-5690B6C722D9}" type="datetime1">
              <a:rPr lang="en-US"/>
              <a:pPr>
                <a:defRPr/>
              </a:pPr>
              <a:t>9/16/2008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en-US"/>
          </a:p>
        </p:txBody>
      </p:sp>
      <p:sp>
        <p:nvSpPr>
          <p:cNvPr id="6" name="Slide Number Placeholder 5"/>
          <p:cNvSpPr>
            <a:spLocks noGrp="1"/>
          </p:cNvSpPr>
          <p:nvPr>
            <p:ph type="sldNum" sz="quarter" idx="4"/>
          </p:nvPr>
        </p:nvSpPr>
        <p:spPr>
          <a:xfrm>
            <a:off x="6858000" y="632460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A994AFD-2ED0-4C1C-9C46-1F10B56C7A24}" type="slidenum">
              <a:rPr lang="en-US"/>
              <a:pPr>
                <a:defRPr/>
              </a:pPr>
              <a:t>‹#›</a:t>
            </a:fld>
            <a:endParaRPr lang="en-US"/>
          </a:p>
        </p:txBody>
      </p:sp>
      <p:sp>
        <p:nvSpPr>
          <p:cNvPr id="1031"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p>
        </p:txBody>
      </p:sp>
      <p:sp>
        <p:nvSpPr>
          <p:cNvPr id="3080" name="AutoShape 8">
            <a:hlinkClick r:id="" action="ppaction://hlinkshowjump?jump=lastslide" highlightClick="1"/>
          </p:cNvPr>
          <p:cNvSpPr>
            <a:spLocks noChangeArrowheads="1"/>
          </p:cNvSpPr>
          <p:nvPr userDrawn="1"/>
        </p:nvSpPr>
        <p:spPr bwMode="auto">
          <a:xfrm>
            <a:off x="8382000" y="0"/>
            <a:ext cx="762000" cy="361950"/>
          </a:xfrm>
          <a:prstGeom prst="actionButtonEnd">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3081" name="Text Box 9"/>
          <p:cNvSpPr txBox="1">
            <a:spLocks noChangeArrowheads="1"/>
          </p:cNvSpPr>
          <p:nvPr userDrawn="1"/>
        </p:nvSpPr>
        <p:spPr bwMode="auto">
          <a:xfrm>
            <a:off x="8426450" y="304800"/>
            <a:ext cx="717550" cy="366713"/>
          </a:xfrm>
          <a:prstGeom prst="rect">
            <a:avLst/>
          </a:prstGeom>
          <a:noFill/>
          <a:ln w="9525">
            <a:noFill/>
            <a:miter lim="800000"/>
            <a:headEnd/>
            <a:tailEnd/>
          </a:ln>
          <a:effectLst/>
        </p:spPr>
        <p:txBody>
          <a:bodyPr wrap="none">
            <a:spAutoFit/>
          </a:bodyPr>
          <a:lstStyle/>
          <a:p>
            <a:pPr>
              <a:defRPr/>
            </a:pPr>
            <a:r>
              <a:rPr lang="en-US"/>
              <a:t>Links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slide" Target="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LTO_dZUvbJA"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erc.carleton.edu/sp/ssac/index.html" TargetMode="External"/><Relationship Id="rId3" Type="http://schemas.openxmlformats.org/officeDocument/2006/relationships/hyperlink" Target="http://serc.carleton.edu/introgeo/mathstatmodels/xlhowto.html" TargetMode="External"/><Relationship Id="rId7" Type="http://schemas.openxmlformats.org/officeDocument/2006/relationships/hyperlink" Target="http://www.youtube.com/watch?v=xW_sQgeSdmg" TargetMode="Externa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hyperlink" Target="http://www.techonthenet.com/excel/formulas/average.php" TargetMode="External"/><Relationship Id="rId11" Type="http://schemas.openxmlformats.org/officeDocument/2006/relationships/slide" Target="slide5.xml"/><Relationship Id="rId5" Type="http://schemas.openxmlformats.org/officeDocument/2006/relationships/hyperlink" Target="http://phoenix.phys.clemson.edu/tutorials/excel/" TargetMode="External"/><Relationship Id="rId10" Type="http://schemas.openxmlformats.org/officeDocument/2006/relationships/hyperlink" Target="http://www.youtube.com/watch?v=LTO_dZUvbJA" TargetMode="External"/><Relationship Id="rId4" Type="http://schemas.openxmlformats.org/officeDocument/2006/relationships/hyperlink" Target="http://www.usd.edu/trio/tut/excel/" TargetMode="External"/><Relationship Id="rId9" Type="http://schemas.openxmlformats.org/officeDocument/2006/relationships/hyperlink" Target="http://www.ehow.com/how_2065533_use-excel.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youtube.com/watch?v=xW_sQgeSdm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hyperlink" Target="http://www.bls.gov/oes/current/oessrcst.htm" TargetMode="External"/><Relationship Id="rId1" Type="http://schemas.openxmlformats.org/officeDocument/2006/relationships/slideLayout" Target="../slideLayouts/slideLayout2.xml"/><Relationship Id="rId5" Type="http://schemas.openxmlformats.org/officeDocument/2006/relationships/hyperlink" Target="http://www.techonthenet.com/excel/formulas/average.php" TargetMode="External"/><Relationship Id="rId4" Type="http://schemas.openxmlformats.org/officeDocument/2006/relationships/hyperlink" Target="http://www.usd.edu/trio/tut/exce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ncsu.edu/labwrite/res/gt/gt-bar-home.html" TargetMode="External"/><Relationship Id="rId2" Type="http://schemas.openxmlformats.org/officeDocument/2006/relationships/slide" Target="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sd.edu/trio/tut/excel/" TargetMode="External"/><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emf"/><Relationship Id="rId4" Type="http://schemas.openxmlformats.org/officeDocument/2006/relationships/hyperlink" Target="http://www.usd.edu/trio/tut/exce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A151DDD1-ADDD-42F2-8C46-EE0700C23EE2}" type="slidenum">
              <a:rPr lang="en-US"/>
              <a:pPr>
                <a:defRPr/>
              </a:pPr>
              <a:t>1</a:t>
            </a:fld>
            <a:endParaRPr lang="en-US"/>
          </a:p>
        </p:txBody>
      </p:sp>
      <p:sp>
        <p:nvSpPr>
          <p:cNvPr id="5123" name="Text Box 4"/>
          <p:cNvSpPr txBox="1">
            <a:spLocks noChangeArrowheads="1"/>
          </p:cNvSpPr>
          <p:nvPr/>
        </p:nvSpPr>
        <p:spPr bwMode="auto">
          <a:xfrm>
            <a:off x="228600" y="2895600"/>
            <a:ext cx="3962400" cy="1801813"/>
          </a:xfrm>
          <a:prstGeom prst="rect">
            <a:avLst/>
          </a:prstGeom>
          <a:noFill/>
          <a:ln w="6350">
            <a:solidFill>
              <a:srgbClr val="000000"/>
            </a:solidFill>
            <a:miter lim="800000"/>
            <a:headEnd/>
            <a:tailEnd/>
          </a:ln>
        </p:spPr>
        <p:txBody>
          <a:bodyPr>
            <a:spAutoFit/>
          </a:bodyPr>
          <a:lstStyle/>
          <a:p>
            <a:pPr>
              <a:lnSpc>
                <a:spcPct val="125000"/>
              </a:lnSpc>
            </a:pPr>
            <a:r>
              <a:rPr lang="en-US" sz="1400" i="1"/>
              <a:t>What  is the potential income  for some really tough and dirty jobs? </a:t>
            </a:r>
          </a:p>
          <a:p>
            <a:pPr>
              <a:lnSpc>
                <a:spcPct val="125000"/>
              </a:lnSpc>
            </a:pPr>
            <a:endParaRPr lang="en-US" sz="1400" i="1"/>
          </a:p>
          <a:p>
            <a:pPr>
              <a:lnSpc>
                <a:spcPct val="125000"/>
              </a:lnSpc>
            </a:pPr>
            <a:r>
              <a:rPr lang="en-US" sz="1400" i="1"/>
              <a:t>How do these salaries compare with what some would call clean jobs in Human Services?*</a:t>
            </a:r>
          </a:p>
          <a:p>
            <a:pPr>
              <a:lnSpc>
                <a:spcPct val="125000"/>
              </a:lnSpc>
            </a:pPr>
            <a:endParaRPr lang="en-US" sz="100" i="1"/>
          </a:p>
          <a:p>
            <a:pPr>
              <a:lnSpc>
                <a:spcPct val="125000"/>
              </a:lnSpc>
            </a:pPr>
            <a:endParaRPr lang="en-US" sz="100" i="1"/>
          </a:p>
          <a:p>
            <a:pPr>
              <a:lnSpc>
                <a:spcPct val="125000"/>
              </a:lnSpc>
            </a:pPr>
            <a:endParaRPr lang="en-US" sz="100" i="1"/>
          </a:p>
          <a:p>
            <a:pPr>
              <a:lnSpc>
                <a:spcPct val="125000"/>
              </a:lnSpc>
            </a:pPr>
            <a:endParaRPr lang="en-US" sz="100" i="1"/>
          </a:p>
          <a:p>
            <a:pPr>
              <a:lnSpc>
                <a:spcPct val="125000"/>
              </a:lnSpc>
            </a:pPr>
            <a:endParaRPr lang="en-US" sz="100" i="1"/>
          </a:p>
          <a:p>
            <a:pPr>
              <a:lnSpc>
                <a:spcPct val="125000"/>
              </a:lnSpc>
            </a:pPr>
            <a:endParaRPr lang="en-US" sz="1400" i="1"/>
          </a:p>
        </p:txBody>
      </p:sp>
      <p:sp>
        <p:nvSpPr>
          <p:cNvPr id="5124" name="Text Box 5"/>
          <p:cNvSpPr txBox="1">
            <a:spLocks noChangeArrowheads="1"/>
          </p:cNvSpPr>
          <p:nvPr/>
        </p:nvSpPr>
        <p:spPr bwMode="auto">
          <a:xfrm>
            <a:off x="457200" y="5638800"/>
            <a:ext cx="8229600" cy="1108075"/>
          </a:xfrm>
          <a:prstGeom prst="rect">
            <a:avLst/>
          </a:prstGeom>
          <a:solidFill>
            <a:srgbClr val="CCFFCC">
              <a:alpha val="50195"/>
            </a:srgbClr>
          </a:solidFill>
          <a:ln w="38100">
            <a:solidFill>
              <a:srgbClr val="339966"/>
            </a:solidFill>
            <a:miter lim="800000"/>
            <a:headEnd/>
            <a:tailEnd/>
          </a:ln>
        </p:spPr>
        <p:txBody>
          <a:bodyPr>
            <a:spAutoFit/>
          </a:bodyPr>
          <a:lstStyle/>
          <a:p>
            <a:r>
              <a:rPr lang="en-US" sz="1400"/>
              <a:t>Prepared for SSAC by</a:t>
            </a:r>
          </a:p>
          <a:p>
            <a:r>
              <a:rPr lang="en-US" sz="1400"/>
              <a:t>Polly McMahon, PhD</a:t>
            </a:r>
          </a:p>
          <a:p>
            <a:r>
              <a:rPr lang="en-US" sz="1400"/>
              <a:t>Spokane Falls Community College</a:t>
            </a:r>
          </a:p>
          <a:p>
            <a:endParaRPr lang="en-US" sz="1200"/>
          </a:p>
          <a:p>
            <a:r>
              <a:rPr lang="en-US" sz="1200"/>
              <a:t>© The Washington Center for Improving the Quality of Undergraduate Education.  All rights reserved. *2008*</a:t>
            </a:r>
          </a:p>
        </p:txBody>
      </p:sp>
      <p:sp>
        <p:nvSpPr>
          <p:cNvPr id="5125" name="Text Box 6"/>
          <p:cNvSpPr txBox="1">
            <a:spLocks noChangeArrowheads="1"/>
          </p:cNvSpPr>
          <p:nvPr/>
        </p:nvSpPr>
        <p:spPr bwMode="auto">
          <a:xfrm>
            <a:off x="4813300" y="3730625"/>
            <a:ext cx="3873500" cy="1370013"/>
          </a:xfrm>
          <a:prstGeom prst="rect">
            <a:avLst/>
          </a:prstGeom>
          <a:solidFill>
            <a:srgbClr val="CCECFF">
              <a:alpha val="50195"/>
            </a:srgbClr>
          </a:solidFill>
          <a:ln w="38100">
            <a:solidFill>
              <a:srgbClr val="006699"/>
            </a:solidFill>
            <a:miter lim="800000"/>
            <a:headEnd/>
            <a:tailEnd/>
          </a:ln>
        </p:spPr>
        <p:txBody>
          <a:bodyPr>
            <a:spAutoFit/>
          </a:bodyPr>
          <a:lstStyle/>
          <a:p>
            <a:pPr eaLnBrk="0" hangingPunct="0">
              <a:lnSpc>
                <a:spcPct val="145000"/>
              </a:lnSpc>
              <a:spcAft>
                <a:spcPct val="50000"/>
              </a:spcAft>
              <a:tabLst>
                <a:tab pos="1423988" algn="l"/>
              </a:tabLst>
            </a:pPr>
            <a:r>
              <a:rPr lang="en-US" sz="1400" b="1" u="sng" dirty="0"/>
              <a:t>Support Quantitative Concepts and Skills</a:t>
            </a:r>
          </a:p>
          <a:p>
            <a:pPr eaLnBrk="0" hangingPunct="0">
              <a:tabLst>
                <a:tab pos="1423988" algn="l"/>
              </a:tabLst>
            </a:pPr>
            <a:r>
              <a:rPr lang="en-US" sz="1400" dirty="0"/>
              <a:t>Number sense: 	Average</a:t>
            </a:r>
          </a:p>
          <a:p>
            <a:pPr eaLnBrk="0" hangingPunct="0">
              <a:tabLst>
                <a:tab pos="1423988" algn="l"/>
              </a:tabLst>
            </a:pPr>
            <a:r>
              <a:rPr lang="en-US" sz="1400" dirty="0"/>
              <a:t>Number sense: 	Percentages</a:t>
            </a:r>
          </a:p>
          <a:p>
            <a:pPr eaLnBrk="0" hangingPunct="0">
              <a:tabLst>
                <a:tab pos="1423988" algn="l"/>
              </a:tabLst>
            </a:pPr>
            <a:r>
              <a:rPr lang="en-US" sz="1400" dirty="0"/>
              <a:t>Visualizing data: 	Bar Graphs</a:t>
            </a:r>
          </a:p>
          <a:p>
            <a:pPr eaLnBrk="0" hangingPunct="0">
              <a:tabLst>
                <a:tab pos="1423988" algn="l"/>
              </a:tabLst>
            </a:pPr>
            <a:endParaRPr lang="en-US" sz="1400" dirty="0">
              <a:latin typeface="Calibri" pitchFamily="34" charset="0"/>
            </a:endParaRPr>
          </a:p>
        </p:txBody>
      </p:sp>
      <p:sp>
        <p:nvSpPr>
          <p:cNvPr id="5126" name="Rectangle 7"/>
          <p:cNvSpPr>
            <a:spLocks noChangeArrowheads="1"/>
          </p:cNvSpPr>
          <p:nvPr/>
        </p:nvSpPr>
        <p:spPr bwMode="auto">
          <a:xfrm>
            <a:off x="76200" y="76200"/>
            <a:ext cx="2133600" cy="457200"/>
          </a:xfrm>
          <a:prstGeom prst="rect">
            <a:avLst/>
          </a:prstGeom>
          <a:noFill/>
          <a:ln w="9525">
            <a:noFill/>
            <a:miter lim="800000"/>
            <a:headEnd/>
            <a:tailEnd/>
          </a:ln>
        </p:spPr>
        <p:txBody>
          <a:bodyPr wrap="none" anchor="ctr"/>
          <a:lstStyle/>
          <a:p>
            <a:pPr eaLnBrk="0" hangingPunct="0"/>
            <a:r>
              <a:rPr lang="en-US" sz="2000" b="1">
                <a:latin typeface="Calibri" pitchFamily="34" charset="0"/>
              </a:rPr>
              <a:t>SSAC2007:HF5549.PM1.1</a:t>
            </a:r>
          </a:p>
        </p:txBody>
      </p:sp>
      <p:sp>
        <p:nvSpPr>
          <p:cNvPr id="5127" name="AutoShape 9"/>
          <p:cNvSpPr>
            <a:spLocks noChangeArrowheads="1"/>
          </p:cNvSpPr>
          <p:nvPr/>
        </p:nvSpPr>
        <p:spPr bwMode="auto">
          <a:xfrm>
            <a:off x="1371600" y="1066800"/>
            <a:ext cx="6172200" cy="1219200"/>
          </a:xfrm>
          <a:prstGeom prst="roundRect">
            <a:avLst>
              <a:gd name="adj" fmla="val 50000"/>
            </a:avLst>
          </a:prstGeom>
          <a:solidFill>
            <a:srgbClr val="FF7C80">
              <a:alpha val="79999"/>
            </a:srgbClr>
          </a:solidFill>
          <a:ln w="38100">
            <a:solidFill>
              <a:srgbClr val="800000"/>
            </a:solidFill>
            <a:round/>
            <a:headEnd/>
            <a:tailEnd/>
          </a:ln>
        </p:spPr>
        <p:txBody>
          <a:bodyPr wrap="none" anchor="ctr"/>
          <a:lstStyle/>
          <a:p>
            <a:pPr algn="ctr"/>
            <a:r>
              <a:rPr lang="en-US" sz="2800">
                <a:cs typeface="Arial" charset="0"/>
              </a:rPr>
              <a:t>Dirty Jobs vs. Clean Jobs – </a:t>
            </a:r>
          </a:p>
          <a:p>
            <a:pPr algn="ctr"/>
            <a:r>
              <a:rPr lang="en-US" sz="2800">
                <a:cs typeface="Arial" charset="0"/>
              </a:rPr>
              <a:t>A Comparison of Salaries</a:t>
            </a:r>
          </a:p>
        </p:txBody>
      </p:sp>
      <p:sp>
        <p:nvSpPr>
          <p:cNvPr id="5128" name="Rectangle 13"/>
          <p:cNvSpPr>
            <a:spLocks noChangeArrowheads="1"/>
          </p:cNvSpPr>
          <p:nvPr/>
        </p:nvSpPr>
        <p:spPr bwMode="auto">
          <a:xfrm>
            <a:off x="457200" y="5181600"/>
            <a:ext cx="8229600" cy="304800"/>
          </a:xfrm>
          <a:prstGeom prst="rect">
            <a:avLst/>
          </a:prstGeom>
          <a:noFill/>
          <a:ln w="9525">
            <a:noFill/>
            <a:miter lim="800000"/>
            <a:headEnd/>
            <a:tailEnd/>
          </a:ln>
        </p:spPr>
        <p:txBody>
          <a:bodyPr>
            <a:spAutoFit/>
          </a:bodyPr>
          <a:lstStyle/>
          <a:p>
            <a:pPr algn="ctr"/>
            <a:r>
              <a:rPr lang="en-US" sz="1400" b="1"/>
              <a:t>*Human Services: to plan, manage, and provide social and related community services.</a:t>
            </a:r>
          </a:p>
        </p:txBody>
      </p:sp>
      <p:sp>
        <p:nvSpPr>
          <p:cNvPr id="5129" name="Rectangle 14"/>
          <p:cNvSpPr>
            <a:spLocks noChangeArrowheads="1"/>
          </p:cNvSpPr>
          <p:nvPr/>
        </p:nvSpPr>
        <p:spPr bwMode="auto">
          <a:xfrm>
            <a:off x="4508500" y="5205413"/>
            <a:ext cx="4635500" cy="366712"/>
          </a:xfrm>
          <a:prstGeom prst="rect">
            <a:avLst/>
          </a:prstGeom>
          <a:noFill/>
          <a:ln w="9525">
            <a:noFill/>
            <a:miter lim="800000"/>
            <a:headEnd/>
            <a:tailEnd/>
          </a:ln>
        </p:spPr>
        <p:txBody>
          <a:bodyPr>
            <a:spAutoFit/>
          </a:bodyPr>
          <a:lstStyle/>
          <a:p>
            <a:endParaRPr lang="en-US"/>
          </a:p>
        </p:txBody>
      </p:sp>
      <p:sp>
        <p:nvSpPr>
          <p:cNvPr id="5130" name="Text Box 6"/>
          <p:cNvSpPr txBox="1">
            <a:spLocks noChangeArrowheads="1"/>
          </p:cNvSpPr>
          <p:nvPr/>
        </p:nvSpPr>
        <p:spPr bwMode="auto">
          <a:xfrm>
            <a:off x="4648200" y="2638425"/>
            <a:ext cx="4038600" cy="944563"/>
          </a:xfrm>
          <a:prstGeom prst="rect">
            <a:avLst/>
          </a:prstGeom>
          <a:solidFill>
            <a:srgbClr val="CCECFF">
              <a:alpha val="50195"/>
            </a:srgbClr>
          </a:solidFill>
          <a:ln w="38100">
            <a:solidFill>
              <a:srgbClr val="006699"/>
            </a:solidFill>
            <a:miter lim="800000"/>
            <a:headEnd/>
            <a:tailEnd/>
          </a:ln>
        </p:spPr>
        <p:txBody>
          <a:bodyPr>
            <a:spAutoFit/>
          </a:bodyPr>
          <a:lstStyle/>
          <a:p>
            <a:pPr eaLnBrk="0" hangingPunct="0">
              <a:lnSpc>
                <a:spcPct val="145000"/>
              </a:lnSpc>
              <a:spcAft>
                <a:spcPct val="50000"/>
              </a:spcAft>
              <a:tabLst>
                <a:tab pos="1423988" algn="l"/>
              </a:tabLst>
            </a:pPr>
            <a:r>
              <a:rPr lang="en-US" sz="1400" b="1" u="sng" dirty="0"/>
              <a:t>Core Quantitative Concept and Skill</a:t>
            </a:r>
          </a:p>
          <a:p>
            <a:pPr eaLnBrk="0" hangingPunct="0">
              <a:tabLst>
                <a:tab pos="1423988" algn="l"/>
              </a:tabLst>
            </a:pPr>
            <a:r>
              <a:rPr lang="en-US" sz="1400" dirty="0"/>
              <a:t>Making Comparisons: Percentage Difference</a:t>
            </a:r>
          </a:p>
          <a:p>
            <a:pPr eaLnBrk="0" hangingPunct="0">
              <a:tabLst>
                <a:tab pos="1423988" algn="l"/>
              </a:tabLst>
            </a:pPr>
            <a:endParaRPr lang="en-US" sz="14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7BCBEDE0-020A-400D-B70C-96A4C864D40E}" type="slidenum">
              <a:rPr lang="en-US"/>
              <a:pPr>
                <a:defRPr/>
              </a:pPr>
              <a:t>10</a:t>
            </a:fld>
            <a:endParaRPr lang="en-US" dirty="0"/>
          </a:p>
        </p:txBody>
      </p:sp>
      <p:sp>
        <p:nvSpPr>
          <p:cNvPr id="3076" name="Text Box 4"/>
          <p:cNvSpPr txBox="1">
            <a:spLocks noChangeArrowheads="1"/>
          </p:cNvSpPr>
          <p:nvPr/>
        </p:nvSpPr>
        <p:spPr bwMode="auto">
          <a:xfrm>
            <a:off x="73025" y="80963"/>
            <a:ext cx="4695825" cy="400050"/>
          </a:xfrm>
          <a:prstGeom prst="rect">
            <a:avLst/>
          </a:prstGeom>
          <a:noFill/>
          <a:ln w="9525">
            <a:noFill/>
            <a:miter lim="800000"/>
            <a:headEnd/>
            <a:tailEnd/>
          </a:ln>
        </p:spPr>
        <p:txBody>
          <a:bodyPr wrap="none">
            <a:spAutoFit/>
          </a:bodyPr>
          <a:lstStyle/>
          <a:p>
            <a:r>
              <a:rPr lang="en-US" sz="2000" b="1"/>
              <a:t>Describing the Comparison in Words</a:t>
            </a:r>
          </a:p>
        </p:txBody>
      </p:sp>
      <p:sp>
        <p:nvSpPr>
          <p:cNvPr id="3077"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
        <p:nvSpPr>
          <p:cNvPr id="3078" name="Text Box 1032"/>
          <p:cNvSpPr txBox="1">
            <a:spLocks noChangeArrowheads="1"/>
          </p:cNvSpPr>
          <p:nvPr/>
        </p:nvSpPr>
        <p:spPr bwMode="auto">
          <a:xfrm>
            <a:off x="6096000" y="762000"/>
            <a:ext cx="2590800" cy="641350"/>
          </a:xfrm>
          <a:prstGeom prst="rect">
            <a:avLst/>
          </a:prstGeom>
          <a:noFill/>
          <a:ln w="9525">
            <a:noFill/>
            <a:miter lim="800000"/>
            <a:headEnd/>
            <a:tailEnd/>
          </a:ln>
        </p:spPr>
        <p:txBody>
          <a:bodyPr>
            <a:spAutoFit/>
          </a:bodyPr>
          <a:lstStyle/>
          <a:p>
            <a:pPr algn="ctr">
              <a:spcBef>
                <a:spcPct val="50000"/>
              </a:spcBef>
            </a:pPr>
            <a:r>
              <a:rPr lang="en-US" b="1"/>
              <a:t>RELATIVE DIFFERENCES</a:t>
            </a:r>
          </a:p>
        </p:txBody>
      </p:sp>
      <p:pic>
        <p:nvPicPr>
          <p:cNvPr id="3079" name="Picture 1034"/>
          <p:cNvPicPr>
            <a:picLocks noChangeAspect="1" noChangeArrowheads="1"/>
          </p:cNvPicPr>
          <p:nvPr/>
        </p:nvPicPr>
        <p:blipFill>
          <a:blip r:embed="rId2"/>
          <a:srcRect/>
          <a:stretch>
            <a:fillRect/>
          </a:stretch>
        </p:blipFill>
        <p:spPr bwMode="auto">
          <a:xfrm>
            <a:off x="6934200" y="2789238"/>
            <a:ext cx="2209800" cy="1782762"/>
          </a:xfrm>
          <a:prstGeom prst="rect">
            <a:avLst/>
          </a:prstGeom>
          <a:noFill/>
          <a:ln w="9525">
            <a:noFill/>
            <a:miter lim="800000"/>
            <a:headEnd/>
            <a:tailEnd/>
          </a:ln>
        </p:spPr>
      </p:pic>
      <p:pic>
        <p:nvPicPr>
          <p:cNvPr id="3080" name="Picture 1033"/>
          <p:cNvPicPr>
            <a:picLocks noChangeAspect="1" noChangeArrowheads="1"/>
          </p:cNvPicPr>
          <p:nvPr/>
        </p:nvPicPr>
        <p:blipFill>
          <a:blip r:embed="rId3"/>
          <a:srcRect/>
          <a:stretch>
            <a:fillRect/>
          </a:stretch>
        </p:blipFill>
        <p:spPr bwMode="auto">
          <a:xfrm>
            <a:off x="5943600" y="1447800"/>
            <a:ext cx="1323975" cy="4298950"/>
          </a:xfrm>
          <a:prstGeom prst="rect">
            <a:avLst/>
          </a:prstGeom>
          <a:noFill/>
          <a:ln w="9525">
            <a:noFill/>
            <a:miter lim="800000"/>
            <a:headEnd/>
            <a:tailEnd/>
          </a:ln>
        </p:spPr>
      </p:pic>
      <p:sp>
        <p:nvSpPr>
          <p:cNvPr id="3081" name="Text Box 11"/>
          <p:cNvSpPr txBox="1">
            <a:spLocks noChangeArrowheads="1"/>
          </p:cNvSpPr>
          <p:nvPr/>
        </p:nvSpPr>
        <p:spPr bwMode="auto">
          <a:xfrm>
            <a:off x="7375525" y="4989513"/>
            <a:ext cx="1568450" cy="641350"/>
          </a:xfrm>
          <a:prstGeom prst="rect">
            <a:avLst/>
          </a:prstGeom>
          <a:noFill/>
          <a:ln w="9525">
            <a:noFill/>
            <a:miter lim="800000"/>
            <a:headEnd/>
            <a:tailEnd/>
          </a:ln>
        </p:spPr>
        <p:txBody>
          <a:bodyPr wrap="none">
            <a:spAutoFit/>
          </a:bodyPr>
          <a:lstStyle/>
          <a:p>
            <a:r>
              <a:rPr lang="en-US">
                <a:hlinkClick r:id="rId4" action="ppaction://hlinksldjump"/>
              </a:rPr>
              <a:t>Return to </a:t>
            </a:r>
          </a:p>
          <a:p>
            <a:r>
              <a:rPr lang="en-US">
                <a:hlinkClick r:id="rId4" action="ppaction://hlinksldjump"/>
              </a:rPr>
              <a:t>Assignment 3</a:t>
            </a:r>
            <a:endParaRPr lang="en-US"/>
          </a:p>
        </p:txBody>
      </p:sp>
      <p:sp>
        <p:nvSpPr>
          <p:cNvPr id="3082" name="TextBox 10"/>
          <p:cNvSpPr txBox="1">
            <a:spLocks noChangeArrowheads="1"/>
          </p:cNvSpPr>
          <p:nvPr/>
        </p:nvSpPr>
        <p:spPr bwMode="auto">
          <a:xfrm>
            <a:off x="5943600" y="5948363"/>
            <a:ext cx="3000375" cy="757237"/>
          </a:xfrm>
          <a:prstGeom prst="rect">
            <a:avLst/>
          </a:prstGeom>
          <a:solidFill>
            <a:srgbClr val="D1EDF7">
              <a:alpha val="50195"/>
            </a:srgbClr>
          </a:solidFill>
          <a:ln w="38100">
            <a:solidFill>
              <a:srgbClr val="006699"/>
            </a:solidFill>
            <a:miter lim="800000"/>
            <a:headEnd/>
            <a:tailEnd/>
          </a:ln>
        </p:spPr>
        <p:txBody>
          <a:bodyPr>
            <a:spAutoFit/>
          </a:bodyPr>
          <a:lstStyle/>
          <a:p>
            <a:pPr indent="-223838" eaLnBrk="0" hangingPunct="0">
              <a:lnSpc>
                <a:spcPct val="80000"/>
              </a:lnSpc>
              <a:spcBef>
                <a:spcPct val="20000"/>
              </a:spcBef>
            </a:pPr>
            <a:r>
              <a:rPr lang="en-US"/>
              <a:t>Be sure you understand the meaning of the statements in the last column.</a:t>
            </a:r>
            <a:endParaRPr lang="en-US" b="1"/>
          </a:p>
        </p:txBody>
      </p:sp>
      <p:pic>
        <p:nvPicPr>
          <p:cNvPr id="3085" name="Picture 13"/>
          <p:cNvPicPr>
            <a:picLocks noChangeAspect="1" noChangeArrowheads="1"/>
          </p:cNvPicPr>
          <p:nvPr/>
        </p:nvPicPr>
        <p:blipFill>
          <a:blip r:embed="rId5"/>
          <a:srcRect/>
          <a:stretch>
            <a:fillRect/>
          </a:stretch>
        </p:blipFill>
        <p:spPr bwMode="auto">
          <a:xfrm>
            <a:off x="188913" y="625475"/>
            <a:ext cx="5602287" cy="6232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B498F95-983A-49AE-ADA2-A09F91F2BDE1}" type="slidenum">
              <a:rPr lang="en-US"/>
              <a:pPr>
                <a:defRPr/>
              </a:pPr>
              <a:t>11</a:t>
            </a:fld>
            <a:endParaRPr lang="en-US"/>
          </a:p>
        </p:txBody>
      </p:sp>
      <p:sp>
        <p:nvSpPr>
          <p:cNvPr id="12291" name="Rectangle 2"/>
          <p:cNvSpPr>
            <a:spLocks noGrp="1" noChangeArrowheads="1"/>
          </p:cNvSpPr>
          <p:nvPr>
            <p:ph type="body" idx="1"/>
          </p:nvPr>
        </p:nvSpPr>
        <p:spPr>
          <a:xfrm>
            <a:off x="609600" y="838200"/>
            <a:ext cx="8245475" cy="4419600"/>
          </a:xfrm>
          <a:solidFill>
            <a:srgbClr val="CCFFFF">
              <a:alpha val="50195"/>
            </a:srgbClr>
          </a:solidFill>
          <a:ln w="38100">
            <a:solidFill>
              <a:srgbClr val="006699"/>
            </a:solidFill>
          </a:ln>
        </p:spPr>
        <p:txBody>
          <a:bodyPr/>
          <a:lstStyle/>
          <a:p>
            <a:pPr marL="609600" indent="-609600">
              <a:lnSpc>
                <a:spcPct val="80000"/>
              </a:lnSpc>
              <a:buFont typeface="Arial" charset="0"/>
              <a:buNone/>
            </a:pPr>
            <a:r>
              <a:rPr lang="en-US" sz="1800" b="1" smtClean="0">
                <a:latin typeface="Arial" charset="0"/>
              </a:rPr>
              <a:t>Final Questions</a:t>
            </a:r>
          </a:p>
          <a:p>
            <a:pPr marL="609600" indent="-609600">
              <a:lnSpc>
                <a:spcPct val="80000"/>
              </a:lnSpc>
              <a:buFont typeface="Arial" charset="0"/>
              <a:buNone/>
            </a:pPr>
            <a:endParaRPr lang="en-US" sz="1800" b="1" smtClean="0">
              <a:latin typeface="Arial" charset="0"/>
            </a:endParaRPr>
          </a:p>
          <a:p>
            <a:pPr marL="609600" indent="-609600">
              <a:lnSpc>
                <a:spcPct val="80000"/>
              </a:lnSpc>
              <a:buFont typeface="Times" pitchFamily="16" charset="0"/>
              <a:buAutoNum type="arabicPeriod"/>
            </a:pPr>
            <a:r>
              <a:rPr lang="en-US" sz="1800" b="1" smtClean="0">
                <a:latin typeface="Arial" charset="0"/>
              </a:rPr>
              <a:t>What is a good source for labor statistics?</a:t>
            </a:r>
          </a:p>
          <a:p>
            <a:pPr marL="609600" indent="-609600">
              <a:lnSpc>
                <a:spcPct val="80000"/>
              </a:lnSpc>
              <a:buFont typeface="Times" pitchFamily="16" charset="0"/>
              <a:buAutoNum type="arabicPeriod"/>
            </a:pPr>
            <a:r>
              <a:rPr lang="en-US" sz="1800" b="1" smtClean="0">
                <a:latin typeface="Arial" charset="0"/>
              </a:rPr>
              <a:t>What is the purpose of the AVERAGE function in the application Excel?</a:t>
            </a:r>
          </a:p>
          <a:p>
            <a:pPr marL="609600" indent="-609600">
              <a:lnSpc>
                <a:spcPct val="80000"/>
              </a:lnSpc>
              <a:buFont typeface="Times" pitchFamily="16" charset="0"/>
              <a:buAutoNum type="arabicPeriod"/>
            </a:pPr>
            <a:r>
              <a:rPr lang="en-US" sz="1800" b="1" smtClean="0">
                <a:latin typeface="Arial" charset="0"/>
              </a:rPr>
              <a:t>Which function is used in Excel to create a bar graph?</a:t>
            </a:r>
          </a:p>
          <a:p>
            <a:pPr marL="609600" indent="-609600">
              <a:lnSpc>
                <a:spcPct val="80000"/>
              </a:lnSpc>
              <a:buFont typeface="Times" pitchFamily="16" charset="0"/>
              <a:buAutoNum type="arabicPeriod"/>
            </a:pPr>
            <a:r>
              <a:rPr lang="en-US" sz="1800" b="1" smtClean="0">
                <a:latin typeface="Arial" charset="0"/>
              </a:rPr>
              <a:t>If 25 out of 100 people earn less money than the norm what is this number in terms of percentage?</a:t>
            </a:r>
          </a:p>
          <a:p>
            <a:pPr marL="609600" indent="-609600">
              <a:lnSpc>
                <a:spcPct val="80000"/>
              </a:lnSpc>
              <a:buFont typeface="Times" pitchFamily="16" charset="0"/>
              <a:buAutoNum type="arabicPeriod"/>
            </a:pPr>
            <a:r>
              <a:rPr lang="en-US" sz="1800" b="1" smtClean="0">
                <a:latin typeface="Arial" charset="0"/>
              </a:rPr>
              <a:t>The Excel application program is also called a ______________.</a:t>
            </a:r>
          </a:p>
          <a:p>
            <a:pPr marL="609600" indent="-609600">
              <a:lnSpc>
                <a:spcPct val="80000"/>
              </a:lnSpc>
              <a:buFont typeface="Times" pitchFamily="16" charset="0"/>
              <a:buAutoNum type="arabicPeriod"/>
            </a:pPr>
            <a:r>
              <a:rPr lang="en-US" sz="1800" b="1" smtClean="0">
                <a:latin typeface="Arial" charset="0"/>
              </a:rPr>
              <a:t>What is the difference between a row and a column in a spreadsheet?</a:t>
            </a:r>
          </a:p>
          <a:p>
            <a:pPr marL="609600" indent="-609600">
              <a:lnSpc>
                <a:spcPct val="80000"/>
              </a:lnSpc>
              <a:buFont typeface="Times" pitchFamily="16" charset="0"/>
              <a:buAutoNum type="arabicPeriod"/>
            </a:pPr>
            <a:r>
              <a:rPr lang="en-US" sz="1800" b="1" smtClean="0">
                <a:latin typeface="Arial" charset="0"/>
              </a:rPr>
              <a:t>Give some examples of higher paying “Dirty Jobs”.</a:t>
            </a:r>
          </a:p>
          <a:p>
            <a:pPr marL="609600" indent="-609600">
              <a:lnSpc>
                <a:spcPct val="80000"/>
              </a:lnSpc>
              <a:buFont typeface="Times" pitchFamily="16" charset="0"/>
              <a:buAutoNum type="arabicPeriod"/>
            </a:pPr>
            <a:r>
              <a:rPr lang="en-US" sz="1800" b="1" smtClean="0">
                <a:latin typeface="Arial" charset="0"/>
              </a:rPr>
              <a:t>Give some examples of higher paying “Clean Jobs”.</a:t>
            </a:r>
          </a:p>
          <a:p>
            <a:pPr marL="609600" indent="-609600">
              <a:lnSpc>
                <a:spcPct val="80000"/>
              </a:lnSpc>
              <a:buFont typeface="Times" pitchFamily="16" charset="0"/>
              <a:buAutoNum type="arabicPeriod"/>
            </a:pPr>
            <a:r>
              <a:rPr lang="en-US" sz="1800" b="1" smtClean="0">
                <a:latin typeface="Arial" charset="0"/>
              </a:rPr>
              <a:t>Give an example of a spreadsheet formula.</a:t>
            </a:r>
          </a:p>
          <a:p>
            <a:pPr marL="609600" indent="-609600">
              <a:lnSpc>
                <a:spcPct val="80000"/>
              </a:lnSpc>
              <a:buFont typeface="Times" pitchFamily="16" charset="0"/>
              <a:buAutoNum type="arabicPeriod"/>
            </a:pPr>
            <a:r>
              <a:rPr lang="en-US" sz="1800" b="1" smtClean="0">
                <a:latin typeface="Arial" charset="0"/>
                <a:cs typeface="Arial" charset="0"/>
              </a:rPr>
              <a:t>Describe quantitatively in words the disparity in salary between a job paying $100,000 per year and one paying $25,000 per year.</a:t>
            </a:r>
          </a:p>
        </p:txBody>
      </p:sp>
      <p:sp>
        <p:nvSpPr>
          <p:cNvPr id="12292" name="Text Box 3"/>
          <p:cNvSpPr txBox="1">
            <a:spLocks noChangeArrowheads="1"/>
          </p:cNvSpPr>
          <p:nvPr/>
        </p:nvSpPr>
        <p:spPr bwMode="auto">
          <a:xfrm>
            <a:off x="609600" y="5638800"/>
            <a:ext cx="8245475" cy="666750"/>
          </a:xfrm>
          <a:prstGeom prst="rect">
            <a:avLst/>
          </a:prstGeom>
          <a:solidFill>
            <a:srgbClr val="CCFFFF">
              <a:alpha val="50195"/>
            </a:srgbClr>
          </a:solidFill>
          <a:ln w="38100" algn="ctr">
            <a:solidFill>
              <a:srgbClr val="008000"/>
            </a:solidFill>
            <a:miter lim="800000"/>
            <a:headEnd/>
            <a:tailEnd/>
          </a:ln>
        </p:spPr>
        <p:txBody>
          <a:bodyPr>
            <a:spAutoFit/>
          </a:bodyPr>
          <a:lstStyle/>
          <a:p>
            <a:pPr algn="ctr" eaLnBrk="0" hangingPunct="0"/>
            <a:r>
              <a:rPr lang="en-US"/>
              <a:t>Submit this Assignment as an attachment and send through email </a:t>
            </a:r>
          </a:p>
          <a:p>
            <a:pPr algn="ctr" eaLnBrk="0" hangingPunct="0"/>
            <a:r>
              <a:rPr lang="en-US"/>
              <a:t>or submit on Blackboard as an attachment.</a:t>
            </a:r>
          </a:p>
        </p:txBody>
      </p:sp>
      <p:sp>
        <p:nvSpPr>
          <p:cNvPr id="12293" name="Text Box 4"/>
          <p:cNvSpPr txBox="1">
            <a:spLocks noChangeArrowheads="1"/>
          </p:cNvSpPr>
          <p:nvPr/>
        </p:nvSpPr>
        <p:spPr bwMode="auto">
          <a:xfrm>
            <a:off x="73025" y="80963"/>
            <a:ext cx="4713288" cy="400050"/>
          </a:xfrm>
          <a:prstGeom prst="rect">
            <a:avLst/>
          </a:prstGeom>
          <a:noFill/>
          <a:ln w="9525">
            <a:noFill/>
            <a:miter lim="800000"/>
            <a:headEnd/>
            <a:tailEnd/>
          </a:ln>
        </p:spPr>
        <p:txBody>
          <a:bodyPr wrap="none">
            <a:spAutoFit/>
          </a:bodyPr>
          <a:lstStyle/>
          <a:p>
            <a:r>
              <a:rPr lang="en-US" sz="2000" b="1"/>
              <a:t>Assignment 4: Some Final Questions</a:t>
            </a:r>
          </a:p>
        </p:txBody>
      </p:sp>
      <p:sp>
        <p:nvSpPr>
          <p:cNvPr id="12294"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BC7B8DBF-8D76-48E7-856B-5CB323203FAA}" type="slidenum">
              <a:rPr lang="en-US"/>
              <a:pPr>
                <a:defRPr/>
              </a:pPr>
              <a:t>12</a:t>
            </a:fld>
            <a:endParaRPr lang="en-US"/>
          </a:p>
        </p:txBody>
      </p:sp>
      <p:sp>
        <p:nvSpPr>
          <p:cNvPr id="13315" name="Rectangle 2"/>
          <p:cNvSpPr>
            <a:spLocks noGrp="1" noChangeArrowheads="1"/>
          </p:cNvSpPr>
          <p:nvPr>
            <p:ph type="body" idx="4294967295"/>
          </p:nvPr>
        </p:nvSpPr>
        <p:spPr>
          <a:xfrm>
            <a:off x="609600" y="838200"/>
            <a:ext cx="8245475" cy="5238750"/>
          </a:xfrm>
          <a:solidFill>
            <a:srgbClr val="CCFFFF">
              <a:alpha val="50195"/>
            </a:srgbClr>
          </a:solidFill>
          <a:ln w="38100">
            <a:solidFill>
              <a:srgbClr val="006699"/>
            </a:solidFill>
          </a:ln>
        </p:spPr>
        <p:txBody>
          <a:bodyPr>
            <a:spAutoFit/>
          </a:bodyPr>
          <a:lstStyle/>
          <a:p>
            <a:pPr marL="0" indent="0">
              <a:lnSpc>
                <a:spcPct val="85000"/>
              </a:lnSpc>
              <a:spcBef>
                <a:spcPct val="0"/>
              </a:spcBef>
              <a:spcAft>
                <a:spcPct val="20000"/>
              </a:spcAft>
              <a:buFont typeface="Arial" charset="0"/>
              <a:buNone/>
            </a:pPr>
            <a:r>
              <a:rPr lang="en-US" sz="1600" b="1" smtClean="0">
                <a:latin typeface="Arial" charset="0"/>
              </a:rPr>
              <a:t>The choices we make in careers are influenced by many factors.  Passion, education, lifestyle, compensation and other choices guide us.</a:t>
            </a:r>
          </a:p>
          <a:p>
            <a:pPr marL="0" indent="0">
              <a:lnSpc>
                <a:spcPct val="85000"/>
              </a:lnSpc>
              <a:spcBef>
                <a:spcPct val="0"/>
              </a:spcBef>
              <a:spcAft>
                <a:spcPct val="20000"/>
              </a:spcAft>
              <a:buFont typeface="Arial" charset="0"/>
              <a:buNone/>
            </a:pPr>
            <a:endParaRPr lang="en-US" sz="1600" b="1" smtClean="0">
              <a:latin typeface="Arial" charset="0"/>
            </a:endParaRPr>
          </a:p>
          <a:p>
            <a:pPr marL="0" indent="0">
              <a:lnSpc>
                <a:spcPct val="85000"/>
              </a:lnSpc>
              <a:spcBef>
                <a:spcPct val="0"/>
              </a:spcBef>
              <a:spcAft>
                <a:spcPct val="20000"/>
              </a:spcAft>
              <a:buFont typeface="Arial" charset="0"/>
              <a:buNone/>
            </a:pPr>
            <a:r>
              <a:rPr lang="en-US" sz="1600" b="1" smtClean="0">
                <a:latin typeface="Arial" charset="0"/>
              </a:rPr>
              <a:t>Will a good career choice  make us happy in this area of our lives? </a:t>
            </a:r>
          </a:p>
          <a:p>
            <a:pPr marL="0" indent="0">
              <a:lnSpc>
                <a:spcPct val="85000"/>
              </a:lnSpc>
              <a:spcBef>
                <a:spcPct val="0"/>
              </a:spcBef>
              <a:spcAft>
                <a:spcPct val="20000"/>
              </a:spcAft>
              <a:buFont typeface="Arial" charset="0"/>
              <a:buNone/>
            </a:pPr>
            <a:endParaRPr lang="en-US" sz="1600" b="1" smtClean="0">
              <a:latin typeface="Arial" charset="0"/>
            </a:endParaRPr>
          </a:p>
          <a:p>
            <a:pPr marL="0" indent="0">
              <a:lnSpc>
                <a:spcPct val="85000"/>
              </a:lnSpc>
              <a:spcBef>
                <a:spcPct val="0"/>
              </a:spcBef>
              <a:spcAft>
                <a:spcPct val="20000"/>
              </a:spcAft>
              <a:buFont typeface="Arial" charset="0"/>
              <a:buNone/>
            </a:pPr>
            <a:r>
              <a:rPr lang="en-US" sz="1600" b="1" smtClean="0">
                <a:latin typeface="Arial" charset="0"/>
              </a:rPr>
              <a:t>Dan Gilbert,  a psychology professor at Harvard, and author of “Stumbling on Happiness” gave a talk at the TED conference in 2004.  You can see it</a:t>
            </a:r>
            <a:r>
              <a:rPr lang="en-US" sz="1600" b="1" smtClean="0">
                <a:latin typeface="Arial" charset="0"/>
                <a:hlinkClick r:id="rId2"/>
              </a:rPr>
              <a:t> here</a:t>
            </a:r>
            <a:r>
              <a:rPr lang="en-US" sz="1600" b="1" smtClean="0">
                <a:latin typeface="Arial" charset="0"/>
              </a:rPr>
              <a:t>. You may be intrigued on several levels by viewing his talk on happiness.</a:t>
            </a:r>
          </a:p>
          <a:p>
            <a:pPr marL="0" indent="0">
              <a:lnSpc>
                <a:spcPct val="85000"/>
              </a:lnSpc>
              <a:spcBef>
                <a:spcPct val="0"/>
              </a:spcBef>
              <a:spcAft>
                <a:spcPct val="20000"/>
              </a:spcAft>
              <a:buFont typeface="Arial" charset="0"/>
              <a:buNone/>
            </a:pPr>
            <a:endParaRPr lang="en-US" sz="1600" b="1" smtClean="0">
              <a:latin typeface="Arial" charset="0"/>
            </a:endParaRPr>
          </a:p>
          <a:p>
            <a:pPr marL="0" indent="0">
              <a:lnSpc>
                <a:spcPct val="85000"/>
              </a:lnSpc>
              <a:spcBef>
                <a:spcPct val="0"/>
              </a:spcBef>
              <a:spcAft>
                <a:spcPct val="20000"/>
              </a:spcAft>
              <a:buFont typeface="Arial" charset="0"/>
              <a:buNone/>
            </a:pPr>
            <a:r>
              <a:rPr lang="en-US" sz="1600" b="1" smtClean="0">
                <a:latin typeface="Arial" charset="0"/>
              </a:rPr>
              <a:t>We have explored “Dirty Jobs” vs “Clean Jobs” but the so-called obvious choices between jobs may or may not make us happy. </a:t>
            </a:r>
          </a:p>
          <a:p>
            <a:pPr marL="0" indent="0">
              <a:lnSpc>
                <a:spcPct val="85000"/>
              </a:lnSpc>
              <a:spcBef>
                <a:spcPct val="0"/>
              </a:spcBef>
              <a:spcAft>
                <a:spcPct val="20000"/>
              </a:spcAft>
              <a:buFont typeface="Arial" charset="0"/>
              <a:buNone/>
            </a:pPr>
            <a:endParaRPr lang="en-US" sz="1600" smtClean="0">
              <a:latin typeface="Arial" charset="0"/>
            </a:endParaRPr>
          </a:p>
          <a:p>
            <a:pPr marL="0" indent="0">
              <a:lnSpc>
                <a:spcPct val="85000"/>
              </a:lnSpc>
              <a:spcBef>
                <a:spcPct val="0"/>
              </a:spcBef>
              <a:spcAft>
                <a:spcPct val="20000"/>
              </a:spcAft>
              <a:buFont typeface="Times" pitchFamily="16" charset="0"/>
              <a:buNone/>
            </a:pPr>
            <a:r>
              <a:rPr lang="en-US" sz="1600" b="1" smtClean="0">
                <a:latin typeface="Arial" charset="0"/>
              </a:rPr>
              <a:t>Skills gained:</a:t>
            </a:r>
          </a:p>
          <a:p>
            <a:pPr marL="0" indent="0">
              <a:lnSpc>
                <a:spcPct val="85000"/>
              </a:lnSpc>
              <a:spcBef>
                <a:spcPct val="0"/>
              </a:spcBef>
              <a:spcAft>
                <a:spcPct val="20000"/>
              </a:spcAft>
              <a:buFont typeface="Times" pitchFamily="16" charset="0"/>
              <a:buNone/>
            </a:pPr>
            <a:r>
              <a:rPr lang="en-US" sz="1600" b="1" smtClean="0">
                <a:latin typeface="Arial" charset="0"/>
              </a:rPr>
              <a:t>In researching the Bureau of Labor Statistics Website you found two types of jobs and created a formula in an Excel spreadsheet which allowed you to compare salaries and find an average salary.  You then viewed the differences expressed in percentages for each of the two types of jobs and created a bar graph as a way to visualize the data. </a:t>
            </a:r>
            <a:r>
              <a:rPr lang="en-US" sz="1600" b="1" smtClean="0">
                <a:latin typeface="Arial" charset="0"/>
                <a:cs typeface="Arial" charset="0"/>
              </a:rPr>
              <a:t>Finally, you considered the various ways of using words to compare the salaries.</a:t>
            </a:r>
          </a:p>
          <a:p>
            <a:pPr marL="0" indent="0">
              <a:lnSpc>
                <a:spcPct val="85000"/>
              </a:lnSpc>
              <a:spcBef>
                <a:spcPct val="0"/>
              </a:spcBef>
              <a:spcAft>
                <a:spcPct val="20000"/>
              </a:spcAft>
              <a:buFont typeface="Times" pitchFamily="16" charset="0"/>
              <a:buNone/>
            </a:pPr>
            <a:endParaRPr lang="en-US" sz="1600" b="1" smtClean="0">
              <a:latin typeface="Arial" charset="0"/>
            </a:endParaRPr>
          </a:p>
          <a:p>
            <a:pPr marL="0" indent="0">
              <a:lnSpc>
                <a:spcPct val="85000"/>
              </a:lnSpc>
              <a:spcBef>
                <a:spcPct val="0"/>
              </a:spcBef>
              <a:spcAft>
                <a:spcPct val="20000"/>
              </a:spcAft>
              <a:buFont typeface="Times" pitchFamily="16" charset="0"/>
              <a:buNone/>
            </a:pPr>
            <a:r>
              <a:rPr lang="en-US" sz="1600" b="1" smtClean="0">
                <a:latin typeface="Arial" charset="0"/>
              </a:rPr>
              <a:t>A Spreadsheet can be a wonderful tool to explore our world.  We hope you enjoyed this journey into the world of “Dirty Jobs” vs “Clean Jobs”.</a:t>
            </a:r>
            <a:endParaRPr lang="en-US" sz="1600" smtClean="0">
              <a:latin typeface="Arial" charset="0"/>
            </a:endParaRPr>
          </a:p>
        </p:txBody>
      </p:sp>
      <p:sp>
        <p:nvSpPr>
          <p:cNvPr id="13316" name="Text Box 4"/>
          <p:cNvSpPr txBox="1">
            <a:spLocks noChangeArrowheads="1"/>
          </p:cNvSpPr>
          <p:nvPr/>
        </p:nvSpPr>
        <p:spPr bwMode="auto">
          <a:xfrm>
            <a:off x="73025" y="80963"/>
            <a:ext cx="2344738" cy="396875"/>
          </a:xfrm>
          <a:prstGeom prst="rect">
            <a:avLst/>
          </a:prstGeom>
          <a:noFill/>
          <a:ln w="9525">
            <a:noFill/>
            <a:miter lim="800000"/>
            <a:headEnd/>
            <a:tailEnd/>
          </a:ln>
        </p:spPr>
        <p:txBody>
          <a:bodyPr wrap="none">
            <a:spAutoFit/>
          </a:bodyPr>
          <a:lstStyle/>
          <a:p>
            <a:r>
              <a:rPr lang="en-US" sz="2000" b="1"/>
              <a:t>Closing Thoughts</a:t>
            </a:r>
          </a:p>
        </p:txBody>
      </p:sp>
      <p:sp>
        <p:nvSpPr>
          <p:cNvPr id="13317"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2B98F4D-1E87-42CD-B68D-80D627256AEB}" type="slidenum">
              <a:rPr lang="en-US"/>
              <a:pPr>
                <a:defRPr/>
              </a:pPr>
              <a:t>13</a:t>
            </a:fld>
            <a:endParaRPr lang="en-US" dirty="0"/>
          </a:p>
        </p:txBody>
      </p:sp>
      <p:sp>
        <p:nvSpPr>
          <p:cNvPr id="14339" name="Text Box 4"/>
          <p:cNvSpPr txBox="1">
            <a:spLocks noChangeArrowheads="1"/>
          </p:cNvSpPr>
          <p:nvPr/>
        </p:nvSpPr>
        <p:spPr bwMode="auto">
          <a:xfrm>
            <a:off x="0" y="0"/>
            <a:ext cx="3403600" cy="396875"/>
          </a:xfrm>
          <a:prstGeom prst="rect">
            <a:avLst/>
          </a:prstGeom>
          <a:noFill/>
          <a:ln w="9525">
            <a:noFill/>
            <a:miter lim="800000"/>
            <a:headEnd/>
            <a:tailEnd/>
          </a:ln>
        </p:spPr>
        <p:txBody>
          <a:bodyPr wrap="none">
            <a:spAutoFit/>
          </a:bodyPr>
          <a:lstStyle/>
          <a:p>
            <a:r>
              <a:rPr lang="en-US" sz="2000" b="1"/>
              <a:t>References and End Notes</a:t>
            </a:r>
          </a:p>
        </p:txBody>
      </p:sp>
      <p:sp>
        <p:nvSpPr>
          <p:cNvPr id="14340"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pic>
        <p:nvPicPr>
          <p:cNvPr id="14341" name="Picture 109"/>
          <p:cNvPicPr>
            <a:picLocks noChangeAspect="1" noChangeArrowheads="1"/>
          </p:cNvPicPr>
          <p:nvPr/>
        </p:nvPicPr>
        <p:blipFill>
          <a:blip r:embed="rId2"/>
          <a:srcRect/>
          <a:stretch>
            <a:fillRect/>
          </a:stretch>
        </p:blipFill>
        <p:spPr bwMode="auto">
          <a:xfrm>
            <a:off x="228600" y="771525"/>
            <a:ext cx="7162800" cy="4876800"/>
          </a:xfrm>
          <a:prstGeom prst="rect">
            <a:avLst/>
          </a:prstGeom>
          <a:noFill/>
          <a:ln w="9525">
            <a:noFill/>
            <a:miter lim="800000"/>
            <a:headEnd/>
            <a:tailEnd/>
          </a:ln>
        </p:spPr>
      </p:pic>
      <p:sp>
        <p:nvSpPr>
          <p:cNvPr id="14342" name="Rectangle 102"/>
          <p:cNvSpPr>
            <a:spLocks noChangeArrowheads="1"/>
          </p:cNvSpPr>
          <p:nvPr/>
        </p:nvSpPr>
        <p:spPr bwMode="auto">
          <a:xfrm>
            <a:off x="5638800" y="1444625"/>
            <a:ext cx="3124200" cy="4117975"/>
          </a:xfrm>
          <a:prstGeom prst="rect">
            <a:avLst/>
          </a:prstGeom>
          <a:solidFill>
            <a:schemeClr val="bg2"/>
          </a:solidFill>
          <a:ln w="28575">
            <a:solidFill>
              <a:schemeClr val="tx1"/>
            </a:solidFill>
            <a:miter lim="800000"/>
            <a:headEnd/>
            <a:tailEnd/>
          </a:ln>
        </p:spPr>
        <p:txBody>
          <a:bodyPr>
            <a:spAutoFit/>
          </a:bodyPr>
          <a:lstStyle/>
          <a:p>
            <a:pPr>
              <a:lnSpc>
                <a:spcPct val="130000"/>
              </a:lnSpc>
              <a:spcAft>
                <a:spcPct val="30000"/>
              </a:spcAft>
            </a:pPr>
            <a:r>
              <a:rPr lang="en-US" b="1"/>
              <a:t>LINKS</a:t>
            </a:r>
          </a:p>
          <a:p>
            <a:r>
              <a:rPr lang="en-US" sz="1200">
                <a:hlinkClick r:id="rId3"/>
              </a:rPr>
              <a:t>How to Use Excel</a:t>
            </a:r>
            <a:endParaRPr lang="en-US" sz="1200"/>
          </a:p>
          <a:p>
            <a:r>
              <a:rPr lang="en-US" sz="1200"/>
              <a:t>Tutorials collected by SERC</a:t>
            </a:r>
          </a:p>
          <a:p>
            <a:pPr>
              <a:lnSpc>
                <a:spcPct val="130000"/>
              </a:lnSpc>
              <a:spcAft>
                <a:spcPct val="30000"/>
              </a:spcAft>
            </a:pPr>
            <a:r>
              <a:rPr lang="en-US" sz="1200">
                <a:hlinkClick r:id="rId4"/>
              </a:rPr>
              <a:t>How to Use Excel</a:t>
            </a:r>
            <a:endParaRPr lang="en-US" sz="1200"/>
          </a:p>
          <a:p>
            <a:pPr>
              <a:lnSpc>
                <a:spcPct val="130000"/>
              </a:lnSpc>
              <a:spcAft>
                <a:spcPct val="30000"/>
              </a:spcAft>
            </a:pPr>
            <a:r>
              <a:rPr lang="en-US" sz="1200"/>
              <a:t>University of South Dakota</a:t>
            </a:r>
          </a:p>
          <a:p>
            <a:pPr>
              <a:lnSpc>
                <a:spcPct val="130000"/>
              </a:lnSpc>
              <a:spcAft>
                <a:spcPct val="30000"/>
              </a:spcAft>
            </a:pPr>
            <a:r>
              <a:rPr lang="en-US" sz="1200">
                <a:hlinkClick r:id="rId5"/>
              </a:rPr>
              <a:t>Excel Tutorial</a:t>
            </a:r>
            <a:endParaRPr lang="en-US" sz="1200"/>
          </a:p>
          <a:p>
            <a:r>
              <a:rPr lang="en-US" sz="1200"/>
              <a:t>Clemson Physics Lab </a:t>
            </a:r>
          </a:p>
          <a:p>
            <a:pPr>
              <a:lnSpc>
                <a:spcPct val="130000"/>
              </a:lnSpc>
              <a:spcAft>
                <a:spcPct val="30000"/>
              </a:spcAft>
            </a:pPr>
            <a:r>
              <a:rPr lang="en-US" sz="1200">
                <a:hlinkClick r:id="rId6"/>
              </a:rPr>
              <a:t>Excel Average Function</a:t>
            </a:r>
            <a:endParaRPr lang="en-US" sz="1200"/>
          </a:p>
          <a:p>
            <a:pPr>
              <a:lnSpc>
                <a:spcPct val="130000"/>
              </a:lnSpc>
              <a:spcAft>
                <a:spcPct val="30000"/>
              </a:spcAft>
            </a:pPr>
            <a:r>
              <a:rPr lang="en-US" sz="1200"/>
              <a:t>Tech On The Net</a:t>
            </a:r>
            <a:endParaRPr lang="en-US" sz="1200">
              <a:hlinkClick r:id="rId5"/>
            </a:endParaRPr>
          </a:p>
          <a:p>
            <a:pPr>
              <a:lnSpc>
                <a:spcPct val="130000"/>
              </a:lnSpc>
              <a:spcAft>
                <a:spcPct val="30000"/>
              </a:spcAft>
            </a:pPr>
            <a:r>
              <a:rPr lang="en-US" sz="1200">
                <a:hlinkClick r:id="rId7"/>
              </a:rPr>
              <a:t>Dirty Jobs Song</a:t>
            </a:r>
            <a:endParaRPr lang="en-US" sz="1200"/>
          </a:p>
          <a:p>
            <a:pPr>
              <a:lnSpc>
                <a:spcPct val="130000"/>
              </a:lnSpc>
              <a:spcAft>
                <a:spcPct val="30000"/>
              </a:spcAft>
            </a:pPr>
            <a:r>
              <a:rPr lang="en-US" sz="1200"/>
              <a:t>Discovery Channel / YouTube.com</a:t>
            </a:r>
            <a:r>
              <a:rPr lang="en-US" sz="1200">
                <a:hlinkClick r:id="rId8"/>
              </a:rPr>
              <a:t> </a:t>
            </a:r>
          </a:p>
          <a:p>
            <a:pPr>
              <a:lnSpc>
                <a:spcPct val="130000"/>
              </a:lnSpc>
              <a:spcAft>
                <a:spcPct val="30000"/>
              </a:spcAft>
            </a:pPr>
            <a:r>
              <a:rPr lang="en-US" sz="1200">
                <a:hlinkClick r:id="rId8"/>
              </a:rPr>
              <a:t>Spreadsheets Across The Curriculum</a:t>
            </a:r>
            <a:endParaRPr lang="en-US" sz="1200"/>
          </a:p>
          <a:p>
            <a:pPr>
              <a:lnSpc>
                <a:spcPct val="130000"/>
              </a:lnSpc>
              <a:spcAft>
                <a:spcPct val="30000"/>
              </a:spcAft>
            </a:pPr>
            <a:r>
              <a:rPr lang="en-US" sz="1200"/>
              <a:t>SSAC</a:t>
            </a:r>
            <a:endParaRPr lang="en-US" sz="1200">
              <a:hlinkClick r:id="rId9"/>
            </a:endParaRPr>
          </a:p>
          <a:p>
            <a:r>
              <a:rPr lang="en-US" sz="1200">
                <a:hlinkClick r:id="rId10"/>
              </a:rPr>
              <a:t>Dan Gilbert</a:t>
            </a:r>
            <a:endParaRPr lang="en-US" sz="1200"/>
          </a:p>
          <a:p>
            <a:r>
              <a:rPr lang="en-US" sz="1200"/>
              <a:t>TED 2004 on the subject of happiness.</a:t>
            </a:r>
          </a:p>
        </p:txBody>
      </p:sp>
      <p:sp>
        <p:nvSpPr>
          <p:cNvPr id="14343" name="TextBox 6"/>
          <p:cNvSpPr txBox="1">
            <a:spLocks noChangeArrowheads="1"/>
          </p:cNvSpPr>
          <p:nvPr/>
        </p:nvSpPr>
        <p:spPr bwMode="auto">
          <a:xfrm>
            <a:off x="228600" y="5986463"/>
            <a:ext cx="2895600" cy="369887"/>
          </a:xfrm>
          <a:prstGeom prst="rect">
            <a:avLst/>
          </a:prstGeom>
          <a:noFill/>
          <a:ln w="9525">
            <a:noFill/>
            <a:miter lim="800000"/>
            <a:headEnd/>
            <a:tailEnd/>
          </a:ln>
        </p:spPr>
        <p:txBody>
          <a:bodyPr>
            <a:spAutoFit/>
          </a:bodyPr>
          <a:lstStyle/>
          <a:p>
            <a:r>
              <a:rPr lang="en-US">
                <a:hlinkClick r:id="rId11" action="ppaction://hlinksldjump"/>
              </a:rPr>
              <a:t>Back to Slide 5</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CC8E9159-DF33-4B1C-B169-9183D51B7EE2}" type="slidenum">
              <a:rPr lang="en-US"/>
              <a:pPr>
                <a:defRPr/>
              </a:pPr>
              <a:t>2</a:t>
            </a:fld>
            <a:endParaRPr lang="en-US"/>
          </a:p>
        </p:txBody>
      </p:sp>
      <p:sp>
        <p:nvSpPr>
          <p:cNvPr id="6147" name="Rectangle 4"/>
          <p:cNvSpPr>
            <a:spLocks noChangeArrowheads="1"/>
          </p:cNvSpPr>
          <p:nvPr/>
        </p:nvSpPr>
        <p:spPr bwMode="auto">
          <a:xfrm>
            <a:off x="609600" y="3962400"/>
            <a:ext cx="2590800" cy="1295400"/>
          </a:xfrm>
          <a:prstGeom prst="rect">
            <a:avLst/>
          </a:prstGeom>
          <a:solidFill>
            <a:srgbClr val="CCECFF">
              <a:alpha val="50195"/>
            </a:srgbClr>
          </a:solidFill>
          <a:ln w="57150">
            <a:solidFill>
              <a:srgbClr val="006699"/>
            </a:solidFill>
            <a:miter lim="800000"/>
            <a:headEnd/>
            <a:tailEnd/>
          </a:ln>
        </p:spPr>
        <p:txBody>
          <a:bodyPr/>
          <a:lstStyle/>
          <a:p>
            <a:pPr algn="ctr">
              <a:lnSpc>
                <a:spcPct val="90000"/>
              </a:lnSpc>
              <a:spcBef>
                <a:spcPct val="10000"/>
              </a:spcBef>
              <a:buFont typeface="Arial" charset="0"/>
              <a:buNone/>
            </a:pPr>
            <a:r>
              <a:rPr lang="en-US" sz="2400" b="1"/>
              <a:t>What are </a:t>
            </a:r>
          </a:p>
          <a:p>
            <a:pPr algn="ctr">
              <a:lnSpc>
                <a:spcPct val="90000"/>
              </a:lnSpc>
              <a:spcBef>
                <a:spcPct val="10000"/>
              </a:spcBef>
              <a:buFont typeface="Arial" charset="0"/>
              <a:buNone/>
            </a:pPr>
            <a:r>
              <a:rPr lang="en-US" sz="2400" b="1"/>
              <a:t>“Dirty Jobs” anyway?</a:t>
            </a:r>
          </a:p>
        </p:txBody>
      </p:sp>
      <p:sp>
        <p:nvSpPr>
          <p:cNvPr id="6148" name="Text Box 5"/>
          <p:cNvSpPr txBox="1">
            <a:spLocks noChangeArrowheads="1"/>
          </p:cNvSpPr>
          <p:nvPr/>
        </p:nvSpPr>
        <p:spPr bwMode="auto">
          <a:xfrm>
            <a:off x="609600" y="5943600"/>
            <a:ext cx="8077200" cy="392113"/>
          </a:xfrm>
          <a:prstGeom prst="rect">
            <a:avLst/>
          </a:prstGeom>
          <a:solidFill>
            <a:srgbClr val="CCFFCC">
              <a:alpha val="50195"/>
            </a:srgbClr>
          </a:solidFill>
          <a:ln w="38100">
            <a:solidFill>
              <a:srgbClr val="0070C0"/>
            </a:solidFill>
            <a:miter lim="800000"/>
            <a:headEnd/>
            <a:tailEnd/>
          </a:ln>
        </p:spPr>
        <p:txBody>
          <a:bodyPr>
            <a:spAutoFit/>
          </a:bodyPr>
          <a:lstStyle/>
          <a:p>
            <a:pPr algn="ctr">
              <a:lnSpc>
                <a:spcPct val="90000"/>
              </a:lnSpc>
              <a:spcBef>
                <a:spcPct val="20000"/>
              </a:spcBef>
            </a:pPr>
            <a:r>
              <a:rPr lang="en-US" sz="2000" b="1">
                <a:sym typeface="Wingdings" pitchFamily="2" charset="2"/>
              </a:rPr>
              <a:t>You will use direct comparisons to explore the differences.</a:t>
            </a:r>
          </a:p>
        </p:txBody>
      </p:sp>
      <p:sp>
        <p:nvSpPr>
          <p:cNvPr id="6149" name="Rectangle 7"/>
          <p:cNvSpPr>
            <a:spLocks noChangeArrowheads="1"/>
          </p:cNvSpPr>
          <p:nvPr/>
        </p:nvSpPr>
        <p:spPr bwMode="auto">
          <a:xfrm>
            <a:off x="76200" y="76200"/>
            <a:ext cx="2133600" cy="457200"/>
          </a:xfrm>
          <a:prstGeom prst="rect">
            <a:avLst/>
          </a:prstGeom>
          <a:noFill/>
          <a:ln w="9525">
            <a:noFill/>
            <a:miter lim="800000"/>
            <a:headEnd/>
            <a:tailEnd/>
          </a:ln>
        </p:spPr>
        <p:txBody>
          <a:bodyPr wrap="none" anchor="ctr"/>
          <a:lstStyle/>
          <a:p>
            <a:pPr eaLnBrk="0" hangingPunct="0"/>
            <a:r>
              <a:rPr lang="en-US" sz="2000" b="1"/>
              <a:t>Problem</a:t>
            </a:r>
            <a:endParaRPr lang="en-US" b="1">
              <a:latin typeface="Calibri" pitchFamily="34" charset="0"/>
            </a:endParaRPr>
          </a:p>
        </p:txBody>
      </p:sp>
      <p:pic>
        <p:nvPicPr>
          <p:cNvPr id="6150" name="Picture 9" descr="C:\Documents and Settings\pollym\Local Settings\Temporary Internet Files\Content.IE5\NKB31ZF1\MCj02807140000[1].wmf"/>
          <p:cNvPicPr>
            <a:picLocks noChangeAspect="1" noChangeArrowheads="1"/>
          </p:cNvPicPr>
          <p:nvPr/>
        </p:nvPicPr>
        <p:blipFill>
          <a:blip r:embed="rId3"/>
          <a:srcRect/>
          <a:stretch>
            <a:fillRect/>
          </a:stretch>
        </p:blipFill>
        <p:spPr bwMode="auto">
          <a:xfrm>
            <a:off x="6400800" y="1752600"/>
            <a:ext cx="2182813" cy="2608263"/>
          </a:xfrm>
          <a:prstGeom prst="rect">
            <a:avLst/>
          </a:prstGeom>
          <a:noFill/>
          <a:ln w="9525">
            <a:noFill/>
            <a:miter lim="800000"/>
            <a:headEnd/>
            <a:tailEnd/>
          </a:ln>
        </p:spPr>
      </p:pic>
      <p:sp>
        <p:nvSpPr>
          <p:cNvPr id="6151" name="Slide Number Placeholder 5"/>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
        <p:nvSpPr>
          <p:cNvPr id="6152" name="Rectangle 4"/>
          <p:cNvSpPr>
            <a:spLocks noChangeArrowheads="1"/>
          </p:cNvSpPr>
          <p:nvPr/>
        </p:nvSpPr>
        <p:spPr bwMode="auto">
          <a:xfrm>
            <a:off x="609600" y="914400"/>
            <a:ext cx="5257800" cy="2362200"/>
          </a:xfrm>
          <a:prstGeom prst="rect">
            <a:avLst/>
          </a:prstGeom>
          <a:solidFill>
            <a:srgbClr val="CCECFF">
              <a:alpha val="50195"/>
            </a:srgbClr>
          </a:solidFill>
          <a:ln w="38100">
            <a:solidFill>
              <a:srgbClr val="006699"/>
            </a:solidFill>
            <a:miter lim="800000"/>
            <a:headEnd/>
            <a:tailEnd/>
          </a:ln>
        </p:spPr>
        <p:txBody>
          <a:bodyPr/>
          <a:lstStyle/>
          <a:p>
            <a:pPr algn="ctr">
              <a:spcBef>
                <a:spcPct val="20000"/>
              </a:spcBef>
              <a:buFont typeface="Arial" charset="0"/>
              <a:buNone/>
            </a:pPr>
            <a:r>
              <a:rPr lang="en-US" sz="2400" b="1"/>
              <a:t>What are income expectations </a:t>
            </a:r>
          </a:p>
          <a:p>
            <a:pPr algn="ctr">
              <a:spcBef>
                <a:spcPct val="20000"/>
              </a:spcBef>
              <a:buFont typeface="Arial" charset="0"/>
              <a:buNone/>
            </a:pPr>
            <a:r>
              <a:rPr lang="en-US" sz="2400" b="1"/>
              <a:t>for really dirty jobs?</a:t>
            </a:r>
          </a:p>
          <a:p>
            <a:pPr algn="ctr">
              <a:spcBef>
                <a:spcPct val="20000"/>
              </a:spcBef>
              <a:buFont typeface="Arial" charset="0"/>
              <a:buNone/>
            </a:pPr>
            <a:endParaRPr lang="en-US" sz="2400" b="1"/>
          </a:p>
          <a:p>
            <a:pPr algn="ctr">
              <a:spcBef>
                <a:spcPct val="20000"/>
              </a:spcBef>
              <a:buFont typeface="Arial" charset="0"/>
              <a:buNone/>
            </a:pPr>
            <a:r>
              <a:rPr lang="en-US" sz="2400" b="1"/>
              <a:t>How does this compare with </a:t>
            </a:r>
          </a:p>
          <a:p>
            <a:pPr algn="ctr">
              <a:spcBef>
                <a:spcPct val="20000"/>
              </a:spcBef>
              <a:buFont typeface="Arial" charset="0"/>
              <a:buNone/>
            </a:pPr>
            <a:r>
              <a:rPr lang="en-US" sz="2400" b="1"/>
              <a:t>other types of jobs?</a:t>
            </a:r>
            <a:r>
              <a:rPr lang="en-US" sz="2400" b="1">
                <a:latin typeface="Calibri" pitchFamily="34" charset="0"/>
              </a:rPr>
              <a:t> </a:t>
            </a:r>
          </a:p>
        </p:txBody>
      </p:sp>
      <p:sp>
        <p:nvSpPr>
          <p:cNvPr id="6153" name="Line 10"/>
          <p:cNvSpPr>
            <a:spLocks noChangeShapeType="1"/>
          </p:cNvSpPr>
          <p:nvPr/>
        </p:nvSpPr>
        <p:spPr bwMode="auto">
          <a:xfrm>
            <a:off x="3200400" y="4648200"/>
            <a:ext cx="3581400" cy="0"/>
          </a:xfrm>
          <a:prstGeom prst="line">
            <a:avLst/>
          </a:prstGeom>
          <a:noFill/>
          <a:ln w="76200">
            <a:solidFill>
              <a:schemeClr val="tx1"/>
            </a:solidFill>
            <a:round/>
            <a:headEnd/>
            <a:tailEnd type="triangle" w="med" len="med"/>
          </a:ln>
        </p:spPr>
        <p:txBody>
          <a:bodyPr wrap="none" anchor="ctr"/>
          <a:lstStyle/>
          <a:p>
            <a:endParaRPr lang="en-US"/>
          </a:p>
        </p:txBody>
      </p:sp>
      <p:sp>
        <p:nvSpPr>
          <p:cNvPr id="6154" name="Rectangle 11"/>
          <p:cNvSpPr>
            <a:spLocks noChangeArrowheads="1"/>
          </p:cNvSpPr>
          <p:nvPr/>
        </p:nvSpPr>
        <p:spPr bwMode="auto">
          <a:xfrm>
            <a:off x="6781800" y="4419600"/>
            <a:ext cx="1573213" cy="457200"/>
          </a:xfrm>
          <a:prstGeom prst="rect">
            <a:avLst/>
          </a:prstGeom>
          <a:noFill/>
          <a:ln w="9525">
            <a:noFill/>
            <a:miter lim="800000"/>
            <a:headEnd/>
            <a:tailEnd/>
          </a:ln>
        </p:spPr>
        <p:txBody>
          <a:bodyPr wrap="none">
            <a:spAutoFit/>
          </a:bodyPr>
          <a:lstStyle/>
          <a:p>
            <a:r>
              <a:rPr lang="en-US" sz="2400" b="1" i="1">
                <a:hlinkClick r:id="rId4"/>
              </a:rPr>
              <a:t>CLICK IT!</a:t>
            </a:r>
            <a:endParaRPr lang="en-US" sz="2400" b="1" i="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2A7CE9C4-13FD-4E6C-9E5C-40A7E38ADA3C}" type="slidenum">
              <a:rPr lang="en-US"/>
              <a:pPr>
                <a:defRPr/>
              </a:pPr>
              <a:t>3</a:t>
            </a:fld>
            <a:endParaRPr lang="en-US"/>
          </a:p>
        </p:txBody>
      </p:sp>
      <p:sp>
        <p:nvSpPr>
          <p:cNvPr id="7171" name="Rectangle 2"/>
          <p:cNvSpPr>
            <a:spLocks noGrp="1" noChangeArrowheads="1"/>
          </p:cNvSpPr>
          <p:nvPr>
            <p:ph type="body" idx="1"/>
          </p:nvPr>
        </p:nvSpPr>
        <p:spPr>
          <a:xfrm>
            <a:off x="914400" y="838200"/>
            <a:ext cx="7772400" cy="4343400"/>
          </a:xfrm>
          <a:solidFill>
            <a:srgbClr val="CCECFF">
              <a:alpha val="50195"/>
            </a:srgbClr>
          </a:solidFill>
          <a:ln w="38100">
            <a:solidFill>
              <a:srgbClr val="006699"/>
            </a:solidFill>
          </a:ln>
        </p:spPr>
        <p:txBody>
          <a:bodyPr/>
          <a:lstStyle/>
          <a:p>
            <a:pPr marL="0" indent="0">
              <a:buFontTx/>
              <a:buNone/>
            </a:pPr>
            <a:r>
              <a:rPr lang="en-US" sz="1600" dirty="0" smtClean="0">
                <a:latin typeface="Arial" charset="0"/>
              </a:rPr>
              <a:t>Your teachers may reflect on their early years as a time when they did physically demanding and sometimes risky work. Often </a:t>
            </a:r>
            <a:r>
              <a:rPr lang="en-US" sz="1600" dirty="0" smtClean="0">
                <a:latin typeface="Arial" charset="0"/>
                <a:cs typeface="Arial" charset="0"/>
              </a:rPr>
              <a:t>they did this work </a:t>
            </a:r>
            <a:r>
              <a:rPr lang="en-US" sz="1600" dirty="0" smtClean="0">
                <a:latin typeface="Arial" charset="0"/>
              </a:rPr>
              <a:t>to support educational ventures that would lead to a less risky and often a less physically demanding career.  These early jobs may be seen as “Dirty Jobs.”</a:t>
            </a:r>
          </a:p>
          <a:p>
            <a:pPr marL="0" indent="0">
              <a:buFontTx/>
              <a:buNone/>
            </a:pPr>
            <a:endParaRPr lang="en-US" sz="1600" dirty="0" smtClean="0">
              <a:latin typeface="Arial" charset="0"/>
            </a:endParaRPr>
          </a:p>
          <a:p>
            <a:pPr marL="0" indent="0">
              <a:buFontTx/>
              <a:buNone/>
            </a:pPr>
            <a:r>
              <a:rPr lang="en-US" sz="1600" dirty="0" smtClean="0">
                <a:latin typeface="Arial" charset="0"/>
              </a:rPr>
              <a:t>For students in Human Services often the only ideal that is realized is that you   enjoy helping people and want to earn a solid income. However, there is often little, if any, research done to compare salaries and possibilities in this wide open field. There is quite a difference between a job that is done for survival or just getting to the next step in life and one that fills a heart and mind with passion and a deep-seated quest for lifelong learning.</a:t>
            </a:r>
          </a:p>
          <a:p>
            <a:pPr marL="0" indent="0">
              <a:buFontTx/>
              <a:buNone/>
            </a:pPr>
            <a:endParaRPr lang="en-US" sz="1600" dirty="0" smtClean="0">
              <a:latin typeface="Arial" charset="0"/>
            </a:endParaRPr>
          </a:p>
          <a:p>
            <a:pPr marL="0" indent="0">
              <a:buFontTx/>
              <a:buNone/>
            </a:pPr>
            <a:r>
              <a:rPr lang="en-US" sz="1600" dirty="0" smtClean="0">
                <a:latin typeface="Arial" charset="0"/>
              </a:rPr>
              <a:t>In this module you are asked to research some of the most challenging, the most dirty, and perhaps the most risky of jobs and compare them with other Human Service jobs that may be less risky and demanding. </a:t>
            </a:r>
          </a:p>
        </p:txBody>
      </p:sp>
      <p:sp>
        <p:nvSpPr>
          <p:cNvPr id="7172" name="Text Box 3"/>
          <p:cNvSpPr txBox="1">
            <a:spLocks noChangeArrowheads="1"/>
          </p:cNvSpPr>
          <p:nvPr/>
        </p:nvSpPr>
        <p:spPr bwMode="auto">
          <a:xfrm>
            <a:off x="76200" y="76200"/>
            <a:ext cx="1200150" cy="396875"/>
          </a:xfrm>
          <a:prstGeom prst="rect">
            <a:avLst/>
          </a:prstGeom>
          <a:noFill/>
          <a:ln w="9525">
            <a:noFill/>
            <a:miter lim="800000"/>
            <a:headEnd/>
            <a:tailEnd/>
          </a:ln>
        </p:spPr>
        <p:txBody>
          <a:bodyPr wrap="none">
            <a:spAutoFit/>
          </a:bodyPr>
          <a:lstStyle/>
          <a:p>
            <a:r>
              <a:rPr lang="en-US" sz="2000" b="1"/>
              <a:t>Problem</a:t>
            </a:r>
          </a:p>
        </p:txBody>
      </p:sp>
      <p:sp>
        <p:nvSpPr>
          <p:cNvPr id="7173" name="Text Box 4"/>
          <p:cNvSpPr txBox="1">
            <a:spLocks noChangeArrowheads="1"/>
          </p:cNvSpPr>
          <p:nvPr/>
        </p:nvSpPr>
        <p:spPr bwMode="auto">
          <a:xfrm>
            <a:off x="914400" y="5410200"/>
            <a:ext cx="7772400" cy="392113"/>
          </a:xfrm>
          <a:prstGeom prst="rect">
            <a:avLst/>
          </a:prstGeom>
          <a:solidFill>
            <a:srgbClr val="CCFFCC">
              <a:alpha val="49803"/>
            </a:srgbClr>
          </a:solidFill>
          <a:ln w="38100">
            <a:solidFill>
              <a:srgbClr val="339966"/>
            </a:solidFill>
            <a:miter lim="800000"/>
            <a:headEnd/>
            <a:tailEnd/>
          </a:ln>
        </p:spPr>
        <p:txBody>
          <a:bodyPr>
            <a:spAutoFit/>
          </a:bodyPr>
          <a:lstStyle/>
          <a:p>
            <a:pPr algn="ctr">
              <a:lnSpc>
                <a:spcPct val="90000"/>
              </a:lnSpc>
              <a:spcBef>
                <a:spcPct val="20000"/>
              </a:spcBef>
            </a:pPr>
            <a:r>
              <a:rPr lang="en-US" sz="2000" b="1">
                <a:sym typeface="Wingdings" pitchFamily="2" charset="2"/>
              </a:rPr>
              <a:t>What jobs pay the most according to government pay rates?</a:t>
            </a:r>
          </a:p>
        </p:txBody>
      </p:sp>
      <p:sp>
        <p:nvSpPr>
          <p:cNvPr id="7174" name="Slide Number Placeholder 5"/>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A996E1C-210F-4DDE-8382-8624513B9EB3}" type="slidenum">
              <a:rPr lang="en-US"/>
              <a:pPr>
                <a:defRPr/>
              </a:pPr>
              <a:t>4</a:t>
            </a:fld>
            <a:endParaRPr lang="en-US"/>
          </a:p>
        </p:txBody>
      </p:sp>
      <p:sp>
        <p:nvSpPr>
          <p:cNvPr id="1028" name="Rectangle 2"/>
          <p:cNvSpPr>
            <a:spLocks noGrp="1" noChangeArrowheads="1"/>
          </p:cNvSpPr>
          <p:nvPr>
            <p:ph type="title"/>
          </p:nvPr>
        </p:nvSpPr>
        <p:spPr>
          <a:xfrm>
            <a:off x="457200" y="762000"/>
            <a:ext cx="8229600" cy="609600"/>
          </a:xfrm>
          <a:solidFill>
            <a:srgbClr val="CCFFCC">
              <a:alpha val="50195"/>
            </a:srgbClr>
          </a:solidFill>
          <a:ln w="38100" cap="flat" algn="ctr">
            <a:solidFill>
              <a:srgbClr val="339966"/>
            </a:solidFill>
          </a:ln>
        </p:spPr>
        <p:txBody>
          <a:bodyPr/>
          <a:lstStyle/>
          <a:p>
            <a:pPr eaLnBrk="1" hangingPunct="1"/>
            <a:r>
              <a:rPr lang="en-US" sz="1600" b="1" smtClean="0">
                <a:latin typeface="Arial" charset="0"/>
              </a:rPr>
              <a:t>On average, do “Dirty Jobs”  or “Clean Jobs” pay more?</a:t>
            </a:r>
          </a:p>
        </p:txBody>
      </p:sp>
      <p:sp>
        <p:nvSpPr>
          <p:cNvPr id="1029" name="Text Box 22"/>
          <p:cNvSpPr txBox="1">
            <a:spLocks noChangeArrowheads="1"/>
          </p:cNvSpPr>
          <p:nvPr/>
        </p:nvSpPr>
        <p:spPr bwMode="auto">
          <a:xfrm>
            <a:off x="0" y="90488"/>
            <a:ext cx="7086600" cy="396875"/>
          </a:xfrm>
          <a:prstGeom prst="rect">
            <a:avLst/>
          </a:prstGeom>
          <a:noFill/>
          <a:ln w="9525">
            <a:noFill/>
            <a:miter lim="800000"/>
            <a:headEnd/>
            <a:tailEnd/>
          </a:ln>
        </p:spPr>
        <p:txBody>
          <a:bodyPr>
            <a:spAutoFit/>
          </a:bodyPr>
          <a:lstStyle/>
          <a:p>
            <a:r>
              <a:rPr lang="en-US" sz="2000" b="1"/>
              <a:t>Comparison of Salaries</a:t>
            </a:r>
          </a:p>
        </p:txBody>
      </p:sp>
      <p:sp>
        <p:nvSpPr>
          <p:cNvPr id="1030" name="Rectangle 4"/>
          <p:cNvSpPr>
            <a:spLocks noChangeArrowheads="1"/>
          </p:cNvSpPr>
          <p:nvPr/>
        </p:nvSpPr>
        <p:spPr bwMode="auto">
          <a:xfrm>
            <a:off x="1676400" y="5943600"/>
            <a:ext cx="457200" cy="304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031" name="Rectangle 4"/>
          <p:cNvSpPr>
            <a:spLocks noChangeArrowheads="1"/>
          </p:cNvSpPr>
          <p:nvPr/>
        </p:nvSpPr>
        <p:spPr bwMode="auto">
          <a:xfrm>
            <a:off x="1676400" y="6324600"/>
            <a:ext cx="457200" cy="3048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1032" name="Rectangle 6"/>
          <p:cNvSpPr>
            <a:spLocks noChangeArrowheads="1"/>
          </p:cNvSpPr>
          <p:nvPr/>
        </p:nvSpPr>
        <p:spPr bwMode="auto">
          <a:xfrm>
            <a:off x="2286000" y="5943600"/>
            <a:ext cx="2882900" cy="366713"/>
          </a:xfrm>
          <a:prstGeom prst="rect">
            <a:avLst/>
          </a:prstGeom>
          <a:noFill/>
          <a:ln w="9525">
            <a:noFill/>
            <a:miter lim="800000"/>
            <a:headEnd/>
            <a:tailEnd/>
          </a:ln>
        </p:spPr>
        <p:txBody>
          <a:bodyPr wrap="none">
            <a:spAutoFit/>
          </a:bodyPr>
          <a:lstStyle/>
          <a:p>
            <a:r>
              <a:rPr lang="en-US" b="1"/>
              <a:t>= Cell with a number in it</a:t>
            </a:r>
          </a:p>
        </p:txBody>
      </p:sp>
      <p:sp>
        <p:nvSpPr>
          <p:cNvPr id="1033" name="Rectangle 5"/>
          <p:cNvSpPr>
            <a:spLocks noChangeArrowheads="1"/>
          </p:cNvSpPr>
          <p:nvPr/>
        </p:nvSpPr>
        <p:spPr bwMode="auto">
          <a:xfrm>
            <a:off x="2286000" y="6338888"/>
            <a:ext cx="2882900" cy="366712"/>
          </a:xfrm>
          <a:prstGeom prst="rect">
            <a:avLst/>
          </a:prstGeom>
          <a:noFill/>
          <a:ln w="9525">
            <a:noFill/>
            <a:miter lim="800000"/>
            <a:headEnd/>
            <a:tailEnd/>
          </a:ln>
        </p:spPr>
        <p:txBody>
          <a:bodyPr wrap="none">
            <a:spAutoFit/>
          </a:bodyPr>
          <a:lstStyle/>
          <a:p>
            <a:r>
              <a:rPr lang="en-US" b="1"/>
              <a:t>= Cell with a formula in it</a:t>
            </a:r>
          </a:p>
        </p:txBody>
      </p:sp>
      <p:sp>
        <p:nvSpPr>
          <p:cNvPr id="1034" name="TextBox 10"/>
          <p:cNvSpPr txBox="1">
            <a:spLocks noChangeArrowheads="1"/>
          </p:cNvSpPr>
          <p:nvPr/>
        </p:nvSpPr>
        <p:spPr bwMode="auto">
          <a:xfrm>
            <a:off x="6553200" y="2209800"/>
            <a:ext cx="2133600" cy="3140075"/>
          </a:xfrm>
          <a:prstGeom prst="rect">
            <a:avLst/>
          </a:prstGeom>
          <a:solidFill>
            <a:srgbClr val="D1EDF7">
              <a:alpha val="50195"/>
            </a:srgbClr>
          </a:solidFill>
          <a:ln w="38100">
            <a:solidFill>
              <a:srgbClr val="006699"/>
            </a:solidFill>
            <a:miter lim="800000"/>
            <a:headEnd/>
            <a:tailEnd/>
          </a:ln>
        </p:spPr>
        <p:txBody>
          <a:bodyPr>
            <a:spAutoFit/>
          </a:bodyPr>
          <a:lstStyle/>
          <a:p>
            <a:pPr eaLnBrk="0" hangingPunct="0">
              <a:spcBef>
                <a:spcPct val="20000"/>
              </a:spcBef>
            </a:pPr>
            <a:r>
              <a:rPr lang="en-US"/>
              <a:t>Your first assignment in this module (Slide 6) will be to make a spreadsheet like this one to compare five clean jobs and dirty jobs you select from the Bureau of Labor Statistics Website.</a:t>
            </a:r>
          </a:p>
        </p:txBody>
      </p:sp>
      <p:pic>
        <p:nvPicPr>
          <p:cNvPr id="1042" name="Picture 18"/>
          <p:cNvPicPr>
            <a:picLocks noChangeAspect="1" noChangeArrowheads="1"/>
          </p:cNvPicPr>
          <p:nvPr/>
        </p:nvPicPr>
        <p:blipFill>
          <a:blip r:embed="rId3"/>
          <a:srcRect/>
          <a:stretch>
            <a:fillRect/>
          </a:stretch>
        </p:blipFill>
        <p:spPr bwMode="auto">
          <a:xfrm>
            <a:off x="609600" y="1447800"/>
            <a:ext cx="5000625" cy="4425950"/>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414553F-87DB-4142-9727-0434E70CA2B6}" type="slidenum">
              <a:rPr lang="en-US"/>
              <a:pPr>
                <a:defRPr/>
              </a:pPr>
              <a:t>5</a:t>
            </a:fld>
            <a:endParaRPr lang="en-US"/>
          </a:p>
        </p:txBody>
      </p:sp>
      <p:sp>
        <p:nvSpPr>
          <p:cNvPr id="8195" name="Slide Number Placeholder 3"/>
          <p:cNvSpPr txBox="1">
            <a:spLocks noGrp="1"/>
          </p:cNvSpPr>
          <p:nvPr/>
        </p:nvSpPr>
        <p:spPr bwMode="auto">
          <a:xfrm>
            <a:off x="457200" y="6356350"/>
            <a:ext cx="2133600" cy="365125"/>
          </a:xfrm>
          <a:prstGeom prst="rect">
            <a:avLst/>
          </a:prstGeom>
          <a:noFill/>
          <a:ln w="9525">
            <a:noFill/>
            <a:miter lim="800000"/>
            <a:headEnd/>
            <a:tailEnd/>
          </a:ln>
        </p:spPr>
        <p:txBody>
          <a:bodyPr anchor="ctr"/>
          <a:lstStyle/>
          <a:p>
            <a:endParaRPr lang="en-US" sz="1200">
              <a:solidFill>
                <a:srgbClr val="898989"/>
              </a:solidFill>
              <a:latin typeface="Calibri" pitchFamily="34" charset="0"/>
            </a:endParaRPr>
          </a:p>
        </p:txBody>
      </p:sp>
      <p:sp>
        <p:nvSpPr>
          <p:cNvPr id="8196" name="Rectangle 2"/>
          <p:cNvSpPr>
            <a:spLocks noGrp="1" noChangeArrowheads="1"/>
          </p:cNvSpPr>
          <p:nvPr>
            <p:ph type="title" idx="4294967295"/>
          </p:nvPr>
        </p:nvSpPr>
        <p:spPr>
          <a:xfrm>
            <a:off x="457200" y="685800"/>
            <a:ext cx="8229600" cy="609600"/>
          </a:xfrm>
          <a:solidFill>
            <a:srgbClr val="CCFFCC">
              <a:alpha val="50195"/>
            </a:srgbClr>
          </a:solidFill>
          <a:ln w="38100" cap="flat" algn="ctr">
            <a:solidFill>
              <a:srgbClr val="339966"/>
            </a:solidFill>
          </a:ln>
        </p:spPr>
        <p:txBody>
          <a:bodyPr/>
          <a:lstStyle/>
          <a:p>
            <a:pPr eaLnBrk="1" hangingPunct="1"/>
            <a:r>
              <a:rPr lang="en-US" sz="1800" b="1" smtClean="0">
                <a:latin typeface="Arial" charset="0"/>
              </a:rPr>
              <a:t>Using a Spreadsheet  to assess “Dirty Jobs” vs. “Clean Jobs”</a:t>
            </a:r>
            <a:endParaRPr lang="en-US" sz="1400" b="1" smtClean="0">
              <a:latin typeface="Arial" charset="0"/>
            </a:endParaRPr>
          </a:p>
        </p:txBody>
      </p:sp>
      <p:sp>
        <p:nvSpPr>
          <p:cNvPr id="8197" name="Text Box 22"/>
          <p:cNvSpPr txBox="1">
            <a:spLocks noChangeArrowheads="1"/>
          </p:cNvSpPr>
          <p:nvPr/>
        </p:nvSpPr>
        <p:spPr bwMode="auto">
          <a:xfrm>
            <a:off x="0" y="90488"/>
            <a:ext cx="7086600" cy="396875"/>
          </a:xfrm>
          <a:prstGeom prst="rect">
            <a:avLst/>
          </a:prstGeom>
          <a:noFill/>
          <a:ln w="9525">
            <a:noFill/>
            <a:miter lim="800000"/>
            <a:headEnd/>
            <a:tailEnd/>
          </a:ln>
        </p:spPr>
        <p:txBody>
          <a:bodyPr>
            <a:spAutoFit/>
          </a:bodyPr>
          <a:lstStyle/>
          <a:p>
            <a:r>
              <a:rPr lang="en-US" sz="2000" b="1"/>
              <a:t>Assignments</a:t>
            </a:r>
          </a:p>
        </p:txBody>
      </p:sp>
      <p:sp>
        <p:nvSpPr>
          <p:cNvPr id="8198" name="Rectangle 1031"/>
          <p:cNvSpPr>
            <a:spLocks noChangeArrowheads="1"/>
          </p:cNvSpPr>
          <p:nvPr/>
        </p:nvSpPr>
        <p:spPr bwMode="auto">
          <a:xfrm>
            <a:off x="457200" y="1371600"/>
            <a:ext cx="8229600" cy="5410200"/>
          </a:xfrm>
          <a:prstGeom prst="rect">
            <a:avLst/>
          </a:prstGeom>
          <a:noFill/>
          <a:ln w="9525">
            <a:noFill/>
            <a:miter lim="800000"/>
            <a:headEnd/>
            <a:tailEnd/>
          </a:ln>
        </p:spPr>
        <p:txBody>
          <a:bodyPr>
            <a:spAutoFit/>
          </a:bodyPr>
          <a:lstStyle/>
          <a:p>
            <a:r>
              <a:rPr lang="en-US" sz="1400"/>
              <a:t>You have four assignments to complete in this module. All of the assignments use the spreadsheet program Excel. Follow the directions in each assignment and submit the result as an email attachment or submit it through Blackboard as an email attachment.</a:t>
            </a:r>
          </a:p>
          <a:p>
            <a:endParaRPr lang="en-US" sz="1400"/>
          </a:p>
          <a:p>
            <a:r>
              <a:rPr lang="en-US" sz="1400" b="1"/>
              <a:t>Preparation</a:t>
            </a:r>
            <a:endParaRPr lang="en-US" sz="1400"/>
          </a:p>
          <a:p>
            <a:r>
              <a:rPr lang="en-US" sz="1400"/>
              <a:t>You should become familiar with the basics of the Excel spreadsheet program.  You can click on the Links icon at the top right of this page to go to the Links page. There are several tutorials to view.  Also within the assignment pages there are similar links to useful information regarding the assignment.</a:t>
            </a:r>
          </a:p>
          <a:p>
            <a:endParaRPr lang="en-US" sz="1400" b="1"/>
          </a:p>
          <a:p>
            <a:r>
              <a:rPr lang="en-US" sz="1400" b="1"/>
              <a:t>Slide 6	</a:t>
            </a:r>
            <a:r>
              <a:rPr lang="en-US" sz="1400"/>
              <a:t> </a:t>
            </a:r>
            <a:r>
              <a:rPr lang="en-US" sz="1400" b="1"/>
              <a:t>Assignment 1: Researching Labor Statistics</a:t>
            </a:r>
            <a:endParaRPr lang="en-US" sz="1400" b="1">
              <a:solidFill>
                <a:srgbClr val="800000"/>
              </a:solidFill>
            </a:endParaRPr>
          </a:p>
          <a:p>
            <a:r>
              <a:rPr lang="en-US" sz="1400"/>
              <a:t>	This assignment guides you through exploration of labor statistics and entering some of 	that information into a spreadsheet where you will find the average salary of two types of 	jobs.</a:t>
            </a:r>
          </a:p>
          <a:p>
            <a:endParaRPr lang="en-US" sz="1400"/>
          </a:p>
          <a:p>
            <a:r>
              <a:rPr lang="en-US" sz="1400" b="1"/>
              <a:t>Slide 7	</a:t>
            </a:r>
            <a:r>
              <a:rPr lang="en-US" sz="1400"/>
              <a:t> </a:t>
            </a:r>
            <a:r>
              <a:rPr lang="en-US" sz="1400" b="1"/>
              <a:t>Assignment 2: Making Bar Graphs</a:t>
            </a:r>
          </a:p>
          <a:p>
            <a:r>
              <a:rPr lang="en-US" sz="1400"/>
              <a:t>	In creating a Bar Graph from your spreadsheet data you can use your existing 		spreadsheet data developed for your Labor Statistics research assignment.</a:t>
            </a:r>
          </a:p>
          <a:p>
            <a:endParaRPr lang="en-US" sz="1400"/>
          </a:p>
          <a:p>
            <a:r>
              <a:rPr lang="en-US" sz="1400" b="1"/>
              <a:t>Slide 8-9	</a:t>
            </a:r>
            <a:r>
              <a:rPr lang="en-US" sz="1400"/>
              <a:t> </a:t>
            </a:r>
            <a:r>
              <a:rPr lang="en-US" sz="1400" b="1"/>
              <a:t>Assignment 3: Quantifying the Disparity</a:t>
            </a:r>
          </a:p>
          <a:p>
            <a:r>
              <a:rPr lang="en-US" sz="1400"/>
              <a:t>	Again, drawing on your existing spreadsheet, you will create two additional columns to 	display the percentage differences of salary between Dirty Jobs and Clean Jobs.</a:t>
            </a:r>
          </a:p>
          <a:p>
            <a:endParaRPr lang="en-US" sz="1400"/>
          </a:p>
          <a:p>
            <a:r>
              <a:rPr lang="en-US" sz="1400" b="1"/>
              <a:t>Slide 11	</a:t>
            </a:r>
            <a:r>
              <a:rPr lang="en-US" sz="1400"/>
              <a:t> </a:t>
            </a:r>
            <a:r>
              <a:rPr lang="en-US" sz="1400" b="1"/>
              <a:t>Assignment 4: Demonstrating Your Understanding</a:t>
            </a:r>
          </a:p>
          <a:p>
            <a:r>
              <a:rPr lang="en-US" sz="1400" b="1"/>
              <a:t>	</a:t>
            </a:r>
            <a:r>
              <a:rPr lang="en-US" sz="1400"/>
              <a:t>After you complete the first three assignments in this module, you will answer some final 	questions to demonstrate your understanding of the material.</a:t>
            </a:r>
            <a:endParaRPr lang="en-US" sz="1400"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A14C2E57-A18A-491F-9472-5B9FF990C4BE}" type="slidenum">
              <a:rPr lang="en-US"/>
              <a:pPr>
                <a:defRPr/>
              </a:pPr>
              <a:t>6</a:t>
            </a:fld>
            <a:endParaRPr lang="en-US"/>
          </a:p>
        </p:txBody>
      </p:sp>
      <p:sp>
        <p:nvSpPr>
          <p:cNvPr id="9219" name="Rectangle 2"/>
          <p:cNvSpPr>
            <a:spLocks noGrp="1" noChangeArrowheads="1"/>
          </p:cNvSpPr>
          <p:nvPr>
            <p:ph type="body" idx="1"/>
          </p:nvPr>
        </p:nvSpPr>
        <p:spPr>
          <a:xfrm>
            <a:off x="304800" y="838200"/>
            <a:ext cx="8550275" cy="2895600"/>
          </a:xfrm>
          <a:solidFill>
            <a:srgbClr val="CCECFF">
              <a:alpha val="50195"/>
            </a:srgbClr>
          </a:solidFill>
          <a:ln w="38100">
            <a:solidFill>
              <a:srgbClr val="006699"/>
            </a:solidFill>
          </a:ln>
        </p:spPr>
        <p:txBody>
          <a:bodyPr/>
          <a:lstStyle/>
          <a:p>
            <a:pPr marL="290513" indent="-290513">
              <a:lnSpc>
                <a:spcPct val="80000"/>
              </a:lnSpc>
              <a:buFont typeface="Times" pitchFamily="16" charset="0"/>
              <a:buAutoNum type="arabicPeriod"/>
              <a:tabLst>
                <a:tab pos="284163" algn="l"/>
              </a:tabLst>
            </a:pPr>
            <a:r>
              <a:rPr lang="en-US" sz="1800" smtClean="0">
                <a:latin typeface="Arial" charset="0"/>
              </a:rPr>
              <a:t>Research the  </a:t>
            </a:r>
            <a:r>
              <a:rPr lang="en-US" sz="1800" smtClean="0">
                <a:latin typeface="Arial" charset="0"/>
                <a:hlinkClick r:id="rId2"/>
              </a:rPr>
              <a:t>Bureau of Labor Statistics Website </a:t>
            </a:r>
            <a:endParaRPr lang="en-US" sz="1800" smtClean="0">
              <a:latin typeface="Arial" charset="0"/>
            </a:endParaRPr>
          </a:p>
          <a:p>
            <a:pPr marL="290513" indent="-290513">
              <a:lnSpc>
                <a:spcPct val="80000"/>
              </a:lnSpc>
              <a:buFont typeface="Times" pitchFamily="16" charset="0"/>
              <a:buAutoNum type="arabicPeriod"/>
              <a:tabLst>
                <a:tab pos="284163" algn="l"/>
              </a:tabLst>
            </a:pPr>
            <a:r>
              <a:rPr lang="en-US" sz="1800" smtClean="0">
                <a:latin typeface="Arial" charset="0"/>
              </a:rPr>
              <a:t>Click on your state. </a:t>
            </a:r>
          </a:p>
          <a:p>
            <a:pPr marL="290513" indent="-290513">
              <a:lnSpc>
                <a:spcPct val="80000"/>
              </a:lnSpc>
              <a:buFont typeface="Times" pitchFamily="16" charset="0"/>
              <a:buAutoNum type="arabicPeriod"/>
              <a:tabLst>
                <a:tab pos="284163" algn="l"/>
              </a:tabLst>
            </a:pPr>
            <a:r>
              <a:rPr lang="en-US" sz="1800" smtClean="0">
                <a:latin typeface="Arial" charset="0"/>
              </a:rPr>
              <a:t>Investigate  the state and job categories that interest you. </a:t>
            </a:r>
          </a:p>
          <a:p>
            <a:pPr marL="290513" indent="-290513">
              <a:lnSpc>
                <a:spcPct val="80000"/>
              </a:lnSpc>
              <a:buFont typeface="Times" pitchFamily="16" charset="0"/>
              <a:buAutoNum type="arabicPeriod"/>
              <a:tabLst>
                <a:tab pos="284163" algn="l"/>
              </a:tabLst>
            </a:pPr>
            <a:r>
              <a:rPr lang="en-US" sz="1800" smtClean="0">
                <a:latin typeface="Arial" charset="0"/>
              </a:rPr>
              <a:t>Open the spreadsheet program Excel.</a:t>
            </a:r>
          </a:p>
          <a:p>
            <a:pPr marL="290513" indent="-290513">
              <a:lnSpc>
                <a:spcPct val="80000"/>
              </a:lnSpc>
              <a:buFont typeface="Times" pitchFamily="16" charset="0"/>
              <a:buAutoNum type="arabicPeriod"/>
              <a:tabLst>
                <a:tab pos="284163" algn="l"/>
              </a:tabLst>
            </a:pPr>
            <a:r>
              <a:rPr lang="en-US" sz="1800" smtClean="0">
                <a:latin typeface="Arial" charset="0"/>
              </a:rPr>
              <a:t>Use the reference tips below for more information in understanding this spreadsheet application. </a:t>
            </a:r>
          </a:p>
          <a:p>
            <a:pPr marL="290513" indent="-290513">
              <a:lnSpc>
                <a:spcPct val="80000"/>
              </a:lnSpc>
              <a:buFont typeface="Times" pitchFamily="16" charset="0"/>
              <a:buAutoNum type="arabicPeriod"/>
              <a:tabLst>
                <a:tab pos="284163" algn="l"/>
              </a:tabLst>
            </a:pPr>
            <a:r>
              <a:rPr lang="en-US" sz="1800" smtClean="0">
                <a:latin typeface="Arial" charset="0"/>
              </a:rPr>
              <a:t>Enter at least five job titles and salaries into your spreadsheet in two columns. Make sure that this table is consistent with the Excel spreadsheet on Slide 4.</a:t>
            </a:r>
          </a:p>
          <a:p>
            <a:pPr marL="290513" indent="-290513">
              <a:lnSpc>
                <a:spcPct val="80000"/>
              </a:lnSpc>
              <a:buFont typeface="Times" pitchFamily="16" charset="0"/>
              <a:buAutoNum type="arabicPeriod"/>
              <a:tabLst>
                <a:tab pos="284163" algn="l"/>
              </a:tabLst>
            </a:pPr>
            <a:r>
              <a:rPr lang="en-US" sz="1800" smtClean="0">
                <a:latin typeface="Arial" charset="0"/>
              </a:rPr>
              <a:t>Use the AVERAGE function in Excel to find out the mean or average salary of your chosen jobs.</a:t>
            </a:r>
          </a:p>
          <a:p>
            <a:pPr marL="290513" indent="-290513">
              <a:lnSpc>
                <a:spcPct val="80000"/>
              </a:lnSpc>
              <a:buFont typeface="Times" pitchFamily="16" charset="0"/>
              <a:buAutoNum type="arabicPeriod"/>
              <a:tabLst>
                <a:tab pos="284163" algn="l"/>
              </a:tabLst>
            </a:pPr>
            <a:r>
              <a:rPr lang="en-US" sz="1800" smtClean="0">
                <a:latin typeface="Arial" charset="0"/>
                <a:cs typeface="Arial" charset="0"/>
              </a:rPr>
              <a:t>See </a:t>
            </a:r>
            <a:r>
              <a:rPr lang="en-US" sz="1800" smtClean="0">
                <a:latin typeface="Arial" charset="0"/>
                <a:cs typeface="Arial" charset="0"/>
                <a:hlinkClick r:id="rId3" action="ppaction://hlinksldjump"/>
              </a:rPr>
              <a:t>Slide 9 for example</a:t>
            </a:r>
            <a:r>
              <a:rPr lang="en-US" sz="1800" smtClean="0">
                <a:latin typeface="Arial" charset="0"/>
                <a:cs typeface="Arial" charset="0"/>
              </a:rPr>
              <a:t>.</a:t>
            </a:r>
          </a:p>
        </p:txBody>
      </p:sp>
      <p:sp>
        <p:nvSpPr>
          <p:cNvPr id="9220" name="Text Box 3"/>
          <p:cNvSpPr txBox="1">
            <a:spLocks noChangeArrowheads="1"/>
          </p:cNvSpPr>
          <p:nvPr/>
        </p:nvSpPr>
        <p:spPr bwMode="auto">
          <a:xfrm>
            <a:off x="2667000" y="4254500"/>
            <a:ext cx="3886200" cy="850900"/>
          </a:xfrm>
          <a:prstGeom prst="rect">
            <a:avLst/>
          </a:prstGeom>
          <a:solidFill>
            <a:srgbClr val="CCFFCC">
              <a:alpha val="50195"/>
            </a:srgbClr>
          </a:solidFill>
          <a:ln w="38100" algn="ctr">
            <a:solidFill>
              <a:srgbClr val="008000"/>
            </a:solidFill>
            <a:miter lim="800000"/>
            <a:headEnd/>
            <a:tailEnd/>
          </a:ln>
        </p:spPr>
        <p:txBody>
          <a:bodyPr>
            <a:spAutoFit/>
          </a:bodyPr>
          <a:lstStyle/>
          <a:p>
            <a:pPr algn="ctr">
              <a:spcBef>
                <a:spcPct val="50000"/>
              </a:spcBef>
            </a:pPr>
            <a:r>
              <a:rPr lang="en-US" sz="1600"/>
              <a:t>Submit this Assignment as an attachment and send through email or submit on Blackboard as an attachment.</a:t>
            </a:r>
          </a:p>
        </p:txBody>
      </p:sp>
      <p:sp>
        <p:nvSpPr>
          <p:cNvPr id="9221" name="Text Box 4"/>
          <p:cNvSpPr txBox="1">
            <a:spLocks noChangeArrowheads="1"/>
          </p:cNvSpPr>
          <p:nvPr/>
        </p:nvSpPr>
        <p:spPr bwMode="auto">
          <a:xfrm>
            <a:off x="73025" y="80963"/>
            <a:ext cx="5170488" cy="400050"/>
          </a:xfrm>
          <a:prstGeom prst="rect">
            <a:avLst/>
          </a:prstGeom>
          <a:noFill/>
          <a:ln w="9525">
            <a:noFill/>
            <a:miter lim="800000"/>
            <a:headEnd/>
            <a:tailEnd/>
          </a:ln>
        </p:spPr>
        <p:txBody>
          <a:bodyPr wrap="none">
            <a:spAutoFit/>
          </a:bodyPr>
          <a:lstStyle/>
          <a:p>
            <a:r>
              <a:rPr lang="en-US" sz="2000" b="1"/>
              <a:t>Assignment 1: Research Labor Statistics</a:t>
            </a:r>
            <a:endParaRPr lang="en-US" sz="2000" b="1">
              <a:solidFill>
                <a:srgbClr val="800000"/>
              </a:solidFill>
            </a:endParaRPr>
          </a:p>
        </p:txBody>
      </p:sp>
      <p:sp>
        <p:nvSpPr>
          <p:cNvPr id="9222" name="Text Box 5"/>
          <p:cNvSpPr txBox="1">
            <a:spLocks noChangeArrowheads="1"/>
          </p:cNvSpPr>
          <p:nvPr/>
        </p:nvSpPr>
        <p:spPr bwMode="auto">
          <a:xfrm>
            <a:off x="228600" y="5105400"/>
            <a:ext cx="2301875" cy="1108075"/>
          </a:xfrm>
          <a:prstGeom prst="rect">
            <a:avLst/>
          </a:prstGeom>
          <a:solidFill>
            <a:srgbClr val="FF7C80">
              <a:alpha val="80000"/>
            </a:srgbClr>
          </a:solidFill>
          <a:ln w="38100">
            <a:solidFill>
              <a:srgbClr val="800000"/>
            </a:solidFill>
            <a:miter lim="800000"/>
            <a:headEnd/>
            <a:tailEnd/>
          </a:ln>
        </p:spPr>
        <p:txBody>
          <a:bodyPr>
            <a:spAutoFit/>
          </a:bodyPr>
          <a:lstStyle/>
          <a:p>
            <a:pPr algn="ctr"/>
            <a:r>
              <a:rPr lang="en-US" sz="1600" b="1" i="1" dirty="0">
                <a:hlinkClick r:id="rId4"/>
              </a:rPr>
              <a:t>Click Here </a:t>
            </a:r>
            <a:endParaRPr lang="en-US" sz="1600" b="1" i="1" dirty="0"/>
          </a:p>
          <a:p>
            <a:pPr algn="ctr"/>
            <a:r>
              <a:rPr lang="en-US" sz="1600" b="1" i="1" dirty="0"/>
              <a:t>for Help Understanding Basic Excel Operations</a:t>
            </a:r>
          </a:p>
        </p:txBody>
      </p:sp>
      <p:sp>
        <p:nvSpPr>
          <p:cNvPr id="9223"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
        <p:nvSpPr>
          <p:cNvPr id="14" name="Rectangle 13"/>
          <p:cNvSpPr/>
          <p:nvPr/>
        </p:nvSpPr>
        <p:spPr>
          <a:xfrm>
            <a:off x="6705600" y="5170488"/>
            <a:ext cx="2133600" cy="1063625"/>
          </a:xfrm>
          <a:prstGeom prst="rect">
            <a:avLst/>
          </a:prstGeom>
          <a:solidFill>
            <a:srgbClr val="FF7C80">
              <a:alpha val="80000"/>
            </a:srgbClr>
          </a:solidFill>
          <a:ln w="38100">
            <a:solidFill>
              <a:srgbClr val="800000"/>
            </a:solidFill>
          </a:ln>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1600" b="1" dirty="0">
                <a:solidFill>
                  <a:srgbClr val="000000"/>
                </a:solidFill>
                <a:latin typeface="Arial" charset="0"/>
              </a:rPr>
              <a:t>Know more about the AVERAGE function.</a:t>
            </a:r>
          </a:p>
          <a:p>
            <a:pPr algn="ctr">
              <a:defRPr/>
            </a:pPr>
            <a:r>
              <a:rPr lang="en-US" sz="1400" b="1" dirty="0">
                <a:solidFill>
                  <a:srgbClr val="000000"/>
                </a:solidFill>
                <a:latin typeface="Arial" charset="0"/>
              </a:rPr>
              <a:t> </a:t>
            </a:r>
            <a:r>
              <a:rPr lang="en-US" sz="1400" b="1" dirty="0">
                <a:solidFill>
                  <a:srgbClr val="000000"/>
                </a:solidFill>
                <a:latin typeface="Arial" charset="0"/>
                <a:hlinkClick r:id="rId5"/>
              </a:rPr>
              <a:t>Click here.</a:t>
            </a:r>
            <a:endParaRPr lang="en-US" sz="1400" b="1" dirty="0">
              <a:solidFill>
                <a:srgbClr val="000000"/>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E3DD1031-5ABB-44CD-83E6-C3E6C6DFE91F}" type="slidenum">
              <a:rPr lang="en-US"/>
              <a:pPr>
                <a:defRPr/>
              </a:pPr>
              <a:t>7</a:t>
            </a:fld>
            <a:endParaRPr lang="en-US"/>
          </a:p>
        </p:txBody>
      </p:sp>
      <p:sp>
        <p:nvSpPr>
          <p:cNvPr id="10243" name="Rectangle 2"/>
          <p:cNvSpPr>
            <a:spLocks noGrp="1" noChangeArrowheads="1"/>
          </p:cNvSpPr>
          <p:nvPr>
            <p:ph type="body" idx="1"/>
          </p:nvPr>
        </p:nvSpPr>
        <p:spPr>
          <a:xfrm>
            <a:off x="609600" y="838200"/>
            <a:ext cx="8153400" cy="4495800"/>
          </a:xfrm>
          <a:solidFill>
            <a:srgbClr val="CCECFF">
              <a:alpha val="50195"/>
            </a:srgbClr>
          </a:solidFill>
          <a:ln w="38100">
            <a:solidFill>
              <a:srgbClr val="006699"/>
            </a:solidFill>
          </a:ln>
        </p:spPr>
        <p:txBody>
          <a:bodyPr/>
          <a:lstStyle/>
          <a:p>
            <a:pPr marL="223838" indent="-223838">
              <a:lnSpc>
                <a:spcPct val="80000"/>
              </a:lnSpc>
              <a:buFont typeface="Arial" charset="0"/>
              <a:buNone/>
            </a:pPr>
            <a:r>
              <a:rPr lang="en-US" sz="2000" b="1" dirty="0" smtClean="0">
                <a:latin typeface="Arial" charset="0"/>
              </a:rPr>
              <a:t>Assignment Details for Bar Graph Design</a:t>
            </a:r>
          </a:p>
          <a:p>
            <a:pPr marL="223838" indent="-223838">
              <a:lnSpc>
                <a:spcPct val="80000"/>
              </a:lnSpc>
              <a:buFont typeface="Arial" charset="0"/>
              <a:buNone/>
            </a:pPr>
            <a:endParaRPr lang="en-US" sz="2000" b="1" dirty="0" smtClean="0">
              <a:latin typeface="Arial" charset="0"/>
            </a:endParaRPr>
          </a:p>
          <a:p>
            <a:pPr marL="223838" indent="-223838">
              <a:lnSpc>
                <a:spcPct val="80000"/>
              </a:lnSpc>
              <a:buFont typeface="Times" pitchFamily="16" charset="0"/>
              <a:buAutoNum type="arabicPeriod"/>
            </a:pPr>
            <a:r>
              <a:rPr lang="en-US" sz="2000" b="1" dirty="0" smtClean="0">
                <a:latin typeface="Arial" charset="0"/>
              </a:rPr>
              <a:t>Open the Excel application file which you created to research Labor Statistics.</a:t>
            </a:r>
          </a:p>
          <a:p>
            <a:pPr marL="223838" indent="-223838">
              <a:lnSpc>
                <a:spcPct val="80000"/>
              </a:lnSpc>
              <a:buFont typeface="Times" pitchFamily="16" charset="0"/>
              <a:buAutoNum type="arabicPeriod"/>
            </a:pPr>
            <a:r>
              <a:rPr lang="en-US" sz="2000" b="1" dirty="0" smtClean="0">
                <a:latin typeface="Arial" charset="0"/>
              </a:rPr>
              <a:t>Click on the link found at the bottom right side of this box for hints on developing a basic bar graph.</a:t>
            </a:r>
          </a:p>
          <a:p>
            <a:pPr marL="223838" indent="-223838">
              <a:lnSpc>
                <a:spcPct val="80000"/>
              </a:lnSpc>
              <a:buFont typeface="Times" pitchFamily="16" charset="0"/>
              <a:buAutoNum type="arabicPeriod"/>
            </a:pPr>
            <a:r>
              <a:rPr lang="en-US" sz="2000" b="1" dirty="0" smtClean="0">
                <a:latin typeface="Arial" charset="0"/>
              </a:rPr>
              <a:t>Use your own average salaries from the Bureau of Labor Statistics Website or from the reference spreadsheet on Slide 4.</a:t>
            </a:r>
          </a:p>
          <a:p>
            <a:pPr marL="223838" indent="-223838">
              <a:lnSpc>
                <a:spcPct val="80000"/>
              </a:lnSpc>
              <a:buFont typeface="Times" pitchFamily="16" charset="0"/>
              <a:buAutoNum type="arabicPeriod"/>
            </a:pPr>
            <a:r>
              <a:rPr lang="en-US" sz="2000" b="1" dirty="0" smtClean="0">
                <a:latin typeface="Arial" charset="0"/>
              </a:rPr>
              <a:t>Enter these averages in two columns.</a:t>
            </a:r>
          </a:p>
          <a:p>
            <a:pPr marL="223838" indent="-223838">
              <a:lnSpc>
                <a:spcPct val="80000"/>
              </a:lnSpc>
              <a:buFont typeface="Times" pitchFamily="16" charset="0"/>
              <a:buAutoNum type="arabicPeriod"/>
            </a:pPr>
            <a:r>
              <a:rPr lang="en-US" sz="2000" b="1" dirty="0" smtClean="0">
                <a:latin typeface="Arial" charset="0"/>
              </a:rPr>
              <a:t>Use the Chart Function in Excel to create your Bar Graph based on those columns.</a:t>
            </a:r>
          </a:p>
          <a:p>
            <a:pPr marL="223838" indent="-223838">
              <a:lnSpc>
                <a:spcPct val="80000"/>
              </a:lnSpc>
              <a:buFont typeface="Times" pitchFamily="16" charset="0"/>
              <a:buAutoNum type="arabicPeriod"/>
            </a:pPr>
            <a:r>
              <a:rPr lang="en-US" sz="2000" b="1" dirty="0" smtClean="0">
                <a:latin typeface="Arial" charset="0"/>
              </a:rPr>
              <a:t> </a:t>
            </a:r>
            <a:r>
              <a:rPr lang="en-US" sz="2000" b="1" dirty="0" smtClean="0">
                <a:latin typeface="Arial" charset="0"/>
                <a:cs typeface="Arial" charset="0"/>
              </a:rPr>
              <a:t>See </a:t>
            </a:r>
            <a:r>
              <a:rPr lang="en-US" sz="2000" b="1" dirty="0" smtClean="0">
                <a:latin typeface="Arial" charset="0"/>
                <a:cs typeface="Arial" charset="0"/>
                <a:hlinkClick r:id="rId2" action="ppaction://hlinksldjump"/>
              </a:rPr>
              <a:t>Slide 9 for example</a:t>
            </a:r>
            <a:r>
              <a:rPr lang="en-US" sz="2000" b="1" dirty="0" smtClean="0">
                <a:latin typeface="Arial" charset="0"/>
                <a:cs typeface="Arial" charset="0"/>
              </a:rPr>
              <a:t>.</a:t>
            </a:r>
          </a:p>
        </p:txBody>
      </p:sp>
      <p:sp>
        <p:nvSpPr>
          <p:cNvPr id="10244" name="Text Box 3"/>
          <p:cNvSpPr txBox="1">
            <a:spLocks noChangeArrowheads="1"/>
          </p:cNvSpPr>
          <p:nvPr/>
        </p:nvSpPr>
        <p:spPr bwMode="auto">
          <a:xfrm>
            <a:off x="609600" y="5715000"/>
            <a:ext cx="8153400" cy="666750"/>
          </a:xfrm>
          <a:prstGeom prst="rect">
            <a:avLst/>
          </a:prstGeom>
          <a:solidFill>
            <a:srgbClr val="CCFFCC">
              <a:alpha val="50195"/>
            </a:srgbClr>
          </a:solidFill>
          <a:ln w="38100" algn="ctr">
            <a:solidFill>
              <a:srgbClr val="008000"/>
            </a:solidFill>
            <a:miter lim="800000"/>
            <a:headEnd/>
            <a:tailEnd/>
          </a:ln>
        </p:spPr>
        <p:txBody>
          <a:bodyPr>
            <a:spAutoFit/>
          </a:bodyPr>
          <a:lstStyle/>
          <a:p>
            <a:pPr algn="ctr" eaLnBrk="0" hangingPunct="0"/>
            <a:r>
              <a:rPr lang="en-US"/>
              <a:t>Submit this Assignment as an attachment and send through email </a:t>
            </a:r>
          </a:p>
          <a:p>
            <a:pPr algn="ctr" eaLnBrk="0" hangingPunct="0"/>
            <a:r>
              <a:rPr lang="en-US"/>
              <a:t>or submit on Blackboard as an attachment.</a:t>
            </a:r>
          </a:p>
        </p:txBody>
      </p:sp>
      <p:sp>
        <p:nvSpPr>
          <p:cNvPr id="10245" name="Text Box 4"/>
          <p:cNvSpPr txBox="1">
            <a:spLocks noChangeArrowheads="1"/>
          </p:cNvSpPr>
          <p:nvPr/>
        </p:nvSpPr>
        <p:spPr bwMode="auto">
          <a:xfrm>
            <a:off x="73025" y="80963"/>
            <a:ext cx="4500563" cy="400050"/>
          </a:xfrm>
          <a:prstGeom prst="rect">
            <a:avLst/>
          </a:prstGeom>
          <a:noFill/>
          <a:ln w="9525">
            <a:noFill/>
            <a:miter lim="800000"/>
            <a:headEnd/>
            <a:tailEnd/>
          </a:ln>
        </p:spPr>
        <p:txBody>
          <a:bodyPr wrap="none">
            <a:spAutoFit/>
          </a:bodyPr>
          <a:lstStyle/>
          <a:p>
            <a:r>
              <a:rPr lang="en-US" sz="2000" b="1"/>
              <a:t>Assignment 2: Drawing Bar Graphs</a:t>
            </a:r>
          </a:p>
        </p:txBody>
      </p:sp>
      <p:sp>
        <p:nvSpPr>
          <p:cNvPr id="10246" name="Text Box 5"/>
          <p:cNvSpPr txBox="1">
            <a:spLocks noChangeArrowheads="1"/>
          </p:cNvSpPr>
          <p:nvPr/>
        </p:nvSpPr>
        <p:spPr bwMode="auto">
          <a:xfrm>
            <a:off x="6324600" y="4191000"/>
            <a:ext cx="2073275" cy="863600"/>
          </a:xfrm>
          <a:prstGeom prst="rect">
            <a:avLst/>
          </a:prstGeom>
          <a:solidFill>
            <a:srgbClr val="FF7C80">
              <a:alpha val="80000"/>
            </a:srgbClr>
          </a:solidFill>
          <a:ln w="38100">
            <a:solidFill>
              <a:srgbClr val="800000"/>
            </a:solidFill>
            <a:miter lim="800000"/>
            <a:headEnd/>
            <a:tailEnd/>
          </a:ln>
        </p:spPr>
        <p:txBody>
          <a:bodyPr>
            <a:spAutoFit/>
          </a:bodyPr>
          <a:lstStyle/>
          <a:p>
            <a:pPr algn="ctr"/>
            <a:r>
              <a:rPr lang="en-US" sz="1600" b="1" i="1" dirty="0">
                <a:hlinkClick r:id="rId3"/>
              </a:rPr>
              <a:t>Click Here </a:t>
            </a:r>
            <a:r>
              <a:rPr lang="en-US" sz="1600" b="1" i="1" dirty="0"/>
              <a:t>for Help Developing a Basic Bar Graph</a:t>
            </a:r>
          </a:p>
        </p:txBody>
      </p:sp>
      <p:sp>
        <p:nvSpPr>
          <p:cNvPr id="10247"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D69CDEE1-43C8-4086-A45A-4A36CD8B90C3}" type="slidenum">
              <a:rPr lang="en-US"/>
              <a:pPr>
                <a:defRPr/>
              </a:pPr>
              <a:t>8</a:t>
            </a:fld>
            <a:endParaRPr lang="en-US"/>
          </a:p>
        </p:txBody>
      </p:sp>
      <p:sp>
        <p:nvSpPr>
          <p:cNvPr id="11267" name="Rectangle 2"/>
          <p:cNvSpPr>
            <a:spLocks noGrp="1" noChangeArrowheads="1"/>
          </p:cNvSpPr>
          <p:nvPr>
            <p:ph type="body" idx="4294967295"/>
          </p:nvPr>
        </p:nvSpPr>
        <p:spPr>
          <a:xfrm>
            <a:off x="73025" y="657225"/>
            <a:ext cx="8534400" cy="2971800"/>
          </a:xfrm>
          <a:solidFill>
            <a:srgbClr val="CCECFF">
              <a:alpha val="50195"/>
            </a:srgbClr>
          </a:solidFill>
          <a:ln w="38100">
            <a:solidFill>
              <a:srgbClr val="006699"/>
            </a:solidFill>
          </a:ln>
        </p:spPr>
        <p:txBody>
          <a:bodyPr/>
          <a:lstStyle/>
          <a:p>
            <a:pPr marL="223838" indent="-223838">
              <a:lnSpc>
                <a:spcPct val="80000"/>
              </a:lnSpc>
              <a:buFont typeface="Arial" charset="0"/>
              <a:buNone/>
            </a:pPr>
            <a:r>
              <a:rPr lang="en-US" sz="1800" b="1" smtClean="0">
                <a:latin typeface="Arial" charset="0"/>
              </a:rPr>
              <a:t>Assignment Details for Percentages</a:t>
            </a:r>
          </a:p>
          <a:p>
            <a:pPr marL="223838" indent="-223838">
              <a:lnSpc>
                <a:spcPct val="80000"/>
              </a:lnSpc>
              <a:buFont typeface="Arial" charset="0"/>
              <a:buNone/>
            </a:pPr>
            <a:endParaRPr lang="en-US" sz="1800" b="1" smtClean="0">
              <a:latin typeface="Arial" charset="0"/>
            </a:endParaRPr>
          </a:p>
          <a:p>
            <a:pPr marL="223838" indent="-223838">
              <a:lnSpc>
                <a:spcPct val="80000"/>
              </a:lnSpc>
              <a:buFont typeface="Times" pitchFamily="16" charset="0"/>
              <a:buAutoNum type="arabicPeriod"/>
            </a:pPr>
            <a:r>
              <a:rPr lang="en-US" sz="1800" b="1" smtClean="0">
                <a:latin typeface="Arial" charset="0"/>
              </a:rPr>
              <a:t>Open the Excel application file which you created to research Labor Statistics.</a:t>
            </a:r>
          </a:p>
          <a:p>
            <a:pPr marL="223838" indent="-223838">
              <a:lnSpc>
                <a:spcPct val="80000"/>
              </a:lnSpc>
              <a:buFont typeface="Times" pitchFamily="16" charset="0"/>
              <a:buAutoNum type="arabicPeriod"/>
            </a:pPr>
            <a:r>
              <a:rPr lang="en-US" sz="1800" b="1" smtClean="0">
                <a:latin typeface="Arial" charset="0"/>
              </a:rPr>
              <a:t>You can use your own average salaries from the Bureau of Labor Statistics Website or from the reference spreadsheet on Slide 4. This time list the highest paying job first then the rest in descending order. Do this for “Dirty Jobs” in one column and “Clean Jobs” in an adjacent column.</a:t>
            </a:r>
          </a:p>
          <a:p>
            <a:pPr marL="223838" indent="-223838">
              <a:lnSpc>
                <a:spcPct val="80000"/>
              </a:lnSpc>
              <a:buFont typeface="Times" pitchFamily="16" charset="0"/>
              <a:buAutoNum type="arabicPeriod"/>
            </a:pPr>
            <a:r>
              <a:rPr lang="en-US" sz="1800" b="1" smtClean="0">
                <a:latin typeface="Arial" charset="0"/>
              </a:rPr>
              <a:t>The remaining cells in the column will relate to the 2nd, 3rd, 4th and 5th jobs etc.</a:t>
            </a:r>
          </a:p>
          <a:p>
            <a:pPr marL="223838" indent="-223838">
              <a:lnSpc>
                <a:spcPct val="80000"/>
              </a:lnSpc>
              <a:buFont typeface="Times" pitchFamily="16" charset="0"/>
              <a:buAutoNum type="arabicPeriod"/>
            </a:pPr>
            <a:r>
              <a:rPr lang="en-US" sz="1800" b="1" smtClean="0">
                <a:latin typeface="Arial" charset="0"/>
                <a:cs typeface="Arial" charset="0"/>
              </a:rPr>
              <a:t>See </a:t>
            </a:r>
            <a:r>
              <a:rPr lang="en-US" sz="1800" b="1" smtClean="0">
                <a:latin typeface="Arial" charset="0"/>
                <a:cs typeface="Arial" charset="0"/>
                <a:hlinkClick r:id="rId2" action="ppaction://hlinksldjump"/>
              </a:rPr>
              <a:t>Slide 10 for examples of quantitative comparisons</a:t>
            </a:r>
            <a:r>
              <a:rPr lang="en-US" sz="1800" b="1" smtClean="0">
                <a:latin typeface="Arial" charset="0"/>
                <a:cs typeface="Arial" charset="0"/>
              </a:rPr>
              <a:t>.</a:t>
            </a:r>
          </a:p>
        </p:txBody>
      </p:sp>
      <p:sp>
        <p:nvSpPr>
          <p:cNvPr id="11268" name="Text Box 4"/>
          <p:cNvSpPr txBox="1">
            <a:spLocks noChangeArrowheads="1"/>
          </p:cNvSpPr>
          <p:nvPr/>
        </p:nvSpPr>
        <p:spPr bwMode="auto">
          <a:xfrm>
            <a:off x="73025" y="80963"/>
            <a:ext cx="5067300" cy="400050"/>
          </a:xfrm>
          <a:prstGeom prst="rect">
            <a:avLst/>
          </a:prstGeom>
          <a:noFill/>
          <a:ln w="9525">
            <a:noFill/>
            <a:miter lim="800000"/>
            <a:headEnd/>
            <a:tailEnd/>
          </a:ln>
        </p:spPr>
        <p:txBody>
          <a:bodyPr wrap="none">
            <a:spAutoFit/>
          </a:bodyPr>
          <a:lstStyle/>
          <a:p>
            <a:r>
              <a:rPr lang="en-US" sz="2000" b="1"/>
              <a:t>Assignment 3: Quantifying the Disparity</a:t>
            </a:r>
          </a:p>
        </p:txBody>
      </p:sp>
      <p:sp>
        <p:nvSpPr>
          <p:cNvPr id="11269"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
        <p:nvSpPr>
          <p:cNvPr id="11270" name="Text Box 5"/>
          <p:cNvSpPr txBox="1">
            <a:spLocks noChangeArrowheads="1"/>
          </p:cNvSpPr>
          <p:nvPr/>
        </p:nvSpPr>
        <p:spPr bwMode="auto">
          <a:xfrm>
            <a:off x="6400800" y="2971800"/>
            <a:ext cx="2590800" cy="830263"/>
          </a:xfrm>
          <a:prstGeom prst="rect">
            <a:avLst/>
          </a:prstGeom>
          <a:solidFill>
            <a:srgbClr val="FF7C80"/>
          </a:solidFill>
          <a:ln w="38100">
            <a:solidFill>
              <a:srgbClr val="800000"/>
            </a:solidFill>
            <a:miter lim="800000"/>
            <a:headEnd/>
            <a:tailEnd/>
          </a:ln>
        </p:spPr>
        <p:txBody>
          <a:bodyPr>
            <a:spAutoFit/>
          </a:bodyPr>
          <a:lstStyle/>
          <a:p>
            <a:pPr algn="ctr"/>
            <a:r>
              <a:rPr lang="en-US" sz="1600" b="1" i="1" dirty="0">
                <a:hlinkClick r:id="rId3"/>
              </a:rPr>
              <a:t>Click Here </a:t>
            </a:r>
            <a:endParaRPr lang="en-US" sz="1600" b="1" i="1" dirty="0"/>
          </a:p>
          <a:p>
            <a:pPr algn="ctr"/>
            <a:r>
              <a:rPr lang="en-US" sz="1600" b="1" i="1" dirty="0"/>
              <a:t>for Help Understanding Basic Excel Operations</a:t>
            </a:r>
          </a:p>
        </p:txBody>
      </p:sp>
      <p:sp>
        <p:nvSpPr>
          <p:cNvPr id="11271" name="TextBox 7"/>
          <p:cNvSpPr txBox="1">
            <a:spLocks noChangeArrowheads="1"/>
          </p:cNvSpPr>
          <p:nvPr/>
        </p:nvSpPr>
        <p:spPr bwMode="auto">
          <a:xfrm>
            <a:off x="76200" y="3975100"/>
            <a:ext cx="8991600" cy="2806700"/>
          </a:xfrm>
          <a:prstGeom prst="rect">
            <a:avLst/>
          </a:prstGeom>
          <a:solidFill>
            <a:srgbClr val="D1EDF7">
              <a:alpha val="50195"/>
            </a:srgbClr>
          </a:solidFill>
          <a:ln w="38100">
            <a:solidFill>
              <a:srgbClr val="006699"/>
            </a:solidFill>
            <a:miter lim="800000"/>
            <a:headEnd/>
            <a:tailEnd/>
          </a:ln>
        </p:spPr>
        <p:txBody>
          <a:bodyPr>
            <a:spAutoFit/>
          </a:bodyPr>
          <a:lstStyle/>
          <a:p>
            <a:pPr indent="-223838" eaLnBrk="0" hangingPunct="0">
              <a:lnSpc>
                <a:spcPct val="80000"/>
              </a:lnSpc>
              <a:spcBef>
                <a:spcPct val="20000"/>
              </a:spcBef>
            </a:pPr>
            <a:r>
              <a:rPr lang="en-US" b="1"/>
              <a:t>There are various ways of using numbers to make a comparison between disparate quantities.  For example if one length is 4 feet and another is 3 feet, you can say that the first is 33% longer than the second.  Or you can say that the second is 25% shorter than the first.  Or you can say that the first is 133% as large as the second.  Or you can say that the second is 75% as large as the first.  It is important that you understand why these numbers are the way they are. </a:t>
            </a:r>
          </a:p>
          <a:p>
            <a:pPr indent="-223838" eaLnBrk="0" hangingPunct="0">
              <a:lnSpc>
                <a:spcPct val="80000"/>
              </a:lnSpc>
              <a:spcBef>
                <a:spcPct val="20000"/>
              </a:spcBef>
            </a:pPr>
            <a:r>
              <a:rPr lang="en-US" b="1"/>
              <a:t>It may seem easy, but people commonly make mistakes.  For example, let’s say the first length is 4 feet, and the second length is 12 feet.  Then, it would be a mistake to say that the second is three times longer than the first.  Any of the following would be correct: (1) The second is three times as long as the first; (2) the second is two times longer than the first; or (3) the second is 200% longer than the first.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62BFDC55-89DF-496D-8D6D-B034E75D4E66}" type="slidenum">
              <a:rPr lang="en-US"/>
              <a:pPr>
                <a:defRPr/>
              </a:pPr>
              <a:t>9</a:t>
            </a:fld>
            <a:endParaRPr lang="en-US"/>
          </a:p>
        </p:txBody>
      </p:sp>
      <p:sp>
        <p:nvSpPr>
          <p:cNvPr id="2052" name="Text Box 3"/>
          <p:cNvSpPr txBox="1">
            <a:spLocks noChangeArrowheads="1"/>
          </p:cNvSpPr>
          <p:nvPr/>
        </p:nvSpPr>
        <p:spPr bwMode="auto">
          <a:xfrm>
            <a:off x="609600" y="5715000"/>
            <a:ext cx="8153400" cy="666750"/>
          </a:xfrm>
          <a:prstGeom prst="rect">
            <a:avLst/>
          </a:prstGeom>
          <a:solidFill>
            <a:srgbClr val="CCFFCC">
              <a:alpha val="50195"/>
            </a:srgbClr>
          </a:solidFill>
          <a:ln w="38100" algn="ctr">
            <a:solidFill>
              <a:srgbClr val="008000"/>
            </a:solidFill>
            <a:miter lim="800000"/>
            <a:headEnd/>
            <a:tailEnd/>
          </a:ln>
        </p:spPr>
        <p:txBody>
          <a:bodyPr>
            <a:spAutoFit/>
          </a:bodyPr>
          <a:lstStyle/>
          <a:p>
            <a:pPr algn="ctr" eaLnBrk="0" hangingPunct="0"/>
            <a:r>
              <a:rPr lang="en-US"/>
              <a:t>Submit this Assignment as an attachment and send through email </a:t>
            </a:r>
          </a:p>
          <a:p>
            <a:pPr algn="ctr" eaLnBrk="0" hangingPunct="0"/>
            <a:r>
              <a:rPr lang="en-US"/>
              <a:t>or submit on Blackboard as an attachment.</a:t>
            </a:r>
          </a:p>
        </p:txBody>
      </p:sp>
      <p:sp>
        <p:nvSpPr>
          <p:cNvPr id="2053" name="Text Box 4"/>
          <p:cNvSpPr txBox="1">
            <a:spLocks noChangeArrowheads="1"/>
          </p:cNvSpPr>
          <p:nvPr/>
        </p:nvSpPr>
        <p:spPr bwMode="auto">
          <a:xfrm>
            <a:off x="73025" y="80963"/>
            <a:ext cx="2105025" cy="396875"/>
          </a:xfrm>
          <a:prstGeom prst="rect">
            <a:avLst/>
          </a:prstGeom>
          <a:noFill/>
          <a:ln w="9525">
            <a:noFill/>
            <a:miter lim="800000"/>
            <a:headEnd/>
            <a:tailEnd/>
          </a:ln>
        </p:spPr>
        <p:txBody>
          <a:bodyPr wrap="none">
            <a:spAutoFit/>
          </a:bodyPr>
          <a:lstStyle/>
          <a:p>
            <a:r>
              <a:rPr lang="en-US" sz="2000" b="1"/>
              <a:t>COMPARISONS</a:t>
            </a:r>
          </a:p>
        </p:txBody>
      </p:sp>
      <p:sp>
        <p:nvSpPr>
          <p:cNvPr id="2054" name="Slide Number Placeholder 7"/>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endParaRPr lang="en-US" sz="1200">
              <a:solidFill>
                <a:srgbClr val="898989"/>
              </a:solidFill>
              <a:latin typeface="Calibri" pitchFamily="34" charset="0"/>
            </a:endParaRPr>
          </a:p>
        </p:txBody>
      </p:sp>
      <p:sp>
        <p:nvSpPr>
          <p:cNvPr id="2055" name="Text Box 9"/>
          <p:cNvSpPr txBox="1">
            <a:spLocks noChangeArrowheads="1"/>
          </p:cNvSpPr>
          <p:nvPr/>
        </p:nvSpPr>
        <p:spPr bwMode="auto">
          <a:xfrm>
            <a:off x="4572000" y="914400"/>
            <a:ext cx="4572000" cy="915988"/>
          </a:xfrm>
          <a:prstGeom prst="rect">
            <a:avLst/>
          </a:prstGeom>
          <a:noFill/>
          <a:ln w="9525">
            <a:noFill/>
            <a:miter lim="800000"/>
            <a:headEnd/>
            <a:tailEnd/>
          </a:ln>
        </p:spPr>
        <p:txBody>
          <a:bodyPr wrap="square">
            <a:spAutoFit/>
          </a:bodyPr>
          <a:lstStyle/>
          <a:p>
            <a:pPr>
              <a:spcBef>
                <a:spcPct val="50000"/>
              </a:spcBef>
            </a:pPr>
            <a:r>
              <a:rPr lang="en-US" dirty="0"/>
              <a:t>Arrange the salaries into </a:t>
            </a:r>
            <a:r>
              <a:rPr lang="en-US" dirty="0" smtClean="0"/>
              <a:t>two side-by-side </a:t>
            </a:r>
            <a:r>
              <a:rPr lang="en-US" dirty="0"/>
              <a:t>lists in a new spreadsheet (Assignment 1).  </a:t>
            </a:r>
            <a:r>
              <a:rPr lang="en-US" dirty="0">
                <a:hlinkClick r:id="rId2" action="ppaction://hlinksldjump"/>
              </a:rPr>
              <a:t>Return to Assignment 1</a:t>
            </a:r>
            <a:r>
              <a:rPr lang="en-US" dirty="0"/>
              <a:t>.</a:t>
            </a:r>
          </a:p>
        </p:txBody>
      </p:sp>
      <p:sp>
        <p:nvSpPr>
          <p:cNvPr id="2056" name="Text Box 10"/>
          <p:cNvSpPr txBox="1">
            <a:spLocks noChangeArrowheads="1"/>
          </p:cNvSpPr>
          <p:nvPr/>
        </p:nvSpPr>
        <p:spPr bwMode="auto">
          <a:xfrm>
            <a:off x="4724400" y="2590800"/>
            <a:ext cx="4419600" cy="915988"/>
          </a:xfrm>
          <a:prstGeom prst="rect">
            <a:avLst/>
          </a:prstGeom>
          <a:noFill/>
          <a:ln w="9525">
            <a:noFill/>
            <a:miter lim="800000"/>
            <a:headEnd/>
            <a:tailEnd/>
          </a:ln>
        </p:spPr>
        <p:txBody>
          <a:bodyPr>
            <a:spAutoFit/>
          </a:bodyPr>
          <a:lstStyle/>
          <a:p>
            <a:pPr>
              <a:spcBef>
                <a:spcPct val="50000"/>
              </a:spcBef>
            </a:pPr>
            <a:r>
              <a:rPr lang="en-US"/>
              <a:t>Make column graphs of the first five jobs which show a direct comparison! (Assignment 2).  </a:t>
            </a:r>
            <a:r>
              <a:rPr lang="en-US">
                <a:hlinkClick r:id="rId3" action="ppaction://hlinksldjump"/>
              </a:rPr>
              <a:t>Return to Assignment 2</a:t>
            </a:r>
            <a:r>
              <a:rPr lang="en-US"/>
              <a:t>. </a:t>
            </a:r>
          </a:p>
        </p:txBody>
      </p:sp>
      <p:sp>
        <p:nvSpPr>
          <p:cNvPr id="2057" name="Text Box 5"/>
          <p:cNvSpPr txBox="1">
            <a:spLocks noChangeArrowheads="1"/>
          </p:cNvSpPr>
          <p:nvPr/>
        </p:nvSpPr>
        <p:spPr bwMode="auto">
          <a:xfrm>
            <a:off x="5791200" y="4443413"/>
            <a:ext cx="2971800" cy="863600"/>
          </a:xfrm>
          <a:prstGeom prst="rect">
            <a:avLst/>
          </a:prstGeom>
          <a:solidFill>
            <a:srgbClr val="FF7C80">
              <a:alpha val="80000"/>
            </a:srgbClr>
          </a:solidFill>
          <a:ln w="38100">
            <a:solidFill>
              <a:srgbClr val="800000"/>
            </a:solidFill>
            <a:miter lim="800000"/>
            <a:headEnd/>
            <a:tailEnd/>
          </a:ln>
        </p:spPr>
        <p:txBody>
          <a:bodyPr>
            <a:spAutoFit/>
          </a:bodyPr>
          <a:lstStyle/>
          <a:p>
            <a:pPr algn="ctr"/>
            <a:r>
              <a:rPr lang="en-US" sz="1600" b="1" i="1">
                <a:hlinkClick r:id="rId4"/>
              </a:rPr>
              <a:t>Click Here </a:t>
            </a:r>
            <a:r>
              <a:rPr lang="en-US" sz="1600" b="1" i="1"/>
              <a:t>for Help Understanding </a:t>
            </a:r>
          </a:p>
          <a:p>
            <a:pPr algn="ctr"/>
            <a:r>
              <a:rPr lang="en-US" sz="1600" b="1" i="1"/>
              <a:t> Basic Excel Operations</a:t>
            </a:r>
          </a:p>
        </p:txBody>
      </p:sp>
      <p:sp>
        <p:nvSpPr>
          <p:cNvPr id="2058" name="Line 13"/>
          <p:cNvSpPr>
            <a:spLocks noChangeShapeType="1"/>
          </p:cNvSpPr>
          <p:nvPr/>
        </p:nvSpPr>
        <p:spPr bwMode="auto">
          <a:xfrm>
            <a:off x="3810000" y="1066800"/>
            <a:ext cx="762000" cy="0"/>
          </a:xfrm>
          <a:prstGeom prst="line">
            <a:avLst/>
          </a:prstGeom>
          <a:noFill/>
          <a:ln w="38100">
            <a:solidFill>
              <a:schemeClr val="tx1"/>
            </a:solidFill>
            <a:round/>
            <a:headEnd type="triangle" w="med" len="med"/>
            <a:tailEnd/>
          </a:ln>
        </p:spPr>
        <p:txBody>
          <a:bodyPr wrap="none" anchor="ctr"/>
          <a:lstStyle/>
          <a:p>
            <a:endParaRPr lang="en-US"/>
          </a:p>
        </p:txBody>
      </p:sp>
      <p:sp>
        <p:nvSpPr>
          <p:cNvPr id="2059" name="Line 14"/>
          <p:cNvSpPr>
            <a:spLocks noChangeShapeType="1"/>
          </p:cNvSpPr>
          <p:nvPr/>
        </p:nvSpPr>
        <p:spPr bwMode="auto">
          <a:xfrm>
            <a:off x="4343400" y="2895600"/>
            <a:ext cx="457200" cy="0"/>
          </a:xfrm>
          <a:prstGeom prst="line">
            <a:avLst/>
          </a:prstGeom>
          <a:noFill/>
          <a:ln w="38100">
            <a:solidFill>
              <a:schemeClr val="tx1"/>
            </a:solidFill>
            <a:round/>
            <a:headEnd type="triangle" w="med" len="med"/>
            <a:tailEnd/>
          </a:ln>
        </p:spPr>
        <p:txBody>
          <a:bodyPr wrap="none" anchor="ctr"/>
          <a:lstStyle/>
          <a:p>
            <a:endParaRPr lang="en-US"/>
          </a:p>
        </p:txBody>
      </p:sp>
      <p:pic>
        <p:nvPicPr>
          <p:cNvPr id="2063" name="Picture 15"/>
          <p:cNvPicPr>
            <a:picLocks noChangeAspect="1" noChangeArrowheads="1"/>
          </p:cNvPicPr>
          <p:nvPr/>
        </p:nvPicPr>
        <p:blipFill>
          <a:blip r:embed="rId5"/>
          <a:srcRect/>
          <a:stretch>
            <a:fillRect/>
          </a:stretch>
        </p:blipFill>
        <p:spPr bwMode="auto">
          <a:xfrm>
            <a:off x="198437" y="762000"/>
            <a:ext cx="3508375" cy="1649413"/>
          </a:xfrm>
          <a:prstGeom prst="rect">
            <a:avLst/>
          </a:prstGeom>
          <a:noFill/>
          <a:ln w="9525">
            <a:noFill/>
            <a:miter lim="800000"/>
            <a:headEnd/>
            <a:tailEnd/>
          </a:ln>
          <a:effectLst/>
        </p:spPr>
      </p:pic>
      <p:pic>
        <p:nvPicPr>
          <p:cNvPr id="2064" name="Picture 16"/>
          <p:cNvPicPr>
            <a:picLocks noChangeAspect="1" noChangeArrowheads="1"/>
          </p:cNvPicPr>
          <p:nvPr/>
        </p:nvPicPr>
        <p:blipFill>
          <a:blip r:embed="rId6"/>
          <a:srcRect/>
          <a:stretch>
            <a:fillRect/>
          </a:stretch>
        </p:blipFill>
        <p:spPr bwMode="auto">
          <a:xfrm>
            <a:off x="182563" y="2636837"/>
            <a:ext cx="4160837" cy="2620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575F6D"/>
    </a:dk2>
    <a:lt2>
      <a:srgbClr val="FFF39D"/>
    </a:lt2>
    <a:accent1>
      <a:srgbClr val="FE8637"/>
    </a:accent1>
    <a:accent2>
      <a:srgbClr val="7598D9"/>
    </a:accent2>
    <a:accent3>
      <a:srgbClr val="FFFFFF"/>
    </a:accent3>
    <a:accent4>
      <a:srgbClr val="000000"/>
    </a:accent4>
    <a:accent5>
      <a:srgbClr val="FEC3AE"/>
    </a:accent5>
    <a:accent6>
      <a:srgbClr val="6989C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otalTime>28386</TotalTime>
  <Words>1676</Words>
  <Application>Microsoft Office PowerPoint</Application>
  <PresentationFormat>On-screen Show (4:3)</PresentationFormat>
  <Paragraphs>169</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On average, do “Dirty Jobs”  or “Clean Jobs” pay more?</vt:lpstr>
      <vt:lpstr>Using a Spreadsheet  to assess “Dirty Jobs” vs. “Clean Jobs”</vt:lpstr>
      <vt:lpstr>Slide 6</vt:lpstr>
      <vt:lpstr>Slide 7</vt:lpstr>
      <vt:lpstr>Slide 8</vt:lpstr>
      <vt:lpstr>Slide 9</vt:lpstr>
      <vt:lpstr>Slide 10</vt:lpstr>
      <vt:lpstr>Slide 11</vt:lpstr>
      <vt:lpstr>Slide 12</vt:lpstr>
      <vt:lpstr>Slide 13</vt:lpstr>
    </vt:vector>
  </TitlesOfParts>
  <Company>Ҭက]翘/䥔뿿췠ե퀜]翘Ҭ曼뿿췐</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 McMahon</dc:creator>
  <cp:lastModifiedBy>mlindsey</cp:lastModifiedBy>
  <cp:revision>183</cp:revision>
  <cp:lastPrinted>2007-09-09T05:31:54Z</cp:lastPrinted>
  <dcterms:created xsi:type="dcterms:W3CDTF">2007-09-09T00:05:00Z</dcterms:created>
  <dcterms:modified xsi:type="dcterms:W3CDTF">2008-09-16T18:07:27Z</dcterms:modified>
</cp:coreProperties>
</file>