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5"/>
  </p:notesMasterIdLst>
  <p:sldIdLst>
    <p:sldId id="261" r:id="rId2"/>
    <p:sldId id="317" r:id="rId3"/>
    <p:sldId id="332" r:id="rId4"/>
    <p:sldId id="303" r:id="rId5"/>
    <p:sldId id="315" r:id="rId6"/>
    <p:sldId id="328" r:id="rId7"/>
    <p:sldId id="329" r:id="rId8"/>
    <p:sldId id="320" r:id="rId9"/>
    <p:sldId id="321" r:id="rId10"/>
    <p:sldId id="322" r:id="rId11"/>
    <p:sldId id="323" r:id="rId12"/>
    <p:sldId id="330" r:id="rId13"/>
    <p:sldId id="324" r:id="rId14"/>
  </p:sldIdLst>
  <p:sldSz cx="9144000" cy="6858000" type="screen4x3"/>
  <p:notesSz cx="6858000" cy="9144000"/>
  <p:defaultTextStyle>
    <a:defPPr>
      <a:defRPr lang="en-US"/>
    </a:defPPr>
    <a:lvl1pPr algn="l" rtl="0" fontAlgn="base">
      <a:spcBef>
        <a:spcPct val="0"/>
      </a:spcBef>
      <a:spcAft>
        <a:spcPct val="0"/>
      </a:spcAft>
      <a:defRPr sz="2200" u="sng" kern="1200">
        <a:solidFill>
          <a:schemeClr val="tx1"/>
        </a:solidFill>
        <a:latin typeface="Arial" charset="0"/>
        <a:ea typeface="+mn-ea"/>
        <a:cs typeface="+mn-cs"/>
      </a:defRPr>
    </a:lvl1pPr>
    <a:lvl2pPr marL="457200" algn="l" rtl="0" fontAlgn="base">
      <a:spcBef>
        <a:spcPct val="0"/>
      </a:spcBef>
      <a:spcAft>
        <a:spcPct val="0"/>
      </a:spcAft>
      <a:defRPr sz="2200" u="sng" kern="1200">
        <a:solidFill>
          <a:schemeClr val="tx1"/>
        </a:solidFill>
        <a:latin typeface="Arial" charset="0"/>
        <a:ea typeface="+mn-ea"/>
        <a:cs typeface="+mn-cs"/>
      </a:defRPr>
    </a:lvl2pPr>
    <a:lvl3pPr marL="914400" algn="l" rtl="0" fontAlgn="base">
      <a:spcBef>
        <a:spcPct val="0"/>
      </a:spcBef>
      <a:spcAft>
        <a:spcPct val="0"/>
      </a:spcAft>
      <a:defRPr sz="2200" u="sng" kern="1200">
        <a:solidFill>
          <a:schemeClr val="tx1"/>
        </a:solidFill>
        <a:latin typeface="Arial" charset="0"/>
        <a:ea typeface="+mn-ea"/>
        <a:cs typeface="+mn-cs"/>
      </a:defRPr>
    </a:lvl3pPr>
    <a:lvl4pPr marL="1371600" algn="l" rtl="0" fontAlgn="base">
      <a:spcBef>
        <a:spcPct val="0"/>
      </a:spcBef>
      <a:spcAft>
        <a:spcPct val="0"/>
      </a:spcAft>
      <a:defRPr sz="2200" u="sng" kern="1200">
        <a:solidFill>
          <a:schemeClr val="tx1"/>
        </a:solidFill>
        <a:latin typeface="Arial" charset="0"/>
        <a:ea typeface="+mn-ea"/>
        <a:cs typeface="+mn-cs"/>
      </a:defRPr>
    </a:lvl4pPr>
    <a:lvl5pPr marL="1828800" algn="l" rtl="0" fontAlgn="base">
      <a:spcBef>
        <a:spcPct val="0"/>
      </a:spcBef>
      <a:spcAft>
        <a:spcPct val="0"/>
      </a:spcAft>
      <a:defRPr sz="2200" u="sng" kern="1200">
        <a:solidFill>
          <a:schemeClr val="tx1"/>
        </a:solidFill>
        <a:latin typeface="Arial" charset="0"/>
        <a:ea typeface="+mn-ea"/>
        <a:cs typeface="+mn-cs"/>
      </a:defRPr>
    </a:lvl5pPr>
    <a:lvl6pPr marL="2286000" algn="l" defTabSz="914400" rtl="0" eaLnBrk="1" latinLnBrk="0" hangingPunct="1">
      <a:defRPr sz="2200" u="sng" kern="1200">
        <a:solidFill>
          <a:schemeClr val="tx1"/>
        </a:solidFill>
        <a:latin typeface="Arial" charset="0"/>
        <a:ea typeface="+mn-ea"/>
        <a:cs typeface="+mn-cs"/>
      </a:defRPr>
    </a:lvl6pPr>
    <a:lvl7pPr marL="2743200" algn="l" defTabSz="914400" rtl="0" eaLnBrk="1" latinLnBrk="0" hangingPunct="1">
      <a:defRPr sz="2200" u="sng" kern="1200">
        <a:solidFill>
          <a:schemeClr val="tx1"/>
        </a:solidFill>
        <a:latin typeface="Arial" charset="0"/>
        <a:ea typeface="+mn-ea"/>
        <a:cs typeface="+mn-cs"/>
      </a:defRPr>
    </a:lvl7pPr>
    <a:lvl8pPr marL="3200400" algn="l" defTabSz="914400" rtl="0" eaLnBrk="1" latinLnBrk="0" hangingPunct="1">
      <a:defRPr sz="2200" u="sng" kern="1200">
        <a:solidFill>
          <a:schemeClr val="tx1"/>
        </a:solidFill>
        <a:latin typeface="Arial" charset="0"/>
        <a:ea typeface="+mn-ea"/>
        <a:cs typeface="+mn-cs"/>
      </a:defRPr>
    </a:lvl8pPr>
    <a:lvl9pPr marL="3657600" algn="l" defTabSz="914400" rtl="0" eaLnBrk="1" latinLnBrk="0" hangingPunct="1">
      <a:defRPr sz="2200" u="sng"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CCECFF"/>
    <a:srgbClr val="FFFF99"/>
    <a:srgbClr val="800000"/>
    <a:srgbClr val="006699"/>
    <a:srgbClr val="006600"/>
    <a:srgbClr val="CCFFCC"/>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7" autoAdjust="0"/>
    <p:restoredTop sz="88819" autoAdjust="0"/>
  </p:normalViewPr>
  <p:slideViewPr>
    <p:cSldViewPr>
      <p:cViewPr varScale="1">
        <p:scale>
          <a:sx n="66" d="100"/>
          <a:sy n="66" d="100"/>
        </p:scale>
        <p:origin x="-12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u="none">
                <a:latin typeface="Arial" charset="0"/>
              </a:defRPr>
            </a:lvl1pPr>
          </a:lstStyle>
          <a:p>
            <a:pPr>
              <a:defRPr/>
            </a:pPr>
            <a:endParaRPr lang="en-US"/>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u="none">
                <a:latin typeface="Arial" charset="0"/>
              </a:defRPr>
            </a:lvl1pPr>
          </a:lstStyle>
          <a:p>
            <a:pPr>
              <a:defRPr/>
            </a:pPr>
            <a:endParaRPr lang="en-US"/>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latin typeface="Arial" charset="0"/>
              </a:defRPr>
            </a:lvl1pPr>
          </a:lstStyle>
          <a:p>
            <a:pPr>
              <a:defRPr/>
            </a:pPr>
            <a:fld id="{56183218-50B3-403F-80FB-22B336361A0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smtClean="0"/>
          </a:p>
        </p:txBody>
      </p:sp>
      <p:sp>
        <p:nvSpPr>
          <p:cNvPr id="18436" name="Slide Number Placeholder 3"/>
          <p:cNvSpPr>
            <a:spLocks noGrp="1"/>
          </p:cNvSpPr>
          <p:nvPr>
            <p:ph type="sldNum" sz="quarter" idx="5"/>
          </p:nvPr>
        </p:nvSpPr>
        <p:spPr>
          <a:noFill/>
        </p:spPr>
        <p:txBody>
          <a:bodyPr/>
          <a:lstStyle/>
          <a:p>
            <a:fld id="{EDECDAD1-92CF-45DC-AC55-E3A43D9F3EAB}"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dirty="0"/>
          </a:p>
        </p:txBody>
      </p:sp>
      <p:sp>
        <p:nvSpPr>
          <p:cNvPr id="5" name="Rectangle 8"/>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dirty="0"/>
          </a:p>
        </p:txBody>
      </p:sp>
      <p:sp>
        <p:nvSpPr>
          <p:cNvPr id="59394" name="AutoShape 2"/>
          <p:cNvSpPr>
            <a:spLocks noGrp="1" noChangeArrowheads="1"/>
          </p:cNvSpPr>
          <p:nvPr>
            <p:ph type="ctrTitle"/>
          </p:nvPr>
        </p:nvSpPr>
        <p:spPr>
          <a:xfrm>
            <a:off x="2043113" y="1481138"/>
            <a:ext cx="6054725" cy="820737"/>
          </a:xfrm>
          <a:prstGeom prst="roundRect">
            <a:avLst>
              <a:gd name="adj" fmla="val 50000"/>
            </a:avLst>
          </a:prstGeom>
          <a:solidFill>
            <a:srgbClr val="FF7C80">
              <a:alpha val="80000"/>
            </a:srgbClr>
          </a:solidFill>
          <a:ln w="38100">
            <a:solidFill>
              <a:srgbClr val="800000"/>
            </a:solidFill>
            <a:round/>
          </a:ln>
        </p:spPr>
        <p:txBody>
          <a:bodyPr wrap="none">
            <a:spAutoFit/>
          </a:bodyPr>
          <a:lstStyle>
            <a:lvl1pPr>
              <a:defRPr sz="3200">
                <a:solidFill>
                  <a:srgbClr val="800000"/>
                </a:solidFill>
              </a:defRPr>
            </a:lvl1pPr>
          </a:lstStyle>
          <a:p>
            <a:r>
              <a:rPr lang="en-US"/>
              <a:t>Click to edit Master title style</a:t>
            </a:r>
          </a:p>
        </p:txBody>
      </p:sp>
      <p:sp>
        <p:nvSpPr>
          <p:cNvPr id="59395" name="Rectangle 3"/>
          <p:cNvSpPr>
            <a:spLocks noGrp="1" noChangeArrowheads="1"/>
          </p:cNvSpPr>
          <p:nvPr>
            <p:ph type="subTitle" idx="1"/>
          </p:nvPr>
        </p:nvSpPr>
        <p:spPr>
          <a:xfrm>
            <a:off x="1295400" y="2895600"/>
            <a:ext cx="6400800" cy="533400"/>
          </a:xfrm>
        </p:spPr>
        <p:txBody>
          <a:bodyPr/>
          <a:lstStyle>
            <a:lvl1pPr marL="0" indent="0" algn="ctr">
              <a:buFontTx/>
              <a:buNone/>
              <a:defRPr b="1"/>
            </a:lvl1pPr>
          </a:lstStyle>
          <a:p>
            <a:r>
              <a:rPr 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F4D7A29E-2153-4C9A-94F9-298EE92D3CC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922EA3-82F1-4200-A834-A16C767C666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2238"/>
            <a:ext cx="2152650" cy="3763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122238"/>
            <a:ext cx="6305550" cy="3763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D164AD-C465-41CF-A9AB-41B36F31964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8"/>
            <a:ext cx="8229600" cy="4111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6E764E-29EB-49CF-9D8D-D57EF4B6D89E}"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8"/>
            <a:ext cx="8229600" cy="4111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106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2819400"/>
            <a:ext cx="4038600" cy="106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1E10B775-2552-4764-B423-D87B9A2B6E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4D1696-7BB6-44A2-9AA6-A3DAD37EDFB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E4870C-ACF4-4A54-9127-23CFDB117A1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228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228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86F2A3-8A1D-4C3A-BBF2-23E069632D9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58121D-5081-4012-A769-96F6DD03280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620BD16-0B56-41DA-9442-26755840D63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47D6858-D7E8-4809-9C2C-1F75747A979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E5FC19C-F906-4A31-B3AC-D5131CF3C0B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42CB5F-B87F-4DDC-BB04-BC19F681CDD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76200" y="122238"/>
            <a:ext cx="8229600" cy="411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22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83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u="none">
                <a:latin typeface="Arial" charset="0"/>
              </a:defRPr>
            </a:lvl1pPr>
          </a:lstStyle>
          <a:p>
            <a:pPr>
              <a:defRPr/>
            </a:pPr>
            <a:endParaRPr lang="en-US"/>
          </a:p>
        </p:txBody>
      </p:sp>
      <p:sp>
        <p:nvSpPr>
          <p:cNvPr id="583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latin typeface="Arial" charset="0"/>
              </a:defRPr>
            </a:lvl1pPr>
          </a:lstStyle>
          <a:p>
            <a:pPr>
              <a:defRPr/>
            </a:pPr>
            <a:endParaRPr lang="en-US"/>
          </a:p>
        </p:txBody>
      </p:sp>
      <p:sp>
        <p:nvSpPr>
          <p:cNvPr id="583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u="none">
                <a:latin typeface="Arial" charset="0"/>
              </a:defRPr>
            </a:lvl1pPr>
          </a:lstStyle>
          <a:p>
            <a:pPr>
              <a:defRPr/>
            </a:pPr>
            <a:fld id="{EBDFAC74-0901-43C2-8AD2-4A9E23BCC5DA}" type="slidenum">
              <a:rPr lang="en-US"/>
              <a:pPr>
                <a:defRPr/>
              </a:pPr>
              <a:t>‹#›</a:t>
            </a:fld>
            <a:endParaRPr lang="en-US" dirty="0"/>
          </a:p>
        </p:txBody>
      </p:sp>
      <p:sp>
        <p:nvSpPr>
          <p:cNvPr id="58375"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lgn="ctr">
              <a:defRPr/>
            </a:pPr>
            <a:endParaRPr lang="en-US" sz="2400" u="none" dirty="0"/>
          </a:p>
        </p:txBody>
      </p:sp>
      <p:sp>
        <p:nvSpPr>
          <p:cNvPr id="58376" name="Rectangle 8"/>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68" r:id="rId1"/>
    <p:sldLayoutId id="2147484156" r:id="rId2"/>
    <p:sldLayoutId id="2147484157" r:id="rId3"/>
    <p:sldLayoutId id="2147484158" r:id="rId4"/>
    <p:sldLayoutId id="2147484159" r:id="rId5"/>
    <p:sldLayoutId id="2147484160" r:id="rId6"/>
    <p:sldLayoutId id="2147484161" r:id="rId7"/>
    <p:sldLayoutId id="2147484162" r:id="rId8"/>
    <p:sldLayoutId id="2147484163" r:id="rId9"/>
    <p:sldLayoutId id="2147484164" r:id="rId10"/>
    <p:sldLayoutId id="2147484165" r:id="rId11"/>
    <p:sldLayoutId id="2147484166" r:id="rId12"/>
    <p:sldLayoutId id="2147484167" r:id="rId13"/>
  </p:sldLayoutIdLst>
  <p:hf hdr="0" ftr="0" dt="0"/>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fontAlgn="base">
        <a:spcBef>
          <a:spcPct val="0"/>
        </a:spcBef>
        <a:spcAft>
          <a:spcPct val="0"/>
        </a:spcAft>
        <a:defRPr sz="2000" b="1">
          <a:solidFill>
            <a:schemeClr val="tx2"/>
          </a:solidFill>
          <a:latin typeface="Arial" charset="0"/>
        </a:defRPr>
      </a:lvl6pPr>
      <a:lvl7pPr marL="914400" algn="l" rtl="0" fontAlgn="base">
        <a:spcBef>
          <a:spcPct val="0"/>
        </a:spcBef>
        <a:spcAft>
          <a:spcPct val="0"/>
        </a:spcAft>
        <a:defRPr sz="2000" b="1">
          <a:solidFill>
            <a:schemeClr val="tx2"/>
          </a:solidFill>
          <a:latin typeface="Arial" charset="0"/>
        </a:defRPr>
      </a:lvl7pPr>
      <a:lvl8pPr marL="1371600" algn="l" rtl="0" fontAlgn="base">
        <a:spcBef>
          <a:spcPct val="0"/>
        </a:spcBef>
        <a:spcAft>
          <a:spcPct val="0"/>
        </a:spcAft>
        <a:defRPr sz="2000" b="1">
          <a:solidFill>
            <a:schemeClr val="tx2"/>
          </a:solidFill>
          <a:latin typeface="Arial" charset="0"/>
        </a:defRPr>
      </a:lvl8pPr>
      <a:lvl9pPr marL="1828800" algn="l" rtl="0" fontAlgn="base">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rgbClr val="800000"/>
          </a:solidFill>
          <a:latin typeface="+mn-lt"/>
          <a:ea typeface="+mn-ea"/>
          <a:cs typeface="+mn-cs"/>
        </a:defRPr>
      </a:lvl1pPr>
      <a:lvl2pPr marL="742950" indent="-285750" algn="l" rtl="0" eaLnBrk="0" fontAlgn="base" hangingPunct="0">
        <a:spcBef>
          <a:spcPct val="20000"/>
        </a:spcBef>
        <a:spcAft>
          <a:spcPct val="0"/>
        </a:spcAft>
        <a:buChar char="–"/>
        <a:defRPr sz="2000">
          <a:solidFill>
            <a:srgbClr val="800000"/>
          </a:solidFill>
          <a:latin typeface="+mn-lt"/>
        </a:defRPr>
      </a:lvl2pPr>
      <a:lvl3pPr marL="1143000" indent="-228600" algn="l" rtl="0" eaLnBrk="0" fontAlgn="base" hangingPunct="0">
        <a:spcBef>
          <a:spcPct val="20000"/>
        </a:spcBef>
        <a:spcAft>
          <a:spcPct val="0"/>
        </a:spcAft>
        <a:buChar char="•"/>
        <a:defRPr sz="2400">
          <a:solidFill>
            <a:srgbClr val="800000"/>
          </a:solidFill>
          <a:latin typeface="+mn-lt"/>
        </a:defRPr>
      </a:lvl3pPr>
      <a:lvl4pPr marL="1600200" indent="-228600" algn="l" rtl="0" eaLnBrk="0" fontAlgn="base" hangingPunct="0">
        <a:spcBef>
          <a:spcPct val="20000"/>
        </a:spcBef>
        <a:spcAft>
          <a:spcPct val="0"/>
        </a:spcAft>
        <a:buChar char="–"/>
        <a:defRPr sz="1600">
          <a:solidFill>
            <a:srgbClr val="800000"/>
          </a:solidFill>
          <a:latin typeface="+mn-lt"/>
        </a:defRPr>
      </a:lvl4pPr>
      <a:lvl5pPr marL="2057400" indent="-228600" algn="l" rtl="0" eaLnBrk="0" fontAlgn="base" hangingPunct="0">
        <a:spcBef>
          <a:spcPct val="20000"/>
        </a:spcBef>
        <a:spcAft>
          <a:spcPct val="0"/>
        </a:spcAft>
        <a:buChar char="»"/>
        <a:defRPr sz="1600">
          <a:solidFill>
            <a:srgbClr val="800000"/>
          </a:solidFill>
          <a:latin typeface="+mn-lt"/>
        </a:defRPr>
      </a:lvl5pPr>
      <a:lvl6pPr marL="2514600" indent="-228600" algn="l" rtl="0" fontAlgn="base">
        <a:spcBef>
          <a:spcPct val="20000"/>
        </a:spcBef>
        <a:spcAft>
          <a:spcPct val="0"/>
        </a:spcAft>
        <a:buChar char="»"/>
        <a:defRPr sz="1600">
          <a:solidFill>
            <a:srgbClr val="800000"/>
          </a:solidFill>
          <a:latin typeface="+mn-lt"/>
        </a:defRPr>
      </a:lvl6pPr>
      <a:lvl7pPr marL="2971800" indent="-228600" algn="l" rtl="0" fontAlgn="base">
        <a:spcBef>
          <a:spcPct val="20000"/>
        </a:spcBef>
        <a:spcAft>
          <a:spcPct val="0"/>
        </a:spcAft>
        <a:buChar char="»"/>
        <a:defRPr sz="1600">
          <a:solidFill>
            <a:srgbClr val="800000"/>
          </a:solidFill>
          <a:latin typeface="+mn-lt"/>
        </a:defRPr>
      </a:lvl7pPr>
      <a:lvl8pPr marL="3429000" indent="-228600" algn="l" rtl="0" fontAlgn="base">
        <a:spcBef>
          <a:spcPct val="20000"/>
        </a:spcBef>
        <a:spcAft>
          <a:spcPct val="0"/>
        </a:spcAft>
        <a:buChar char="»"/>
        <a:defRPr sz="1600">
          <a:solidFill>
            <a:srgbClr val="800000"/>
          </a:solidFill>
          <a:latin typeface="+mn-lt"/>
        </a:defRPr>
      </a:lvl8pPr>
      <a:lvl9pPr marL="3886200" indent="-228600" algn="l" rtl="0" fontAlgn="base">
        <a:spcBef>
          <a:spcPct val="20000"/>
        </a:spcBef>
        <a:spcAft>
          <a:spcPct val="0"/>
        </a:spcAft>
        <a:buChar char="»"/>
        <a:defRPr sz="1600">
          <a:solidFill>
            <a:srgbClr val="8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3.emf"/><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Microsoft_Office_Excel_Worksheet1.xlsx"/></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package" Target="../embeddings/Microsoft_Office_Excel_Worksheet2.xls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6"/>
          <p:cNvSpPr>
            <a:spLocks noGrp="1" noChangeArrowheads="1"/>
          </p:cNvSpPr>
          <p:nvPr>
            <p:ph type="sldNum" sz="quarter" idx="12"/>
          </p:nvPr>
        </p:nvSpPr>
        <p:spPr>
          <a:noFill/>
        </p:spPr>
        <p:txBody>
          <a:bodyPr/>
          <a:lstStyle/>
          <a:p>
            <a:fld id="{85005864-AD25-441F-A4A9-7EF26789BCE8}" type="slidenum">
              <a:rPr lang="en-US" smtClean="0"/>
              <a:pPr/>
              <a:t>1</a:t>
            </a:fld>
            <a:endParaRPr lang="en-US" smtClean="0"/>
          </a:p>
        </p:txBody>
      </p:sp>
      <p:sp>
        <p:nvSpPr>
          <p:cNvPr id="12291" name="AutoShape 2"/>
          <p:cNvSpPr>
            <a:spLocks noGrp="1" noChangeArrowheads="1"/>
          </p:cNvSpPr>
          <p:nvPr>
            <p:ph type="ctrTitle"/>
          </p:nvPr>
        </p:nvSpPr>
        <p:spPr>
          <a:xfrm>
            <a:off x="2949575" y="1143000"/>
            <a:ext cx="3092450" cy="649288"/>
          </a:xfrm>
          <a:solidFill>
            <a:srgbClr val="FF7C80">
              <a:alpha val="79999"/>
            </a:srgbClr>
          </a:solidFill>
        </p:spPr>
        <p:txBody>
          <a:bodyPr/>
          <a:lstStyle/>
          <a:p>
            <a:pPr algn="ctr" eaLnBrk="1" hangingPunct="1"/>
            <a:r>
              <a:rPr lang="en-US" sz="2400" smtClean="0"/>
              <a:t>The “Perfect” Date</a:t>
            </a:r>
            <a:endParaRPr lang="en-US" smtClean="0"/>
          </a:p>
        </p:txBody>
      </p:sp>
      <p:sp>
        <p:nvSpPr>
          <p:cNvPr id="12292" name="Text Box 5"/>
          <p:cNvSpPr txBox="1">
            <a:spLocks noChangeArrowheads="1"/>
          </p:cNvSpPr>
          <p:nvPr/>
        </p:nvSpPr>
        <p:spPr bwMode="auto">
          <a:xfrm>
            <a:off x="152400" y="5715000"/>
            <a:ext cx="8839200" cy="954088"/>
          </a:xfrm>
          <a:prstGeom prst="rect">
            <a:avLst/>
          </a:prstGeom>
          <a:solidFill>
            <a:srgbClr val="CCFFCC">
              <a:alpha val="49803"/>
            </a:srgbClr>
          </a:solidFill>
          <a:ln w="25400">
            <a:solidFill>
              <a:srgbClr val="339966"/>
            </a:solidFill>
            <a:miter lim="800000"/>
            <a:headEnd/>
            <a:tailEnd/>
          </a:ln>
        </p:spPr>
        <p:txBody>
          <a:bodyPr>
            <a:spAutoFit/>
          </a:bodyPr>
          <a:lstStyle/>
          <a:p>
            <a:r>
              <a:rPr lang="en-US" sz="1400" u="none"/>
              <a:t>Prepared for SSAC by</a:t>
            </a:r>
          </a:p>
          <a:p>
            <a:r>
              <a:rPr lang="en-US" sz="1400" u="none"/>
              <a:t>Semra Kilic-Bahi - Colby-Sawyer College, New London, NH</a:t>
            </a:r>
          </a:p>
          <a:p>
            <a:endParaRPr lang="en-US" sz="1400" u="none"/>
          </a:p>
          <a:p>
            <a:r>
              <a:rPr lang="en-US" sz="1400" u="none"/>
              <a:t>© The Washington Center for Improving the Quality of Undergraduate Education.  All rights reserved, 2007.</a:t>
            </a:r>
            <a:endParaRPr lang="en-US" sz="1200" u="none"/>
          </a:p>
        </p:txBody>
      </p:sp>
      <p:sp>
        <p:nvSpPr>
          <p:cNvPr id="12293" name="Text Box 6"/>
          <p:cNvSpPr txBox="1">
            <a:spLocks noChangeArrowheads="1"/>
          </p:cNvSpPr>
          <p:nvPr/>
        </p:nvSpPr>
        <p:spPr bwMode="auto">
          <a:xfrm>
            <a:off x="5181600" y="4267200"/>
            <a:ext cx="1676400" cy="850900"/>
          </a:xfrm>
          <a:prstGeom prst="rect">
            <a:avLst/>
          </a:prstGeom>
          <a:solidFill>
            <a:srgbClr val="CCECFF">
              <a:alpha val="50195"/>
            </a:srgbClr>
          </a:solidFill>
          <a:ln w="25400">
            <a:solidFill>
              <a:srgbClr val="006699"/>
            </a:solidFill>
            <a:miter lim="800000"/>
            <a:headEnd/>
            <a:tailEnd/>
          </a:ln>
        </p:spPr>
        <p:txBody>
          <a:bodyPr>
            <a:spAutoFit/>
          </a:bodyPr>
          <a:lstStyle/>
          <a:p>
            <a:pPr algn="ctr" eaLnBrk="0" hangingPunct="0"/>
            <a:r>
              <a:rPr lang="en-US" sz="1600" b="1"/>
              <a:t>Excel Skills</a:t>
            </a:r>
          </a:p>
          <a:p>
            <a:pPr algn="ctr"/>
            <a:r>
              <a:rPr lang="en-US" sz="1600" u="none"/>
              <a:t>Absolute cell</a:t>
            </a:r>
          </a:p>
          <a:p>
            <a:pPr algn="ctr"/>
            <a:r>
              <a:rPr lang="en-US" sz="1600" u="none"/>
              <a:t>Sort Function</a:t>
            </a:r>
          </a:p>
        </p:txBody>
      </p:sp>
      <p:sp>
        <p:nvSpPr>
          <p:cNvPr id="12294" name="Rectangle 7"/>
          <p:cNvSpPr>
            <a:spLocks noChangeArrowheads="1"/>
          </p:cNvSpPr>
          <p:nvPr/>
        </p:nvSpPr>
        <p:spPr bwMode="auto">
          <a:xfrm>
            <a:off x="76200" y="76200"/>
            <a:ext cx="2743200" cy="457200"/>
          </a:xfrm>
          <a:prstGeom prst="rect">
            <a:avLst/>
          </a:prstGeom>
          <a:noFill/>
          <a:ln w="9525">
            <a:noFill/>
            <a:miter lim="800000"/>
            <a:headEnd/>
            <a:tailEnd/>
          </a:ln>
        </p:spPr>
        <p:txBody>
          <a:bodyPr wrap="none" anchor="ctr"/>
          <a:lstStyle/>
          <a:p>
            <a:pPr eaLnBrk="0" hangingPunct="0"/>
            <a:r>
              <a:rPr lang="en-US" sz="1800" b="1" u="none"/>
              <a:t>SSAC2007:BF448.SKB1.3</a:t>
            </a:r>
          </a:p>
        </p:txBody>
      </p:sp>
      <p:sp>
        <p:nvSpPr>
          <p:cNvPr id="12295" name="Text Box 26"/>
          <p:cNvSpPr txBox="1">
            <a:spLocks noChangeArrowheads="1"/>
          </p:cNvSpPr>
          <p:nvPr/>
        </p:nvSpPr>
        <p:spPr bwMode="auto">
          <a:xfrm>
            <a:off x="4191000" y="3352800"/>
            <a:ext cx="3962400" cy="606425"/>
          </a:xfrm>
          <a:prstGeom prst="rect">
            <a:avLst/>
          </a:prstGeom>
          <a:solidFill>
            <a:srgbClr val="CCECFF">
              <a:alpha val="49803"/>
            </a:srgbClr>
          </a:solidFill>
          <a:ln w="25400">
            <a:solidFill>
              <a:srgbClr val="006699"/>
            </a:solidFill>
            <a:miter lim="800000"/>
            <a:headEnd/>
            <a:tailEnd/>
          </a:ln>
        </p:spPr>
        <p:txBody>
          <a:bodyPr>
            <a:spAutoFit/>
          </a:bodyPr>
          <a:lstStyle/>
          <a:p>
            <a:pPr algn="ctr" eaLnBrk="0" hangingPunct="0"/>
            <a:r>
              <a:rPr lang="en-US" sz="1600" b="1"/>
              <a:t>Core Quantitative Concepts and Skills</a:t>
            </a:r>
            <a:endParaRPr lang="en-US" sz="1600" u="none"/>
          </a:p>
          <a:p>
            <a:pPr algn="ctr"/>
            <a:r>
              <a:rPr lang="en-US" sz="1600" u="none"/>
              <a:t>Weighted sums</a:t>
            </a:r>
          </a:p>
        </p:txBody>
      </p:sp>
      <p:sp>
        <p:nvSpPr>
          <p:cNvPr id="12296" name="Rectangle 28"/>
          <p:cNvSpPr>
            <a:spLocks noGrp="1" noChangeArrowheads="1"/>
          </p:cNvSpPr>
          <p:nvPr>
            <p:ph type="subTitle" idx="1"/>
          </p:nvPr>
        </p:nvSpPr>
        <p:spPr>
          <a:xfrm>
            <a:off x="1676400" y="1981200"/>
            <a:ext cx="5562600" cy="914400"/>
          </a:xfrm>
        </p:spPr>
        <p:txBody>
          <a:bodyPr/>
          <a:lstStyle/>
          <a:p>
            <a:pPr eaLnBrk="1" hangingPunct="1">
              <a:lnSpc>
                <a:spcPct val="80000"/>
              </a:lnSpc>
            </a:pPr>
            <a:r>
              <a:rPr lang="en-US" smtClean="0"/>
              <a:t> Decision Making-A Ranking and Rating Spreadsheet to Find the “Perfect” Date</a:t>
            </a:r>
          </a:p>
        </p:txBody>
      </p:sp>
      <p:sp>
        <p:nvSpPr>
          <p:cNvPr id="12297" name="Rectangle 29"/>
          <p:cNvSpPr>
            <a:spLocks noChangeArrowheads="1"/>
          </p:cNvSpPr>
          <p:nvPr/>
        </p:nvSpPr>
        <p:spPr bwMode="auto">
          <a:xfrm>
            <a:off x="658813" y="1249363"/>
            <a:ext cx="184150" cy="427037"/>
          </a:xfrm>
          <a:prstGeom prst="rect">
            <a:avLst/>
          </a:prstGeom>
          <a:noFill/>
          <a:ln w="9525">
            <a:noFill/>
            <a:miter lim="800000"/>
            <a:headEnd/>
            <a:tailEnd/>
          </a:ln>
        </p:spPr>
        <p:txBody>
          <a:bodyPr wrap="none">
            <a:spAutoFit/>
          </a:bodyPr>
          <a:lstStyle/>
          <a:p>
            <a:endParaRPr lang="en-US"/>
          </a:p>
        </p:txBody>
      </p:sp>
      <p:sp>
        <p:nvSpPr>
          <p:cNvPr id="12298" name="Rectangle 12"/>
          <p:cNvSpPr>
            <a:spLocks noChangeArrowheads="1"/>
          </p:cNvSpPr>
          <p:nvPr/>
        </p:nvSpPr>
        <p:spPr bwMode="auto">
          <a:xfrm>
            <a:off x="0" y="14288"/>
            <a:ext cx="184150" cy="427037"/>
          </a:xfrm>
          <a:prstGeom prst="rect">
            <a:avLst/>
          </a:prstGeom>
          <a:noFill/>
          <a:ln w="9525" algn="ctr">
            <a:noFill/>
            <a:miter lim="800000"/>
            <a:headEnd/>
            <a:tailEnd/>
          </a:ln>
        </p:spPr>
        <p:txBody>
          <a:bodyPr wrap="none" anchor="ctr">
            <a:spAutoFit/>
          </a:bodyPr>
          <a:lstStyle/>
          <a:p>
            <a:endParaRPr lang="en-US"/>
          </a:p>
        </p:txBody>
      </p:sp>
      <p:pic>
        <p:nvPicPr>
          <p:cNvPr id="12299" name="Picture 1"/>
          <p:cNvPicPr>
            <a:picLocks noChangeAspect="1" noChangeArrowheads="1"/>
          </p:cNvPicPr>
          <p:nvPr/>
        </p:nvPicPr>
        <p:blipFill>
          <a:blip r:embed="rId3"/>
          <a:srcRect/>
          <a:stretch>
            <a:fillRect/>
          </a:stretch>
        </p:blipFill>
        <p:spPr bwMode="auto">
          <a:xfrm>
            <a:off x="1066800" y="2743200"/>
            <a:ext cx="1755775" cy="1395413"/>
          </a:xfrm>
          <a:prstGeom prst="rect">
            <a:avLst/>
          </a:prstGeom>
          <a:noFill/>
          <a:ln w="9525">
            <a:noFill/>
            <a:miter lim="800000"/>
            <a:headEnd/>
            <a:tailEnd/>
          </a:ln>
        </p:spPr>
      </p:pic>
      <p:sp>
        <p:nvSpPr>
          <p:cNvPr id="12300" name="Rectangle 13"/>
          <p:cNvSpPr>
            <a:spLocks noChangeArrowheads="1"/>
          </p:cNvSpPr>
          <p:nvPr/>
        </p:nvSpPr>
        <p:spPr bwMode="auto">
          <a:xfrm>
            <a:off x="838200" y="4191000"/>
            <a:ext cx="2286000" cy="701675"/>
          </a:xfrm>
          <a:prstGeom prst="rect">
            <a:avLst/>
          </a:prstGeom>
          <a:noFill/>
          <a:ln w="9525">
            <a:noFill/>
            <a:miter lim="800000"/>
            <a:headEnd/>
            <a:tailEnd/>
          </a:ln>
        </p:spPr>
        <p:txBody>
          <a:bodyPr>
            <a:spAutoFit/>
          </a:bodyPr>
          <a:lstStyle/>
          <a:p>
            <a:pPr algn="ctr" eaLnBrk="0" hangingPunct="0"/>
            <a:r>
              <a:rPr lang="en-US" sz="2400" b="1">
                <a:solidFill>
                  <a:srgbClr val="000000"/>
                </a:solidFill>
                <a:latin typeface="Agency FB" pitchFamily="34" charset="0"/>
              </a:rPr>
              <a:t> e</a:t>
            </a:r>
            <a:r>
              <a:rPr lang="en-US" sz="2400" b="1">
                <a:solidFill>
                  <a:srgbClr val="4F81BD"/>
                </a:solidFill>
                <a:latin typeface="Agency FB" pitchFamily="34" charset="0"/>
              </a:rPr>
              <a:t>M</a:t>
            </a:r>
            <a:r>
              <a:rPr lang="en-US" sz="2400" b="1">
                <a:solidFill>
                  <a:srgbClr val="0AC296"/>
                </a:solidFill>
                <a:latin typeface="Agency FB" pitchFamily="34" charset="0"/>
              </a:rPr>
              <a:t>A</a:t>
            </a:r>
            <a:r>
              <a:rPr lang="en-US" sz="2400" b="1">
                <a:solidFill>
                  <a:srgbClr val="E36C0A"/>
                </a:solidFill>
                <a:latin typeface="Agency FB" pitchFamily="34" charset="0"/>
              </a:rPr>
              <a:t>T</a:t>
            </a:r>
            <a:r>
              <a:rPr lang="en-US" sz="2400" b="1">
                <a:solidFill>
                  <a:srgbClr val="000000"/>
                </a:solidFill>
                <a:latin typeface="Agency FB" pitchFamily="34" charset="0"/>
              </a:rPr>
              <a:t>c</a:t>
            </a:r>
            <a:r>
              <a:rPr lang="en-US" sz="2400" b="1">
                <a:solidFill>
                  <a:srgbClr val="548DD4"/>
                </a:solidFill>
                <a:latin typeface="Agency FB" pitchFamily="34" charset="0"/>
              </a:rPr>
              <a:t>H</a:t>
            </a:r>
            <a:endParaRPr lang="en-US" sz="1100">
              <a:solidFill>
                <a:srgbClr val="000000"/>
              </a:solidFill>
            </a:endParaRPr>
          </a:p>
          <a:p>
            <a:pPr algn="ctr" eaLnBrk="0" hangingPunct="0"/>
            <a:r>
              <a:rPr lang="en-US" sz="1600">
                <a:solidFill>
                  <a:srgbClr val="31849B"/>
                </a:solidFill>
              </a:rPr>
              <a:t>Online Dating Service</a:t>
            </a:r>
            <a:endParaRPr lang="en-US">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8" name="Picture 14"/>
          <p:cNvPicPr>
            <a:picLocks noChangeAspect="1" noChangeArrowheads="1"/>
          </p:cNvPicPr>
          <p:nvPr/>
        </p:nvPicPr>
        <p:blipFill>
          <a:blip r:embed="rId3"/>
          <a:srcRect/>
          <a:stretch>
            <a:fillRect/>
          </a:stretch>
        </p:blipFill>
        <p:spPr bwMode="auto">
          <a:xfrm>
            <a:off x="381000" y="2913062"/>
            <a:ext cx="7908925" cy="3716338"/>
          </a:xfrm>
          <a:prstGeom prst="rect">
            <a:avLst/>
          </a:prstGeom>
          <a:noFill/>
          <a:ln w="9525">
            <a:noFill/>
            <a:miter lim="800000"/>
            <a:headEnd/>
            <a:tailEnd/>
          </a:ln>
          <a:effectLst/>
        </p:spPr>
      </p:pic>
      <p:sp>
        <p:nvSpPr>
          <p:cNvPr id="7172" name="Text Box 4"/>
          <p:cNvSpPr txBox="1">
            <a:spLocks noChangeArrowheads="1"/>
          </p:cNvSpPr>
          <p:nvPr/>
        </p:nvSpPr>
        <p:spPr bwMode="auto">
          <a:xfrm>
            <a:off x="381000" y="685800"/>
            <a:ext cx="8001000" cy="1262063"/>
          </a:xfrm>
          <a:prstGeom prst="rect">
            <a:avLst/>
          </a:prstGeom>
          <a:solidFill>
            <a:srgbClr val="CCFFCC">
              <a:alpha val="50000"/>
            </a:srgbClr>
          </a:solidFill>
          <a:ln w="38100" algn="ctr">
            <a:solidFill>
              <a:srgbClr val="006600"/>
            </a:solidFill>
            <a:miter lim="800000"/>
            <a:headEnd/>
            <a:tailEnd/>
          </a:ln>
        </p:spPr>
        <p:txBody>
          <a:bodyPr lIns="182880" tIns="137160" rIns="182880" bIns="137160">
            <a:spAutoFit/>
          </a:bodyPr>
          <a:lstStyle/>
          <a:p>
            <a:pPr eaLnBrk="0" hangingPunct="0">
              <a:defRPr/>
            </a:pPr>
            <a:r>
              <a:rPr lang="en-US" sz="1600" u="none" dirty="0"/>
              <a:t>Add a column to your spreadsheet to calculate the weighted sums. </a:t>
            </a:r>
            <a:r>
              <a:rPr lang="en-US" sz="1600" u="none" dirty="0">
                <a:latin typeface="+mj-lt"/>
                <a:ea typeface="Times New Roman" pitchFamily="18" charset="0"/>
                <a:cs typeface="Times New Roman" pitchFamily="18" charset="0"/>
              </a:rPr>
              <a:t>For each characteristic, we will multiply </a:t>
            </a:r>
            <a:r>
              <a:rPr lang="en-US" sz="1600" i="1" u="none" dirty="0">
                <a:latin typeface="+mj-lt"/>
                <a:ea typeface="Times New Roman" pitchFamily="18" charset="0"/>
                <a:cs typeface="Times New Roman" pitchFamily="18" charset="0"/>
              </a:rPr>
              <a:t>rating for the candidate </a:t>
            </a:r>
            <a:r>
              <a:rPr lang="en-US" sz="1600" u="none" dirty="0">
                <a:latin typeface="+mj-lt"/>
                <a:ea typeface="Times New Roman" pitchFamily="18" charset="0"/>
                <a:cs typeface="Times New Roman" pitchFamily="18" charset="0"/>
              </a:rPr>
              <a:t>by</a:t>
            </a:r>
            <a:r>
              <a:rPr lang="en-US" sz="1600" i="1" u="none" dirty="0">
                <a:latin typeface="+mj-lt"/>
                <a:ea typeface="Times New Roman" pitchFamily="18" charset="0"/>
                <a:cs typeface="Times New Roman" pitchFamily="18" charset="0"/>
              </a:rPr>
              <a:t> </a:t>
            </a:r>
            <a:r>
              <a:rPr lang="en-US" sz="1600" u="none" dirty="0">
                <a:latin typeface="+mj-lt"/>
                <a:ea typeface="Times New Roman" pitchFamily="18" charset="0"/>
                <a:cs typeface="Times New Roman" pitchFamily="18" charset="0"/>
              </a:rPr>
              <a:t>the</a:t>
            </a:r>
            <a:r>
              <a:rPr lang="en-US" sz="1600" i="1" u="none" dirty="0">
                <a:latin typeface="+mj-lt"/>
                <a:ea typeface="Times New Roman" pitchFamily="18" charset="0"/>
                <a:cs typeface="Times New Roman" pitchFamily="18" charset="0"/>
              </a:rPr>
              <a:t> assigned weight </a:t>
            </a:r>
            <a:r>
              <a:rPr lang="en-US" sz="1600" u="none" dirty="0">
                <a:latin typeface="+mj-lt"/>
                <a:ea typeface="Times New Roman" pitchFamily="18" charset="0"/>
                <a:cs typeface="Times New Roman" pitchFamily="18" charset="0"/>
              </a:rPr>
              <a:t>for the characteristic and then add them all up to find the weighted sum for each candidate.  That is, we have the following formula in Cell N4 for candidate A:</a:t>
            </a:r>
            <a:r>
              <a:rPr lang="en-US" sz="1600" dirty="0"/>
              <a:t>  </a:t>
            </a:r>
            <a:endParaRPr lang="en-US" sz="1600" u="none" dirty="0">
              <a:solidFill>
                <a:srgbClr val="0099CC"/>
              </a:solidFill>
              <a:latin typeface="+mj-lt"/>
            </a:endParaRPr>
          </a:p>
        </p:txBody>
      </p:sp>
      <p:sp>
        <p:nvSpPr>
          <p:cNvPr id="6148" name="Slide Number Placeholder 3"/>
          <p:cNvSpPr>
            <a:spLocks noGrp="1"/>
          </p:cNvSpPr>
          <p:nvPr>
            <p:ph type="sldNum" sz="quarter" idx="12"/>
          </p:nvPr>
        </p:nvSpPr>
        <p:spPr>
          <a:noFill/>
        </p:spPr>
        <p:txBody>
          <a:bodyPr/>
          <a:lstStyle/>
          <a:p>
            <a:fld id="{20985EBD-68B6-4D93-9141-B119C8106D17}" type="slidenum">
              <a:rPr lang="en-US" smtClean="0"/>
              <a:pPr/>
              <a:t>10</a:t>
            </a:fld>
            <a:endParaRPr lang="en-US" smtClean="0"/>
          </a:p>
        </p:txBody>
      </p:sp>
      <p:sp>
        <p:nvSpPr>
          <p:cNvPr id="6149" name="Text Box 3"/>
          <p:cNvSpPr txBox="1">
            <a:spLocks noChangeArrowheads="1"/>
          </p:cNvSpPr>
          <p:nvPr/>
        </p:nvSpPr>
        <p:spPr bwMode="auto">
          <a:xfrm>
            <a:off x="76200" y="90488"/>
            <a:ext cx="1962150" cy="366712"/>
          </a:xfrm>
          <a:prstGeom prst="rect">
            <a:avLst/>
          </a:prstGeom>
          <a:noFill/>
          <a:ln w="9525">
            <a:noFill/>
            <a:miter lim="800000"/>
            <a:headEnd/>
            <a:tailEnd/>
          </a:ln>
        </p:spPr>
        <p:txBody>
          <a:bodyPr wrap="none">
            <a:spAutoFit/>
          </a:bodyPr>
          <a:lstStyle/>
          <a:p>
            <a:r>
              <a:rPr lang="en-US" sz="1800" b="1" u="none"/>
              <a:t> Weighted Sums</a:t>
            </a:r>
          </a:p>
        </p:txBody>
      </p:sp>
      <p:sp>
        <p:nvSpPr>
          <p:cNvPr id="6150" name="TextBox 15"/>
          <p:cNvSpPr txBox="1">
            <a:spLocks noChangeArrowheads="1"/>
          </p:cNvSpPr>
          <p:nvPr/>
        </p:nvSpPr>
        <p:spPr bwMode="auto">
          <a:xfrm>
            <a:off x="6483350" y="2743200"/>
            <a:ext cx="184150" cy="427038"/>
          </a:xfrm>
          <a:prstGeom prst="rect">
            <a:avLst/>
          </a:prstGeom>
          <a:noFill/>
          <a:ln w="9525">
            <a:noFill/>
            <a:miter lim="800000"/>
            <a:headEnd/>
            <a:tailEnd/>
          </a:ln>
        </p:spPr>
        <p:txBody>
          <a:bodyPr>
            <a:spAutoFit/>
          </a:bodyPr>
          <a:lstStyle/>
          <a:p>
            <a:endParaRPr lang="en-US"/>
          </a:p>
        </p:txBody>
      </p:sp>
      <p:sp>
        <p:nvSpPr>
          <p:cNvPr id="19" name="Rounded Rectangle 18"/>
          <p:cNvSpPr/>
          <p:nvPr/>
        </p:nvSpPr>
        <p:spPr bwMode="auto">
          <a:xfrm>
            <a:off x="457200" y="1981200"/>
            <a:ext cx="5715000" cy="577850"/>
          </a:xfrm>
          <a:prstGeom prst="roundRect">
            <a:avLst/>
          </a:prstGeom>
          <a:solidFill>
            <a:srgbClr val="FF9999">
              <a:alpha val="81961"/>
            </a:srgbClr>
          </a:solidFill>
          <a:ln w="12700" cap="flat" cmpd="sng" algn="ctr">
            <a:solidFill>
              <a:srgbClr val="800000"/>
            </a:solidFill>
            <a:prstDash val="solid"/>
            <a:round/>
            <a:headEnd type="none" w="med" len="med"/>
            <a:tailEnd type="none" w="med" len="med"/>
          </a:ln>
          <a:effectLst/>
        </p:spPr>
        <p:txBody>
          <a:bodyPr>
            <a:spAutoFit/>
          </a:bodyPr>
          <a:lstStyle/>
          <a:p>
            <a:pPr algn="ctr" eaLnBrk="0" hangingPunct="0">
              <a:defRPr/>
            </a:pPr>
            <a:r>
              <a:rPr lang="pt-BR" sz="1400" u="none" dirty="0">
                <a:solidFill>
                  <a:schemeClr val="accent4"/>
                </a:solidFill>
                <a:ea typeface="Times New Roman" pitchFamily="18" charset="0"/>
                <a:cs typeface="Times New Roman" pitchFamily="18" charset="0"/>
              </a:rPr>
              <a:t>=C4*$C$3+D4*$D$3+E4*$E$3+F4*$F$3+G4*$G$3+H4*$H$3+I4*$I$3+J4*$J$3+K4*$K$3+L4*$L$3+M4*$M$3</a:t>
            </a:r>
            <a:endParaRPr lang="en-US" sz="1400" u="none" dirty="0">
              <a:solidFill>
                <a:schemeClr val="accent4"/>
              </a:solidFill>
              <a:ea typeface="Times New Roman" pitchFamily="18" charset="0"/>
              <a:cs typeface="Times New Roman" pitchFamily="18" charset="0"/>
            </a:endParaRPr>
          </a:p>
        </p:txBody>
      </p:sp>
      <p:cxnSp>
        <p:nvCxnSpPr>
          <p:cNvPr id="32" name="Shape 31"/>
          <p:cNvCxnSpPr/>
          <p:nvPr/>
        </p:nvCxnSpPr>
        <p:spPr bwMode="auto">
          <a:xfrm rot="16200000" flipH="1">
            <a:off x="5791200" y="2590800"/>
            <a:ext cx="2209800" cy="2057400"/>
          </a:xfrm>
          <a:prstGeom prst="curvedConnector3">
            <a:avLst>
              <a:gd name="adj1" fmla="val 50000"/>
            </a:avLst>
          </a:prstGeom>
          <a:solidFill>
            <a:schemeClr val="accent1"/>
          </a:solidFill>
          <a:ln w="38100" cap="flat" cmpd="sng" algn="ctr">
            <a:solidFill>
              <a:srgbClr val="006699"/>
            </a:solidFill>
            <a:prstDash val="solid"/>
            <a:round/>
            <a:headEnd type="none" w="med" len="med"/>
            <a:tailEnd type="arrow"/>
          </a:ln>
          <a:effectLst>
            <a:glow rad="63500">
              <a:schemeClr val="accent1">
                <a:alpha val="40000"/>
              </a:schemeClr>
            </a:glow>
            <a:innerShdw blurRad="63500" dist="50800" dir="13500000">
              <a:prstClr val="black">
                <a:alpha val="50000"/>
              </a:prstClr>
            </a:innerShdw>
          </a:effectLst>
        </p:spPr>
      </p:cxnSp>
      <p:sp>
        <p:nvSpPr>
          <p:cNvPr id="6153" name="Rounded Rectangle 47"/>
          <p:cNvSpPr>
            <a:spLocks noChangeArrowheads="1"/>
          </p:cNvSpPr>
          <p:nvPr/>
        </p:nvSpPr>
        <p:spPr bwMode="auto">
          <a:xfrm>
            <a:off x="3733800" y="4267200"/>
            <a:ext cx="3197225" cy="2000250"/>
          </a:xfrm>
          <a:prstGeom prst="roundRect">
            <a:avLst>
              <a:gd name="adj" fmla="val 16667"/>
            </a:avLst>
          </a:prstGeom>
          <a:solidFill>
            <a:srgbClr val="FF9999"/>
          </a:solidFill>
          <a:ln w="9525" algn="ctr">
            <a:solidFill>
              <a:srgbClr val="800000"/>
            </a:solidFill>
            <a:round/>
            <a:headEnd/>
            <a:tailEnd/>
          </a:ln>
        </p:spPr>
        <p:txBody>
          <a:bodyPr>
            <a:spAutoFit/>
          </a:bodyPr>
          <a:lstStyle/>
          <a:p>
            <a:pPr eaLnBrk="0" hangingPunct="0"/>
            <a:r>
              <a:rPr lang="en-US" sz="1600" u="none"/>
              <a:t>To extend this formula to </a:t>
            </a:r>
          </a:p>
          <a:p>
            <a:pPr eaLnBrk="0" hangingPunct="0"/>
            <a:r>
              <a:rPr lang="en-US" sz="1600" u="none"/>
              <a:t>calculate the weighted sum for other candidates, click on N4, move the cursor to the lower-right corner of the cell, drag</a:t>
            </a:r>
          </a:p>
          <a:p>
            <a:pPr eaLnBrk="0" hangingPunct="0"/>
            <a:r>
              <a:rPr lang="en-US" sz="1600" u="none"/>
              <a:t>the fill handle              down to N11.  </a:t>
            </a:r>
          </a:p>
        </p:txBody>
      </p:sp>
      <p:pic>
        <p:nvPicPr>
          <p:cNvPr id="6154" name="Picture 13"/>
          <p:cNvPicPr>
            <a:picLocks noChangeAspect="1" noChangeArrowheads="1"/>
          </p:cNvPicPr>
          <p:nvPr/>
        </p:nvPicPr>
        <p:blipFill>
          <a:blip r:embed="rId4"/>
          <a:srcRect/>
          <a:stretch>
            <a:fillRect/>
          </a:stretch>
        </p:blipFill>
        <p:spPr bwMode="auto">
          <a:xfrm>
            <a:off x="5181600" y="5638800"/>
            <a:ext cx="623888" cy="304800"/>
          </a:xfrm>
          <a:prstGeom prst="rect">
            <a:avLst/>
          </a:prstGeom>
          <a:noFill/>
          <a:ln w="9525" algn="ctr">
            <a:noFill/>
            <a:miter lim="800000"/>
            <a:headEnd/>
            <a:tailEnd/>
          </a:ln>
        </p:spPr>
      </p:pic>
      <p:sp>
        <p:nvSpPr>
          <p:cNvPr id="6155" name="Cloud Callout 17"/>
          <p:cNvSpPr>
            <a:spLocks noChangeArrowheads="1"/>
          </p:cNvSpPr>
          <p:nvPr/>
        </p:nvSpPr>
        <p:spPr bwMode="auto">
          <a:xfrm>
            <a:off x="6019800" y="1828800"/>
            <a:ext cx="2971800" cy="1265238"/>
          </a:xfrm>
          <a:prstGeom prst="cloudCallout">
            <a:avLst>
              <a:gd name="adj1" fmla="val 32579"/>
              <a:gd name="adj2" fmla="val 109500"/>
            </a:avLst>
          </a:prstGeom>
          <a:solidFill>
            <a:schemeClr val="accent1"/>
          </a:solidFill>
          <a:ln w="9525" algn="ctr">
            <a:solidFill>
              <a:schemeClr val="tx1"/>
            </a:solidFill>
            <a:round/>
            <a:headEnd/>
            <a:tailEnd/>
          </a:ln>
        </p:spPr>
        <p:txBody>
          <a:bodyPr>
            <a:spAutoFit/>
          </a:bodyPr>
          <a:lstStyle/>
          <a:p>
            <a:r>
              <a:rPr lang="en-US" sz="1200" u="none"/>
              <a:t>Isn’t this long formula  equivalent to =SUMPRODUCT(C4:M4,$C$3:$M$3) ?</a:t>
            </a:r>
          </a:p>
        </p:txBody>
      </p:sp>
      <p:pic>
        <p:nvPicPr>
          <p:cNvPr id="6156" name="Picture 15"/>
          <p:cNvPicPr>
            <a:picLocks noChangeAspect="1" noChangeArrowheads="1"/>
          </p:cNvPicPr>
          <p:nvPr/>
        </p:nvPicPr>
        <p:blipFill>
          <a:blip r:embed="rId5"/>
          <a:srcRect/>
          <a:stretch>
            <a:fillRect/>
          </a:stretch>
        </p:blipFill>
        <p:spPr bwMode="auto">
          <a:xfrm>
            <a:off x="8305800" y="3810000"/>
            <a:ext cx="838200" cy="884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3"/>
                                        </p:tgtEl>
                                        <p:attrNameLst>
                                          <p:attrName>style.visibility</p:attrName>
                                        </p:attrNameLst>
                                      </p:cBhvr>
                                      <p:to>
                                        <p:strVal val="visible"/>
                                      </p:to>
                                    </p:set>
                                    <p:anim calcmode="lin" valueType="num">
                                      <p:cBhvr additive="base">
                                        <p:cTn id="7" dur="500" fill="hold"/>
                                        <p:tgtEl>
                                          <p:spTgt spid="6153"/>
                                        </p:tgtEl>
                                        <p:attrNameLst>
                                          <p:attrName>ppt_x</p:attrName>
                                        </p:attrNameLst>
                                      </p:cBhvr>
                                      <p:tavLst>
                                        <p:tav tm="0">
                                          <p:val>
                                            <p:strVal val="#ppt_x"/>
                                          </p:val>
                                        </p:tav>
                                        <p:tav tm="100000">
                                          <p:val>
                                            <p:strVal val="#ppt_x"/>
                                          </p:val>
                                        </p:tav>
                                      </p:tavLst>
                                    </p:anim>
                                    <p:anim calcmode="lin" valueType="num">
                                      <p:cBhvr additive="base">
                                        <p:cTn id="8" dur="500" fill="hold"/>
                                        <p:tgtEl>
                                          <p:spTgt spid="615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154"/>
                                        </p:tgtEl>
                                        <p:attrNameLst>
                                          <p:attrName>style.visibility</p:attrName>
                                        </p:attrNameLst>
                                      </p:cBhvr>
                                      <p:to>
                                        <p:strVal val="visible"/>
                                      </p:to>
                                    </p:set>
                                    <p:anim calcmode="lin" valueType="num">
                                      <p:cBhvr additive="base">
                                        <p:cTn id="11" dur="500" fill="hold"/>
                                        <p:tgtEl>
                                          <p:spTgt spid="6154"/>
                                        </p:tgtEl>
                                        <p:attrNameLst>
                                          <p:attrName>ppt_x</p:attrName>
                                        </p:attrNameLst>
                                      </p:cBhvr>
                                      <p:tavLst>
                                        <p:tav tm="0">
                                          <p:val>
                                            <p:strVal val="#ppt_x"/>
                                          </p:val>
                                        </p:tav>
                                        <p:tav tm="100000">
                                          <p:val>
                                            <p:strVal val="#ppt_x"/>
                                          </p:val>
                                        </p:tav>
                                      </p:tavLst>
                                    </p:anim>
                                    <p:anim calcmode="lin" valueType="num">
                                      <p:cBhvr additive="base">
                                        <p:cTn id="12" dur="500" fill="hold"/>
                                        <p:tgtEl>
                                          <p:spTgt spid="615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56"/>
                                        </p:tgtEl>
                                        <p:attrNameLst>
                                          <p:attrName>style.visibility</p:attrName>
                                        </p:attrNameLst>
                                      </p:cBhvr>
                                      <p:to>
                                        <p:strVal val="visible"/>
                                      </p:to>
                                    </p:set>
                                    <p:anim calcmode="lin" valueType="num">
                                      <p:cBhvr additive="base">
                                        <p:cTn id="25" dur="500" fill="hold"/>
                                        <p:tgtEl>
                                          <p:spTgt spid="6156"/>
                                        </p:tgtEl>
                                        <p:attrNameLst>
                                          <p:attrName>ppt_x</p:attrName>
                                        </p:attrNameLst>
                                      </p:cBhvr>
                                      <p:tavLst>
                                        <p:tav tm="0">
                                          <p:val>
                                            <p:strVal val="#ppt_x"/>
                                          </p:val>
                                        </p:tav>
                                        <p:tav tm="100000">
                                          <p:val>
                                            <p:strVal val="#ppt_x"/>
                                          </p:val>
                                        </p:tav>
                                      </p:tavLst>
                                    </p:anim>
                                    <p:anim calcmode="lin" valueType="num">
                                      <p:cBhvr additive="base">
                                        <p:cTn id="26" dur="500" fill="hold"/>
                                        <p:tgtEl>
                                          <p:spTgt spid="615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155"/>
                                        </p:tgtEl>
                                        <p:attrNameLst>
                                          <p:attrName>style.visibility</p:attrName>
                                        </p:attrNameLst>
                                      </p:cBhvr>
                                      <p:to>
                                        <p:strVal val="visible"/>
                                      </p:to>
                                    </p:set>
                                    <p:anim calcmode="lin" valueType="num">
                                      <p:cBhvr additive="base">
                                        <p:cTn id="29" dur="500" fill="hold"/>
                                        <p:tgtEl>
                                          <p:spTgt spid="6155"/>
                                        </p:tgtEl>
                                        <p:attrNameLst>
                                          <p:attrName>ppt_x</p:attrName>
                                        </p:attrNameLst>
                                      </p:cBhvr>
                                      <p:tavLst>
                                        <p:tav tm="0">
                                          <p:val>
                                            <p:strVal val="#ppt_x"/>
                                          </p:val>
                                        </p:tav>
                                        <p:tav tm="100000">
                                          <p:val>
                                            <p:strVal val="#ppt_x"/>
                                          </p:val>
                                        </p:tav>
                                      </p:tavLst>
                                    </p:anim>
                                    <p:anim calcmode="lin" valueType="num">
                                      <p:cBhvr additive="base">
                                        <p:cTn id="30" dur="500" fill="hold"/>
                                        <p:tgtEl>
                                          <p:spTgt spid="61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6153" grpId="0" animBg="1"/>
      <p:bldP spid="615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8" name="Picture 10"/>
          <p:cNvPicPr>
            <a:picLocks noChangeAspect="1" noChangeArrowheads="1"/>
          </p:cNvPicPr>
          <p:nvPr/>
        </p:nvPicPr>
        <p:blipFill>
          <a:blip r:embed="rId3"/>
          <a:srcRect/>
          <a:stretch>
            <a:fillRect/>
          </a:stretch>
        </p:blipFill>
        <p:spPr bwMode="auto">
          <a:xfrm>
            <a:off x="457200" y="2895600"/>
            <a:ext cx="7908925" cy="3713162"/>
          </a:xfrm>
          <a:prstGeom prst="rect">
            <a:avLst/>
          </a:prstGeom>
          <a:noFill/>
          <a:ln w="9525">
            <a:noFill/>
            <a:miter lim="800000"/>
            <a:headEnd/>
            <a:tailEnd/>
          </a:ln>
          <a:effectLst/>
        </p:spPr>
      </p:pic>
      <p:sp>
        <p:nvSpPr>
          <p:cNvPr id="7172" name="Text Box 4"/>
          <p:cNvSpPr txBox="1">
            <a:spLocks noChangeArrowheads="1"/>
          </p:cNvSpPr>
          <p:nvPr/>
        </p:nvSpPr>
        <p:spPr bwMode="auto">
          <a:xfrm>
            <a:off x="228600" y="685800"/>
            <a:ext cx="2895600" cy="2000250"/>
          </a:xfrm>
          <a:prstGeom prst="rect">
            <a:avLst/>
          </a:prstGeom>
          <a:solidFill>
            <a:srgbClr val="CCECFF">
              <a:alpha val="50000"/>
            </a:srgbClr>
          </a:solidFill>
          <a:ln w="38100" algn="ctr">
            <a:solidFill>
              <a:srgbClr val="006699"/>
            </a:solidFill>
            <a:miter lim="800000"/>
            <a:headEnd/>
            <a:tailEnd/>
          </a:ln>
        </p:spPr>
        <p:txBody>
          <a:bodyPr lIns="182880" tIns="137160" rIns="182880" bIns="137160">
            <a:spAutoFit/>
          </a:bodyPr>
          <a:lstStyle/>
          <a:p>
            <a:pPr eaLnBrk="0" hangingPunct="0">
              <a:defRPr/>
            </a:pPr>
            <a:r>
              <a:rPr lang="en-US" sz="1600" u="none" dirty="0">
                <a:latin typeface="+mj-lt"/>
                <a:ea typeface="Times New Roman" pitchFamily="18" charset="0"/>
                <a:cs typeface="Times New Roman" pitchFamily="18" charset="0"/>
              </a:rPr>
              <a:t>If we order the weighted sums from the largest to smallest values by using the “SORT” function, we will rank the compatibility of each candidate according to our ranking process.</a:t>
            </a:r>
            <a:endParaRPr lang="en-US" sz="1600" u="none" dirty="0">
              <a:solidFill>
                <a:srgbClr val="0099CC"/>
              </a:solidFill>
              <a:latin typeface="+mj-lt"/>
            </a:endParaRPr>
          </a:p>
        </p:txBody>
      </p:sp>
      <p:sp>
        <p:nvSpPr>
          <p:cNvPr id="2" name="Slide Number Placeholder 3"/>
          <p:cNvSpPr>
            <a:spLocks noGrp="1"/>
          </p:cNvSpPr>
          <p:nvPr>
            <p:ph type="sldNum" sz="quarter" idx="12"/>
          </p:nvPr>
        </p:nvSpPr>
        <p:spPr>
          <a:noFill/>
        </p:spPr>
        <p:txBody>
          <a:bodyPr/>
          <a:lstStyle/>
          <a:p>
            <a:fld id="{529A1F1E-90C3-4860-A149-E54BBF769C52}" type="slidenum">
              <a:rPr lang="en-US" smtClean="0"/>
              <a:pPr/>
              <a:t>11</a:t>
            </a:fld>
            <a:endParaRPr lang="en-US" smtClean="0"/>
          </a:p>
        </p:txBody>
      </p:sp>
      <p:sp>
        <p:nvSpPr>
          <p:cNvPr id="7173" name="Text Box 3"/>
          <p:cNvSpPr txBox="1">
            <a:spLocks noChangeArrowheads="1"/>
          </p:cNvSpPr>
          <p:nvPr/>
        </p:nvSpPr>
        <p:spPr bwMode="auto">
          <a:xfrm>
            <a:off x="76200" y="90488"/>
            <a:ext cx="1962150" cy="366712"/>
          </a:xfrm>
          <a:prstGeom prst="rect">
            <a:avLst/>
          </a:prstGeom>
          <a:noFill/>
          <a:ln w="9525">
            <a:noFill/>
            <a:miter lim="800000"/>
            <a:headEnd/>
            <a:tailEnd/>
          </a:ln>
        </p:spPr>
        <p:txBody>
          <a:bodyPr wrap="none">
            <a:spAutoFit/>
          </a:bodyPr>
          <a:lstStyle/>
          <a:p>
            <a:r>
              <a:rPr lang="en-US" sz="1800" b="1" u="none"/>
              <a:t> Weighted Sums</a:t>
            </a:r>
          </a:p>
        </p:txBody>
      </p:sp>
      <p:sp>
        <p:nvSpPr>
          <p:cNvPr id="7174" name="TextBox 15"/>
          <p:cNvSpPr txBox="1">
            <a:spLocks noChangeArrowheads="1"/>
          </p:cNvSpPr>
          <p:nvPr/>
        </p:nvSpPr>
        <p:spPr bwMode="auto">
          <a:xfrm>
            <a:off x="6483350" y="2743200"/>
            <a:ext cx="184150" cy="427038"/>
          </a:xfrm>
          <a:prstGeom prst="rect">
            <a:avLst/>
          </a:prstGeom>
          <a:noFill/>
          <a:ln w="9525">
            <a:noFill/>
            <a:miter lim="800000"/>
            <a:headEnd/>
            <a:tailEnd/>
          </a:ln>
        </p:spPr>
        <p:txBody>
          <a:bodyPr>
            <a:spAutoFit/>
          </a:bodyPr>
          <a:lstStyle/>
          <a:p>
            <a:endParaRPr lang="en-US"/>
          </a:p>
        </p:txBody>
      </p:sp>
      <p:sp>
        <p:nvSpPr>
          <p:cNvPr id="7175" name="Text Box 4"/>
          <p:cNvSpPr txBox="1">
            <a:spLocks noChangeArrowheads="1"/>
          </p:cNvSpPr>
          <p:nvPr/>
        </p:nvSpPr>
        <p:spPr bwMode="auto">
          <a:xfrm>
            <a:off x="3276600" y="914400"/>
            <a:ext cx="5486400" cy="1263650"/>
          </a:xfrm>
          <a:prstGeom prst="rect">
            <a:avLst/>
          </a:prstGeom>
          <a:solidFill>
            <a:srgbClr val="CCFFCC">
              <a:alpha val="50195"/>
            </a:srgbClr>
          </a:solidFill>
          <a:ln w="25400" algn="ctr">
            <a:solidFill>
              <a:srgbClr val="006600"/>
            </a:solidFill>
            <a:miter lim="800000"/>
            <a:headEnd/>
            <a:tailEnd/>
          </a:ln>
        </p:spPr>
        <p:txBody>
          <a:bodyPr lIns="182880" tIns="137160" rIns="182880" bIns="137160">
            <a:spAutoFit/>
          </a:bodyPr>
          <a:lstStyle/>
          <a:p>
            <a:r>
              <a:rPr lang="en-US" sz="1600" u="none"/>
              <a:t>SORTING: Highlight the “Weighted Sums” column.  On the </a:t>
            </a:r>
            <a:r>
              <a:rPr lang="en-US" sz="1600" b="1" u="none"/>
              <a:t>Home</a:t>
            </a:r>
            <a:r>
              <a:rPr lang="en-US" sz="1600" u="none"/>
              <a:t> tab, in the </a:t>
            </a:r>
            <a:r>
              <a:rPr lang="en-US" sz="1600" b="1" u="none"/>
              <a:t>Editing</a:t>
            </a:r>
            <a:r>
              <a:rPr lang="en-US" sz="1600" u="none"/>
              <a:t> group, click </a:t>
            </a:r>
            <a:r>
              <a:rPr lang="en-US" sz="1600" b="1" u="none"/>
              <a:t>Sort &amp; Filter</a:t>
            </a:r>
            <a:r>
              <a:rPr lang="en-US" sz="1600" u="none"/>
              <a:t>, select “Expand the selection” option and then click </a:t>
            </a:r>
            <a:r>
              <a:rPr lang="en-US" sz="1600" b="1" u="none"/>
              <a:t>Sort Largest to Smallest</a:t>
            </a:r>
            <a:r>
              <a:rPr lang="en-US" sz="1600" u="none"/>
              <a:t>.</a:t>
            </a:r>
          </a:p>
        </p:txBody>
      </p:sp>
      <p:sp>
        <p:nvSpPr>
          <p:cNvPr id="8" name="TextBox 7"/>
          <p:cNvSpPr txBox="1"/>
          <p:nvPr/>
        </p:nvSpPr>
        <p:spPr>
          <a:xfrm>
            <a:off x="4495800" y="4772561"/>
            <a:ext cx="2514600" cy="1323439"/>
          </a:xfrm>
          <a:prstGeom prst="rect">
            <a:avLst/>
          </a:prstGeom>
          <a:solidFill>
            <a:srgbClr val="FF9999"/>
          </a:solidFill>
          <a:ln w="25400">
            <a:solidFill>
              <a:srgbClr val="800000"/>
            </a:solidFill>
          </a:ln>
        </p:spPr>
        <p:txBody>
          <a:bodyPr>
            <a:spAutoFit/>
          </a:bodyPr>
          <a:lstStyle/>
          <a:p>
            <a:pPr>
              <a:defRPr/>
            </a:pPr>
            <a:r>
              <a:rPr lang="en-US" sz="1600" dirty="0">
                <a:solidFill>
                  <a:schemeClr val="tx1">
                    <a:alpha val="50000"/>
                  </a:schemeClr>
                </a:solidFill>
              </a:rPr>
              <a:t>Candidate A  received the highest ranking according to this ranking criteria and Candidate F received the lowest ranking.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additive="base">
                                        <p:cTn id="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8" dur="500" fill="hold"/>
                                        <p:tgtEl>
                                          <p:spTgt spid="8">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5"/>
          <p:cNvSpPr>
            <a:spLocks noGrp="1"/>
          </p:cNvSpPr>
          <p:nvPr>
            <p:ph type="sldNum" sz="quarter" idx="12"/>
          </p:nvPr>
        </p:nvSpPr>
        <p:spPr>
          <a:noFill/>
        </p:spPr>
        <p:txBody>
          <a:bodyPr/>
          <a:lstStyle/>
          <a:p>
            <a:fld id="{B67858D7-C884-4C37-A005-9BDC3052E2E8}" type="slidenum">
              <a:rPr lang="en-US" smtClean="0"/>
              <a:pPr/>
              <a:t>12</a:t>
            </a:fld>
            <a:endParaRPr lang="en-US" smtClean="0"/>
          </a:p>
        </p:txBody>
      </p:sp>
      <p:sp>
        <p:nvSpPr>
          <p:cNvPr id="8196" name="Rectangle 2"/>
          <p:cNvSpPr>
            <a:spLocks noGrp="1" noChangeArrowheads="1"/>
          </p:cNvSpPr>
          <p:nvPr>
            <p:ph type="title"/>
          </p:nvPr>
        </p:nvSpPr>
        <p:spPr/>
        <p:txBody>
          <a:bodyPr/>
          <a:lstStyle/>
          <a:p>
            <a:pPr eaLnBrk="1" hangingPunct="1"/>
            <a:r>
              <a:rPr lang="en-US" smtClean="0"/>
              <a:t>End of Module Assignments</a:t>
            </a:r>
          </a:p>
        </p:txBody>
      </p:sp>
      <p:sp>
        <p:nvSpPr>
          <p:cNvPr id="8197" name="Rectangle 3"/>
          <p:cNvSpPr>
            <a:spLocks noGrp="1" noChangeArrowheads="1"/>
          </p:cNvSpPr>
          <p:nvPr>
            <p:ph type="body" idx="1"/>
          </p:nvPr>
        </p:nvSpPr>
        <p:spPr>
          <a:xfrm>
            <a:off x="457200" y="762000"/>
            <a:ext cx="8077200" cy="5486400"/>
          </a:xfrm>
          <a:solidFill>
            <a:srgbClr val="CCFFCC">
              <a:alpha val="50000"/>
            </a:srgbClr>
          </a:solidFill>
          <a:ln w="25400">
            <a:solidFill>
              <a:srgbClr val="006600"/>
            </a:solidFill>
          </a:ln>
        </p:spPr>
        <p:txBody>
          <a:bodyPr/>
          <a:lstStyle/>
          <a:p>
            <a:pPr indent="342900">
              <a:buFontTx/>
              <a:buNone/>
            </a:pPr>
            <a:endParaRPr lang="en-US" sz="800" smtClean="0">
              <a:solidFill>
                <a:srgbClr val="990000"/>
              </a:solidFill>
            </a:endParaRPr>
          </a:p>
          <a:p>
            <a:pPr indent="342900">
              <a:buFontTx/>
              <a:buNone/>
            </a:pPr>
            <a:r>
              <a:rPr lang="en-US" sz="2000" smtClean="0">
                <a:solidFill>
                  <a:srgbClr val="990000"/>
                </a:solidFill>
              </a:rPr>
              <a:t>	</a:t>
            </a:r>
            <a:r>
              <a:rPr lang="en-US" sz="1600" smtClean="0">
                <a:solidFill>
                  <a:schemeClr val="tx1"/>
                </a:solidFill>
              </a:rPr>
              <a:t>1</a:t>
            </a:r>
            <a:r>
              <a:rPr lang="en-US" sz="1400" smtClean="0">
                <a:solidFill>
                  <a:schemeClr val="tx1"/>
                </a:solidFill>
              </a:rPr>
              <a:t>.  Copy and paste the  following table into an Excel worksheet.  </a:t>
            </a:r>
          </a:p>
          <a:p>
            <a:pPr lvl="1">
              <a:buFontTx/>
              <a:buAutoNum type="alphaLcParenR"/>
            </a:pPr>
            <a:r>
              <a:rPr lang="en-US" sz="1400" smtClean="0">
                <a:solidFill>
                  <a:schemeClr val="tx1"/>
                </a:solidFill>
              </a:rPr>
              <a:t>Rate the characteristics of AGE, SALARY, HEIGHT, HOW FAR AWAY THE PERSON LIVES, and EDUCATION LEVEL, on a scale of 1 to 7, where “7” is the most and  “1” is the least preferred.   </a:t>
            </a:r>
          </a:p>
          <a:p>
            <a:pPr lvl="1">
              <a:buFontTx/>
              <a:buAutoNum type="alphaLcParenR"/>
            </a:pPr>
            <a:r>
              <a:rPr lang="en-US" sz="1400" smtClean="0">
                <a:solidFill>
                  <a:schemeClr val="tx1"/>
                </a:solidFill>
              </a:rPr>
              <a:t>Determine the weight you want to assign to each characteristic as we did in Slide # 9, by using  a scale of 1 to 7 where “7” is the most and  “1” is the least preferred.  </a:t>
            </a:r>
          </a:p>
          <a:p>
            <a:pPr lvl="1">
              <a:buFontTx/>
              <a:buAutoNum type="alphaLcParenR"/>
            </a:pPr>
            <a:r>
              <a:rPr lang="en-US" sz="1400" smtClean="0">
                <a:solidFill>
                  <a:schemeClr val="tx1"/>
                </a:solidFill>
              </a:rPr>
              <a:t>Calculate the weighted sum for each candidate. Which candidate has the highest weighted sum?  Which candidate has the lowest weighted sum? </a:t>
            </a:r>
          </a:p>
          <a:p>
            <a:pPr lvl="1">
              <a:buFontTx/>
              <a:buAutoNum type="alphaLcParenR"/>
            </a:pPr>
            <a:r>
              <a:rPr lang="en-US" sz="1400" smtClean="0">
                <a:solidFill>
                  <a:schemeClr val="tx1"/>
                </a:solidFill>
              </a:rPr>
              <a:t>In part b,  use a scale of 1 to 10, where “10” is the most and  “1” is the least preferred and recalculate the weighted sum for each candidate. Which candidate has the highest weighted sum?  Which candidate has the lowest weighted sum?</a:t>
            </a:r>
            <a:endParaRPr lang="en-US" smtClean="0">
              <a:solidFill>
                <a:srgbClr val="990000"/>
              </a:solidFill>
            </a:endParaRPr>
          </a:p>
        </p:txBody>
      </p:sp>
      <p:graphicFrame>
        <p:nvGraphicFramePr>
          <p:cNvPr id="8199" name="Object 7"/>
          <p:cNvGraphicFramePr>
            <a:graphicFrameLocks noChangeAspect="1"/>
          </p:cNvGraphicFramePr>
          <p:nvPr/>
        </p:nvGraphicFramePr>
        <p:xfrm>
          <a:off x="1219200" y="3657600"/>
          <a:ext cx="6694488" cy="2438399"/>
        </p:xfrm>
        <a:graphic>
          <a:graphicData uri="http://schemas.openxmlformats.org/presentationml/2006/ole">
            <p:oleObj spid="_x0000_s8199" name="Worksheet" r:id="rId4" imgW="6695029" imgH="2886607" progId="Excel.Sheet.12">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p:cNvSpPr>
            <a:spLocks noGrp="1"/>
          </p:cNvSpPr>
          <p:nvPr>
            <p:ph type="sldNum" sz="quarter" idx="12"/>
          </p:nvPr>
        </p:nvSpPr>
        <p:spPr>
          <a:noFill/>
        </p:spPr>
        <p:txBody>
          <a:bodyPr/>
          <a:lstStyle/>
          <a:p>
            <a:fld id="{834B2E2C-8DC7-4A3A-8EE3-AD1CE9FF1E8E}" type="slidenum">
              <a:rPr lang="en-US" smtClean="0"/>
              <a:pPr/>
              <a:t>13</a:t>
            </a:fld>
            <a:endParaRPr lang="en-US" smtClean="0"/>
          </a:p>
        </p:txBody>
      </p:sp>
      <p:sp>
        <p:nvSpPr>
          <p:cNvPr id="9220" name="Rectangle 2"/>
          <p:cNvSpPr>
            <a:spLocks noGrp="1" noChangeArrowheads="1"/>
          </p:cNvSpPr>
          <p:nvPr>
            <p:ph type="title"/>
          </p:nvPr>
        </p:nvSpPr>
        <p:spPr/>
        <p:txBody>
          <a:bodyPr/>
          <a:lstStyle/>
          <a:p>
            <a:pPr eaLnBrk="1" hangingPunct="1"/>
            <a:r>
              <a:rPr lang="en-US" smtClean="0"/>
              <a:t>End of Module Assignments</a:t>
            </a:r>
          </a:p>
        </p:txBody>
      </p:sp>
      <p:sp>
        <p:nvSpPr>
          <p:cNvPr id="9221" name="Rectangle 3"/>
          <p:cNvSpPr>
            <a:spLocks noGrp="1" noChangeArrowheads="1"/>
          </p:cNvSpPr>
          <p:nvPr>
            <p:ph type="body" idx="1"/>
          </p:nvPr>
        </p:nvSpPr>
        <p:spPr>
          <a:xfrm>
            <a:off x="457200" y="1066800"/>
            <a:ext cx="8153400" cy="5486400"/>
          </a:xfrm>
          <a:solidFill>
            <a:srgbClr val="CCFFCC">
              <a:alpha val="50000"/>
            </a:srgbClr>
          </a:solidFill>
          <a:ln w="25400">
            <a:solidFill>
              <a:srgbClr val="006600"/>
            </a:solidFill>
          </a:ln>
        </p:spPr>
        <p:txBody>
          <a:bodyPr/>
          <a:lstStyle/>
          <a:p>
            <a:pPr marL="457200" indent="-457200" eaLnBrk="1" hangingPunct="1">
              <a:lnSpc>
                <a:spcPct val="80000"/>
              </a:lnSpc>
              <a:buFontTx/>
              <a:buNone/>
            </a:pPr>
            <a:endParaRPr lang="en-US" sz="2000" smtClean="0">
              <a:solidFill>
                <a:srgbClr val="990000"/>
              </a:solidFill>
            </a:endParaRPr>
          </a:p>
          <a:p>
            <a:pPr marL="457200" indent="-457200" eaLnBrk="1" hangingPunct="1">
              <a:lnSpc>
                <a:spcPct val="80000"/>
              </a:lnSpc>
              <a:buFontTx/>
              <a:buNone/>
            </a:pPr>
            <a:r>
              <a:rPr lang="en-US" sz="1400" smtClean="0">
                <a:solidFill>
                  <a:schemeClr val="tx1"/>
                </a:solidFill>
              </a:rPr>
              <a:t>2.  	</a:t>
            </a:r>
            <a:r>
              <a:rPr lang="en-US" sz="1600" b="1" smtClean="0">
                <a:solidFill>
                  <a:schemeClr val="tx1"/>
                </a:solidFill>
              </a:rPr>
              <a:t>WHICH ONE OF THE FOLLOWING CITIES WOULD YOU LIKE TO LIVE IN?</a:t>
            </a:r>
          </a:p>
          <a:p>
            <a:pPr marL="457200" indent="-457200" eaLnBrk="1" hangingPunct="1">
              <a:lnSpc>
                <a:spcPct val="80000"/>
              </a:lnSpc>
              <a:buFontTx/>
              <a:buNone/>
            </a:pPr>
            <a:r>
              <a:rPr lang="en-US" sz="1600" smtClean="0">
                <a:solidFill>
                  <a:schemeClr val="tx1"/>
                </a:solidFill>
              </a:rPr>
              <a:t>	Use the following data and rate the characteristic of  </a:t>
            </a:r>
            <a:r>
              <a:rPr lang="en-US" sz="1600" b="1" smtClean="0">
                <a:solidFill>
                  <a:schemeClr val="tx1"/>
                </a:solidFill>
              </a:rPr>
              <a:t>POPULATION, MEDIAN FAMILY INCOME, SALES TAX, JOB GROWTH, MEDIAN HOUSING PRICE, HIGHEST TEMPERATURE IN JULY, AND LOWEST TEMPERATURE IN JANUARY </a:t>
            </a:r>
            <a:r>
              <a:rPr lang="en-US" sz="1600" smtClean="0">
                <a:solidFill>
                  <a:schemeClr val="tx1"/>
                </a:solidFill>
              </a:rPr>
              <a:t>by using a scale of 1 to 7, where “7” is the most and “1” is the least.  Determine the weight for each characteristic.  Calculate the weighted sum for each city.  Which city has the highest weighted sum?  Which city has the lowest weighted sum?</a:t>
            </a:r>
            <a:endParaRPr lang="en-US" sz="1600" smtClean="0">
              <a:solidFill>
                <a:srgbClr val="990000"/>
              </a:solidFill>
            </a:endParaRPr>
          </a:p>
          <a:p>
            <a:pPr marL="457200" indent="-457200" eaLnBrk="1" hangingPunct="1">
              <a:lnSpc>
                <a:spcPct val="80000"/>
              </a:lnSpc>
              <a:buFontTx/>
              <a:buNone/>
            </a:pPr>
            <a:endParaRPr lang="en-US" smtClean="0">
              <a:solidFill>
                <a:srgbClr val="990000"/>
              </a:solidFill>
            </a:endParaRPr>
          </a:p>
          <a:p>
            <a:pPr marL="457200" indent="-457200" eaLnBrk="1" hangingPunct="1">
              <a:lnSpc>
                <a:spcPct val="80000"/>
              </a:lnSpc>
              <a:buFontTx/>
              <a:buNone/>
            </a:pPr>
            <a:endParaRPr lang="en-US" smtClean="0">
              <a:solidFill>
                <a:srgbClr val="990000"/>
              </a:solidFill>
            </a:endParaRPr>
          </a:p>
          <a:p>
            <a:pPr marL="457200" indent="-457200" eaLnBrk="1" hangingPunct="1">
              <a:lnSpc>
                <a:spcPct val="80000"/>
              </a:lnSpc>
              <a:buFontTx/>
              <a:buNone/>
            </a:pPr>
            <a:endParaRPr lang="en-US" smtClean="0">
              <a:solidFill>
                <a:srgbClr val="990000"/>
              </a:solidFill>
            </a:endParaRPr>
          </a:p>
        </p:txBody>
      </p:sp>
      <p:graphicFrame>
        <p:nvGraphicFramePr>
          <p:cNvPr id="9223" name="Object 7"/>
          <p:cNvGraphicFramePr>
            <a:graphicFrameLocks noChangeAspect="1"/>
          </p:cNvGraphicFramePr>
          <p:nvPr/>
        </p:nvGraphicFramePr>
        <p:xfrm>
          <a:off x="1219200" y="3048000"/>
          <a:ext cx="6810845" cy="3352800"/>
        </p:xfrm>
        <a:graphic>
          <a:graphicData uri="http://schemas.openxmlformats.org/presentationml/2006/ole">
            <p:oleObj spid="_x0000_s9223" name="Worksheet" r:id="rId4" imgW="5753016" imgH="2831463" progId="Excel.Sheet.12">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1800" smtClean="0"/>
              <a:t>Background and Overview</a:t>
            </a:r>
          </a:p>
        </p:txBody>
      </p:sp>
      <p:sp>
        <p:nvSpPr>
          <p:cNvPr id="13315" name="Content Placeholder 2"/>
          <p:cNvSpPr>
            <a:spLocks noGrp="1"/>
          </p:cNvSpPr>
          <p:nvPr>
            <p:ph idx="1"/>
          </p:nvPr>
        </p:nvSpPr>
        <p:spPr>
          <a:xfrm>
            <a:off x="304800" y="1066800"/>
            <a:ext cx="8382000" cy="4648200"/>
          </a:xfrm>
          <a:solidFill>
            <a:srgbClr val="CCECFF">
              <a:alpha val="50000"/>
            </a:srgbClr>
          </a:solidFill>
          <a:ln w="38100">
            <a:solidFill>
              <a:srgbClr val="006699"/>
            </a:solidFill>
          </a:ln>
        </p:spPr>
        <p:txBody>
          <a:bodyPr/>
          <a:lstStyle/>
          <a:p>
            <a:pPr>
              <a:buFontTx/>
              <a:buNone/>
            </a:pPr>
            <a:r>
              <a:rPr lang="en-US" sz="2000" dirty="0" smtClean="0">
                <a:solidFill>
                  <a:schemeClr val="tx1"/>
                </a:solidFill>
              </a:rPr>
              <a:t>	</a:t>
            </a:r>
          </a:p>
          <a:p>
            <a:pPr>
              <a:buFontTx/>
              <a:buNone/>
            </a:pPr>
            <a:r>
              <a:rPr lang="en-US" sz="2000" dirty="0" smtClean="0">
                <a:solidFill>
                  <a:schemeClr val="tx1"/>
                </a:solidFill>
              </a:rPr>
              <a:t>	When we need to make a decision, we often need to consider many factors. The process can easily get complicated when the number of factors and objectives involved is increased.  Another difficulty is the mix of quantitative and qualitative aspects involved in the process.  However, we often make decisions based on ratings.  Every year, we are given a list of “Best Colleges to Attend” or “Best Cities to Live in.”  In this module, we will informally explore how these rating systems might be set up to give us some insight into these types of studies.  This includes: </a:t>
            </a:r>
          </a:p>
          <a:p>
            <a:pPr lvl="1"/>
            <a:r>
              <a:rPr lang="en-US" dirty="0" smtClean="0">
                <a:solidFill>
                  <a:schemeClr val="tx1"/>
                </a:solidFill>
              </a:rPr>
              <a:t>	the factors involved</a:t>
            </a:r>
          </a:p>
          <a:p>
            <a:pPr lvl="1"/>
            <a:r>
              <a:rPr lang="en-US" dirty="0" smtClean="0">
                <a:solidFill>
                  <a:schemeClr val="tx1"/>
                </a:solidFill>
              </a:rPr>
              <a:t>	how the factors  are rated according to a scaling criteria</a:t>
            </a:r>
          </a:p>
          <a:p>
            <a:pPr lvl="1"/>
            <a:r>
              <a:rPr lang="en-US" dirty="0" smtClean="0">
                <a:solidFill>
                  <a:schemeClr val="tx1"/>
                </a:solidFill>
              </a:rPr>
              <a:t>	how each factor is weighed in the final ranking process.    </a:t>
            </a:r>
          </a:p>
          <a:p>
            <a:pPr>
              <a:buFontTx/>
              <a:buNone/>
            </a:pPr>
            <a:r>
              <a:rPr lang="en-US" sz="2000" dirty="0" smtClean="0">
                <a:solidFill>
                  <a:schemeClr val="tx1"/>
                </a:solidFill>
              </a:rPr>
              <a:t>	</a:t>
            </a:r>
          </a:p>
        </p:txBody>
      </p:sp>
      <p:sp>
        <p:nvSpPr>
          <p:cNvPr id="13316" name="Slide Number Placeholder 3"/>
          <p:cNvSpPr>
            <a:spLocks noGrp="1"/>
          </p:cNvSpPr>
          <p:nvPr>
            <p:ph type="sldNum" sz="quarter" idx="12"/>
          </p:nvPr>
        </p:nvSpPr>
        <p:spPr>
          <a:noFill/>
        </p:spPr>
        <p:txBody>
          <a:bodyPr/>
          <a:lstStyle/>
          <a:p>
            <a:fld id="{DBFE1892-41FF-4889-A16A-0FF5D17132ED}"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1800" smtClean="0"/>
              <a:t>Background and Overview</a:t>
            </a:r>
          </a:p>
        </p:txBody>
      </p:sp>
      <p:sp>
        <p:nvSpPr>
          <p:cNvPr id="14339" name="Content Placeholder 2"/>
          <p:cNvSpPr>
            <a:spLocks noGrp="1"/>
          </p:cNvSpPr>
          <p:nvPr>
            <p:ph idx="1"/>
          </p:nvPr>
        </p:nvSpPr>
        <p:spPr>
          <a:xfrm>
            <a:off x="228600" y="914400"/>
            <a:ext cx="8382000" cy="5181600"/>
          </a:xfrm>
          <a:solidFill>
            <a:srgbClr val="CCECFF">
              <a:alpha val="50000"/>
            </a:srgbClr>
          </a:solidFill>
          <a:ln w="38100">
            <a:solidFill>
              <a:srgbClr val="006699"/>
            </a:solidFill>
          </a:ln>
        </p:spPr>
        <p:txBody>
          <a:bodyPr/>
          <a:lstStyle/>
          <a:p>
            <a:pPr>
              <a:buFontTx/>
              <a:buNone/>
            </a:pPr>
            <a:r>
              <a:rPr lang="en-US" sz="1600" smtClean="0">
                <a:solidFill>
                  <a:schemeClr val="tx1"/>
                </a:solidFill>
              </a:rPr>
              <a:t> </a:t>
            </a:r>
            <a:endParaRPr lang="en-US" sz="1400" smtClean="0">
              <a:solidFill>
                <a:schemeClr val="tx1"/>
              </a:solidFill>
            </a:endParaRPr>
          </a:p>
          <a:p>
            <a:pPr>
              <a:buFontTx/>
              <a:buNone/>
            </a:pPr>
            <a:r>
              <a:rPr lang="en-US" sz="1400" smtClean="0">
                <a:solidFill>
                  <a:schemeClr val="tx1"/>
                </a:solidFill>
              </a:rPr>
              <a:t> 	</a:t>
            </a:r>
            <a:r>
              <a:rPr lang="en-US" sz="1600" smtClean="0">
                <a:solidFill>
                  <a:schemeClr val="tx1"/>
                </a:solidFill>
              </a:rPr>
              <a:t>The term </a:t>
            </a:r>
            <a:r>
              <a:rPr lang="en-US" sz="1600" i="1" smtClean="0">
                <a:solidFill>
                  <a:schemeClr val="tx1"/>
                </a:solidFill>
              </a:rPr>
              <a:t>ranking</a:t>
            </a:r>
            <a:r>
              <a:rPr lang="en-US" sz="1600" smtClean="0">
                <a:solidFill>
                  <a:schemeClr val="tx1"/>
                </a:solidFill>
              </a:rPr>
              <a:t> is used  to ascribe a level or position in a hierarchy. The term </a:t>
            </a:r>
            <a:r>
              <a:rPr lang="en-US" sz="1600" i="1" smtClean="0">
                <a:solidFill>
                  <a:schemeClr val="tx1"/>
                </a:solidFill>
              </a:rPr>
              <a:t>rating</a:t>
            </a:r>
            <a:r>
              <a:rPr lang="en-US" sz="1600" smtClean="0">
                <a:solidFill>
                  <a:schemeClr val="tx1"/>
                </a:solidFill>
              </a:rPr>
              <a:t> is used to assess the quality or worth of things</a:t>
            </a:r>
            <a:r>
              <a:rPr lang="en-US" sz="1400" smtClean="0">
                <a:solidFill>
                  <a:schemeClr val="tx1"/>
                </a:solidFill>
              </a:rPr>
              <a:t>.    </a:t>
            </a:r>
          </a:p>
          <a:p>
            <a:pPr>
              <a:buFontTx/>
              <a:buNone/>
            </a:pPr>
            <a:r>
              <a:rPr lang="en-US" sz="1400" smtClean="0">
                <a:solidFill>
                  <a:schemeClr val="tx1"/>
                </a:solidFill>
              </a:rPr>
              <a:t> </a:t>
            </a:r>
            <a:endParaRPr lang="en-US" sz="1600" smtClean="0">
              <a:solidFill>
                <a:schemeClr val="tx1"/>
              </a:solidFill>
            </a:endParaRPr>
          </a:p>
          <a:p>
            <a:pPr>
              <a:buFontTx/>
              <a:buNone/>
            </a:pPr>
            <a:r>
              <a:rPr lang="en-US" sz="1600" smtClean="0">
                <a:solidFill>
                  <a:schemeClr val="tx1"/>
                </a:solidFill>
              </a:rPr>
              <a:t>	Throughout this module, we will use the term </a:t>
            </a:r>
            <a:r>
              <a:rPr lang="en-US" sz="1600" b="1" smtClean="0">
                <a:solidFill>
                  <a:schemeClr val="tx1"/>
                </a:solidFill>
              </a:rPr>
              <a:t>rating</a:t>
            </a:r>
            <a:r>
              <a:rPr lang="en-US" sz="1600" smtClean="0">
                <a:solidFill>
                  <a:schemeClr val="tx1"/>
                </a:solidFill>
              </a:rPr>
              <a:t> when we are appraising the value of the things. We will use the term </a:t>
            </a:r>
            <a:r>
              <a:rPr lang="en-US" sz="1600" b="1" smtClean="0">
                <a:solidFill>
                  <a:schemeClr val="tx1"/>
                </a:solidFill>
              </a:rPr>
              <a:t>ranking</a:t>
            </a:r>
            <a:r>
              <a:rPr lang="en-US" sz="1600" smtClean="0">
                <a:solidFill>
                  <a:schemeClr val="tx1"/>
                </a:solidFill>
              </a:rPr>
              <a:t> when we are doing the overall ordering of the choices according to the magnitude of the weighted sums.  </a:t>
            </a:r>
          </a:p>
          <a:p>
            <a:pPr>
              <a:buFontTx/>
              <a:buNone/>
            </a:pPr>
            <a:r>
              <a:rPr lang="en-US" smtClean="0"/>
              <a:t>	</a:t>
            </a:r>
          </a:p>
        </p:txBody>
      </p:sp>
      <p:sp>
        <p:nvSpPr>
          <p:cNvPr id="14340" name="Slide Number Placeholder 3"/>
          <p:cNvSpPr>
            <a:spLocks noGrp="1"/>
          </p:cNvSpPr>
          <p:nvPr>
            <p:ph type="sldNum" sz="quarter" idx="12"/>
          </p:nvPr>
        </p:nvSpPr>
        <p:spPr>
          <a:noFill/>
        </p:spPr>
        <p:txBody>
          <a:bodyPr/>
          <a:lstStyle/>
          <a:p>
            <a:fld id="{8E3E11CE-7A1E-45C6-9113-973E339EBC55}" type="slidenum">
              <a:rPr lang="en-US" smtClean="0"/>
              <a:pPr/>
              <a:t>3</a:t>
            </a:fld>
            <a:endParaRPr lang="en-US" smtClean="0"/>
          </a:p>
        </p:txBody>
      </p:sp>
      <p:sp>
        <p:nvSpPr>
          <p:cNvPr id="14341" name="Text Box 4"/>
          <p:cNvSpPr txBox="1">
            <a:spLocks noChangeArrowheads="1"/>
          </p:cNvSpPr>
          <p:nvPr/>
        </p:nvSpPr>
        <p:spPr bwMode="auto">
          <a:xfrm>
            <a:off x="609600" y="3429000"/>
            <a:ext cx="7620000" cy="2246313"/>
          </a:xfrm>
          <a:prstGeom prst="rect">
            <a:avLst/>
          </a:prstGeom>
          <a:solidFill>
            <a:schemeClr val="bg1"/>
          </a:solidFill>
          <a:ln w="38100" algn="ctr">
            <a:noFill/>
            <a:miter lim="800000"/>
            <a:headEnd/>
            <a:tailEnd/>
          </a:ln>
        </p:spPr>
        <p:txBody>
          <a:bodyPr lIns="182880" tIns="137160" rIns="182880" bIns="137160">
            <a:spAutoFit/>
          </a:bodyPr>
          <a:lstStyle/>
          <a:p>
            <a:pPr eaLnBrk="0" hangingPunct="0"/>
            <a:endParaRPr lang="en-US" sz="1600" i="1" u="none"/>
          </a:p>
          <a:p>
            <a:pPr eaLnBrk="0" hangingPunct="0"/>
            <a:r>
              <a:rPr lang="en-US" sz="1600" b="1" i="1" u="none"/>
              <a:t>Slides 4 </a:t>
            </a:r>
            <a:r>
              <a:rPr lang="en-US" sz="1600" i="1" u="none"/>
              <a:t>presents the problem to be solved.</a:t>
            </a:r>
          </a:p>
          <a:p>
            <a:pPr eaLnBrk="0" hangingPunct="0"/>
            <a:endParaRPr lang="en-US" sz="1600" b="1" i="1" u="none"/>
          </a:p>
          <a:p>
            <a:pPr eaLnBrk="0" hangingPunct="0"/>
            <a:r>
              <a:rPr lang="en-US" sz="1600" b="1" i="1" u="none"/>
              <a:t>Slides 5-6</a:t>
            </a:r>
            <a:r>
              <a:rPr lang="en-US" sz="1600" i="1" u="none"/>
              <a:t> give an example to demonstrate the basic concepts.</a:t>
            </a:r>
          </a:p>
          <a:p>
            <a:pPr eaLnBrk="0" hangingPunct="0"/>
            <a:endParaRPr lang="en-US" sz="1600" i="1" u="none"/>
          </a:p>
          <a:p>
            <a:pPr eaLnBrk="0" hangingPunct="0"/>
            <a:r>
              <a:rPr lang="en-US" sz="1600" b="1" i="1" u="none"/>
              <a:t>Slides 7-11 </a:t>
            </a:r>
            <a:r>
              <a:rPr lang="en-US" sz="1600" i="1" u="none"/>
              <a:t>solve the problem.</a:t>
            </a:r>
          </a:p>
          <a:p>
            <a:endParaRPr lang="en-US" sz="1600" i="1" u="none"/>
          </a:p>
          <a:p>
            <a:r>
              <a:rPr lang="en-US" sz="1600" b="1" i="1" u="none"/>
              <a:t>Slide 12-13 </a:t>
            </a:r>
            <a:r>
              <a:rPr lang="en-US" sz="1600" i="1" u="none"/>
              <a:t>present the end of module assignments.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3"/>
          <p:cNvSpPr>
            <a:spLocks noGrp="1"/>
          </p:cNvSpPr>
          <p:nvPr>
            <p:ph type="sldNum" sz="quarter" idx="12"/>
          </p:nvPr>
        </p:nvSpPr>
        <p:spPr>
          <a:noFill/>
        </p:spPr>
        <p:txBody>
          <a:bodyPr/>
          <a:lstStyle/>
          <a:p>
            <a:fld id="{9C451C45-2DCE-4BA8-AC73-9C8C93ED069E}" type="slidenum">
              <a:rPr lang="en-US" smtClean="0"/>
              <a:pPr/>
              <a:t>4</a:t>
            </a:fld>
            <a:endParaRPr lang="en-US" smtClean="0"/>
          </a:p>
        </p:txBody>
      </p:sp>
      <p:sp>
        <p:nvSpPr>
          <p:cNvPr id="1028" name="Text Box 3"/>
          <p:cNvSpPr txBox="1">
            <a:spLocks noChangeArrowheads="1"/>
          </p:cNvSpPr>
          <p:nvPr/>
        </p:nvSpPr>
        <p:spPr bwMode="auto">
          <a:xfrm>
            <a:off x="76200" y="90488"/>
            <a:ext cx="4046538" cy="366712"/>
          </a:xfrm>
          <a:prstGeom prst="rect">
            <a:avLst/>
          </a:prstGeom>
          <a:noFill/>
          <a:ln w="9525">
            <a:noFill/>
            <a:miter lim="800000"/>
            <a:headEnd/>
            <a:tailEnd/>
          </a:ln>
        </p:spPr>
        <p:txBody>
          <a:bodyPr wrap="none">
            <a:spAutoFit/>
          </a:bodyPr>
          <a:lstStyle/>
          <a:p>
            <a:r>
              <a:rPr lang="en-US" sz="1800" b="1" u="none"/>
              <a:t> Problem – eMATcH Dating Service </a:t>
            </a:r>
          </a:p>
        </p:txBody>
      </p:sp>
      <p:sp>
        <p:nvSpPr>
          <p:cNvPr id="1029" name="Text Box 4"/>
          <p:cNvSpPr txBox="1">
            <a:spLocks noChangeArrowheads="1"/>
          </p:cNvSpPr>
          <p:nvPr/>
        </p:nvSpPr>
        <p:spPr bwMode="auto">
          <a:xfrm>
            <a:off x="381000" y="733425"/>
            <a:ext cx="8305800" cy="544512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marL="342900" indent="-342900" eaLnBrk="0" hangingPunct="0"/>
            <a:endParaRPr lang="en-US" sz="1600" b="1" u="none"/>
          </a:p>
          <a:p>
            <a:pPr marL="342900" indent="-342900"/>
            <a:r>
              <a:rPr lang="en-US" sz="1600" b="1" u="none"/>
              <a:t>	Problem:</a:t>
            </a:r>
            <a:r>
              <a:rPr lang="en-US" sz="1600" u="none"/>
              <a:t>  Suppose you have subscribed to an online dating service, e</a:t>
            </a:r>
            <a:r>
              <a:rPr lang="en-US" sz="1600" b="1" u="none"/>
              <a:t>MAT</a:t>
            </a:r>
            <a:r>
              <a:rPr lang="en-US" sz="1600" u="none"/>
              <a:t>c</a:t>
            </a:r>
            <a:r>
              <a:rPr lang="en-US" sz="1600" b="1" u="none"/>
              <a:t>H</a:t>
            </a:r>
            <a:r>
              <a:rPr lang="en-US" sz="1600" u="none"/>
              <a:t>, to find a partner. Here is the compilation of the dating profiles of eight candidates who responded to the personal profile you provided. Candidates rate the last six attributes on a scale of 1 to 7, with “7” being the most and “1” being the least favorable. Decide which candidate will make the most-compatible date from the information in the table. </a:t>
            </a:r>
          </a:p>
          <a:p>
            <a:pPr marL="342900" indent="-342900"/>
            <a:r>
              <a:rPr lang="en-US" sz="1600" u="none"/>
              <a:t>  </a:t>
            </a:r>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a:p>
            <a:pPr marL="342900" indent="-342900" eaLnBrk="0" hangingPunct="0"/>
            <a:endParaRPr lang="en-US" sz="1600" b="1" u="none"/>
          </a:p>
        </p:txBody>
      </p:sp>
      <p:pic>
        <p:nvPicPr>
          <p:cNvPr id="1031" name="Picture 7"/>
          <p:cNvPicPr>
            <a:picLocks noChangeAspect="1" noChangeArrowheads="1"/>
          </p:cNvPicPr>
          <p:nvPr/>
        </p:nvPicPr>
        <p:blipFill>
          <a:blip r:embed="rId3"/>
          <a:srcRect/>
          <a:stretch>
            <a:fillRect/>
          </a:stretch>
        </p:blipFill>
        <p:spPr bwMode="auto">
          <a:xfrm>
            <a:off x="1066800" y="2701925"/>
            <a:ext cx="6699250" cy="3241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p>
            <a:fld id="{DAF367A9-7AF0-473D-9691-9727D64E63CE}" type="slidenum">
              <a:rPr lang="en-US" smtClean="0"/>
              <a:pPr/>
              <a:t>5</a:t>
            </a:fld>
            <a:endParaRPr lang="en-US" smtClean="0"/>
          </a:p>
        </p:txBody>
      </p:sp>
      <p:sp>
        <p:nvSpPr>
          <p:cNvPr id="15363" name="Text Box 3"/>
          <p:cNvSpPr txBox="1">
            <a:spLocks noChangeArrowheads="1"/>
          </p:cNvSpPr>
          <p:nvPr/>
        </p:nvSpPr>
        <p:spPr bwMode="auto">
          <a:xfrm>
            <a:off x="76200" y="90488"/>
            <a:ext cx="3536950" cy="366712"/>
          </a:xfrm>
          <a:prstGeom prst="rect">
            <a:avLst/>
          </a:prstGeom>
          <a:noFill/>
          <a:ln w="9525">
            <a:noFill/>
            <a:miter lim="800000"/>
            <a:headEnd/>
            <a:tailEnd/>
          </a:ln>
        </p:spPr>
        <p:txBody>
          <a:bodyPr wrap="none">
            <a:spAutoFit/>
          </a:bodyPr>
          <a:lstStyle/>
          <a:p>
            <a:r>
              <a:rPr lang="en-US" sz="1800" b="1" u="none"/>
              <a:t>Example-which job to choose?</a:t>
            </a:r>
          </a:p>
        </p:txBody>
      </p:sp>
      <p:sp>
        <p:nvSpPr>
          <p:cNvPr id="15364" name="Text Box 4"/>
          <p:cNvSpPr txBox="1">
            <a:spLocks noChangeArrowheads="1"/>
          </p:cNvSpPr>
          <p:nvPr/>
        </p:nvSpPr>
        <p:spPr bwMode="auto">
          <a:xfrm>
            <a:off x="838200" y="685800"/>
            <a:ext cx="7391400" cy="544512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marL="342900" indent="-342900" eaLnBrk="0" hangingPunct="0"/>
            <a:endParaRPr lang="en-US" sz="1600" u="none"/>
          </a:p>
          <a:p>
            <a:pPr marL="342900" indent="-342900" eaLnBrk="0" hangingPunct="0"/>
            <a:r>
              <a:rPr lang="en-US" sz="1600" u="none"/>
              <a:t>	Before working through the e</a:t>
            </a:r>
            <a:r>
              <a:rPr lang="en-US" sz="1600" b="1" u="none"/>
              <a:t>MAT</a:t>
            </a:r>
            <a:r>
              <a:rPr lang="en-US" sz="1600" u="none"/>
              <a:t>c</a:t>
            </a:r>
            <a:r>
              <a:rPr lang="en-US" sz="1600" b="1" u="none"/>
              <a:t>H</a:t>
            </a:r>
            <a:r>
              <a:rPr lang="en-US" sz="1600" u="none"/>
              <a:t> dating table, we will consider a less-involved problem. Suppose we are trying to decide between two job offers and we are basing our decision on two factors, the “salary” and the “location.”  </a:t>
            </a:r>
          </a:p>
          <a:p>
            <a:pPr marL="342900" indent="-342900" eaLnBrk="0" hangingPunct="0"/>
            <a:endParaRPr lang="en-US" sz="1600" u="none"/>
          </a:p>
          <a:p>
            <a:pPr marL="342900" indent="-342900" eaLnBrk="0" hangingPunct="0"/>
            <a:endParaRPr lang="en-US" sz="1600" u="none"/>
          </a:p>
          <a:p>
            <a:pPr marL="342900" indent="-342900" eaLnBrk="0" hangingPunct="0"/>
            <a:endParaRPr lang="en-US" sz="1600" u="none"/>
          </a:p>
          <a:p>
            <a:pPr marL="342900" indent="-342900" eaLnBrk="0" hangingPunct="0"/>
            <a:endParaRPr lang="en-US" sz="1600" u="none"/>
          </a:p>
          <a:p>
            <a:pPr marL="342900"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r>
              <a:rPr lang="en-US" sz="1600" u="none"/>
              <a:t>We like the higher salary of Job B, but we prefer the location for Job A. </a:t>
            </a:r>
          </a:p>
          <a:p>
            <a:pPr marL="800100" lvl="1" indent="-342900" eaLnBrk="0" hangingPunct="0"/>
            <a:r>
              <a:rPr lang="en-US" sz="1600" u="none"/>
              <a:t>So, if we try to rate each factor on a scale of 1 to 2, where “2” </a:t>
            </a:r>
          </a:p>
          <a:p>
            <a:pPr marL="800100" lvl="1" indent="-342900" eaLnBrk="0" hangingPunct="0"/>
            <a:r>
              <a:rPr lang="en-US" sz="1600" u="none"/>
              <a:t>is the most preferred , we will have</a:t>
            </a:r>
          </a:p>
          <a:p>
            <a:pPr marL="800100" lvl="1"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endParaRPr lang="en-US" sz="1600" u="none"/>
          </a:p>
        </p:txBody>
      </p:sp>
      <p:graphicFrame>
        <p:nvGraphicFramePr>
          <p:cNvPr id="7" name="Table 6"/>
          <p:cNvGraphicFramePr>
            <a:graphicFrameLocks noGrp="1"/>
          </p:cNvGraphicFramePr>
          <p:nvPr/>
        </p:nvGraphicFramePr>
        <p:xfrm>
          <a:off x="1447800" y="2316163"/>
          <a:ext cx="6096000" cy="111252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dirty="0" smtClean="0">
                          <a:solidFill>
                            <a:srgbClr val="000000"/>
                          </a:solidFill>
                        </a:rPr>
                        <a:t>Job</a:t>
                      </a:r>
                      <a:endParaRPr lang="en-US"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000000"/>
                          </a:solidFill>
                        </a:rPr>
                        <a:t>Salary</a:t>
                      </a:r>
                      <a:endParaRPr lang="en-US"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000000"/>
                          </a:solidFill>
                        </a:rPr>
                        <a:t>Location</a:t>
                      </a:r>
                      <a:endParaRPr lang="en-US"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48,000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Bestville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B</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67, 000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Troublecity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nvGraphicFramePr>
        <p:xfrm>
          <a:off x="1447800" y="4830763"/>
          <a:ext cx="6096000" cy="1112838"/>
        </p:xfrm>
        <a:graphic>
          <a:graphicData uri="http://schemas.openxmlformats.org/drawingml/2006/table">
            <a:tbl>
              <a:tblPr/>
              <a:tblGrid>
                <a:gridCol w="2032000"/>
                <a:gridCol w="2032000"/>
                <a:gridCol w="20320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Arial" charset="0"/>
                        </a:rPr>
                        <a:t>Job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Arial" charset="0"/>
                        </a:rPr>
                        <a:t>Salary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Arial" charset="0"/>
                        </a:rPr>
                        <a:t>Location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698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Slide Number Placeholder 3"/>
          <p:cNvSpPr>
            <a:spLocks noGrp="1"/>
          </p:cNvSpPr>
          <p:nvPr>
            <p:ph type="sldNum" sz="quarter" idx="12"/>
          </p:nvPr>
        </p:nvSpPr>
        <p:spPr>
          <a:noFill/>
        </p:spPr>
        <p:txBody>
          <a:bodyPr/>
          <a:lstStyle/>
          <a:p>
            <a:fld id="{76F8F710-8CA4-499C-B729-61BF625CBEEF}" type="slidenum">
              <a:rPr lang="en-US" smtClean="0"/>
              <a:pPr/>
              <a:t>6</a:t>
            </a:fld>
            <a:endParaRPr lang="en-US" smtClean="0"/>
          </a:p>
        </p:txBody>
      </p:sp>
      <p:sp>
        <p:nvSpPr>
          <p:cNvPr id="2054" name="Text Box 3"/>
          <p:cNvSpPr txBox="1">
            <a:spLocks noChangeArrowheads="1"/>
          </p:cNvSpPr>
          <p:nvPr/>
        </p:nvSpPr>
        <p:spPr bwMode="auto">
          <a:xfrm>
            <a:off x="76200" y="90488"/>
            <a:ext cx="3536950" cy="366712"/>
          </a:xfrm>
          <a:prstGeom prst="rect">
            <a:avLst/>
          </a:prstGeom>
          <a:noFill/>
          <a:ln w="9525">
            <a:noFill/>
            <a:miter lim="800000"/>
            <a:headEnd/>
            <a:tailEnd/>
          </a:ln>
        </p:spPr>
        <p:txBody>
          <a:bodyPr wrap="none">
            <a:spAutoFit/>
          </a:bodyPr>
          <a:lstStyle/>
          <a:p>
            <a:r>
              <a:rPr lang="en-US" sz="1800" b="1" u="none"/>
              <a:t>Example-which job to choose?</a:t>
            </a:r>
          </a:p>
        </p:txBody>
      </p:sp>
      <p:sp>
        <p:nvSpPr>
          <p:cNvPr id="7172" name="Text Box 4"/>
          <p:cNvSpPr txBox="1">
            <a:spLocks noChangeArrowheads="1"/>
          </p:cNvSpPr>
          <p:nvPr/>
        </p:nvSpPr>
        <p:spPr bwMode="auto">
          <a:xfrm>
            <a:off x="762000" y="838200"/>
            <a:ext cx="7696200" cy="5200650"/>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marL="342900" indent="-342900" eaLnBrk="0" hangingPunct="0">
              <a:defRPr/>
            </a:pPr>
            <a:endParaRPr lang="en-US" sz="1600" u="none" dirty="0">
              <a:latin typeface="Arial" pitchFamily="34" charset="0"/>
            </a:endParaRPr>
          </a:p>
          <a:p>
            <a:pPr>
              <a:defRPr/>
            </a:pPr>
            <a:r>
              <a:rPr lang="en-US" sz="1600" u="none" dirty="0">
                <a:latin typeface="Arial" pitchFamily="34" charset="0"/>
              </a:rPr>
              <a:t>Now, we need to decide which attribute is more important for us, the salary or the location.   If “salary” is more important than the “location”, then by using the same scale, we will assign “2” points for salary, and “1” point for the location.     </a:t>
            </a:r>
          </a:p>
          <a:p>
            <a:pPr marL="342900" indent="-342900" eaLnBrk="0" hangingPunct="0">
              <a:defRPr/>
            </a:pPr>
            <a:endParaRPr lang="en-US" sz="1600" dirty="0">
              <a:latin typeface="Arial" pitchFamily="34" charset="0"/>
            </a:endParaRPr>
          </a:p>
          <a:p>
            <a:pPr marL="342900" indent="-342900" eaLnBrk="0" hangingPunct="0">
              <a:defRPr/>
            </a:pPr>
            <a:endParaRPr lang="en-US" sz="1600" u="none" dirty="0">
              <a:latin typeface="Arial" pitchFamily="34" charset="0"/>
            </a:endParaRPr>
          </a:p>
          <a:p>
            <a:pPr marL="342900" indent="-342900" eaLnBrk="0" hangingPunct="0">
              <a:defRPr/>
            </a:pPr>
            <a:endParaRPr lang="en-US" sz="1600" u="none" dirty="0">
              <a:latin typeface="Arial" pitchFamily="34" charset="0"/>
            </a:endParaRPr>
          </a:p>
          <a:p>
            <a:pPr marL="342900" indent="-342900" eaLnBrk="0" hangingPunct="0">
              <a:defRPr/>
            </a:pPr>
            <a:endParaRPr lang="en-US" sz="1600" u="none" dirty="0">
              <a:latin typeface="Arial" pitchFamily="34" charset="0"/>
            </a:endParaRPr>
          </a:p>
          <a:p>
            <a:pPr marL="342900"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r>
              <a:rPr lang="en-US" sz="1600" u="none" dirty="0">
                <a:latin typeface="Arial" pitchFamily="34" charset="0"/>
              </a:rPr>
              <a:t>Then, the weighted sum for each job can be calculated as:</a:t>
            </a: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a:p>
            <a:pPr marL="800100" lvl="1" indent="-342900" eaLnBrk="0" hangingPunct="0">
              <a:defRPr/>
            </a:pPr>
            <a:endParaRPr lang="en-US" sz="1600" u="none" dirty="0">
              <a:latin typeface="Arial" pitchFamily="34" charset="0"/>
            </a:endParaRPr>
          </a:p>
        </p:txBody>
      </p:sp>
      <p:graphicFrame>
        <p:nvGraphicFramePr>
          <p:cNvPr id="2050" name="Object 5"/>
          <p:cNvGraphicFramePr>
            <a:graphicFrameLocks noChangeAspect="1"/>
          </p:cNvGraphicFramePr>
          <p:nvPr/>
        </p:nvGraphicFramePr>
        <p:xfrm>
          <a:off x="990600" y="4513263"/>
          <a:ext cx="7010400" cy="363537"/>
        </p:xfrm>
        <a:graphic>
          <a:graphicData uri="http://schemas.openxmlformats.org/presentationml/2006/ole">
            <p:oleObj spid="_x0000_s2050" name="Equation" r:id="rId4" imgW="3924000" imgH="203040" progId="Equation.3">
              <p:embed/>
            </p:oleObj>
          </a:graphicData>
        </a:graphic>
      </p:graphicFrame>
      <p:graphicFrame>
        <p:nvGraphicFramePr>
          <p:cNvPr id="2051" name="Object 3"/>
          <p:cNvGraphicFramePr>
            <a:graphicFrameLocks noChangeAspect="1"/>
          </p:cNvGraphicFramePr>
          <p:nvPr/>
        </p:nvGraphicFramePr>
        <p:xfrm>
          <a:off x="2413000" y="4927600"/>
          <a:ext cx="2489200" cy="330200"/>
        </p:xfrm>
        <a:graphic>
          <a:graphicData uri="http://schemas.openxmlformats.org/presentationml/2006/ole">
            <p:oleObj spid="_x0000_s2051" name="Equation" r:id="rId5" imgW="1244520" imgH="164880" progId="Equation.3">
              <p:embed/>
            </p:oleObj>
          </a:graphicData>
        </a:graphic>
      </p:graphicFrame>
      <p:graphicFrame>
        <p:nvGraphicFramePr>
          <p:cNvPr id="2052" name="Object 4"/>
          <p:cNvGraphicFramePr>
            <a:graphicFrameLocks noChangeAspect="1"/>
          </p:cNvGraphicFramePr>
          <p:nvPr/>
        </p:nvGraphicFramePr>
        <p:xfrm>
          <a:off x="2463800" y="5308600"/>
          <a:ext cx="2438400" cy="330200"/>
        </p:xfrm>
        <a:graphic>
          <a:graphicData uri="http://schemas.openxmlformats.org/presentationml/2006/ole">
            <p:oleObj spid="_x0000_s2052" name="Equation" r:id="rId6" imgW="1218960" imgH="164880" progId="Equation.3">
              <p:embed/>
            </p:oleObj>
          </a:graphicData>
        </a:graphic>
      </p:graphicFrame>
      <p:pic>
        <p:nvPicPr>
          <p:cNvPr id="2056" name="Picture 39"/>
          <p:cNvPicPr>
            <a:picLocks noChangeAspect="1" noChangeArrowheads="1"/>
          </p:cNvPicPr>
          <p:nvPr/>
        </p:nvPicPr>
        <p:blipFill>
          <a:blip r:embed="rId7"/>
          <a:srcRect/>
          <a:stretch>
            <a:fillRect/>
          </a:stretch>
        </p:blipFill>
        <p:spPr bwMode="auto">
          <a:xfrm>
            <a:off x="1447800" y="2182813"/>
            <a:ext cx="6248400" cy="1627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Slide Number Placeholder 3"/>
          <p:cNvSpPr>
            <a:spLocks noGrp="1"/>
          </p:cNvSpPr>
          <p:nvPr>
            <p:ph type="sldNum" sz="quarter" idx="12"/>
          </p:nvPr>
        </p:nvSpPr>
        <p:spPr>
          <a:noFill/>
        </p:spPr>
        <p:txBody>
          <a:bodyPr/>
          <a:lstStyle/>
          <a:p>
            <a:fld id="{7429880E-D0B2-464F-BF2F-F2AB583CC537}" type="slidenum">
              <a:rPr lang="en-US" smtClean="0"/>
              <a:pPr/>
              <a:t>7</a:t>
            </a:fld>
            <a:endParaRPr lang="en-US" smtClean="0"/>
          </a:p>
        </p:txBody>
      </p:sp>
      <p:sp>
        <p:nvSpPr>
          <p:cNvPr id="3077" name="Text Box 3"/>
          <p:cNvSpPr txBox="1">
            <a:spLocks noChangeArrowheads="1"/>
          </p:cNvSpPr>
          <p:nvPr/>
        </p:nvSpPr>
        <p:spPr bwMode="auto">
          <a:xfrm>
            <a:off x="76200" y="90488"/>
            <a:ext cx="1657350" cy="366712"/>
          </a:xfrm>
          <a:prstGeom prst="rect">
            <a:avLst/>
          </a:prstGeom>
          <a:noFill/>
          <a:ln w="9525">
            <a:noFill/>
            <a:miter lim="800000"/>
            <a:headEnd/>
            <a:tailEnd/>
          </a:ln>
        </p:spPr>
        <p:txBody>
          <a:bodyPr wrap="none">
            <a:spAutoFit/>
          </a:bodyPr>
          <a:lstStyle/>
          <a:p>
            <a:r>
              <a:rPr lang="en-US" sz="1800" b="1" u="none"/>
              <a:t> Rating - AGE</a:t>
            </a:r>
          </a:p>
        </p:txBody>
      </p:sp>
      <p:sp>
        <p:nvSpPr>
          <p:cNvPr id="3078" name="Text Box 4"/>
          <p:cNvSpPr txBox="1">
            <a:spLocks noChangeArrowheads="1"/>
          </p:cNvSpPr>
          <p:nvPr/>
        </p:nvSpPr>
        <p:spPr bwMode="auto">
          <a:xfrm>
            <a:off x="762000" y="762000"/>
            <a:ext cx="7772400" cy="593407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marL="342900" indent="-342900" eaLnBrk="0" hangingPunct="0"/>
            <a:endParaRPr lang="en-US" sz="1600" u="none"/>
          </a:p>
          <a:p>
            <a:pPr marL="342900" indent="-342900"/>
            <a:r>
              <a:rPr lang="en-US" sz="1600" u="none"/>
              <a:t>	Now, let’s go back to the problem –e</a:t>
            </a:r>
            <a:r>
              <a:rPr lang="en-US" sz="1600" b="1" u="none"/>
              <a:t>MAT</a:t>
            </a:r>
            <a:r>
              <a:rPr lang="en-US" sz="1600" u="none"/>
              <a:t>c</a:t>
            </a:r>
            <a:r>
              <a:rPr lang="en-US" sz="1600" b="1" u="none"/>
              <a:t>H</a:t>
            </a:r>
            <a:r>
              <a:rPr lang="en-US" sz="1600" u="none"/>
              <a:t> dating service- presented at the beginning of the module.  For the characteristic of AGE, we will set up a rating by using a scale of 1 to 7, where our most-preferred age receives a “7” and the least preferred gets a “1.”  We observe that the youngest candidate is 18 years old and oldest candidate is 46 years old.  The following is a possible rating:  (Note that some rating scores are used more than once, and some are not used at all.  The choice is up to the person making the decision.)</a:t>
            </a:r>
          </a:p>
          <a:p>
            <a:pPr marL="342900" indent="-342900"/>
            <a:endParaRPr lang="en-US" sz="1600" u="none"/>
          </a:p>
          <a:p>
            <a:pPr marL="342900" indent="-342900"/>
            <a:endParaRPr lang="en-US" sz="1600" u="none"/>
          </a:p>
          <a:p>
            <a:pPr marL="342900" indent="-342900"/>
            <a:endParaRPr lang="en-US" sz="1600" u="none"/>
          </a:p>
          <a:p>
            <a:pPr marL="342900" indent="-342900"/>
            <a:endParaRPr lang="en-US" sz="1600" u="none"/>
          </a:p>
          <a:p>
            <a:pPr marL="342900" indent="-342900"/>
            <a:endParaRPr lang="en-US" sz="1600" u="none"/>
          </a:p>
          <a:p>
            <a:pPr marL="342900" indent="-342900"/>
            <a:endParaRPr lang="en-US" sz="1600" u="none"/>
          </a:p>
          <a:p>
            <a:pPr marL="342900" indent="-342900"/>
            <a:r>
              <a:rPr lang="en-US" sz="1600" u="none"/>
              <a:t> </a:t>
            </a:r>
            <a:endParaRPr lang="en-US" sz="1600"/>
          </a:p>
          <a:p>
            <a:pPr marL="342900" indent="-342900" eaLnBrk="0" hangingPunct="0"/>
            <a:endParaRPr lang="en-US" sz="1600" u="none"/>
          </a:p>
          <a:p>
            <a:pPr marL="342900" indent="-342900" eaLnBrk="0" hangingPunct="0"/>
            <a:endParaRPr lang="en-US" sz="1600" u="none"/>
          </a:p>
          <a:p>
            <a:pPr marL="342900" indent="-342900" eaLnBrk="0" hangingPunct="0"/>
            <a:endParaRPr lang="en-US" sz="1600" u="none"/>
          </a:p>
          <a:p>
            <a:pPr marL="342900"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endParaRPr lang="en-US" sz="1600" u="none"/>
          </a:p>
          <a:p>
            <a:pPr marL="800100" lvl="1" indent="-342900" eaLnBrk="0" hangingPunct="0"/>
            <a:r>
              <a:rPr lang="en-US" sz="1600" u="none"/>
              <a:t> </a:t>
            </a:r>
          </a:p>
        </p:txBody>
      </p:sp>
      <p:pic>
        <p:nvPicPr>
          <p:cNvPr id="3080" name="Picture 8"/>
          <p:cNvPicPr>
            <a:picLocks noChangeAspect="1" noChangeArrowheads="1"/>
          </p:cNvPicPr>
          <p:nvPr/>
        </p:nvPicPr>
        <p:blipFill>
          <a:blip r:embed="rId3"/>
          <a:srcRect/>
          <a:stretch>
            <a:fillRect/>
          </a:stretch>
        </p:blipFill>
        <p:spPr bwMode="auto">
          <a:xfrm>
            <a:off x="1676400" y="3124200"/>
            <a:ext cx="2057400" cy="3203575"/>
          </a:xfrm>
          <a:prstGeom prst="rect">
            <a:avLst/>
          </a:prstGeom>
          <a:noFill/>
          <a:ln w="9525">
            <a:noFill/>
            <a:miter lim="800000"/>
            <a:headEnd/>
            <a:tailEnd/>
          </a:ln>
          <a:effectLst/>
        </p:spPr>
      </p:pic>
      <p:pic>
        <p:nvPicPr>
          <p:cNvPr id="3081" name="Picture 9"/>
          <p:cNvPicPr>
            <a:picLocks noChangeAspect="1" noChangeArrowheads="1"/>
          </p:cNvPicPr>
          <p:nvPr/>
        </p:nvPicPr>
        <p:blipFill>
          <a:blip r:embed="rId4"/>
          <a:srcRect/>
          <a:stretch>
            <a:fillRect/>
          </a:stretch>
        </p:blipFill>
        <p:spPr bwMode="auto">
          <a:xfrm>
            <a:off x="5105400" y="3124200"/>
            <a:ext cx="2055813" cy="3200400"/>
          </a:xfrm>
          <a:prstGeom prst="rect">
            <a:avLst/>
          </a:prstGeom>
          <a:noFill/>
          <a:ln w="9525">
            <a:noFill/>
            <a:miter lim="800000"/>
            <a:headEnd/>
            <a:tailEnd/>
          </a:ln>
          <a:effectLst/>
        </p:spPr>
      </p:pic>
      <p:cxnSp>
        <p:nvCxnSpPr>
          <p:cNvPr id="22" name="Elbow Connector 21"/>
          <p:cNvCxnSpPr/>
          <p:nvPr/>
        </p:nvCxnSpPr>
        <p:spPr bwMode="auto">
          <a:xfrm>
            <a:off x="3276600" y="3657600"/>
            <a:ext cx="3581400" cy="381000"/>
          </a:xfrm>
          <a:prstGeom prst="bentConnector3">
            <a:avLst>
              <a:gd name="adj1" fmla="val 44732"/>
            </a:avLst>
          </a:prstGeom>
          <a:solidFill>
            <a:schemeClr val="accent1"/>
          </a:solidFill>
          <a:ln w="38100" cap="flat" cmpd="sng" algn="ctr">
            <a:solidFill>
              <a:schemeClr val="accent1">
                <a:lumMod val="75000"/>
              </a:schemeClr>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2"/>
          </p:nvPr>
        </p:nvSpPr>
        <p:spPr>
          <a:noFill/>
        </p:spPr>
        <p:txBody>
          <a:bodyPr/>
          <a:lstStyle/>
          <a:p>
            <a:fld id="{60B87433-68AC-46CA-B53B-218874CBF76E}" type="slidenum">
              <a:rPr lang="en-US" smtClean="0"/>
              <a:pPr/>
              <a:t>8</a:t>
            </a:fld>
            <a:endParaRPr lang="en-US" smtClean="0"/>
          </a:p>
        </p:txBody>
      </p:sp>
      <p:sp>
        <p:nvSpPr>
          <p:cNvPr id="4100" name="Text Box 3"/>
          <p:cNvSpPr txBox="1">
            <a:spLocks noChangeArrowheads="1"/>
          </p:cNvSpPr>
          <p:nvPr/>
        </p:nvSpPr>
        <p:spPr bwMode="auto">
          <a:xfrm>
            <a:off x="76200" y="90488"/>
            <a:ext cx="2152650" cy="366712"/>
          </a:xfrm>
          <a:prstGeom prst="rect">
            <a:avLst/>
          </a:prstGeom>
          <a:noFill/>
          <a:ln w="9525">
            <a:noFill/>
            <a:miter lim="800000"/>
            <a:headEnd/>
            <a:tailEnd/>
          </a:ln>
        </p:spPr>
        <p:txBody>
          <a:bodyPr wrap="none">
            <a:spAutoFit/>
          </a:bodyPr>
          <a:lstStyle/>
          <a:p>
            <a:r>
              <a:rPr lang="en-US" sz="1800" b="1" u="none"/>
              <a:t> Rating Continued</a:t>
            </a:r>
          </a:p>
        </p:txBody>
      </p:sp>
      <p:sp>
        <p:nvSpPr>
          <p:cNvPr id="4101" name="Text Box 4"/>
          <p:cNvSpPr txBox="1">
            <a:spLocks noChangeArrowheads="1"/>
          </p:cNvSpPr>
          <p:nvPr/>
        </p:nvSpPr>
        <p:spPr bwMode="auto">
          <a:xfrm>
            <a:off x="762000" y="838200"/>
            <a:ext cx="7696200" cy="507682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eaLnBrk="0" hangingPunct="0">
              <a:defRPr/>
            </a:pPr>
            <a:r>
              <a:rPr lang="en-US" sz="1800" u="none" dirty="0">
                <a:latin typeface="+mn-lt"/>
                <a:cs typeface="Times New Roman" pitchFamily="16" charset="0"/>
              </a:rPr>
              <a:t>Let’s continue rating for the characteristics of </a:t>
            </a:r>
            <a:r>
              <a:rPr lang="en-US" sz="1800" u="none" dirty="0">
                <a:solidFill>
                  <a:srgbClr val="006699"/>
                </a:solidFill>
                <a:latin typeface="+mn-lt"/>
                <a:cs typeface="Times New Roman" pitchFamily="16" charset="0"/>
              </a:rPr>
              <a:t>SALARY, HEIGHT, HOW FAR AWAY THE PERSON LIVES, and EDUCATION LEVEL</a:t>
            </a:r>
            <a:r>
              <a:rPr lang="en-US" sz="1800" u="none" dirty="0">
                <a:latin typeface="+mn-lt"/>
                <a:cs typeface="Times New Roman" pitchFamily="16" charset="0"/>
              </a:rPr>
              <a:t> by using the same scale, 1 to 7,  in which our most-preferred rating receives a “7” and the least preferred gets a “1.”    </a:t>
            </a:r>
            <a:r>
              <a:rPr lang="en-US" sz="1800" u="none" dirty="0">
                <a:latin typeface="+mn-lt"/>
              </a:rPr>
              <a:t> Here is a possible rating:</a:t>
            </a:r>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p>
          <a:p>
            <a:pPr eaLnBrk="0" hangingPunct="0">
              <a:defRPr/>
            </a:pPr>
            <a:endParaRPr lang="en-US" sz="1600" u="none" dirty="0">
              <a:cs typeface="Times New Roman" pitchFamily="16" charset="0"/>
            </a:endParaRPr>
          </a:p>
          <a:p>
            <a:pPr eaLnBrk="0" hangingPunct="0">
              <a:defRPr/>
            </a:pPr>
            <a:endParaRPr lang="en-US" sz="1600" u="none" dirty="0">
              <a:latin typeface="Calibri" pitchFamily="34" charset="0"/>
              <a:cs typeface="Times New Roman" pitchFamily="16" charset="0"/>
            </a:endParaRPr>
          </a:p>
        </p:txBody>
      </p:sp>
      <p:pic>
        <p:nvPicPr>
          <p:cNvPr id="4103" name="Picture 7"/>
          <p:cNvPicPr>
            <a:picLocks noChangeAspect="1" noChangeArrowheads="1"/>
          </p:cNvPicPr>
          <p:nvPr/>
        </p:nvPicPr>
        <p:blipFill>
          <a:blip r:embed="rId3"/>
          <a:srcRect/>
          <a:stretch>
            <a:fillRect/>
          </a:stretch>
        </p:blipFill>
        <p:spPr bwMode="auto">
          <a:xfrm>
            <a:off x="1066800" y="2206625"/>
            <a:ext cx="6989763" cy="3584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lide Number Placeholder 3"/>
          <p:cNvSpPr>
            <a:spLocks noGrp="1"/>
          </p:cNvSpPr>
          <p:nvPr>
            <p:ph type="sldNum" sz="quarter" idx="12"/>
          </p:nvPr>
        </p:nvSpPr>
        <p:spPr>
          <a:noFill/>
        </p:spPr>
        <p:txBody>
          <a:bodyPr/>
          <a:lstStyle/>
          <a:p>
            <a:fld id="{4318DC6B-E428-4FAB-A565-821B24C700CA}" type="slidenum">
              <a:rPr lang="en-US" smtClean="0"/>
              <a:pPr/>
              <a:t>9</a:t>
            </a:fld>
            <a:endParaRPr lang="en-US" smtClean="0"/>
          </a:p>
        </p:txBody>
      </p:sp>
      <p:sp>
        <p:nvSpPr>
          <p:cNvPr id="5124" name="Text Box 3"/>
          <p:cNvSpPr txBox="1">
            <a:spLocks noChangeArrowheads="1"/>
          </p:cNvSpPr>
          <p:nvPr/>
        </p:nvSpPr>
        <p:spPr bwMode="auto">
          <a:xfrm>
            <a:off x="76200" y="90488"/>
            <a:ext cx="2863850" cy="366712"/>
          </a:xfrm>
          <a:prstGeom prst="rect">
            <a:avLst/>
          </a:prstGeom>
          <a:noFill/>
          <a:ln w="9525">
            <a:noFill/>
            <a:miter lim="800000"/>
            <a:headEnd/>
            <a:tailEnd/>
          </a:ln>
        </p:spPr>
        <p:txBody>
          <a:bodyPr wrap="none">
            <a:spAutoFit/>
          </a:bodyPr>
          <a:lstStyle/>
          <a:p>
            <a:r>
              <a:rPr lang="en-US" sz="1800" b="1" u="none"/>
              <a:t> Weighting the attributes</a:t>
            </a:r>
          </a:p>
        </p:txBody>
      </p:sp>
      <p:sp>
        <p:nvSpPr>
          <p:cNvPr id="5125" name="TextBox 5"/>
          <p:cNvSpPr txBox="1">
            <a:spLocks noChangeArrowheads="1"/>
          </p:cNvSpPr>
          <p:nvPr/>
        </p:nvSpPr>
        <p:spPr bwMode="auto">
          <a:xfrm>
            <a:off x="838200" y="838200"/>
            <a:ext cx="7620000" cy="646113"/>
          </a:xfrm>
          <a:prstGeom prst="rect">
            <a:avLst/>
          </a:prstGeom>
          <a:solidFill>
            <a:srgbClr val="CCECFF">
              <a:alpha val="49411"/>
            </a:srgbClr>
          </a:solidFill>
          <a:ln w="25400">
            <a:solidFill>
              <a:srgbClr val="006699"/>
            </a:solidFill>
            <a:miter lim="800000"/>
            <a:headEnd/>
            <a:tailEnd/>
          </a:ln>
        </p:spPr>
        <p:txBody>
          <a:bodyPr>
            <a:spAutoFit/>
          </a:bodyPr>
          <a:lstStyle/>
          <a:p>
            <a:r>
              <a:rPr lang="en-US" sz="1800" u="none"/>
              <a:t>Now we convert our rating tool into a spreadsheet to calculate an overall ranking on the next slide.  We start by inserting a row of weights (Row 3).</a:t>
            </a:r>
          </a:p>
        </p:txBody>
      </p:sp>
      <p:sp>
        <p:nvSpPr>
          <p:cNvPr id="5126" name="TextBox 7"/>
          <p:cNvSpPr txBox="1">
            <a:spLocks noChangeArrowheads="1"/>
          </p:cNvSpPr>
          <p:nvPr/>
        </p:nvSpPr>
        <p:spPr bwMode="auto">
          <a:xfrm>
            <a:off x="152400" y="1676400"/>
            <a:ext cx="8763000" cy="1200150"/>
          </a:xfrm>
          <a:prstGeom prst="rect">
            <a:avLst/>
          </a:prstGeom>
          <a:solidFill>
            <a:srgbClr val="CCFFCC">
              <a:alpha val="49803"/>
            </a:srgbClr>
          </a:solidFill>
          <a:ln w="25400">
            <a:solidFill>
              <a:srgbClr val="006600"/>
            </a:solidFill>
            <a:miter lim="800000"/>
            <a:headEnd/>
            <a:tailEnd/>
          </a:ln>
        </p:spPr>
        <p:txBody>
          <a:bodyPr>
            <a:spAutoFit/>
          </a:bodyPr>
          <a:lstStyle/>
          <a:p>
            <a:pPr eaLnBrk="0" hangingPunct="0"/>
            <a:r>
              <a:rPr lang="en-US" sz="1800" u="none"/>
              <a:t>Recreate this spreadsheet. For homework, you will need to assign weights for each characteristic, using a scale of 1 to 7, where 7 is the most-important characteristic, and 1 is the least important for you. For now, use the values in this spreadsheet so you can check your calculation when you complete the spreadsheet in the next slide.</a:t>
            </a:r>
          </a:p>
        </p:txBody>
      </p:sp>
      <p:sp>
        <p:nvSpPr>
          <p:cNvPr id="5127" name="Rectangle 4"/>
          <p:cNvSpPr>
            <a:spLocks noChangeArrowheads="1"/>
          </p:cNvSpPr>
          <p:nvPr/>
        </p:nvSpPr>
        <p:spPr bwMode="auto">
          <a:xfrm>
            <a:off x="6858000" y="3886200"/>
            <a:ext cx="457200" cy="304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8" name="Rectangle 6"/>
          <p:cNvSpPr>
            <a:spLocks noChangeArrowheads="1"/>
          </p:cNvSpPr>
          <p:nvPr/>
        </p:nvSpPr>
        <p:spPr bwMode="auto">
          <a:xfrm>
            <a:off x="7391400" y="3886200"/>
            <a:ext cx="1981200" cy="646113"/>
          </a:xfrm>
          <a:prstGeom prst="rect">
            <a:avLst/>
          </a:prstGeom>
          <a:noFill/>
          <a:ln w="9525">
            <a:noFill/>
            <a:miter lim="800000"/>
            <a:headEnd/>
            <a:tailEnd/>
          </a:ln>
        </p:spPr>
        <p:txBody>
          <a:bodyPr>
            <a:spAutoFit/>
          </a:bodyPr>
          <a:lstStyle/>
          <a:p>
            <a:r>
              <a:rPr lang="en-US" sz="1800" b="1" u="none"/>
              <a:t>= Cell with a number in it</a:t>
            </a:r>
          </a:p>
        </p:txBody>
      </p:sp>
      <p:sp>
        <p:nvSpPr>
          <p:cNvPr id="5129" name="Rectangle 4"/>
          <p:cNvSpPr>
            <a:spLocks noChangeArrowheads="1"/>
          </p:cNvSpPr>
          <p:nvPr/>
        </p:nvSpPr>
        <p:spPr bwMode="auto">
          <a:xfrm>
            <a:off x="6858000" y="4572000"/>
            <a:ext cx="457200" cy="3048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5130" name="Rectangle 5"/>
          <p:cNvSpPr>
            <a:spLocks noChangeArrowheads="1"/>
          </p:cNvSpPr>
          <p:nvPr/>
        </p:nvSpPr>
        <p:spPr bwMode="auto">
          <a:xfrm>
            <a:off x="7467600" y="4535488"/>
            <a:ext cx="2133600" cy="646112"/>
          </a:xfrm>
          <a:prstGeom prst="rect">
            <a:avLst/>
          </a:prstGeom>
          <a:noFill/>
          <a:ln w="9525">
            <a:noFill/>
            <a:miter lim="800000"/>
            <a:headEnd/>
            <a:tailEnd/>
          </a:ln>
        </p:spPr>
        <p:txBody>
          <a:bodyPr>
            <a:spAutoFit/>
          </a:bodyPr>
          <a:lstStyle/>
          <a:p>
            <a:r>
              <a:rPr lang="en-US" sz="1800" b="1" u="none"/>
              <a:t>= Cell with a formula in it</a:t>
            </a:r>
          </a:p>
        </p:txBody>
      </p:sp>
      <p:pic>
        <p:nvPicPr>
          <p:cNvPr id="5132" name="Picture 12"/>
          <p:cNvPicPr>
            <a:picLocks noChangeAspect="1" noChangeArrowheads="1"/>
          </p:cNvPicPr>
          <p:nvPr/>
        </p:nvPicPr>
        <p:blipFill>
          <a:blip r:embed="rId3"/>
          <a:srcRect/>
          <a:stretch>
            <a:fillRect/>
          </a:stretch>
        </p:blipFill>
        <p:spPr bwMode="auto">
          <a:xfrm>
            <a:off x="76200" y="2990850"/>
            <a:ext cx="6705600" cy="3714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QL Program">
  <a:themeElements>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QL Progr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sng" strike="noStrike" cap="none" normalizeH="0" baseline="0" smtClean="0">
            <a:ln>
              <a:noFill/>
            </a:ln>
            <a:solidFill>
              <a:schemeClr val="tx1"/>
            </a:solidFill>
            <a:effectLst/>
            <a:latin typeface="Arial" charset="0"/>
          </a:defRPr>
        </a:defPPr>
      </a:lstStyle>
    </a:lnDef>
  </a:objectDefaults>
  <a:extraClrSchemeLst>
    <a:extraClrScheme>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QL Progra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QL Progra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QL Progra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QL Progra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QL Progra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QL Progra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QL Progra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QL Progra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QL Progra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QL Progra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QL Progra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8628</TotalTime>
  <Words>656</Words>
  <Application>Microsoft Office PowerPoint</Application>
  <PresentationFormat>On-screen Show (4:3)</PresentationFormat>
  <Paragraphs>176</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1_QL Program</vt:lpstr>
      <vt:lpstr>Equation</vt:lpstr>
      <vt:lpstr>Worksheet</vt:lpstr>
      <vt:lpstr>The “Perfect” Date</vt:lpstr>
      <vt:lpstr>Background and Overview</vt:lpstr>
      <vt:lpstr>Background and Overview</vt:lpstr>
      <vt:lpstr>Slide 4</vt:lpstr>
      <vt:lpstr>Slide 5</vt:lpstr>
      <vt:lpstr>Slide 6</vt:lpstr>
      <vt:lpstr>Slide 7</vt:lpstr>
      <vt:lpstr>Slide 8</vt:lpstr>
      <vt:lpstr>Slide 9</vt:lpstr>
      <vt:lpstr>Slide 10</vt:lpstr>
      <vt:lpstr>Slide 11</vt:lpstr>
      <vt:lpstr>End of Module Assignments</vt:lpstr>
      <vt:lpstr>End of Module Assignments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Development Template</dc:title>
  <dc:creator>Dorien Kymberly McGee</dc:creator>
  <cp:lastModifiedBy>Mike Cook</cp:lastModifiedBy>
  <cp:revision>693</cp:revision>
  <dcterms:created xsi:type="dcterms:W3CDTF">2006-05-10T19:34:50Z</dcterms:created>
  <dcterms:modified xsi:type="dcterms:W3CDTF">2008-08-02T22:03:51Z</dcterms:modified>
</cp:coreProperties>
</file>