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7"/>
  </p:notesMasterIdLst>
  <p:sldIdLst>
    <p:sldId id="257" r:id="rId2"/>
    <p:sldId id="261" r:id="rId3"/>
    <p:sldId id="275" r:id="rId4"/>
    <p:sldId id="276" r:id="rId5"/>
    <p:sldId id="277" r:id="rId6"/>
    <p:sldId id="279" r:id="rId7"/>
    <p:sldId id="280" r:id="rId8"/>
    <p:sldId id="281" r:id="rId9"/>
    <p:sldId id="282" r:id="rId10"/>
    <p:sldId id="283" r:id="rId11"/>
    <p:sldId id="266" r:id="rId12"/>
    <p:sldId id="263" r:id="rId13"/>
    <p:sldId id="285" r:id="rId14"/>
    <p:sldId id="284" r:id="rId15"/>
    <p:sldId id="286" r:id="rId16"/>
  </p:sldIdLst>
  <p:sldSz cx="9144000" cy="6858000" type="screen4x3"/>
  <p:notesSz cx="7077075" cy="905192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00"/>
    <a:srgbClr val="CC3300"/>
    <a:srgbClr val="F5892F"/>
    <a:srgbClr val="FF9933"/>
    <a:srgbClr val="FF9900"/>
    <a:srgbClr val="0000FF"/>
    <a:srgbClr val="CCE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snapVertSplitter="1" vertBarState="minimized" horzBarState="maximized">
    <p:restoredLeft sz="21536" autoAdjust="0"/>
    <p:restoredTop sz="94660"/>
  </p:normalViewPr>
  <p:slideViewPr>
    <p:cSldViewPr>
      <p:cViewPr>
        <p:scale>
          <a:sx n="75" d="100"/>
          <a:sy n="75" d="100"/>
        </p:scale>
        <p:origin x="-1476"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48"/>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image" Target="../media/image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3067050" cy="4524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26627" name="Rectangle 3"/>
          <p:cNvSpPr>
            <a:spLocks noGrp="1" noChangeArrowheads="1"/>
          </p:cNvSpPr>
          <p:nvPr>
            <p:ph type="dt" idx="1"/>
          </p:nvPr>
        </p:nvSpPr>
        <p:spPr bwMode="auto">
          <a:xfrm>
            <a:off x="4008438" y="0"/>
            <a:ext cx="3067050" cy="4524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19460" name="Rectangle 4"/>
          <p:cNvSpPr>
            <a:spLocks noRot="1" noChangeArrowheads="1" noTextEdit="1"/>
          </p:cNvSpPr>
          <p:nvPr>
            <p:ph type="sldImg" idx="2"/>
          </p:nvPr>
        </p:nvSpPr>
        <p:spPr bwMode="auto">
          <a:xfrm>
            <a:off x="1276350" y="679450"/>
            <a:ext cx="4525963" cy="3394075"/>
          </a:xfrm>
          <a:prstGeom prst="rect">
            <a:avLst/>
          </a:prstGeom>
          <a:noFill/>
          <a:ln w="9525">
            <a:solidFill>
              <a:srgbClr val="000000"/>
            </a:solidFill>
            <a:miter lim="800000"/>
            <a:headEnd/>
            <a:tailEnd/>
          </a:ln>
        </p:spPr>
      </p:sp>
      <p:sp>
        <p:nvSpPr>
          <p:cNvPr id="26629" name="Rectangle 5"/>
          <p:cNvSpPr>
            <a:spLocks noGrp="1" noChangeArrowheads="1"/>
          </p:cNvSpPr>
          <p:nvPr>
            <p:ph type="body" sz="quarter" idx="3"/>
          </p:nvPr>
        </p:nvSpPr>
        <p:spPr bwMode="auto">
          <a:xfrm>
            <a:off x="708025" y="4298950"/>
            <a:ext cx="5661025" cy="407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6630" name="Rectangle 6"/>
          <p:cNvSpPr>
            <a:spLocks noGrp="1" noChangeArrowheads="1"/>
          </p:cNvSpPr>
          <p:nvPr>
            <p:ph type="ftr" sz="quarter" idx="4"/>
          </p:nvPr>
        </p:nvSpPr>
        <p:spPr bwMode="auto">
          <a:xfrm>
            <a:off x="0" y="8597900"/>
            <a:ext cx="3067050" cy="4524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26631" name="Rectangle 7"/>
          <p:cNvSpPr>
            <a:spLocks noGrp="1" noChangeArrowheads="1"/>
          </p:cNvSpPr>
          <p:nvPr>
            <p:ph type="sldNum" sz="quarter" idx="5"/>
          </p:nvPr>
        </p:nvSpPr>
        <p:spPr bwMode="auto">
          <a:xfrm>
            <a:off x="4008438" y="8597900"/>
            <a:ext cx="3067050" cy="4524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81343703-045D-4671-93D9-37B89916685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p:nvSpPr>
        <p:spPr bwMode="auto">
          <a:xfrm>
            <a:off x="0" y="0"/>
            <a:ext cx="9144000" cy="609600"/>
          </a:xfrm>
          <a:prstGeom prst="rect">
            <a:avLst/>
          </a:prstGeom>
          <a:gradFill rotWithShape="1">
            <a:gsLst>
              <a:gs pos="0">
                <a:srgbClr val="006699">
                  <a:alpha val="11000"/>
                </a:srgbClr>
              </a:gs>
              <a:gs pos="100000">
                <a:srgbClr val="006699">
                  <a:gamma/>
                  <a:tint val="96078"/>
                  <a:invGamma/>
                  <a:alpha val="47000"/>
                </a:srgbClr>
              </a:gs>
            </a:gsLst>
            <a:lin ang="0" scaled="1"/>
          </a:gradFill>
          <a:ln w="9525">
            <a:noFill/>
            <a:miter lim="800000"/>
            <a:headEnd/>
            <a:tailEnd/>
          </a:ln>
          <a:effectLst/>
        </p:spPr>
        <p:txBody>
          <a:bodyPr wrap="none" anchor="ctr"/>
          <a:lstStyle/>
          <a:p>
            <a:pPr>
              <a:defRPr/>
            </a:pPr>
            <a:endParaRPr lang="en-US">
              <a:latin typeface="Arial" pitchFamily="34" charset="0"/>
            </a:endParaRPr>
          </a:p>
        </p:txBody>
      </p:sp>
      <p:sp>
        <p:nvSpPr>
          <p:cNvPr id="5" name="Rectangle 8"/>
          <p:cNvSpPr>
            <a:spLocks noChangeArrowheads="1"/>
          </p:cNvSpPr>
          <p:nvPr/>
        </p:nvSpPr>
        <p:spPr bwMode="auto">
          <a:xfrm>
            <a:off x="0" y="0"/>
            <a:ext cx="9144000" cy="609600"/>
          </a:xfrm>
          <a:prstGeom prst="rect">
            <a:avLst/>
          </a:prstGeom>
          <a:gradFill rotWithShape="1">
            <a:gsLst>
              <a:gs pos="0">
                <a:srgbClr val="006699">
                  <a:alpha val="11000"/>
                </a:srgbClr>
              </a:gs>
              <a:gs pos="100000">
                <a:srgbClr val="006699">
                  <a:gamma/>
                  <a:tint val="96078"/>
                  <a:invGamma/>
                  <a:alpha val="47000"/>
                </a:srgbClr>
              </a:gs>
            </a:gsLst>
            <a:lin ang="0" scaled="1"/>
          </a:gradFill>
          <a:ln w="9525">
            <a:noFill/>
            <a:miter lim="800000"/>
            <a:headEnd/>
            <a:tailEnd/>
          </a:ln>
          <a:effectLst/>
        </p:spPr>
        <p:txBody>
          <a:bodyPr wrap="none" anchor="ctr"/>
          <a:lstStyle/>
          <a:p>
            <a:pPr>
              <a:defRPr/>
            </a:pPr>
            <a:endParaRPr lang="en-US">
              <a:latin typeface="Arial" pitchFamily="34" charset="0"/>
            </a:endParaRPr>
          </a:p>
        </p:txBody>
      </p:sp>
      <p:sp>
        <p:nvSpPr>
          <p:cNvPr id="5122" name="AutoShape 2"/>
          <p:cNvSpPr>
            <a:spLocks noGrp="1" noChangeArrowheads="1"/>
          </p:cNvSpPr>
          <p:nvPr>
            <p:ph type="ctrTitle"/>
          </p:nvPr>
        </p:nvSpPr>
        <p:spPr>
          <a:xfrm>
            <a:off x="2044700" y="1481138"/>
            <a:ext cx="6013450" cy="819150"/>
          </a:xfrm>
          <a:prstGeom prst="roundRect">
            <a:avLst>
              <a:gd name="adj" fmla="val 50000"/>
            </a:avLst>
          </a:prstGeom>
          <a:solidFill>
            <a:srgbClr val="FF7C80">
              <a:alpha val="80000"/>
            </a:srgbClr>
          </a:solidFill>
          <a:ln w="38100">
            <a:solidFill>
              <a:srgbClr val="800000"/>
            </a:solidFill>
            <a:round/>
          </a:ln>
        </p:spPr>
        <p:txBody>
          <a:bodyPr wrap="none">
            <a:spAutoFit/>
          </a:bodyPr>
          <a:lstStyle>
            <a:lvl1pPr>
              <a:defRPr sz="3200">
                <a:solidFill>
                  <a:srgbClr val="800000"/>
                </a:solidFill>
              </a:defRPr>
            </a:lvl1pPr>
          </a:lstStyle>
          <a:p>
            <a:r>
              <a:rPr lang="en-US"/>
              <a:t>Click to edit Master title style</a:t>
            </a:r>
          </a:p>
        </p:txBody>
      </p:sp>
      <p:sp>
        <p:nvSpPr>
          <p:cNvPr id="5123" name="Rectangle 3"/>
          <p:cNvSpPr>
            <a:spLocks noGrp="1" noChangeArrowheads="1"/>
          </p:cNvSpPr>
          <p:nvPr>
            <p:ph type="subTitle" idx="1"/>
          </p:nvPr>
        </p:nvSpPr>
        <p:spPr>
          <a:xfrm>
            <a:off x="1295400" y="2895600"/>
            <a:ext cx="6400800" cy="533400"/>
          </a:xfrm>
        </p:spPr>
        <p:txBody>
          <a:bodyPr/>
          <a:lstStyle>
            <a:lvl1pPr marL="0" indent="0" algn="ctr">
              <a:buFontTx/>
              <a:buNone/>
              <a:defRPr b="1"/>
            </a:lvl1pPr>
          </a:lstStyle>
          <a:p>
            <a:r>
              <a:rPr lang="en-US"/>
              <a:t>Click to edit Master subtitle style</a:t>
            </a:r>
          </a:p>
        </p:txBody>
      </p:sp>
      <p:sp>
        <p:nvSpPr>
          <p:cNvPr id="6" name="Rectangle 4"/>
          <p:cNvSpPr>
            <a:spLocks noGrp="1" noChangeArrowheads="1"/>
          </p:cNvSpPr>
          <p:nvPr>
            <p:ph type="dt" sz="half" idx="10"/>
          </p:nvPr>
        </p:nvSpPr>
        <p:spPr/>
        <p:txBody>
          <a:bodyPr/>
          <a:lstStyle>
            <a:lvl1pPr>
              <a:defRPr/>
            </a:lvl1pPr>
          </a:lstStyle>
          <a:p>
            <a:pPr>
              <a:defRPr/>
            </a:pPr>
            <a:endParaRPr lang="en-US"/>
          </a:p>
        </p:txBody>
      </p:sp>
      <p:sp>
        <p:nvSpPr>
          <p:cNvPr id="7" name="Rectangle 5"/>
          <p:cNvSpPr>
            <a:spLocks noGrp="1" noChangeArrowheads="1"/>
          </p:cNvSpPr>
          <p:nvPr>
            <p:ph type="ftr" sz="quarter" idx="11"/>
          </p:nvPr>
        </p:nvSpPr>
        <p:spPr/>
        <p:txBody>
          <a:bodyPr/>
          <a:lstStyle>
            <a:lvl1pPr>
              <a:defRPr/>
            </a:lvl1pPr>
          </a:lstStyle>
          <a:p>
            <a:pPr>
              <a:defRPr/>
            </a:pPr>
            <a:endParaRPr lang="en-US"/>
          </a:p>
        </p:txBody>
      </p:sp>
      <p:sp>
        <p:nvSpPr>
          <p:cNvPr id="8" name="Rectangle 6"/>
          <p:cNvSpPr>
            <a:spLocks noGrp="1" noChangeArrowheads="1"/>
          </p:cNvSpPr>
          <p:nvPr>
            <p:ph type="sldNum" sz="quarter" idx="12"/>
          </p:nvPr>
        </p:nvSpPr>
        <p:spPr/>
        <p:txBody>
          <a:bodyPr/>
          <a:lstStyle>
            <a:lvl1pPr>
              <a:defRPr/>
            </a:lvl1pPr>
          </a:lstStyle>
          <a:p>
            <a:pPr>
              <a:defRPr/>
            </a:pPr>
            <a:fld id="{04493168-405F-4BD4-B8C9-ACA5852DA72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CAE98E1-A703-4FE9-9BD2-6EE82DAA330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122238"/>
            <a:ext cx="2152650" cy="37639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 y="122238"/>
            <a:ext cx="6305550" cy="37639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470D7C9-1406-4BF4-ACFB-A1C6BFA8AD47}"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 y="122238"/>
            <a:ext cx="8229600" cy="411162"/>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1CB14BB-23FB-45F2-B719-A1330C3C376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52FF8FF-FA5F-4297-B262-15191DB41E6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9CC42C1-84FF-4864-A823-619C97186BB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228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228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03782B7-61E1-4D71-B70F-012241EA645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9FEDBC6-BCE6-4EA4-8733-C8D6C496238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CEE7750-0F31-4643-9AA2-4A4EACA3288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FC52851-0452-4C30-9133-B6626E3BD28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52CA163-5F39-490B-90A7-62B0767ADAA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3133089-9BED-40FE-BEF2-AFB9E6F0FE8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F0DC"/>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76200" y="122238"/>
            <a:ext cx="8229600" cy="4111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19" name="Rectangle 3"/>
          <p:cNvSpPr>
            <a:spLocks noGrp="1" noChangeArrowheads="1"/>
          </p:cNvSpPr>
          <p:nvPr>
            <p:ph type="body" idx="1"/>
          </p:nvPr>
        </p:nvSpPr>
        <p:spPr bwMode="auto">
          <a:xfrm>
            <a:off x="457200" y="1600200"/>
            <a:ext cx="8229600" cy="2286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a:defRPr/>
            </a:pPr>
            <a:endParaRPr lang="en-US"/>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a:defRPr/>
            </a:pPr>
            <a:endParaRPr lang="en-US"/>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a:defRPr/>
            </a:pPr>
            <a:fld id="{E9491C9B-3ACE-4A96-9787-D809B73DCB4C}" type="slidenum">
              <a:rPr lang="en-US"/>
              <a:pPr>
                <a:defRPr/>
              </a:pPr>
              <a:t>‹#›</a:t>
            </a:fld>
            <a:endParaRPr lang="en-US"/>
          </a:p>
        </p:txBody>
      </p:sp>
      <p:sp>
        <p:nvSpPr>
          <p:cNvPr id="4103" name="Rectangle 7"/>
          <p:cNvSpPr>
            <a:spLocks noChangeArrowheads="1"/>
          </p:cNvSpPr>
          <p:nvPr/>
        </p:nvSpPr>
        <p:spPr bwMode="auto">
          <a:xfrm>
            <a:off x="0" y="0"/>
            <a:ext cx="9144000" cy="609600"/>
          </a:xfrm>
          <a:prstGeom prst="rect">
            <a:avLst/>
          </a:prstGeom>
          <a:gradFill rotWithShape="1">
            <a:gsLst>
              <a:gs pos="0">
                <a:srgbClr val="006699">
                  <a:alpha val="11000"/>
                </a:srgbClr>
              </a:gs>
              <a:gs pos="100000">
                <a:srgbClr val="006699">
                  <a:gamma/>
                  <a:tint val="96078"/>
                  <a:invGamma/>
                  <a:alpha val="47000"/>
                </a:srgbClr>
              </a:gs>
            </a:gsLst>
            <a:lin ang="0" scaled="1"/>
          </a:gradFill>
          <a:ln w="9525">
            <a:noFill/>
            <a:miter lim="800000"/>
            <a:headEnd/>
            <a:tailEnd/>
          </a:ln>
          <a:effectLst/>
        </p:spPr>
        <p:txBody>
          <a:bodyPr wrap="none" anchor="ctr"/>
          <a:lstStyle/>
          <a:p>
            <a:pPr algn="ctr">
              <a:defRPr/>
            </a:pPr>
            <a:endParaRPr lang="en-US" sz="2400">
              <a:latin typeface="Arial" pitchFamily="34" charset="0"/>
            </a:endParaRPr>
          </a:p>
        </p:txBody>
      </p:sp>
      <p:sp>
        <p:nvSpPr>
          <p:cNvPr id="4104" name="Rectangle 8"/>
          <p:cNvSpPr>
            <a:spLocks noChangeArrowheads="1"/>
          </p:cNvSpPr>
          <p:nvPr/>
        </p:nvSpPr>
        <p:spPr bwMode="auto">
          <a:xfrm>
            <a:off x="0" y="0"/>
            <a:ext cx="9144000" cy="609600"/>
          </a:xfrm>
          <a:prstGeom prst="rect">
            <a:avLst/>
          </a:prstGeom>
          <a:gradFill rotWithShape="1">
            <a:gsLst>
              <a:gs pos="0">
                <a:srgbClr val="006699">
                  <a:alpha val="11000"/>
                </a:srgbClr>
              </a:gs>
              <a:gs pos="100000">
                <a:srgbClr val="006699">
                  <a:gamma/>
                  <a:tint val="96078"/>
                  <a:invGamma/>
                  <a:alpha val="47000"/>
                </a:srgbClr>
              </a:gs>
            </a:gsLst>
            <a:lin ang="0" scaled="1"/>
          </a:gradFill>
          <a:ln w="9525">
            <a:noFill/>
            <a:miter lim="800000"/>
            <a:headEnd/>
            <a:tailEnd/>
          </a:ln>
          <a:effectLst/>
        </p:spPr>
        <p:txBody>
          <a:bodyPr wrap="none" anchor="ctr"/>
          <a:lstStyle/>
          <a:p>
            <a:pPr>
              <a:defRPr/>
            </a:pPr>
            <a:endParaRPr lang="en-US">
              <a:latin typeface="Arial" pitchFamily="34" charset="0"/>
            </a:endParaRPr>
          </a:p>
        </p:txBody>
      </p:sp>
    </p:spTree>
  </p:cSld>
  <p:clrMap bg1="lt1" tx1="dk1" bg2="lt2" tx2="dk2" accent1="accent1" accent2="accent2" accent3="accent3" accent4="accent4" accent5="accent5" accent6="accent6" hlink="hlink" folHlink="folHlink"/>
  <p:sldLayoutIdLst>
    <p:sldLayoutId id="2147483713"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hf hdr="0" ftr="0" dt="0"/>
  <p:txStyles>
    <p:titleStyle>
      <a:lvl1pPr algn="l" rtl="0" eaLnBrk="0" fontAlgn="base" hangingPunct="0">
        <a:spcBef>
          <a:spcPct val="0"/>
        </a:spcBef>
        <a:spcAft>
          <a:spcPct val="0"/>
        </a:spcAft>
        <a:defRPr sz="2000" b="1">
          <a:solidFill>
            <a:schemeClr val="tx2"/>
          </a:solidFill>
          <a:latin typeface="+mj-lt"/>
          <a:ea typeface="+mj-ea"/>
          <a:cs typeface="+mj-cs"/>
        </a:defRPr>
      </a:lvl1pPr>
      <a:lvl2pPr algn="l" rtl="0" eaLnBrk="0" fontAlgn="base" hangingPunct="0">
        <a:spcBef>
          <a:spcPct val="0"/>
        </a:spcBef>
        <a:spcAft>
          <a:spcPct val="0"/>
        </a:spcAft>
        <a:defRPr sz="2000" b="1">
          <a:solidFill>
            <a:schemeClr val="tx2"/>
          </a:solidFill>
          <a:latin typeface="Arial" pitchFamily="34" charset="0"/>
        </a:defRPr>
      </a:lvl2pPr>
      <a:lvl3pPr algn="l" rtl="0" eaLnBrk="0" fontAlgn="base" hangingPunct="0">
        <a:spcBef>
          <a:spcPct val="0"/>
        </a:spcBef>
        <a:spcAft>
          <a:spcPct val="0"/>
        </a:spcAft>
        <a:defRPr sz="2000" b="1">
          <a:solidFill>
            <a:schemeClr val="tx2"/>
          </a:solidFill>
          <a:latin typeface="Arial" pitchFamily="34" charset="0"/>
        </a:defRPr>
      </a:lvl3pPr>
      <a:lvl4pPr algn="l" rtl="0" eaLnBrk="0" fontAlgn="base" hangingPunct="0">
        <a:spcBef>
          <a:spcPct val="0"/>
        </a:spcBef>
        <a:spcAft>
          <a:spcPct val="0"/>
        </a:spcAft>
        <a:defRPr sz="2000" b="1">
          <a:solidFill>
            <a:schemeClr val="tx2"/>
          </a:solidFill>
          <a:latin typeface="Arial" pitchFamily="34" charset="0"/>
        </a:defRPr>
      </a:lvl4pPr>
      <a:lvl5pPr algn="l" rtl="0" eaLnBrk="0" fontAlgn="base" hangingPunct="0">
        <a:spcBef>
          <a:spcPct val="0"/>
        </a:spcBef>
        <a:spcAft>
          <a:spcPct val="0"/>
        </a:spcAft>
        <a:defRPr sz="2000" b="1">
          <a:solidFill>
            <a:schemeClr val="tx2"/>
          </a:solidFill>
          <a:latin typeface="Arial" pitchFamily="34" charset="0"/>
        </a:defRPr>
      </a:lvl5pPr>
      <a:lvl6pPr marL="457200" algn="l" rtl="0" fontAlgn="base">
        <a:spcBef>
          <a:spcPct val="0"/>
        </a:spcBef>
        <a:spcAft>
          <a:spcPct val="0"/>
        </a:spcAft>
        <a:defRPr sz="2000" b="1">
          <a:solidFill>
            <a:schemeClr val="tx2"/>
          </a:solidFill>
          <a:latin typeface="Arial" pitchFamily="34" charset="0"/>
        </a:defRPr>
      </a:lvl6pPr>
      <a:lvl7pPr marL="914400" algn="l" rtl="0" fontAlgn="base">
        <a:spcBef>
          <a:spcPct val="0"/>
        </a:spcBef>
        <a:spcAft>
          <a:spcPct val="0"/>
        </a:spcAft>
        <a:defRPr sz="2000" b="1">
          <a:solidFill>
            <a:schemeClr val="tx2"/>
          </a:solidFill>
          <a:latin typeface="Arial" pitchFamily="34" charset="0"/>
        </a:defRPr>
      </a:lvl7pPr>
      <a:lvl8pPr marL="1371600" algn="l" rtl="0" fontAlgn="base">
        <a:spcBef>
          <a:spcPct val="0"/>
        </a:spcBef>
        <a:spcAft>
          <a:spcPct val="0"/>
        </a:spcAft>
        <a:defRPr sz="2000" b="1">
          <a:solidFill>
            <a:schemeClr val="tx2"/>
          </a:solidFill>
          <a:latin typeface="Arial" pitchFamily="34" charset="0"/>
        </a:defRPr>
      </a:lvl8pPr>
      <a:lvl9pPr marL="1828800" algn="l" rtl="0" fontAlgn="base">
        <a:spcBef>
          <a:spcPct val="0"/>
        </a:spcBef>
        <a:spcAft>
          <a:spcPct val="0"/>
        </a:spcAft>
        <a:defRPr sz="2000" b="1">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2400">
          <a:solidFill>
            <a:srgbClr val="800000"/>
          </a:solidFill>
          <a:latin typeface="+mn-lt"/>
          <a:ea typeface="+mn-ea"/>
          <a:cs typeface="+mn-cs"/>
        </a:defRPr>
      </a:lvl1pPr>
      <a:lvl2pPr marL="742950" indent="-285750" algn="l" rtl="0" eaLnBrk="0" fontAlgn="base" hangingPunct="0">
        <a:spcBef>
          <a:spcPct val="20000"/>
        </a:spcBef>
        <a:spcAft>
          <a:spcPct val="0"/>
        </a:spcAft>
        <a:buChar char="–"/>
        <a:defRPr sz="2000">
          <a:solidFill>
            <a:srgbClr val="800000"/>
          </a:solidFill>
          <a:latin typeface="+mn-lt"/>
        </a:defRPr>
      </a:lvl2pPr>
      <a:lvl3pPr marL="1143000" indent="-228600" algn="l" rtl="0" eaLnBrk="0" fontAlgn="base" hangingPunct="0">
        <a:spcBef>
          <a:spcPct val="20000"/>
        </a:spcBef>
        <a:spcAft>
          <a:spcPct val="0"/>
        </a:spcAft>
        <a:buChar char="•"/>
        <a:defRPr>
          <a:solidFill>
            <a:srgbClr val="800000"/>
          </a:solidFill>
          <a:latin typeface="+mn-lt"/>
        </a:defRPr>
      </a:lvl3pPr>
      <a:lvl4pPr marL="1600200" indent="-228600" algn="l" rtl="0" eaLnBrk="0" fontAlgn="base" hangingPunct="0">
        <a:spcBef>
          <a:spcPct val="20000"/>
        </a:spcBef>
        <a:spcAft>
          <a:spcPct val="0"/>
        </a:spcAft>
        <a:buChar char="–"/>
        <a:defRPr sz="1600">
          <a:solidFill>
            <a:srgbClr val="800000"/>
          </a:solidFill>
          <a:latin typeface="+mn-lt"/>
        </a:defRPr>
      </a:lvl4pPr>
      <a:lvl5pPr marL="2057400" indent="-228600" algn="l" rtl="0" eaLnBrk="0" fontAlgn="base" hangingPunct="0">
        <a:spcBef>
          <a:spcPct val="20000"/>
        </a:spcBef>
        <a:spcAft>
          <a:spcPct val="0"/>
        </a:spcAft>
        <a:buChar char="»"/>
        <a:defRPr sz="1600">
          <a:solidFill>
            <a:srgbClr val="800000"/>
          </a:solidFill>
          <a:latin typeface="+mn-lt"/>
        </a:defRPr>
      </a:lvl5pPr>
      <a:lvl6pPr marL="2514600" indent="-228600" algn="l" rtl="0" fontAlgn="base">
        <a:spcBef>
          <a:spcPct val="20000"/>
        </a:spcBef>
        <a:spcAft>
          <a:spcPct val="0"/>
        </a:spcAft>
        <a:buChar char="»"/>
        <a:defRPr sz="1600">
          <a:solidFill>
            <a:srgbClr val="800000"/>
          </a:solidFill>
          <a:latin typeface="+mn-lt"/>
        </a:defRPr>
      </a:lvl6pPr>
      <a:lvl7pPr marL="2971800" indent="-228600" algn="l" rtl="0" fontAlgn="base">
        <a:spcBef>
          <a:spcPct val="20000"/>
        </a:spcBef>
        <a:spcAft>
          <a:spcPct val="0"/>
        </a:spcAft>
        <a:buChar char="»"/>
        <a:defRPr sz="1600">
          <a:solidFill>
            <a:srgbClr val="800000"/>
          </a:solidFill>
          <a:latin typeface="+mn-lt"/>
        </a:defRPr>
      </a:lvl7pPr>
      <a:lvl8pPr marL="3429000" indent="-228600" algn="l" rtl="0" fontAlgn="base">
        <a:spcBef>
          <a:spcPct val="20000"/>
        </a:spcBef>
        <a:spcAft>
          <a:spcPct val="0"/>
        </a:spcAft>
        <a:buChar char="»"/>
        <a:defRPr sz="1600">
          <a:solidFill>
            <a:srgbClr val="800000"/>
          </a:solidFill>
          <a:latin typeface="+mn-lt"/>
        </a:defRPr>
      </a:lvl8pPr>
      <a:lvl9pPr marL="3886200" indent="-228600" algn="l" rtl="0" fontAlgn="base">
        <a:spcBef>
          <a:spcPct val="20000"/>
        </a:spcBef>
        <a:spcAft>
          <a:spcPct val="0"/>
        </a:spcAft>
        <a:buChar char="»"/>
        <a:defRPr sz="1600">
          <a:solidFill>
            <a:srgbClr val="8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image" Target="../media/image10.emf"/></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mste.uiuc.edu/users/carvell/3dbox/"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6"/>
          <p:cNvSpPr>
            <a:spLocks noGrp="1" noChangeArrowheads="1"/>
          </p:cNvSpPr>
          <p:nvPr>
            <p:ph type="sldNum" sz="quarter" idx="12"/>
          </p:nvPr>
        </p:nvSpPr>
        <p:spPr>
          <a:noFill/>
        </p:spPr>
        <p:txBody>
          <a:bodyPr/>
          <a:lstStyle/>
          <a:p>
            <a:fld id="{3F2ECA40-7F60-4223-AAB9-D5D815F02D71}" type="slidenum">
              <a:rPr lang="en-US" smtClean="0">
                <a:latin typeface="Arial" charset="0"/>
              </a:rPr>
              <a:pPr/>
              <a:t>1</a:t>
            </a:fld>
            <a:endParaRPr lang="en-US" smtClean="0">
              <a:latin typeface="Arial" charset="0"/>
            </a:endParaRPr>
          </a:p>
        </p:txBody>
      </p:sp>
      <p:sp>
        <p:nvSpPr>
          <p:cNvPr id="11267" name="AutoShape 2"/>
          <p:cNvSpPr>
            <a:spLocks noGrp="1" noChangeArrowheads="1"/>
          </p:cNvSpPr>
          <p:nvPr>
            <p:ph type="ctrTitle"/>
          </p:nvPr>
        </p:nvSpPr>
        <p:spPr>
          <a:xfrm>
            <a:off x="304800" y="1063625"/>
            <a:ext cx="7797800" cy="1679575"/>
          </a:xfrm>
          <a:solidFill>
            <a:srgbClr val="FF7C80">
              <a:alpha val="79999"/>
            </a:srgbClr>
          </a:solidFill>
        </p:spPr>
        <p:txBody>
          <a:bodyPr wrap="square"/>
          <a:lstStyle/>
          <a:p>
            <a:pPr algn="ctr" eaLnBrk="1" hangingPunct="1"/>
            <a:r>
              <a:rPr lang="en-US" sz="2400" smtClean="0"/>
              <a:t>What is the Largest-Volume, Open-Top, Rectangular Box You Can Make from a Sheet of Cardboard? – Exploring Polynomial Functions</a:t>
            </a:r>
          </a:p>
        </p:txBody>
      </p:sp>
      <p:sp>
        <p:nvSpPr>
          <p:cNvPr id="11268" name="Text Box 3"/>
          <p:cNvSpPr txBox="1">
            <a:spLocks noChangeArrowheads="1"/>
          </p:cNvSpPr>
          <p:nvPr/>
        </p:nvSpPr>
        <p:spPr bwMode="auto">
          <a:xfrm>
            <a:off x="533400" y="4432300"/>
            <a:ext cx="3886200" cy="825500"/>
          </a:xfrm>
          <a:prstGeom prst="rect">
            <a:avLst/>
          </a:prstGeom>
          <a:noFill/>
          <a:ln w="9525">
            <a:noFill/>
            <a:miter lim="800000"/>
            <a:headEnd/>
            <a:tailEnd/>
          </a:ln>
        </p:spPr>
        <p:txBody>
          <a:bodyPr>
            <a:spAutoFit/>
          </a:bodyPr>
          <a:lstStyle/>
          <a:p>
            <a:pPr algn="ctr"/>
            <a:r>
              <a:rPr lang="en-US" sz="1600" b="1" i="1"/>
              <a:t>A problem involving geometry, algebra and calculus made easy by spreadsheets</a:t>
            </a:r>
          </a:p>
        </p:txBody>
      </p:sp>
      <p:sp>
        <p:nvSpPr>
          <p:cNvPr id="11269" name="Text Box 4"/>
          <p:cNvSpPr txBox="1">
            <a:spLocks noChangeArrowheads="1"/>
          </p:cNvSpPr>
          <p:nvPr/>
        </p:nvSpPr>
        <p:spPr bwMode="auto">
          <a:xfrm>
            <a:off x="533400" y="5849938"/>
            <a:ext cx="7772400" cy="908050"/>
          </a:xfrm>
          <a:prstGeom prst="rect">
            <a:avLst/>
          </a:prstGeom>
          <a:solidFill>
            <a:srgbClr val="CCFFCC">
              <a:alpha val="50195"/>
            </a:srgbClr>
          </a:solidFill>
          <a:ln w="25400">
            <a:solidFill>
              <a:srgbClr val="339966"/>
            </a:solidFill>
            <a:miter lim="800000"/>
            <a:headEnd/>
            <a:tailEnd/>
          </a:ln>
        </p:spPr>
        <p:txBody>
          <a:bodyPr>
            <a:spAutoFit/>
          </a:bodyPr>
          <a:lstStyle/>
          <a:p>
            <a:r>
              <a:rPr lang="en-US" sz="1400"/>
              <a:t>Prepared for SSAC by</a:t>
            </a:r>
          </a:p>
          <a:p>
            <a:r>
              <a:rPr lang="en-US" sz="1400"/>
              <a:t>Nasser Dastrange, Buena Vista University, Storm Lake, Iowa, 50588</a:t>
            </a:r>
          </a:p>
          <a:p>
            <a:endParaRPr lang="en-US" sz="1200"/>
          </a:p>
          <a:p>
            <a:r>
              <a:rPr lang="en-US" sz="1200"/>
              <a:t>© The Washington Center for Improving the Quality of Undergraduate Education.  All rights reserved. 2007</a:t>
            </a:r>
          </a:p>
        </p:txBody>
      </p:sp>
      <p:sp>
        <p:nvSpPr>
          <p:cNvPr id="11270" name="Rectangle 6"/>
          <p:cNvSpPr>
            <a:spLocks noChangeArrowheads="1"/>
          </p:cNvSpPr>
          <p:nvPr/>
        </p:nvSpPr>
        <p:spPr bwMode="auto">
          <a:xfrm>
            <a:off x="76200" y="76200"/>
            <a:ext cx="2895600" cy="457200"/>
          </a:xfrm>
          <a:prstGeom prst="rect">
            <a:avLst/>
          </a:prstGeom>
          <a:noFill/>
          <a:ln w="9525">
            <a:noFill/>
            <a:miter lim="800000"/>
            <a:headEnd/>
            <a:tailEnd/>
          </a:ln>
        </p:spPr>
        <p:txBody>
          <a:bodyPr wrap="none" anchor="ctr"/>
          <a:lstStyle/>
          <a:p>
            <a:pPr eaLnBrk="0" hangingPunct="0"/>
            <a:r>
              <a:rPr lang="en-US" b="1"/>
              <a:t>SSAC2007.QA154.ND1.1</a:t>
            </a:r>
          </a:p>
        </p:txBody>
      </p:sp>
      <p:sp>
        <p:nvSpPr>
          <p:cNvPr id="11271" name="Rectangle 9"/>
          <p:cNvSpPr>
            <a:spLocks noChangeArrowheads="1"/>
          </p:cNvSpPr>
          <p:nvPr/>
        </p:nvSpPr>
        <p:spPr bwMode="auto">
          <a:xfrm>
            <a:off x="1524000" y="3276600"/>
            <a:ext cx="1905000" cy="990600"/>
          </a:xfrm>
          <a:prstGeom prst="rect">
            <a:avLst/>
          </a:prstGeom>
          <a:solidFill>
            <a:schemeClr val="accent1"/>
          </a:solidFill>
          <a:ln w="9525">
            <a:solidFill>
              <a:schemeClr val="tx1"/>
            </a:solidFill>
            <a:miter lim="800000"/>
            <a:headEnd/>
            <a:tailEnd/>
          </a:ln>
        </p:spPr>
        <p:txBody>
          <a:bodyPr wrap="none" anchor="ctr"/>
          <a:lstStyle/>
          <a:p>
            <a:endParaRPr lang="en-US"/>
          </a:p>
        </p:txBody>
      </p:sp>
      <p:sp>
        <p:nvSpPr>
          <p:cNvPr id="11272" name="Line 10"/>
          <p:cNvSpPr>
            <a:spLocks noChangeShapeType="1"/>
          </p:cNvSpPr>
          <p:nvPr/>
        </p:nvSpPr>
        <p:spPr bwMode="auto">
          <a:xfrm>
            <a:off x="1524000" y="4038600"/>
            <a:ext cx="1905000" cy="0"/>
          </a:xfrm>
          <a:prstGeom prst="line">
            <a:avLst/>
          </a:prstGeom>
          <a:noFill/>
          <a:ln w="9525">
            <a:solidFill>
              <a:schemeClr val="tx1"/>
            </a:solidFill>
            <a:round/>
            <a:headEnd/>
            <a:tailEnd/>
          </a:ln>
        </p:spPr>
        <p:txBody>
          <a:bodyPr/>
          <a:lstStyle/>
          <a:p>
            <a:endParaRPr lang="en-US"/>
          </a:p>
        </p:txBody>
      </p:sp>
      <p:sp>
        <p:nvSpPr>
          <p:cNvPr id="11273" name="Line 11"/>
          <p:cNvSpPr>
            <a:spLocks noChangeShapeType="1"/>
          </p:cNvSpPr>
          <p:nvPr/>
        </p:nvSpPr>
        <p:spPr bwMode="auto">
          <a:xfrm>
            <a:off x="1524000" y="3505200"/>
            <a:ext cx="1905000" cy="0"/>
          </a:xfrm>
          <a:prstGeom prst="line">
            <a:avLst/>
          </a:prstGeom>
          <a:noFill/>
          <a:ln w="9525">
            <a:solidFill>
              <a:schemeClr val="tx1"/>
            </a:solidFill>
            <a:round/>
            <a:headEnd/>
            <a:tailEnd/>
          </a:ln>
        </p:spPr>
        <p:txBody>
          <a:bodyPr/>
          <a:lstStyle/>
          <a:p>
            <a:endParaRPr lang="en-US"/>
          </a:p>
        </p:txBody>
      </p:sp>
      <p:sp>
        <p:nvSpPr>
          <p:cNvPr id="11274" name="Line 12"/>
          <p:cNvSpPr>
            <a:spLocks noChangeShapeType="1"/>
          </p:cNvSpPr>
          <p:nvPr/>
        </p:nvSpPr>
        <p:spPr bwMode="auto">
          <a:xfrm>
            <a:off x="1828800" y="3276600"/>
            <a:ext cx="0" cy="990600"/>
          </a:xfrm>
          <a:prstGeom prst="line">
            <a:avLst/>
          </a:prstGeom>
          <a:noFill/>
          <a:ln w="9525">
            <a:solidFill>
              <a:schemeClr val="tx1"/>
            </a:solidFill>
            <a:round/>
            <a:headEnd/>
            <a:tailEnd/>
          </a:ln>
        </p:spPr>
        <p:txBody>
          <a:bodyPr/>
          <a:lstStyle/>
          <a:p>
            <a:endParaRPr lang="en-US"/>
          </a:p>
        </p:txBody>
      </p:sp>
      <p:sp>
        <p:nvSpPr>
          <p:cNvPr id="11275" name="Line 13"/>
          <p:cNvSpPr>
            <a:spLocks noChangeShapeType="1"/>
          </p:cNvSpPr>
          <p:nvPr/>
        </p:nvSpPr>
        <p:spPr bwMode="auto">
          <a:xfrm>
            <a:off x="3124200" y="3276600"/>
            <a:ext cx="0" cy="990600"/>
          </a:xfrm>
          <a:prstGeom prst="line">
            <a:avLst/>
          </a:prstGeom>
          <a:noFill/>
          <a:ln w="9525">
            <a:solidFill>
              <a:schemeClr val="tx1"/>
            </a:solidFill>
            <a:round/>
            <a:headEnd/>
            <a:tailEnd/>
          </a:ln>
        </p:spPr>
        <p:txBody>
          <a:bodyPr/>
          <a:lstStyle/>
          <a:p>
            <a:endParaRPr lang="en-US"/>
          </a:p>
        </p:txBody>
      </p:sp>
      <p:sp>
        <p:nvSpPr>
          <p:cNvPr id="11276" name="Text Box 18"/>
          <p:cNvSpPr txBox="1">
            <a:spLocks noChangeArrowheads="1"/>
          </p:cNvSpPr>
          <p:nvPr/>
        </p:nvSpPr>
        <p:spPr bwMode="auto">
          <a:xfrm>
            <a:off x="5105400" y="3124200"/>
            <a:ext cx="3124200" cy="615950"/>
          </a:xfrm>
          <a:prstGeom prst="rect">
            <a:avLst/>
          </a:prstGeom>
          <a:solidFill>
            <a:srgbClr val="CCECFF">
              <a:alpha val="50195"/>
            </a:srgbClr>
          </a:solidFill>
          <a:ln w="38100" algn="ctr">
            <a:solidFill>
              <a:srgbClr val="006699"/>
            </a:solidFill>
            <a:miter lim="800000"/>
            <a:headEnd/>
            <a:tailEnd/>
          </a:ln>
        </p:spPr>
        <p:txBody>
          <a:bodyPr>
            <a:spAutoFit/>
          </a:bodyPr>
          <a:lstStyle/>
          <a:p>
            <a:r>
              <a:rPr lang="en-US" b="1" u="sng"/>
              <a:t>Core Quantitative Concept</a:t>
            </a:r>
          </a:p>
          <a:p>
            <a:r>
              <a:rPr lang="en-US" sz="1600"/>
              <a:t>Polynomial functions</a:t>
            </a:r>
          </a:p>
        </p:txBody>
      </p:sp>
      <p:sp>
        <p:nvSpPr>
          <p:cNvPr id="11277" name="Text Box 19"/>
          <p:cNvSpPr txBox="1">
            <a:spLocks noChangeArrowheads="1"/>
          </p:cNvSpPr>
          <p:nvPr/>
        </p:nvSpPr>
        <p:spPr bwMode="auto">
          <a:xfrm>
            <a:off x="4572000" y="3962400"/>
            <a:ext cx="4267200" cy="1597025"/>
          </a:xfrm>
          <a:prstGeom prst="rect">
            <a:avLst/>
          </a:prstGeom>
          <a:solidFill>
            <a:srgbClr val="CCECFF">
              <a:alpha val="50195"/>
            </a:srgbClr>
          </a:solidFill>
          <a:ln w="38100" algn="ctr">
            <a:solidFill>
              <a:srgbClr val="006699"/>
            </a:solidFill>
            <a:miter lim="800000"/>
            <a:headEnd/>
            <a:tailEnd/>
          </a:ln>
        </p:spPr>
        <p:txBody>
          <a:bodyPr>
            <a:spAutoFit/>
          </a:bodyPr>
          <a:lstStyle/>
          <a:p>
            <a:r>
              <a:rPr lang="en-US" sz="1600" b="1" u="sng"/>
              <a:t>Supporting Quantitative Concepts</a:t>
            </a:r>
          </a:p>
          <a:p>
            <a:r>
              <a:rPr lang="en-US" sz="1600"/>
              <a:t>Calculus – Finding maxima and minima of polynomial functions</a:t>
            </a:r>
          </a:p>
          <a:p>
            <a:r>
              <a:rPr lang="en-US" sz="1600"/>
              <a:t>Algebra – Quadratic formula</a:t>
            </a:r>
          </a:p>
          <a:p>
            <a:r>
              <a:rPr lang="en-US" sz="1600"/>
              <a:t>Geometry – Volume of a rectangular prism</a:t>
            </a:r>
          </a:p>
          <a:p>
            <a:r>
              <a:rPr lang="en-US" sz="1600"/>
              <a:t>Graphing – XY scatter plot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Slide Number Placeholder 6"/>
          <p:cNvSpPr>
            <a:spLocks noGrp="1"/>
          </p:cNvSpPr>
          <p:nvPr>
            <p:ph type="sldNum" sz="quarter" idx="12"/>
          </p:nvPr>
        </p:nvSpPr>
        <p:spPr>
          <a:noFill/>
        </p:spPr>
        <p:txBody>
          <a:bodyPr/>
          <a:lstStyle/>
          <a:p>
            <a:fld id="{CAA4FD5B-2C5B-4063-8444-B829E2AD7F31}" type="slidenum">
              <a:rPr lang="en-US" smtClean="0">
                <a:latin typeface="Arial" charset="0"/>
              </a:rPr>
              <a:pPr/>
              <a:t>10</a:t>
            </a:fld>
            <a:endParaRPr lang="en-US" smtClean="0">
              <a:latin typeface="Arial" charset="0"/>
            </a:endParaRPr>
          </a:p>
        </p:txBody>
      </p:sp>
      <p:sp>
        <p:nvSpPr>
          <p:cNvPr id="4101" name="Text Box 2"/>
          <p:cNvSpPr txBox="1">
            <a:spLocks noChangeArrowheads="1"/>
          </p:cNvSpPr>
          <p:nvPr/>
        </p:nvSpPr>
        <p:spPr bwMode="auto">
          <a:xfrm>
            <a:off x="2955925" y="798513"/>
            <a:ext cx="184150" cy="366712"/>
          </a:xfrm>
          <a:prstGeom prst="rect">
            <a:avLst/>
          </a:prstGeom>
          <a:noFill/>
          <a:ln w="9525">
            <a:noFill/>
            <a:miter lim="800000"/>
            <a:headEnd/>
            <a:tailEnd/>
          </a:ln>
        </p:spPr>
        <p:txBody>
          <a:bodyPr wrap="none">
            <a:spAutoFit/>
          </a:bodyPr>
          <a:lstStyle/>
          <a:p>
            <a:endParaRPr lang="en-US"/>
          </a:p>
        </p:txBody>
      </p:sp>
      <p:sp>
        <p:nvSpPr>
          <p:cNvPr id="4102" name="Rectangle 3"/>
          <p:cNvSpPr>
            <a:spLocks noChangeArrowheads="1"/>
          </p:cNvSpPr>
          <p:nvPr/>
        </p:nvSpPr>
        <p:spPr bwMode="auto">
          <a:xfrm>
            <a:off x="2819400" y="5091113"/>
            <a:ext cx="1905000" cy="990600"/>
          </a:xfrm>
          <a:prstGeom prst="rect">
            <a:avLst/>
          </a:prstGeom>
          <a:solidFill>
            <a:schemeClr val="accent1"/>
          </a:solidFill>
          <a:ln w="28575">
            <a:solidFill>
              <a:schemeClr val="tx1"/>
            </a:solidFill>
            <a:miter lim="800000"/>
            <a:headEnd/>
            <a:tailEnd/>
          </a:ln>
        </p:spPr>
        <p:txBody>
          <a:bodyPr wrap="none" anchor="ctr"/>
          <a:lstStyle/>
          <a:p>
            <a:endParaRPr lang="en-US"/>
          </a:p>
        </p:txBody>
      </p:sp>
      <p:sp>
        <p:nvSpPr>
          <p:cNvPr id="4103" name="Line 4"/>
          <p:cNvSpPr>
            <a:spLocks noChangeShapeType="1"/>
          </p:cNvSpPr>
          <p:nvPr/>
        </p:nvSpPr>
        <p:spPr bwMode="auto">
          <a:xfrm>
            <a:off x="2819400" y="5853113"/>
            <a:ext cx="1905000" cy="0"/>
          </a:xfrm>
          <a:prstGeom prst="line">
            <a:avLst/>
          </a:prstGeom>
          <a:noFill/>
          <a:ln w="28575">
            <a:solidFill>
              <a:schemeClr val="tx1"/>
            </a:solidFill>
            <a:round/>
            <a:headEnd/>
            <a:tailEnd/>
          </a:ln>
        </p:spPr>
        <p:txBody>
          <a:bodyPr/>
          <a:lstStyle/>
          <a:p>
            <a:endParaRPr lang="en-US"/>
          </a:p>
        </p:txBody>
      </p:sp>
      <p:sp>
        <p:nvSpPr>
          <p:cNvPr id="4104" name="Line 5"/>
          <p:cNvSpPr>
            <a:spLocks noChangeShapeType="1"/>
          </p:cNvSpPr>
          <p:nvPr/>
        </p:nvSpPr>
        <p:spPr bwMode="auto">
          <a:xfrm>
            <a:off x="2819400" y="5319713"/>
            <a:ext cx="1905000" cy="0"/>
          </a:xfrm>
          <a:prstGeom prst="line">
            <a:avLst/>
          </a:prstGeom>
          <a:noFill/>
          <a:ln w="28575">
            <a:solidFill>
              <a:schemeClr val="tx1"/>
            </a:solidFill>
            <a:round/>
            <a:headEnd/>
            <a:tailEnd/>
          </a:ln>
        </p:spPr>
        <p:txBody>
          <a:bodyPr/>
          <a:lstStyle/>
          <a:p>
            <a:endParaRPr lang="en-US"/>
          </a:p>
        </p:txBody>
      </p:sp>
      <p:sp>
        <p:nvSpPr>
          <p:cNvPr id="4105" name="Line 6"/>
          <p:cNvSpPr>
            <a:spLocks noChangeShapeType="1"/>
          </p:cNvSpPr>
          <p:nvPr/>
        </p:nvSpPr>
        <p:spPr bwMode="auto">
          <a:xfrm>
            <a:off x="3124200" y="5091113"/>
            <a:ext cx="0" cy="990600"/>
          </a:xfrm>
          <a:prstGeom prst="line">
            <a:avLst/>
          </a:prstGeom>
          <a:noFill/>
          <a:ln w="28575">
            <a:solidFill>
              <a:schemeClr val="tx1"/>
            </a:solidFill>
            <a:round/>
            <a:headEnd/>
            <a:tailEnd/>
          </a:ln>
        </p:spPr>
        <p:txBody>
          <a:bodyPr/>
          <a:lstStyle/>
          <a:p>
            <a:endParaRPr lang="en-US"/>
          </a:p>
        </p:txBody>
      </p:sp>
      <p:sp>
        <p:nvSpPr>
          <p:cNvPr id="4106" name="Line 7"/>
          <p:cNvSpPr>
            <a:spLocks noChangeShapeType="1"/>
          </p:cNvSpPr>
          <p:nvPr/>
        </p:nvSpPr>
        <p:spPr bwMode="auto">
          <a:xfrm>
            <a:off x="4419600" y="5091113"/>
            <a:ext cx="0" cy="990600"/>
          </a:xfrm>
          <a:prstGeom prst="line">
            <a:avLst/>
          </a:prstGeom>
          <a:noFill/>
          <a:ln w="28575">
            <a:solidFill>
              <a:schemeClr val="tx1"/>
            </a:solidFill>
            <a:round/>
            <a:headEnd/>
            <a:tailEnd/>
          </a:ln>
        </p:spPr>
        <p:txBody>
          <a:bodyPr/>
          <a:lstStyle/>
          <a:p>
            <a:endParaRPr lang="en-US"/>
          </a:p>
        </p:txBody>
      </p:sp>
      <p:sp>
        <p:nvSpPr>
          <p:cNvPr id="4107" name="Line 8"/>
          <p:cNvSpPr>
            <a:spLocks noChangeShapeType="1"/>
          </p:cNvSpPr>
          <p:nvPr/>
        </p:nvSpPr>
        <p:spPr bwMode="auto">
          <a:xfrm>
            <a:off x="2819400" y="4938713"/>
            <a:ext cx="1905000" cy="0"/>
          </a:xfrm>
          <a:prstGeom prst="line">
            <a:avLst/>
          </a:prstGeom>
          <a:noFill/>
          <a:ln w="38100">
            <a:solidFill>
              <a:schemeClr val="tx1"/>
            </a:solidFill>
            <a:round/>
            <a:headEnd type="arrow" w="med" len="med"/>
            <a:tailEnd type="arrow" w="med" len="med"/>
          </a:ln>
        </p:spPr>
        <p:txBody>
          <a:bodyPr/>
          <a:lstStyle/>
          <a:p>
            <a:endParaRPr lang="en-US"/>
          </a:p>
        </p:txBody>
      </p:sp>
      <p:sp>
        <p:nvSpPr>
          <p:cNvPr id="4108" name="Line 9"/>
          <p:cNvSpPr>
            <a:spLocks noChangeShapeType="1"/>
          </p:cNvSpPr>
          <p:nvPr/>
        </p:nvSpPr>
        <p:spPr bwMode="auto">
          <a:xfrm>
            <a:off x="4953000" y="5091113"/>
            <a:ext cx="0" cy="990600"/>
          </a:xfrm>
          <a:prstGeom prst="line">
            <a:avLst/>
          </a:prstGeom>
          <a:noFill/>
          <a:ln w="38100">
            <a:solidFill>
              <a:schemeClr val="tx1"/>
            </a:solidFill>
            <a:round/>
            <a:headEnd type="arrow" w="med" len="med"/>
            <a:tailEnd type="arrow" w="med" len="med"/>
          </a:ln>
        </p:spPr>
        <p:txBody>
          <a:bodyPr/>
          <a:lstStyle/>
          <a:p>
            <a:endParaRPr lang="en-US"/>
          </a:p>
        </p:txBody>
      </p:sp>
      <p:sp>
        <p:nvSpPr>
          <p:cNvPr id="4109" name="Text Box 10"/>
          <p:cNvSpPr txBox="1">
            <a:spLocks noChangeArrowheads="1"/>
          </p:cNvSpPr>
          <p:nvPr/>
        </p:nvSpPr>
        <p:spPr bwMode="auto">
          <a:xfrm>
            <a:off x="3200400" y="4495800"/>
            <a:ext cx="1162050" cy="366713"/>
          </a:xfrm>
          <a:prstGeom prst="rect">
            <a:avLst/>
          </a:prstGeom>
          <a:noFill/>
          <a:ln w="9525">
            <a:noFill/>
            <a:miter lim="800000"/>
            <a:headEnd/>
            <a:tailEnd/>
          </a:ln>
        </p:spPr>
        <p:txBody>
          <a:bodyPr wrap="none">
            <a:spAutoFit/>
          </a:bodyPr>
          <a:lstStyle/>
          <a:p>
            <a:r>
              <a:rPr lang="en-US"/>
              <a:t>10 inches</a:t>
            </a:r>
          </a:p>
        </p:txBody>
      </p:sp>
      <p:sp>
        <p:nvSpPr>
          <p:cNvPr id="4110" name="Text Box 11"/>
          <p:cNvSpPr txBox="1">
            <a:spLocks noChangeArrowheads="1"/>
          </p:cNvSpPr>
          <p:nvPr/>
        </p:nvSpPr>
        <p:spPr bwMode="auto">
          <a:xfrm>
            <a:off x="5029200" y="5395913"/>
            <a:ext cx="1035050" cy="366712"/>
          </a:xfrm>
          <a:prstGeom prst="rect">
            <a:avLst/>
          </a:prstGeom>
          <a:noFill/>
          <a:ln w="9525">
            <a:noFill/>
            <a:miter lim="800000"/>
            <a:headEnd/>
            <a:tailEnd/>
          </a:ln>
        </p:spPr>
        <p:txBody>
          <a:bodyPr wrap="none">
            <a:spAutoFit/>
          </a:bodyPr>
          <a:lstStyle/>
          <a:p>
            <a:r>
              <a:rPr lang="en-US"/>
              <a:t>8 inches</a:t>
            </a:r>
          </a:p>
        </p:txBody>
      </p:sp>
      <p:sp>
        <p:nvSpPr>
          <p:cNvPr id="4111" name="Text Box 12"/>
          <p:cNvSpPr txBox="1">
            <a:spLocks noChangeArrowheads="1"/>
          </p:cNvSpPr>
          <p:nvPr/>
        </p:nvSpPr>
        <p:spPr bwMode="auto">
          <a:xfrm>
            <a:off x="2819400" y="6034088"/>
            <a:ext cx="298450" cy="366712"/>
          </a:xfrm>
          <a:prstGeom prst="rect">
            <a:avLst/>
          </a:prstGeom>
          <a:noFill/>
          <a:ln w="9525">
            <a:noFill/>
            <a:miter lim="800000"/>
            <a:headEnd/>
            <a:tailEnd/>
          </a:ln>
        </p:spPr>
        <p:txBody>
          <a:bodyPr wrap="none">
            <a:spAutoFit/>
          </a:bodyPr>
          <a:lstStyle/>
          <a:p>
            <a:r>
              <a:rPr lang="en-US" i="1"/>
              <a:t>x</a:t>
            </a:r>
          </a:p>
        </p:txBody>
      </p:sp>
      <p:sp>
        <p:nvSpPr>
          <p:cNvPr id="4112" name="Text Box 13"/>
          <p:cNvSpPr txBox="1">
            <a:spLocks noChangeArrowheads="1"/>
          </p:cNvSpPr>
          <p:nvPr/>
        </p:nvSpPr>
        <p:spPr bwMode="auto">
          <a:xfrm>
            <a:off x="2438400" y="5791200"/>
            <a:ext cx="298450" cy="366713"/>
          </a:xfrm>
          <a:prstGeom prst="rect">
            <a:avLst/>
          </a:prstGeom>
          <a:noFill/>
          <a:ln w="9525">
            <a:noFill/>
            <a:miter lim="800000"/>
            <a:headEnd/>
            <a:tailEnd/>
          </a:ln>
        </p:spPr>
        <p:txBody>
          <a:bodyPr wrap="none">
            <a:spAutoFit/>
          </a:bodyPr>
          <a:lstStyle/>
          <a:p>
            <a:r>
              <a:rPr lang="en-US" i="1"/>
              <a:t>x</a:t>
            </a:r>
          </a:p>
        </p:txBody>
      </p:sp>
      <p:sp>
        <p:nvSpPr>
          <p:cNvPr id="4113" name="Text Box 16"/>
          <p:cNvSpPr txBox="1">
            <a:spLocks noChangeArrowheads="1"/>
          </p:cNvSpPr>
          <p:nvPr/>
        </p:nvSpPr>
        <p:spPr bwMode="auto">
          <a:xfrm>
            <a:off x="6553200" y="1295400"/>
            <a:ext cx="2362200" cy="4762500"/>
          </a:xfrm>
          <a:prstGeom prst="rect">
            <a:avLst/>
          </a:prstGeom>
          <a:solidFill>
            <a:srgbClr val="CCFFCC">
              <a:alpha val="50195"/>
            </a:srgbClr>
          </a:solidFill>
          <a:ln w="25400">
            <a:solidFill>
              <a:srgbClr val="008000"/>
            </a:solidFill>
            <a:miter lim="800000"/>
            <a:headEnd/>
            <a:tailEnd/>
          </a:ln>
        </p:spPr>
        <p:txBody>
          <a:bodyPr>
            <a:spAutoFit/>
          </a:bodyPr>
          <a:lstStyle/>
          <a:p>
            <a:pPr>
              <a:spcBef>
                <a:spcPct val="50000"/>
              </a:spcBef>
            </a:pPr>
            <a:r>
              <a:rPr lang="en-US" sz="1600"/>
              <a:t>To reproduce the graph, highlight the values in Columns B and C, click on the Chart Wizard, and work through the prompts: select the XY scatter plot, and label the axes.  After completing the prompts, clean up the presentation: right click on the axes, change the scale (maximum and minimum values and increment) and select an appropriate number of decimal places (under the tab labeled “number”).  </a:t>
            </a:r>
          </a:p>
        </p:txBody>
      </p:sp>
      <p:sp>
        <p:nvSpPr>
          <p:cNvPr id="4114" name="Text Box 17"/>
          <p:cNvSpPr txBox="1">
            <a:spLocks noChangeArrowheads="1"/>
          </p:cNvSpPr>
          <p:nvPr/>
        </p:nvSpPr>
        <p:spPr bwMode="auto">
          <a:xfrm>
            <a:off x="2362200" y="762000"/>
            <a:ext cx="5410200" cy="392113"/>
          </a:xfrm>
          <a:prstGeom prst="rect">
            <a:avLst/>
          </a:prstGeom>
          <a:solidFill>
            <a:srgbClr val="CCFFCC">
              <a:alpha val="50195"/>
            </a:srgbClr>
          </a:solidFill>
          <a:ln w="25400">
            <a:solidFill>
              <a:srgbClr val="008000"/>
            </a:solidFill>
            <a:miter lim="800000"/>
            <a:headEnd/>
            <a:tailEnd/>
          </a:ln>
        </p:spPr>
        <p:txBody>
          <a:bodyPr>
            <a:spAutoFit/>
          </a:bodyPr>
          <a:lstStyle/>
          <a:p>
            <a:pPr>
              <a:spcBef>
                <a:spcPct val="50000"/>
              </a:spcBef>
            </a:pPr>
            <a:r>
              <a:rPr lang="en-US"/>
              <a:t>Visualize the results by plotting them on a graph.  </a:t>
            </a:r>
          </a:p>
        </p:txBody>
      </p:sp>
      <p:sp>
        <p:nvSpPr>
          <p:cNvPr id="4115" name="Rectangle 31"/>
          <p:cNvSpPr>
            <a:spLocks noGrp="1" noChangeArrowheads="1"/>
          </p:cNvSpPr>
          <p:nvPr>
            <p:ph type="title"/>
          </p:nvPr>
        </p:nvSpPr>
        <p:spPr>
          <a:noFill/>
        </p:spPr>
        <p:txBody>
          <a:bodyPr/>
          <a:lstStyle/>
          <a:p>
            <a:pPr eaLnBrk="1" hangingPunct="1"/>
            <a:r>
              <a:rPr lang="en-US" smtClean="0"/>
              <a:t>Maximize the Volume of a Box with </a:t>
            </a:r>
            <a:r>
              <a:rPr lang="en-US" i="1" smtClean="0"/>
              <a:t>L</a:t>
            </a:r>
            <a:r>
              <a:rPr lang="en-US" smtClean="0"/>
              <a:t> = (10 – 2</a:t>
            </a:r>
            <a:r>
              <a:rPr lang="en-US" i="1" smtClean="0"/>
              <a:t>x</a:t>
            </a:r>
            <a:r>
              <a:rPr lang="en-US" smtClean="0"/>
              <a:t>), </a:t>
            </a:r>
            <a:r>
              <a:rPr lang="en-US" i="1" smtClean="0"/>
              <a:t>W</a:t>
            </a:r>
            <a:r>
              <a:rPr lang="en-US" smtClean="0"/>
              <a:t> = (8 – 2</a:t>
            </a:r>
            <a:r>
              <a:rPr lang="en-US" i="1" smtClean="0"/>
              <a:t>x</a:t>
            </a:r>
            <a:r>
              <a:rPr lang="en-US" smtClean="0"/>
              <a:t>), and </a:t>
            </a:r>
            <a:r>
              <a:rPr lang="en-US" i="1" smtClean="0"/>
              <a:t>H</a:t>
            </a:r>
            <a:r>
              <a:rPr lang="en-US" smtClean="0"/>
              <a:t> = </a:t>
            </a:r>
            <a:r>
              <a:rPr lang="en-US" i="1" smtClean="0"/>
              <a:t>x</a:t>
            </a:r>
            <a:r>
              <a:rPr lang="en-US" smtClean="0"/>
              <a:t>, where </a:t>
            </a:r>
            <a:r>
              <a:rPr lang="en-US" i="1" smtClean="0"/>
              <a:t>L</a:t>
            </a:r>
            <a:r>
              <a:rPr lang="en-US" smtClean="0"/>
              <a:t> = length, </a:t>
            </a:r>
            <a:r>
              <a:rPr lang="en-US" i="1" smtClean="0"/>
              <a:t>W</a:t>
            </a:r>
            <a:r>
              <a:rPr lang="en-US" smtClean="0"/>
              <a:t> = Width, and </a:t>
            </a:r>
            <a:r>
              <a:rPr lang="en-US" i="1" smtClean="0"/>
              <a:t>H</a:t>
            </a:r>
            <a:r>
              <a:rPr lang="en-US" smtClean="0"/>
              <a:t> = height.  </a:t>
            </a:r>
            <a:r>
              <a:rPr lang="en-US" i="1" smtClean="0"/>
              <a:t>V = L W H</a:t>
            </a:r>
          </a:p>
        </p:txBody>
      </p:sp>
      <p:pic>
        <p:nvPicPr>
          <p:cNvPr id="4117" name="Picture 21"/>
          <p:cNvPicPr>
            <a:picLocks noChangeAspect="1" noChangeArrowheads="1"/>
          </p:cNvPicPr>
          <p:nvPr/>
        </p:nvPicPr>
        <p:blipFill>
          <a:blip r:embed="rId2"/>
          <a:srcRect/>
          <a:stretch>
            <a:fillRect/>
          </a:stretch>
        </p:blipFill>
        <p:spPr bwMode="auto">
          <a:xfrm>
            <a:off x="381000" y="811213"/>
            <a:ext cx="1447800" cy="5894387"/>
          </a:xfrm>
          <a:prstGeom prst="rect">
            <a:avLst/>
          </a:prstGeom>
          <a:noFill/>
          <a:ln w="9525">
            <a:noFill/>
            <a:miter lim="800000"/>
            <a:headEnd/>
            <a:tailEnd/>
          </a:ln>
          <a:effectLst/>
        </p:spPr>
      </p:pic>
      <p:pic>
        <p:nvPicPr>
          <p:cNvPr id="4118" name="Picture 22"/>
          <p:cNvPicPr>
            <a:picLocks noChangeAspect="1" noChangeArrowheads="1"/>
          </p:cNvPicPr>
          <p:nvPr/>
        </p:nvPicPr>
        <p:blipFill>
          <a:blip r:embed="rId3"/>
          <a:srcRect/>
          <a:stretch>
            <a:fillRect/>
          </a:stretch>
        </p:blipFill>
        <p:spPr bwMode="auto">
          <a:xfrm>
            <a:off x="2057400" y="1371600"/>
            <a:ext cx="4343400" cy="23749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p:spPr>
        <p:txBody>
          <a:bodyPr/>
          <a:lstStyle/>
          <a:p>
            <a:fld id="{AF007DCE-F9E1-4861-8CF8-BB6DE619A3AE}" type="slidenum">
              <a:rPr lang="en-US" smtClean="0">
                <a:latin typeface="Arial" charset="0"/>
              </a:rPr>
              <a:pPr/>
              <a:t>11</a:t>
            </a:fld>
            <a:endParaRPr lang="en-US" smtClean="0">
              <a:latin typeface="Arial" charset="0"/>
            </a:endParaRPr>
          </a:p>
        </p:txBody>
      </p:sp>
      <p:sp>
        <p:nvSpPr>
          <p:cNvPr id="17411" name="Rectangle 2"/>
          <p:cNvSpPr>
            <a:spLocks noGrp="1" noChangeArrowheads="1"/>
          </p:cNvSpPr>
          <p:nvPr>
            <p:ph type="title"/>
          </p:nvPr>
        </p:nvSpPr>
        <p:spPr/>
        <p:txBody>
          <a:bodyPr/>
          <a:lstStyle/>
          <a:p>
            <a:pPr eaLnBrk="1" hangingPunct="1"/>
            <a:r>
              <a:rPr lang="en-US" sz="1800" smtClean="0"/>
              <a:t>Review of the First and Second Derivatives of a Function to find Local Maximum and Minimum</a:t>
            </a:r>
          </a:p>
        </p:txBody>
      </p:sp>
      <p:sp>
        <p:nvSpPr>
          <p:cNvPr id="17412" name="Rectangle 3"/>
          <p:cNvSpPr>
            <a:spLocks noGrp="1" noChangeArrowheads="1"/>
          </p:cNvSpPr>
          <p:nvPr>
            <p:ph type="body" idx="1"/>
          </p:nvPr>
        </p:nvSpPr>
        <p:spPr>
          <a:xfrm>
            <a:off x="609600" y="762000"/>
            <a:ext cx="7467600" cy="5943600"/>
          </a:xfrm>
          <a:solidFill>
            <a:srgbClr val="CCECFF">
              <a:alpha val="50195"/>
            </a:srgbClr>
          </a:solidFill>
          <a:ln w="25400">
            <a:solidFill>
              <a:srgbClr val="000080"/>
            </a:solidFill>
          </a:ln>
        </p:spPr>
        <p:txBody>
          <a:bodyPr>
            <a:spAutoFit/>
          </a:bodyPr>
          <a:lstStyle/>
          <a:p>
            <a:pPr eaLnBrk="1" hangingPunct="1">
              <a:lnSpc>
                <a:spcPct val="80000"/>
              </a:lnSpc>
              <a:buFontTx/>
              <a:buNone/>
            </a:pPr>
            <a:r>
              <a:rPr lang="en-US" sz="1800" smtClean="0"/>
              <a:t>MOVING ON TO CALCULUS </a:t>
            </a:r>
          </a:p>
          <a:p>
            <a:pPr eaLnBrk="1" hangingPunct="1">
              <a:lnSpc>
                <a:spcPct val="80000"/>
              </a:lnSpc>
              <a:buFontTx/>
              <a:buNone/>
            </a:pPr>
            <a:r>
              <a:rPr lang="en-US" sz="1800" smtClean="0"/>
              <a:t>Review: Using first and second derivatives to find local maximums and local minimums.  </a:t>
            </a:r>
          </a:p>
          <a:p>
            <a:pPr eaLnBrk="1" hangingPunct="1">
              <a:lnSpc>
                <a:spcPct val="80000"/>
              </a:lnSpc>
              <a:buFontTx/>
              <a:buNone/>
            </a:pPr>
            <a:endParaRPr lang="en-US" sz="1800" smtClean="0"/>
          </a:p>
          <a:p>
            <a:pPr eaLnBrk="1" hangingPunct="1">
              <a:lnSpc>
                <a:spcPct val="80000"/>
              </a:lnSpc>
              <a:buFontTx/>
              <a:buNone/>
            </a:pPr>
            <a:r>
              <a:rPr lang="en-US" sz="1800" smtClean="0"/>
              <a:t>Example 1. Second Degree Polynomial:</a:t>
            </a:r>
          </a:p>
          <a:p>
            <a:pPr eaLnBrk="1" hangingPunct="1">
              <a:lnSpc>
                <a:spcPct val="80000"/>
              </a:lnSpc>
              <a:buFontTx/>
              <a:buNone/>
            </a:pPr>
            <a:r>
              <a:rPr lang="en-US" sz="1800" smtClean="0"/>
              <a:t>	Let </a:t>
            </a:r>
            <a:r>
              <a:rPr lang="en-US" sz="1800" i="1" smtClean="0">
                <a:solidFill>
                  <a:schemeClr val="tx1"/>
                </a:solidFill>
                <a:latin typeface="Times New Roman" pitchFamily="18" charset="0"/>
              </a:rPr>
              <a:t>p</a:t>
            </a:r>
            <a:r>
              <a:rPr lang="en-US" sz="1800" smtClean="0">
                <a:solidFill>
                  <a:schemeClr val="tx1"/>
                </a:solidFill>
                <a:latin typeface="Times New Roman" pitchFamily="18" charset="0"/>
              </a:rPr>
              <a:t>(</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 –</a:t>
            </a:r>
            <a:r>
              <a:rPr lang="en-US" sz="1800" i="1" smtClean="0">
                <a:solidFill>
                  <a:schemeClr val="tx1"/>
                </a:solidFill>
                <a:latin typeface="Times New Roman" pitchFamily="18" charset="0"/>
              </a:rPr>
              <a:t>x</a:t>
            </a:r>
            <a:r>
              <a:rPr lang="en-US" sz="1800" baseline="30000" smtClean="0">
                <a:solidFill>
                  <a:schemeClr val="tx1"/>
                </a:solidFill>
                <a:latin typeface="Times New Roman" pitchFamily="18" charset="0"/>
              </a:rPr>
              <a:t>2</a:t>
            </a:r>
            <a:r>
              <a:rPr lang="en-US" sz="1800" smtClean="0">
                <a:solidFill>
                  <a:schemeClr val="tx1"/>
                </a:solidFill>
                <a:latin typeface="Times New Roman" pitchFamily="18" charset="0"/>
              </a:rPr>
              <a:t> + 4</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 + 5</a:t>
            </a:r>
            <a:r>
              <a:rPr lang="en-US" sz="1800" smtClean="0">
                <a:solidFill>
                  <a:schemeClr val="tx1"/>
                </a:solidFill>
              </a:rPr>
              <a:t>,</a:t>
            </a:r>
            <a:r>
              <a:rPr lang="en-US" sz="1800" smtClean="0"/>
              <a:t> </a:t>
            </a:r>
          </a:p>
          <a:p>
            <a:pPr eaLnBrk="1" hangingPunct="1">
              <a:lnSpc>
                <a:spcPct val="80000"/>
              </a:lnSpc>
              <a:buFontTx/>
              <a:buNone/>
            </a:pPr>
            <a:r>
              <a:rPr lang="en-US" sz="1800" smtClean="0"/>
              <a:t>	Then </a:t>
            </a:r>
            <a:r>
              <a:rPr lang="en-US" sz="1800" i="1" smtClean="0">
                <a:solidFill>
                  <a:schemeClr val="tx1"/>
                </a:solidFill>
                <a:latin typeface="Times New Roman" pitchFamily="18" charset="0"/>
              </a:rPr>
              <a:t>p</a:t>
            </a:r>
            <a:r>
              <a:rPr lang="en-US" sz="1800" smtClean="0">
                <a:solidFill>
                  <a:schemeClr val="tx1"/>
                </a:solidFill>
                <a:latin typeface="Courier New" pitchFamily="49" charset="0"/>
              </a:rPr>
              <a:t>’</a:t>
            </a:r>
            <a:r>
              <a:rPr lang="en-US" sz="1800" smtClean="0">
                <a:solidFill>
                  <a:schemeClr val="tx1"/>
                </a:solidFill>
                <a:latin typeface="Times New Roman" pitchFamily="18" charset="0"/>
              </a:rPr>
              <a:t>(</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 =  –2</a:t>
            </a:r>
            <a:r>
              <a:rPr lang="en-US" sz="1800" i="1" smtClean="0">
                <a:solidFill>
                  <a:schemeClr val="tx1"/>
                </a:solidFill>
                <a:latin typeface="Times New Roman" pitchFamily="18" charset="0"/>
              </a:rPr>
              <a:t>x </a:t>
            </a:r>
            <a:r>
              <a:rPr lang="en-US" sz="1800" smtClean="0">
                <a:solidFill>
                  <a:schemeClr val="tx1"/>
                </a:solidFill>
                <a:latin typeface="Times New Roman" pitchFamily="18" charset="0"/>
              </a:rPr>
              <a:t>+ 4</a:t>
            </a:r>
            <a:r>
              <a:rPr lang="en-US" sz="1800" smtClean="0">
                <a:latin typeface="Courier New" pitchFamily="49" charset="0"/>
              </a:rPr>
              <a:t>, </a:t>
            </a:r>
            <a:r>
              <a:rPr lang="en-US" sz="1800" smtClean="0"/>
              <a:t>and  </a:t>
            </a:r>
            <a:r>
              <a:rPr lang="en-US" sz="1800" i="1" smtClean="0">
                <a:latin typeface="Times New Roman" pitchFamily="18" charset="0"/>
              </a:rPr>
              <a:t>p</a:t>
            </a:r>
            <a:r>
              <a:rPr lang="en-US" sz="1800" smtClean="0">
                <a:solidFill>
                  <a:schemeClr val="tx1"/>
                </a:solidFill>
                <a:latin typeface="Courier New" pitchFamily="49" charset="0"/>
              </a:rPr>
              <a:t>”</a:t>
            </a:r>
            <a:r>
              <a:rPr lang="en-US" sz="1800" smtClean="0">
                <a:solidFill>
                  <a:schemeClr val="tx1"/>
                </a:solidFill>
                <a:latin typeface="Times New Roman" pitchFamily="18" charset="0"/>
              </a:rPr>
              <a:t>(</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  =  –2</a:t>
            </a:r>
            <a:r>
              <a:rPr lang="en-US" sz="1800" smtClean="0"/>
              <a:t> .  </a:t>
            </a:r>
          </a:p>
          <a:p>
            <a:pPr eaLnBrk="1" hangingPunct="1">
              <a:lnSpc>
                <a:spcPct val="80000"/>
              </a:lnSpc>
              <a:buFontTx/>
              <a:buNone/>
            </a:pPr>
            <a:r>
              <a:rPr lang="en-US" sz="1800" smtClean="0"/>
              <a:t>		Set </a:t>
            </a:r>
            <a:r>
              <a:rPr lang="en-US" sz="1800" i="1" smtClean="0">
                <a:solidFill>
                  <a:schemeClr val="tx1"/>
                </a:solidFill>
                <a:latin typeface="Times New Roman" pitchFamily="18" charset="0"/>
              </a:rPr>
              <a:t>p</a:t>
            </a:r>
            <a:r>
              <a:rPr lang="en-US" sz="1800" smtClean="0">
                <a:solidFill>
                  <a:schemeClr val="tx1"/>
                </a:solidFill>
                <a:latin typeface="Courier New" pitchFamily="49" charset="0"/>
              </a:rPr>
              <a:t>’</a:t>
            </a:r>
            <a:r>
              <a:rPr lang="en-US" sz="1800" smtClean="0">
                <a:solidFill>
                  <a:schemeClr val="tx1"/>
                </a:solidFill>
                <a:latin typeface="Times New Roman" pitchFamily="18" charset="0"/>
              </a:rPr>
              <a:t>(</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 0</a:t>
            </a:r>
            <a:r>
              <a:rPr lang="en-US" sz="1800" smtClean="0">
                <a:latin typeface="Courier New" pitchFamily="49" charset="0"/>
              </a:rPr>
              <a:t>.</a:t>
            </a:r>
          </a:p>
          <a:p>
            <a:pPr eaLnBrk="1" hangingPunct="1">
              <a:lnSpc>
                <a:spcPct val="80000"/>
              </a:lnSpc>
              <a:buFontTx/>
              <a:buNone/>
            </a:pPr>
            <a:r>
              <a:rPr lang="en-US" sz="1800" smtClean="0"/>
              <a:t>		Then </a:t>
            </a:r>
            <a:r>
              <a:rPr lang="en-US" sz="1800" smtClean="0">
                <a:solidFill>
                  <a:schemeClr val="tx1"/>
                </a:solidFill>
                <a:latin typeface="Times New Roman" pitchFamily="18" charset="0"/>
              </a:rPr>
              <a:t>–2</a:t>
            </a:r>
            <a:r>
              <a:rPr lang="en-US" sz="1800" i="1" smtClean="0">
                <a:solidFill>
                  <a:schemeClr val="tx1"/>
                </a:solidFill>
                <a:latin typeface="Times New Roman" pitchFamily="18" charset="0"/>
              </a:rPr>
              <a:t>x </a:t>
            </a:r>
            <a:r>
              <a:rPr lang="en-US" sz="1800" smtClean="0">
                <a:solidFill>
                  <a:schemeClr val="tx1"/>
                </a:solidFill>
                <a:latin typeface="Times New Roman" pitchFamily="18" charset="0"/>
              </a:rPr>
              <a:t>+ 4 = 0</a:t>
            </a:r>
            <a:r>
              <a:rPr lang="en-US" sz="1800" smtClean="0"/>
              <a:t>, and </a:t>
            </a:r>
            <a:r>
              <a:rPr lang="en-US" sz="1800" i="1" smtClean="0">
                <a:solidFill>
                  <a:schemeClr val="tx1"/>
                </a:solidFill>
                <a:latin typeface="Times New Roman" pitchFamily="18" charset="0"/>
              </a:rPr>
              <a:t>x </a:t>
            </a:r>
            <a:r>
              <a:rPr lang="en-US" sz="1800" smtClean="0">
                <a:solidFill>
                  <a:schemeClr val="tx1"/>
                </a:solidFill>
                <a:latin typeface="Times New Roman" pitchFamily="18" charset="0"/>
              </a:rPr>
              <a:t>= 2</a:t>
            </a:r>
            <a:r>
              <a:rPr lang="en-US" sz="1800" smtClean="0"/>
              <a:t>.</a:t>
            </a:r>
          </a:p>
          <a:p>
            <a:pPr eaLnBrk="1" hangingPunct="1">
              <a:lnSpc>
                <a:spcPct val="80000"/>
              </a:lnSpc>
              <a:buFontTx/>
              <a:buNone/>
            </a:pPr>
            <a:r>
              <a:rPr lang="en-US" sz="1800" smtClean="0"/>
              <a:t>	Therefore the point </a:t>
            </a:r>
            <a:r>
              <a:rPr lang="en-US" sz="1800" smtClean="0">
                <a:solidFill>
                  <a:schemeClr val="tx1"/>
                </a:solidFill>
              </a:rPr>
              <a:t>(2, 9)</a:t>
            </a:r>
            <a:r>
              <a:rPr lang="en-US" sz="1800" smtClean="0"/>
              <a:t> is the local maximum, </a:t>
            </a:r>
          </a:p>
          <a:p>
            <a:pPr eaLnBrk="1" hangingPunct="1">
              <a:lnSpc>
                <a:spcPct val="80000"/>
              </a:lnSpc>
              <a:buFontTx/>
              <a:buNone/>
            </a:pPr>
            <a:r>
              <a:rPr lang="en-US" sz="1800" smtClean="0"/>
              <a:t>		 because </a:t>
            </a:r>
            <a:r>
              <a:rPr lang="en-US" sz="1800" i="1" smtClean="0">
                <a:solidFill>
                  <a:schemeClr val="tx1"/>
                </a:solidFill>
                <a:latin typeface="Times New Roman" pitchFamily="18" charset="0"/>
              </a:rPr>
              <a:t>p</a:t>
            </a:r>
            <a:r>
              <a:rPr lang="en-US" sz="1800" smtClean="0">
                <a:solidFill>
                  <a:schemeClr val="tx1"/>
                </a:solidFill>
                <a:latin typeface="Courier New" pitchFamily="49" charset="0"/>
              </a:rPr>
              <a:t>’</a:t>
            </a:r>
            <a:r>
              <a:rPr lang="en-US" sz="1800" smtClean="0">
                <a:solidFill>
                  <a:schemeClr val="tx1"/>
                </a:solidFill>
                <a:latin typeface="Times New Roman" pitchFamily="18" charset="0"/>
              </a:rPr>
              <a:t>(2)</a:t>
            </a:r>
            <a:r>
              <a:rPr lang="en-US" sz="1800" smtClean="0">
                <a:solidFill>
                  <a:schemeClr val="tx1"/>
                </a:solidFill>
              </a:rPr>
              <a:t> </a:t>
            </a:r>
            <a:r>
              <a:rPr lang="en-US" sz="1800" smtClean="0">
                <a:solidFill>
                  <a:schemeClr val="tx1"/>
                </a:solidFill>
                <a:latin typeface="Times New Roman" pitchFamily="18" charset="0"/>
              </a:rPr>
              <a:t>= 0</a:t>
            </a:r>
            <a:r>
              <a:rPr lang="en-US" sz="1800" smtClean="0"/>
              <a:t> and </a:t>
            </a:r>
            <a:r>
              <a:rPr lang="en-US" sz="1800" i="1" smtClean="0">
                <a:solidFill>
                  <a:schemeClr val="tx1"/>
                </a:solidFill>
                <a:latin typeface="Times New Roman" pitchFamily="18" charset="0"/>
              </a:rPr>
              <a:t>p</a:t>
            </a:r>
            <a:r>
              <a:rPr lang="en-US" sz="1800" smtClean="0">
                <a:solidFill>
                  <a:schemeClr val="tx1"/>
                </a:solidFill>
                <a:latin typeface="Courier New" pitchFamily="49" charset="0"/>
              </a:rPr>
              <a:t>”</a:t>
            </a:r>
            <a:r>
              <a:rPr lang="en-US" sz="1800" smtClean="0">
                <a:solidFill>
                  <a:schemeClr val="tx1"/>
                </a:solidFill>
                <a:latin typeface="Times New Roman" pitchFamily="18" charset="0"/>
              </a:rPr>
              <a:t>(2) &lt; 0</a:t>
            </a:r>
            <a:r>
              <a:rPr lang="en-US" sz="1800" smtClean="0"/>
              <a:t>.</a:t>
            </a:r>
          </a:p>
          <a:p>
            <a:pPr eaLnBrk="1" hangingPunct="1">
              <a:lnSpc>
                <a:spcPct val="80000"/>
              </a:lnSpc>
              <a:buFontTx/>
              <a:buNone/>
            </a:pPr>
            <a:endParaRPr lang="en-US" sz="1800" smtClean="0"/>
          </a:p>
          <a:p>
            <a:pPr eaLnBrk="1" hangingPunct="1">
              <a:lnSpc>
                <a:spcPct val="80000"/>
              </a:lnSpc>
              <a:buFontTx/>
              <a:buNone/>
            </a:pPr>
            <a:r>
              <a:rPr lang="en-US" sz="1800" smtClean="0"/>
              <a:t>Example 2.  Third Degree Polynomial:</a:t>
            </a:r>
          </a:p>
          <a:p>
            <a:pPr eaLnBrk="1" hangingPunct="1">
              <a:lnSpc>
                <a:spcPct val="80000"/>
              </a:lnSpc>
              <a:buFontTx/>
              <a:buNone/>
            </a:pPr>
            <a:r>
              <a:rPr lang="en-US" sz="1800" smtClean="0"/>
              <a:t>	Let </a:t>
            </a:r>
            <a:r>
              <a:rPr lang="en-US" sz="1800" i="1" smtClean="0">
                <a:solidFill>
                  <a:schemeClr val="tx1"/>
                </a:solidFill>
                <a:latin typeface="Times New Roman" pitchFamily="18" charset="0"/>
              </a:rPr>
              <a:t>p</a:t>
            </a:r>
            <a:r>
              <a:rPr lang="en-US" sz="1800" smtClean="0">
                <a:solidFill>
                  <a:schemeClr val="tx1"/>
                </a:solidFill>
                <a:latin typeface="Times New Roman" pitchFamily="18" charset="0"/>
              </a:rPr>
              <a:t>(</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 = </a:t>
            </a:r>
            <a:r>
              <a:rPr lang="en-US" sz="1800" i="1" smtClean="0">
                <a:solidFill>
                  <a:schemeClr val="tx1"/>
                </a:solidFill>
                <a:latin typeface="Times New Roman" pitchFamily="18" charset="0"/>
              </a:rPr>
              <a:t>x</a:t>
            </a:r>
            <a:r>
              <a:rPr lang="en-US" sz="1800" baseline="30000" smtClean="0">
                <a:solidFill>
                  <a:schemeClr val="tx1"/>
                </a:solidFill>
                <a:latin typeface="Times New Roman" pitchFamily="18" charset="0"/>
              </a:rPr>
              <a:t>3</a:t>
            </a:r>
            <a:r>
              <a:rPr lang="en-US" sz="1800" smtClean="0">
                <a:solidFill>
                  <a:schemeClr val="tx1"/>
                </a:solidFill>
                <a:latin typeface="Times New Roman" pitchFamily="18" charset="0"/>
              </a:rPr>
              <a:t>/3 – 5</a:t>
            </a:r>
            <a:r>
              <a:rPr lang="en-US" sz="1800" i="1" smtClean="0">
                <a:solidFill>
                  <a:schemeClr val="tx1"/>
                </a:solidFill>
                <a:latin typeface="Times New Roman" pitchFamily="18" charset="0"/>
              </a:rPr>
              <a:t>x</a:t>
            </a:r>
            <a:r>
              <a:rPr lang="en-US" sz="1800" baseline="30000" smtClean="0">
                <a:solidFill>
                  <a:schemeClr val="tx1"/>
                </a:solidFill>
                <a:latin typeface="Times New Roman" pitchFamily="18" charset="0"/>
              </a:rPr>
              <a:t>2</a:t>
            </a:r>
            <a:r>
              <a:rPr lang="en-US" sz="1800" smtClean="0">
                <a:solidFill>
                  <a:schemeClr val="tx1"/>
                </a:solidFill>
                <a:latin typeface="Times New Roman" pitchFamily="18" charset="0"/>
              </a:rPr>
              <a:t>/2 + 6</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 + 1</a:t>
            </a:r>
            <a:r>
              <a:rPr lang="en-US" sz="1800" smtClean="0">
                <a:latin typeface="Times New Roman" pitchFamily="18" charset="0"/>
              </a:rPr>
              <a:t>.</a:t>
            </a:r>
          </a:p>
          <a:p>
            <a:pPr eaLnBrk="1" hangingPunct="1">
              <a:lnSpc>
                <a:spcPct val="80000"/>
              </a:lnSpc>
              <a:buFontTx/>
              <a:buNone/>
            </a:pPr>
            <a:r>
              <a:rPr lang="en-US" sz="1800" smtClean="0"/>
              <a:t>	Then </a:t>
            </a:r>
            <a:r>
              <a:rPr lang="en-US" sz="1800" i="1" smtClean="0">
                <a:solidFill>
                  <a:schemeClr val="tx1"/>
                </a:solidFill>
                <a:latin typeface="Times New Roman" pitchFamily="18" charset="0"/>
              </a:rPr>
              <a:t>p</a:t>
            </a:r>
            <a:r>
              <a:rPr lang="en-US" sz="1800" smtClean="0">
                <a:solidFill>
                  <a:schemeClr val="tx1"/>
                </a:solidFill>
                <a:latin typeface="Courier New" pitchFamily="49" charset="0"/>
              </a:rPr>
              <a:t>’</a:t>
            </a:r>
            <a:r>
              <a:rPr lang="en-US" sz="1800" smtClean="0">
                <a:solidFill>
                  <a:schemeClr val="tx1"/>
                </a:solidFill>
                <a:latin typeface="Times New Roman" pitchFamily="18" charset="0"/>
              </a:rPr>
              <a:t>(</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 = </a:t>
            </a:r>
            <a:r>
              <a:rPr lang="en-US" sz="1800" i="1" smtClean="0">
                <a:solidFill>
                  <a:schemeClr val="tx1"/>
                </a:solidFill>
                <a:latin typeface="Times New Roman" pitchFamily="18" charset="0"/>
              </a:rPr>
              <a:t>x</a:t>
            </a:r>
            <a:r>
              <a:rPr lang="en-US" sz="1800" baseline="30000" smtClean="0">
                <a:solidFill>
                  <a:schemeClr val="tx1"/>
                </a:solidFill>
                <a:latin typeface="Times New Roman" pitchFamily="18" charset="0"/>
              </a:rPr>
              <a:t>2</a:t>
            </a:r>
            <a:r>
              <a:rPr lang="en-US" sz="1800" smtClean="0">
                <a:solidFill>
                  <a:schemeClr val="tx1"/>
                </a:solidFill>
                <a:latin typeface="Times New Roman" pitchFamily="18" charset="0"/>
              </a:rPr>
              <a:t> – 5x + 6</a:t>
            </a:r>
            <a:r>
              <a:rPr lang="en-US" sz="1800" smtClean="0"/>
              <a:t>, and </a:t>
            </a:r>
            <a:r>
              <a:rPr lang="en-US" sz="1800" i="1" smtClean="0">
                <a:solidFill>
                  <a:schemeClr val="tx1"/>
                </a:solidFill>
                <a:latin typeface="Times New Roman" pitchFamily="18" charset="0"/>
              </a:rPr>
              <a:t>p</a:t>
            </a:r>
            <a:r>
              <a:rPr lang="en-US" sz="1800" smtClean="0">
                <a:solidFill>
                  <a:schemeClr val="tx1"/>
                </a:solidFill>
                <a:latin typeface="Courier New" pitchFamily="49" charset="0"/>
              </a:rPr>
              <a:t>”</a:t>
            </a:r>
            <a:r>
              <a:rPr lang="en-US" sz="1800" smtClean="0">
                <a:solidFill>
                  <a:schemeClr val="tx1"/>
                </a:solidFill>
                <a:latin typeface="Times New Roman" pitchFamily="18" charset="0"/>
              </a:rPr>
              <a:t>(</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 = 2</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 – 5</a:t>
            </a:r>
            <a:r>
              <a:rPr lang="en-US" sz="1800" smtClean="0"/>
              <a:t>.</a:t>
            </a:r>
          </a:p>
          <a:p>
            <a:pPr eaLnBrk="1" hangingPunct="1">
              <a:lnSpc>
                <a:spcPct val="80000"/>
              </a:lnSpc>
              <a:buFontTx/>
              <a:buNone/>
            </a:pPr>
            <a:r>
              <a:rPr lang="en-US" sz="1800" smtClean="0"/>
              <a:t>		Set </a:t>
            </a:r>
            <a:r>
              <a:rPr lang="en-US" sz="1800" i="1" smtClean="0">
                <a:solidFill>
                  <a:schemeClr val="tx1"/>
                </a:solidFill>
                <a:latin typeface="Times New Roman" pitchFamily="18" charset="0"/>
              </a:rPr>
              <a:t>p</a:t>
            </a:r>
            <a:r>
              <a:rPr lang="en-US" sz="1800" smtClean="0">
                <a:solidFill>
                  <a:schemeClr val="tx1"/>
                </a:solidFill>
                <a:latin typeface="Courier New" pitchFamily="49" charset="0"/>
              </a:rPr>
              <a:t>’</a:t>
            </a:r>
            <a:r>
              <a:rPr lang="en-US" sz="1800" smtClean="0">
                <a:solidFill>
                  <a:schemeClr val="tx1"/>
                </a:solidFill>
                <a:latin typeface="Times New Roman" pitchFamily="18" charset="0"/>
              </a:rPr>
              <a:t>(</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 = 0</a:t>
            </a:r>
            <a:r>
              <a:rPr lang="en-US" sz="1800" smtClean="0">
                <a:latin typeface="Times New Roman" pitchFamily="18" charset="0"/>
              </a:rPr>
              <a:t>.</a:t>
            </a:r>
          </a:p>
          <a:p>
            <a:pPr eaLnBrk="1" hangingPunct="1">
              <a:lnSpc>
                <a:spcPct val="80000"/>
              </a:lnSpc>
              <a:buFontTx/>
              <a:buNone/>
            </a:pPr>
            <a:r>
              <a:rPr lang="en-US" sz="1800" smtClean="0"/>
              <a:t>		Then </a:t>
            </a:r>
            <a:r>
              <a:rPr lang="en-US" sz="1800" i="1" smtClean="0">
                <a:solidFill>
                  <a:schemeClr val="tx1"/>
                </a:solidFill>
                <a:latin typeface="Times New Roman" pitchFamily="18" charset="0"/>
              </a:rPr>
              <a:t>x</a:t>
            </a:r>
            <a:r>
              <a:rPr lang="en-US" sz="1800" baseline="-25000" smtClean="0">
                <a:solidFill>
                  <a:schemeClr val="tx1"/>
                </a:solidFill>
                <a:latin typeface="Times New Roman" pitchFamily="18" charset="0"/>
              </a:rPr>
              <a:t>1</a:t>
            </a:r>
            <a:r>
              <a:rPr lang="en-US" sz="1800" smtClean="0">
                <a:solidFill>
                  <a:schemeClr val="tx1"/>
                </a:solidFill>
                <a:latin typeface="Times New Roman" pitchFamily="18" charset="0"/>
              </a:rPr>
              <a:t> = 2</a:t>
            </a:r>
            <a:r>
              <a:rPr lang="en-US" sz="1800" smtClean="0"/>
              <a:t> and </a:t>
            </a:r>
            <a:r>
              <a:rPr lang="en-US" sz="1800" i="1" smtClean="0">
                <a:solidFill>
                  <a:schemeClr val="tx1"/>
                </a:solidFill>
                <a:latin typeface="Times New Roman" pitchFamily="18" charset="0"/>
              </a:rPr>
              <a:t>x</a:t>
            </a:r>
            <a:r>
              <a:rPr lang="en-US" sz="1800" baseline="-25000" smtClean="0">
                <a:solidFill>
                  <a:schemeClr val="tx1"/>
                </a:solidFill>
                <a:latin typeface="Times New Roman" pitchFamily="18" charset="0"/>
              </a:rPr>
              <a:t>2</a:t>
            </a:r>
            <a:r>
              <a:rPr lang="en-US" sz="1800" smtClean="0">
                <a:solidFill>
                  <a:schemeClr val="tx1"/>
                </a:solidFill>
                <a:latin typeface="Times New Roman" pitchFamily="18" charset="0"/>
              </a:rPr>
              <a:t> = 3</a:t>
            </a:r>
            <a:r>
              <a:rPr lang="en-US" sz="1800" smtClean="0"/>
              <a:t>.  </a:t>
            </a:r>
          </a:p>
          <a:p>
            <a:pPr eaLnBrk="1" hangingPunct="1">
              <a:lnSpc>
                <a:spcPct val="80000"/>
              </a:lnSpc>
              <a:buFontTx/>
              <a:buNone/>
            </a:pPr>
            <a:r>
              <a:rPr lang="en-US" sz="1800" smtClean="0"/>
              <a:t>	Therefore (for </a:t>
            </a:r>
            <a:r>
              <a:rPr lang="en-US" sz="1800" i="1" smtClean="0">
                <a:solidFill>
                  <a:schemeClr val="tx1"/>
                </a:solidFill>
                <a:latin typeface="Times New Roman" pitchFamily="18" charset="0"/>
              </a:rPr>
              <a:t>x</a:t>
            </a:r>
            <a:r>
              <a:rPr lang="en-US" sz="1800" baseline="-25000" smtClean="0">
                <a:solidFill>
                  <a:schemeClr val="tx1"/>
                </a:solidFill>
                <a:latin typeface="Times New Roman" pitchFamily="18" charset="0"/>
              </a:rPr>
              <a:t>1</a:t>
            </a:r>
            <a:r>
              <a:rPr lang="en-US" sz="1800" smtClean="0">
                <a:solidFill>
                  <a:schemeClr val="tx1"/>
                </a:solidFill>
                <a:latin typeface="Times New Roman" pitchFamily="18" charset="0"/>
              </a:rPr>
              <a:t>=2</a:t>
            </a:r>
            <a:r>
              <a:rPr lang="en-US" sz="1800" smtClean="0"/>
              <a:t>) the point </a:t>
            </a:r>
            <a:r>
              <a:rPr lang="en-US" sz="1800" smtClean="0">
                <a:solidFill>
                  <a:schemeClr val="tx1"/>
                </a:solidFill>
              </a:rPr>
              <a:t>(2, 5.67)</a:t>
            </a:r>
            <a:r>
              <a:rPr lang="en-US" sz="1800" smtClean="0"/>
              <a:t> is a local maximum, </a:t>
            </a:r>
          </a:p>
          <a:p>
            <a:pPr eaLnBrk="1" hangingPunct="1">
              <a:lnSpc>
                <a:spcPct val="80000"/>
              </a:lnSpc>
              <a:buFontTx/>
              <a:buNone/>
            </a:pPr>
            <a:r>
              <a:rPr lang="en-US" sz="1800" smtClean="0"/>
              <a:t>		because </a:t>
            </a:r>
            <a:r>
              <a:rPr lang="en-US" sz="1800" smtClean="0">
                <a:solidFill>
                  <a:schemeClr val="tx1"/>
                </a:solidFill>
                <a:latin typeface="Times New Roman" pitchFamily="18" charset="0"/>
              </a:rPr>
              <a:t>p</a:t>
            </a:r>
            <a:r>
              <a:rPr lang="en-US" sz="1800" smtClean="0">
                <a:solidFill>
                  <a:schemeClr val="tx1"/>
                </a:solidFill>
                <a:latin typeface="Courier New" pitchFamily="49" charset="0"/>
              </a:rPr>
              <a:t>”</a:t>
            </a:r>
            <a:r>
              <a:rPr lang="en-US" sz="1800" smtClean="0">
                <a:solidFill>
                  <a:schemeClr val="tx1"/>
                </a:solidFill>
                <a:latin typeface="Times New Roman" pitchFamily="18" charset="0"/>
              </a:rPr>
              <a:t>(2) = </a:t>
            </a:r>
            <a:r>
              <a:rPr lang="en-US" sz="1800" smtClean="0">
                <a:solidFill>
                  <a:schemeClr val="tx1"/>
                </a:solidFill>
                <a:latin typeface="Times New Roman" pitchFamily="18" charset="0"/>
                <a:cs typeface="Times New Roman" pitchFamily="18" charset="0"/>
              </a:rPr>
              <a:t>−</a:t>
            </a:r>
            <a:r>
              <a:rPr lang="en-US" sz="1800" smtClean="0">
                <a:solidFill>
                  <a:schemeClr val="tx1"/>
                </a:solidFill>
                <a:latin typeface="Times New Roman" pitchFamily="18" charset="0"/>
              </a:rPr>
              <a:t> 1 &lt; 0</a:t>
            </a:r>
            <a:r>
              <a:rPr lang="en-US" sz="1800" smtClean="0">
                <a:solidFill>
                  <a:schemeClr val="tx1"/>
                </a:solidFill>
              </a:rPr>
              <a:t>.</a:t>
            </a:r>
          </a:p>
          <a:p>
            <a:pPr eaLnBrk="1" hangingPunct="1">
              <a:lnSpc>
                <a:spcPct val="80000"/>
              </a:lnSpc>
              <a:buFontTx/>
              <a:buNone/>
            </a:pPr>
            <a:r>
              <a:rPr lang="en-US" sz="1800" smtClean="0"/>
              <a:t>	And (for </a:t>
            </a:r>
            <a:r>
              <a:rPr lang="en-US" sz="1800" i="1" smtClean="0">
                <a:solidFill>
                  <a:schemeClr val="tx1"/>
                </a:solidFill>
                <a:latin typeface="Times New Roman" pitchFamily="18" charset="0"/>
              </a:rPr>
              <a:t>x</a:t>
            </a:r>
            <a:r>
              <a:rPr lang="en-US" sz="1800" baseline="-25000" smtClean="0">
                <a:solidFill>
                  <a:schemeClr val="tx1"/>
                </a:solidFill>
                <a:latin typeface="Times New Roman" pitchFamily="18" charset="0"/>
              </a:rPr>
              <a:t>2</a:t>
            </a:r>
            <a:r>
              <a:rPr lang="en-US" sz="1800" smtClean="0">
                <a:solidFill>
                  <a:schemeClr val="tx1"/>
                </a:solidFill>
                <a:latin typeface="Times New Roman" pitchFamily="18" charset="0"/>
              </a:rPr>
              <a:t>=3</a:t>
            </a:r>
            <a:r>
              <a:rPr lang="en-US" sz="1800" smtClean="0"/>
              <a:t>), the point (</a:t>
            </a:r>
            <a:r>
              <a:rPr lang="en-US" sz="1800" smtClean="0">
                <a:solidFill>
                  <a:schemeClr val="tx1"/>
                </a:solidFill>
              </a:rPr>
              <a:t>3,5.5</a:t>
            </a:r>
            <a:r>
              <a:rPr lang="en-US" sz="1800" smtClean="0"/>
              <a:t>) is a local minimum, </a:t>
            </a:r>
          </a:p>
          <a:p>
            <a:pPr eaLnBrk="1" hangingPunct="1">
              <a:lnSpc>
                <a:spcPct val="80000"/>
              </a:lnSpc>
              <a:buFontTx/>
              <a:buNone/>
            </a:pPr>
            <a:r>
              <a:rPr lang="en-US" sz="1800" smtClean="0"/>
              <a:t>		because </a:t>
            </a:r>
            <a:r>
              <a:rPr lang="en-US" sz="1800" i="1" smtClean="0">
                <a:solidFill>
                  <a:schemeClr val="tx1"/>
                </a:solidFill>
                <a:latin typeface="Times New Roman" pitchFamily="18" charset="0"/>
              </a:rPr>
              <a:t>p</a:t>
            </a:r>
            <a:r>
              <a:rPr lang="en-US" sz="1800" smtClean="0">
                <a:solidFill>
                  <a:schemeClr val="tx1"/>
                </a:solidFill>
                <a:latin typeface="Courier New" pitchFamily="49" charset="0"/>
              </a:rPr>
              <a:t>”</a:t>
            </a:r>
            <a:r>
              <a:rPr lang="en-US" sz="1800" smtClean="0">
                <a:solidFill>
                  <a:schemeClr val="tx1"/>
                </a:solidFill>
                <a:latin typeface="Times New Roman" pitchFamily="18" charset="0"/>
              </a:rPr>
              <a:t>(3) = 1 &gt; 0</a:t>
            </a:r>
            <a:r>
              <a:rPr lang="en-US" sz="1800" smtClean="0"/>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Slide Number Placeholder 6"/>
          <p:cNvSpPr>
            <a:spLocks noGrp="1"/>
          </p:cNvSpPr>
          <p:nvPr>
            <p:ph type="sldNum" sz="quarter" idx="12"/>
          </p:nvPr>
        </p:nvSpPr>
        <p:spPr>
          <a:noFill/>
        </p:spPr>
        <p:txBody>
          <a:bodyPr/>
          <a:lstStyle/>
          <a:p>
            <a:fld id="{719927AD-A09D-413C-80D1-6B7CF9F32943}" type="slidenum">
              <a:rPr lang="en-US" smtClean="0">
                <a:latin typeface="Arial" charset="0"/>
              </a:rPr>
              <a:pPr/>
              <a:t>12</a:t>
            </a:fld>
            <a:endParaRPr lang="en-US" smtClean="0">
              <a:latin typeface="Arial" charset="0"/>
            </a:endParaRPr>
          </a:p>
        </p:txBody>
      </p:sp>
      <p:sp>
        <p:nvSpPr>
          <p:cNvPr id="5125" name="Rectangle 2"/>
          <p:cNvSpPr>
            <a:spLocks noGrp="1" noChangeArrowheads="1"/>
          </p:cNvSpPr>
          <p:nvPr>
            <p:ph type="title"/>
          </p:nvPr>
        </p:nvSpPr>
        <p:spPr>
          <a:xfrm>
            <a:off x="76200" y="122238"/>
            <a:ext cx="8763000" cy="411162"/>
          </a:xfrm>
        </p:spPr>
        <p:txBody>
          <a:bodyPr/>
          <a:lstStyle/>
          <a:p>
            <a:pPr eaLnBrk="1" hangingPunct="1"/>
            <a:r>
              <a:rPr lang="en-US" sz="1800" smtClean="0"/>
              <a:t>Use Calculus to Maximize the Volume of a Box with </a:t>
            </a:r>
            <a:r>
              <a:rPr lang="en-US" sz="1800" i="1" smtClean="0"/>
              <a:t>L</a:t>
            </a:r>
            <a:r>
              <a:rPr lang="en-US" sz="1800" smtClean="0"/>
              <a:t> = (10 – 2</a:t>
            </a:r>
            <a:r>
              <a:rPr lang="en-US" sz="1800" i="1" smtClean="0"/>
              <a:t>x</a:t>
            </a:r>
            <a:r>
              <a:rPr lang="en-US" sz="1800" smtClean="0"/>
              <a:t>), </a:t>
            </a:r>
            <a:r>
              <a:rPr lang="en-US" sz="1800" i="1" smtClean="0"/>
              <a:t>W</a:t>
            </a:r>
            <a:r>
              <a:rPr lang="en-US" sz="1800" smtClean="0"/>
              <a:t> = (8 – 2</a:t>
            </a:r>
            <a:r>
              <a:rPr lang="en-US" sz="1800" i="1" smtClean="0"/>
              <a:t>x</a:t>
            </a:r>
            <a:r>
              <a:rPr lang="en-US" sz="1800" smtClean="0"/>
              <a:t>), and </a:t>
            </a:r>
            <a:r>
              <a:rPr lang="en-US" sz="1800" i="1" smtClean="0"/>
              <a:t>H</a:t>
            </a:r>
            <a:r>
              <a:rPr lang="en-US" sz="1800" smtClean="0"/>
              <a:t> = </a:t>
            </a:r>
            <a:r>
              <a:rPr lang="en-US" sz="1800" i="1" smtClean="0"/>
              <a:t>x</a:t>
            </a:r>
            <a:r>
              <a:rPr lang="en-US" sz="1800" smtClean="0"/>
              <a:t>, where </a:t>
            </a:r>
            <a:r>
              <a:rPr lang="en-US" sz="1800" i="1" smtClean="0"/>
              <a:t>L</a:t>
            </a:r>
            <a:r>
              <a:rPr lang="en-US" sz="1800" smtClean="0"/>
              <a:t> = length, </a:t>
            </a:r>
            <a:r>
              <a:rPr lang="en-US" sz="1800" i="1" smtClean="0"/>
              <a:t>W</a:t>
            </a:r>
            <a:r>
              <a:rPr lang="en-US" sz="1800" smtClean="0"/>
              <a:t> = Width, and </a:t>
            </a:r>
            <a:r>
              <a:rPr lang="en-US" sz="1800" i="1" smtClean="0"/>
              <a:t>H</a:t>
            </a:r>
            <a:r>
              <a:rPr lang="en-US" sz="1800" smtClean="0"/>
              <a:t> = height.</a:t>
            </a:r>
          </a:p>
        </p:txBody>
      </p:sp>
      <p:sp>
        <p:nvSpPr>
          <p:cNvPr id="5126" name="Rectangle 3"/>
          <p:cNvSpPr>
            <a:spLocks noGrp="1" noChangeArrowheads="1"/>
          </p:cNvSpPr>
          <p:nvPr>
            <p:ph type="body" sz="half" idx="1"/>
          </p:nvPr>
        </p:nvSpPr>
        <p:spPr>
          <a:xfrm>
            <a:off x="304800" y="838200"/>
            <a:ext cx="5791200" cy="5791200"/>
          </a:xfrm>
          <a:solidFill>
            <a:srgbClr val="CCECFF">
              <a:alpha val="50195"/>
            </a:srgbClr>
          </a:solidFill>
          <a:ln w="25400">
            <a:solidFill>
              <a:srgbClr val="000080"/>
            </a:solidFill>
          </a:ln>
        </p:spPr>
        <p:txBody>
          <a:bodyPr/>
          <a:lstStyle/>
          <a:p>
            <a:pPr eaLnBrk="1" hangingPunct="1">
              <a:lnSpc>
                <a:spcPct val="80000"/>
              </a:lnSpc>
              <a:buFontTx/>
              <a:buNone/>
            </a:pPr>
            <a:r>
              <a:rPr lang="en-US" sz="1800" smtClean="0"/>
              <a:t>Let’s return to the box.  </a:t>
            </a:r>
          </a:p>
          <a:p>
            <a:pPr eaLnBrk="1" hangingPunct="1">
              <a:lnSpc>
                <a:spcPct val="80000"/>
              </a:lnSpc>
              <a:buFontTx/>
              <a:buNone/>
            </a:pPr>
            <a:endParaRPr lang="en-US" sz="1800" smtClean="0"/>
          </a:p>
          <a:p>
            <a:pPr eaLnBrk="1" hangingPunct="1">
              <a:lnSpc>
                <a:spcPct val="80000"/>
              </a:lnSpc>
              <a:buFontTx/>
              <a:buNone/>
            </a:pPr>
            <a:r>
              <a:rPr lang="en-US" sz="1800" smtClean="0"/>
              <a:t>The volume of the box as a function of the length of the cutout is:</a:t>
            </a:r>
          </a:p>
          <a:p>
            <a:pPr eaLnBrk="1" hangingPunct="1">
              <a:lnSpc>
                <a:spcPct val="80000"/>
              </a:lnSpc>
              <a:buFontTx/>
              <a:buNone/>
            </a:pPr>
            <a:r>
              <a:rPr lang="en-US" sz="1800" smtClean="0"/>
              <a:t>		</a:t>
            </a:r>
            <a:r>
              <a:rPr lang="en-US" sz="1800" i="1" smtClean="0">
                <a:solidFill>
                  <a:schemeClr val="tx1"/>
                </a:solidFill>
                <a:latin typeface="Times New Roman" pitchFamily="18" charset="0"/>
              </a:rPr>
              <a:t>V</a:t>
            </a:r>
            <a:r>
              <a:rPr lang="en-US" sz="1800" smtClean="0">
                <a:solidFill>
                  <a:schemeClr val="tx1"/>
                </a:solidFill>
                <a:latin typeface="Times New Roman" pitchFamily="18" charset="0"/>
              </a:rPr>
              <a:t>(</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 = </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 (10 – 2</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 (8 – 2</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a:t>
            </a:r>
          </a:p>
          <a:p>
            <a:pPr eaLnBrk="1" hangingPunct="1">
              <a:lnSpc>
                <a:spcPct val="80000"/>
              </a:lnSpc>
              <a:buFontTx/>
              <a:buNone/>
            </a:pPr>
            <a:r>
              <a:rPr lang="en-US" sz="1800" smtClean="0">
                <a:solidFill>
                  <a:schemeClr val="tx1"/>
                </a:solidFill>
                <a:latin typeface="Times New Roman" pitchFamily="18" charset="0"/>
              </a:rPr>
              <a:t>		        = 4</a:t>
            </a:r>
            <a:r>
              <a:rPr lang="en-US" sz="1800" i="1" smtClean="0">
                <a:solidFill>
                  <a:schemeClr val="tx1"/>
                </a:solidFill>
                <a:latin typeface="Times New Roman" pitchFamily="18" charset="0"/>
              </a:rPr>
              <a:t>x</a:t>
            </a:r>
            <a:r>
              <a:rPr lang="en-US" sz="1800" baseline="30000" smtClean="0">
                <a:solidFill>
                  <a:schemeClr val="tx1"/>
                </a:solidFill>
                <a:latin typeface="Times New Roman" pitchFamily="18" charset="0"/>
              </a:rPr>
              <a:t>3</a:t>
            </a:r>
            <a:r>
              <a:rPr lang="en-US" sz="1800" smtClean="0">
                <a:solidFill>
                  <a:schemeClr val="tx1"/>
                </a:solidFill>
                <a:latin typeface="Times New Roman" pitchFamily="18" charset="0"/>
              </a:rPr>
              <a:t> – 36</a:t>
            </a:r>
            <a:r>
              <a:rPr lang="en-US" sz="1800" i="1" smtClean="0">
                <a:solidFill>
                  <a:schemeClr val="tx1"/>
                </a:solidFill>
                <a:latin typeface="Times New Roman" pitchFamily="18" charset="0"/>
              </a:rPr>
              <a:t>x</a:t>
            </a:r>
            <a:r>
              <a:rPr lang="en-US" sz="1800" baseline="30000" smtClean="0">
                <a:solidFill>
                  <a:schemeClr val="tx1"/>
                </a:solidFill>
                <a:latin typeface="Times New Roman" pitchFamily="18" charset="0"/>
              </a:rPr>
              <a:t>2</a:t>
            </a:r>
            <a:r>
              <a:rPr lang="en-US" sz="1800" smtClean="0">
                <a:solidFill>
                  <a:schemeClr val="tx1"/>
                </a:solidFill>
                <a:latin typeface="Times New Roman" pitchFamily="18" charset="0"/>
              </a:rPr>
              <a:t> + 80</a:t>
            </a:r>
            <a:r>
              <a:rPr lang="en-US" sz="1800" i="1" smtClean="0">
                <a:solidFill>
                  <a:schemeClr val="tx1"/>
                </a:solidFill>
                <a:latin typeface="Times New Roman" pitchFamily="18" charset="0"/>
              </a:rPr>
              <a:t>x</a:t>
            </a:r>
          </a:p>
          <a:p>
            <a:pPr eaLnBrk="1" hangingPunct="1">
              <a:lnSpc>
                <a:spcPct val="80000"/>
              </a:lnSpc>
              <a:buFontTx/>
              <a:buNone/>
            </a:pPr>
            <a:r>
              <a:rPr lang="en-US" sz="1800" smtClean="0">
                <a:solidFill>
                  <a:schemeClr val="tx1"/>
                </a:solidFill>
                <a:latin typeface="Times New Roman" pitchFamily="18" charset="0"/>
              </a:rPr>
              <a:t>		        = 4 (</a:t>
            </a:r>
            <a:r>
              <a:rPr lang="en-US" sz="1800" i="1" smtClean="0">
                <a:solidFill>
                  <a:schemeClr val="tx1"/>
                </a:solidFill>
                <a:latin typeface="Times New Roman" pitchFamily="18" charset="0"/>
              </a:rPr>
              <a:t>x</a:t>
            </a:r>
            <a:r>
              <a:rPr lang="en-US" sz="1800" baseline="30000" smtClean="0">
                <a:solidFill>
                  <a:schemeClr val="tx1"/>
                </a:solidFill>
                <a:latin typeface="Times New Roman" pitchFamily="18" charset="0"/>
              </a:rPr>
              <a:t>3</a:t>
            </a:r>
            <a:r>
              <a:rPr lang="en-US" sz="1800" smtClean="0">
                <a:solidFill>
                  <a:schemeClr val="tx1"/>
                </a:solidFill>
                <a:latin typeface="Times New Roman" pitchFamily="18" charset="0"/>
              </a:rPr>
              <a:t> – 9</a:t>
            </a:r>
            <a:r>
              <a:rPr lang="en-US" sz="1800" i="1" smtClean="0">
                <a:solidFill>
                  <a:schemeClr val="tx1"/>
                </a:solidFill>
                <a:latin typeface="Times New Roman" pitchFamily="18" charset="0"/>
              </a:rPr>
              <a:t>x</a:t>
            </a:r>
            <a:r>
              <a:rPr lang="en-US" sz="1800" baseline="30000" smtClean="0">
                <a:solidFill>
                  <a:schemeClr val="tx1"/>
                </a:solidFill>
                <a:latin typeface="Times New Roman" pitchFamily="18" charset="0"/>
              </a:rPr>
              <a:t>2</a:t>
            </a:r>
            <a:r>
              <a:rPr lang="en-US" sz="1800" smtClean="0">
                <a:solidFill>
                  <a:schemeClr val="tx1"/>
                </a:solidFill>
                <a:latin typeface="Times New Roman" pitchFamily="18" charset="0"/>
              </a:rPr>
              <a:t> + 20</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a:t>
            </a:r>
          </a:p>
          <a:p>
            <a:pPr eaLnBrk="1" hangingPunct="1">
              <a:lnSpc>
                <a:spcPct val="80000"/>
              </a:lnSpc>
              <a:buFontTx/>
              <a:buNone/>
            </a:pPr>
            <a:r>
              <a:rPr lang="en-US" sz="1800" smtClean="0"/>
              <a:t>Then the first derivative is:</a:t>
            </a:r>
          </a:p>
          <a:p>
            <a:pPr eaLnBrk="1" hangingPunct="1">
              <a:lnSpc>
                <a:spcPct val="80000"/>
              </a:lnSpc>
              <a:buFontTx/>
              <a:buNone/>
            </a:pPr>
            <a:r>
              <a:rPr lang="en-US" sz="1800" smtClean="0"/>
              <a:t>		</a:t>
            </a:r>
            <a:r>
              <a:rPr lang="en-US" sz="1800" i="1" smtClean="0">
                <a:solidFill>
                  <a:schemeClr val="tx1"/>
                </a:solidFill>
                <a:latin typeface="Times New Roman" pitchFamily="18" charset="0"/>
              </a:rPr>
              <a:t>V</a:t>
            </a:r>
            <a:r>
              <a:rPr lang="en-US" sz="1800" smtClean="0">
                <a:solidFill>
                  <a:schemeClr val="tx1"/>
                </a:solidFill>
                <a:latin typeface="Courier New" pitchFamily="49" charset="0"/>
              </a:rPr>
              <a:t>’</a:t>
            </a:r>
            <a:r>
              <a:rPr lang="en-US" sz="1800" smtClean="0">
                <a:solidFill>
                  <a:schemeClr val="tx1"/>
                </a:solidFill>
              </a:rPr>
              <a:t>(</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a:t>
            </a:r>
            <a:r>
              <a:rPr lang="en-US" sz="1800" smtClean="0">
                <a:solidFill>
                  <a:schemeClr val="tx1"/>
                </a:solidFill>
              </a:rPr>
              <a:t> </a:t>
            </a:r>
            <a:r>
              <a:rPr lang="en-US" sz="1800" smtClean="0">
                <a:solidFill>
                  <a:schemeClr val="tx1"/>
                </a:solidFill>
                <a:latin typeface="Times New Roman" pitchFamily="18" charset="0"/>
              </a:rPr>
              <a:t>= 4 (3</a:t>
            </a:r>
            <a:r>
              <a:rPr lang="en-US" sz="1800" i="1" smtClean="0">
                <a:solidFill>
                  <a:schemeClr val="tx1"/>
                </a:solidFill>
                <a:latin typeface="Times New Roman" pitchFamily="18" charset="0"/>
              </a:rPr>
              <a:t>x</a:t>
            </a:r>
            <a:r>
              <a:rPr lang="en-US" sz="1800" baseline="30000" smtClean="0">
                <a:solidFill>
                  <a:schemeClr val="tx1"/>
                </a:solidFill>
                <a:latin typeface="Times New Roman" pitchFamily="18" charset="0"/>
              </a:rPr>
              <a:t>2</a:t>
            </a:r>
            <a:r>
              <a:rPr lang="en-US" sz="1800" smtClean="0">
                <a:solidFill>
                  <a:schemeClr val="tx1"/>
                </a:solidFill>
                <a:latin typeface="Times New Roman" pitchFamily="18" charset="0"/>
              </a:rPr>
              <a:t> – 18x + 20)</a:t>
            </a:r>
          </a:p>
          <a:p>
            <a:pPr eaLnBrk="1" hangingPunct="1">
              <a:lnSpc>
                <a:spcPct val="80000"/>
              </a:lnSpc>
              <a:buFontTx/>
              <a:buNone/>
            </a:pPr>
            <a:r>
              <a:rPr lang="en-US" sz="1800" smtClean="0"/>
              <a:t>The second derivative is:</a:t>
            </a:r>
          </a:p>
          <a:p>
            <a:pPr eaLnBrk="1" hangingPunct="1">
              <a:lnSpc>
                <a:spcPct val="80000"/>
              </a:lnSpc>
              <a:buFontTx/>
              <a:buNone/>
            </a:pPr>
            <a:r>
              <a:rPr lang="en-US" sz="1800" smtClean="0"/>
              <a:t>		</a:t>
            </a:r>
            <a:r>
              <a:rPr lang="en-US" sz="1800" i="1" smtClean="0">
                <a:solidFill>
                  <a:schemeClr val="tx1"/>
                </a:solidFill>
                <a:latin typeface="Times New Roman" pitchFamily="18" charset="0"/>
              </a:rPr>
              <a:t>V</a:t>
            </a:r>
            <a:r>
              <a:rPr lang="en-US" sz="1800" smtClean="0">
                <a:solidFill>
                  <a:schemeClr val="tx1"/>
                </a:solidFill>
                <a:latin typeface="Courier New" pitchFamily="49" charset="0"/>
              </a:rPr>
              <a:t>”</a:t>
            </a:r>
            <a:r>
              <a:rPr lang="en-US" sz="1800" smtClean="0">
                <a:solidFill>
                  <a:schemeClr val="tx1"/>
                </a:solidFill>
                <a:latin typeface="Times New Roman" pitchFamily="18" charset="0"/>
              </a:rPr>
              <a:t>(</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 = 4 (6</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 – 18</a:t>
            </a:r>
            <a:r>
              <a:rPr lang="en-US" sz="1800" smtClean="0">
                <a:solidFill>
                  <a:schemeClr val="tx1"/>
                </a:solidFill>
              </a:rPr>
              <a:t>)</a:t>
            </a:r>
          </a:p>
          <a:p>
            <a:pPr eaLnBrk="1" hangingPunct="1">
              <a:lnSpc>
                <a:spcPct val="80000"/>
              </a:lnSpc>
              <a:buFontTx/>
              <a:buNone/>
            </a:pPr>
            <a:endParaRPr lang="en-US" sz="1800" smtClean="0">
              <a:solidFill>
                <a:schemeClr val="tx1"/>
              </a:solidFill>
            </a:endParaRPr>
          </a:p>
          <a:p>
            <a:pPr eaLnBrk="1" hangingPunct="1">
              <a:lnSpc>
                <a:spcPct val="80000"/>
              </a:lnSpc>
              <a:buFontTx/>
              <a:buNone/>
            </a:pPr>
            <a:r>
              <a:rPr lang="en-US" sz="1800" smtClean="0"/>
              <a:t>Now let </a:t>
            </a:r>
            <a:r>
              <a:rPr lang="en-US" sz="1800" i="1" smtClean="0">
                <a:solidFill>
                  <a:schemeClr val="tx1"/>
                </a:solidFill>
                <a:latin typeface="Times New Roman" pitchFamily="18" charset="0"/>
              </a:rPr>
              <a:t>V</a:t>
            </a:r>
            <a:r>
              <a:rPr lang="en-US" sz="1800" smtClean="0">
                <a:solidFill>
                  <a:schemeClr val="tx1"/>
                </a:solidFill>
                <a:latin typeface="Courier New" pitchFamily="49" charset="0"/>
              </a:rPr>
              <a:t>’</a:t>
            </a:r>
            <a:r>
              <a:rPr lang="en-US" sz="1800" smtClean="0">
                <a:solidFill>
                  <a:schemeClr val="tx1"/>
                </a:solidFill>
                <a:latin typeface="Times New Roman" pitchFamily="18" charset="0"/>
              </a:rPr>
              <a:t> = 0</a:t>
            </a:r>
            <a:r>
              <a:rPr lang="en-US" sz="1800" smtClean="0"/>
              <a:t>. </a:t>
            </a:r>
          </a:p>
          <a:p>
            <a:pPr eaLnBrk="1" hangingPunct="1">
              <a:lnSpc>
                <a:spcPct val="80000"/>
              </a:lnSpc>
              <a:buFontTx/>
              <a:buNone/>
            </a:pPr>
            <a:r>
              <a:rPr lang="en-US" sz="1800" smtClean="0"/>
              <a:t>	We want to solve </a:t>
            </a:r>
            <a:r>
              <a:rPr lang="en-US" sz="1800" smtClean="0">
                <a:solidFill>
                  <a:schemeClr val="tx1"/>
                </a:solidFill>
                <a:latin typeface="Times New Roman" pitchFamily="18" charset="0"/>
              </a:rPr>
              <a:t>3</a:t>
            </a:r>
            <a:r>
              <a:rPr lang="en-US" sz="1800" i="1" smtClean="0">
                <a:solidFill>
                  <a:schemeClr val="tx1"/>
                </a:solidFill>
                <a:latin typeface="Times New Roman" pitchFamily="18" charset="0"/>
              </a:rPr>
              <a:t>x</a:t>
            </a:r>
            <a:r>
              <a:rPr lang="en-US" sz="1800" baseline="30000" smtClean="0">
                <a:solidFill>
                  <a:schemeClr val="tx1"/>
                </a:solidFill>
                <a:latin typeface="Times New Roman" pitchFamily="18" charset="0"/>
              </a:rPr>
              <a:t>2</a:t>
            </a:r>
            <a:r>
              <a:rPr lang="en-US" sz="1800" smtClean="0">
                <a:solidFill>
                  <a:schemeClr val="tx1"/>
                </a:solidFill>
                <a:latin typeface="Times New Roman" pitchFamily="18" charset="0"/>
              </a:rPr>
              <a:t> – 18</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 + 20 =  0</a:t>
            </a:r>
            <a:r>
              <a:rPr lang="en-US" sz="1800" smtClean="0"/>
              <a:t>. </a:t>
            </a:r>
          </a:p>
          <a:p>
            <a:pPr eaLnBrk="1" hangingPunct="1">
              <a:lnSpc>
                <a:spcPct val="80000"/>
              </a:lnSpc>
              <a:buFontTx/>
              <a:buNone/>
            </a:pPr>
            <a:r>
              <a:rPr lang="en-US" sz="1800" smtClean="0"/>
              <a:t>	</a:t>
            </a:r>
          </a:p>
          <a:p>
            <a:pPr eaLnBrk="1" hangingPunct="1">
              <a:lnSpc>
                <a:spcPct val="80000"/>
              </a:lnSpc>
              <a:buFontTx/>
              <a:buNone/>
            </a:pPr>
            <a:r>
              <a:rPr lang="en-US" sz="1800" smtClean="0"/>
              <a:t>We recall the quadratic formula:</a:t>
            </a:r>
          </a:p>
          <a:p>
            <a:pPr eaLnBrk="1" hangingPunct="1">
              <a:lnSpc>
                <a:spcPct val="80000"/>
              </a:lnSpc>
              <a:buFontTx/>
              <a:buNone/>
            </a:pPr>
            <a:r>
              <a:rPr lang="en-US" sz="1800" smtClean="0"/>
              <a:t>	Given the quadratic equation		           ,</a:t>
            </a:r>
          </a:p>
          <a:p>
            <a:pPr eaLnBrk="1" hangingPunct="1">
              <a:lnSpc>
                <a:spcPct val="80000"/>
              </a:lnSpc>
              <a:buFontTx/>
              <a:buNone/>
            </a:pPr>
            <a:endParaRPr lang="en-US" sz="1800" smtClean="0"/>
          </a:p>
          <a:p>
            <a:pPr eaLnBrk="1" hangingPunct="1">
              <a:lnSpc>
                <a:spcPct val="80000"/>
              </a:lnSpc>
              <a:buFontTx/>
              <a:buNone/>
            </a:pPr>
            <a:r>
              <a:rPr lang="en-US" sz="1600" smtClean="0"/>
              <a:t>	</a:t>
            </a:r>
            <a:r>
              <a:rPr lang="en-US" sz="1800" smtClean="0"/>
              <a:t>the two roots are</a:t>
            </a:r>
            <a:r>
              <a:rPr lang="en-US" sz="1600" smtClean="0"/>
              <a:t>: </a:t>
            </a:r>
          </a:p>
        </p:txBody>
      </p:sp>
      <p:sp>
        <p:nvSpPr>
          <p:cNvPr id="5127"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sp>
        <p:nvSpPr>
          <p:cNvPr id="5128" name="Rectangle 7"/>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sp>
        <p:nvSpPr>
          <p:cNvPr id="5129" name="Text Box 11"/>
          <p:cNvSpPr txBox="1">
            <a:spLocks noChangeArrowheads="1"/>
          </p:cNvSpPr>
          <p:nvPr/>
        </p:nvSpPr>
        <p:spPr bwMode="auto">
          <a:xfrm>
            <a:off x="6553200" y="1295400"/>
            <a:ext cx="2362200" cy="2333625"/>
          </a:xfrm>
          <a:prstGeom prst="rect">
            <a:avLst/>
          </a:prstGeom>
          <a:solidFill>
            <a:srgbClr val="CCFFCC">
              <a:alpha val="50195"/>
            </a:srgbClr>
          </a:solidFill>
          <a:ln w="25400">
            <a:solidFill>
              <a:srgbClr val="008000"/>
            </a:solidFill>
            <a:miter lim="800000"/>
            <a:headEnd/>
            <a:tailEnd/>
          </a:ln>
        </p:spPr>
        <p:txBody>
          <a:bodyPr>
            <a:spAutoFit/>
          </a:bodyPr>
          <a:lstStyle/>
          <a:p>
            <a:pPr>
              <a:spcBef>
                <a:spcPct val="50000"/>
              </a:spcBef>
            </a:pPr>
            <a:r>
              <a:rPr lang="en-US" sz="1600"/>
              <a:t>Problem: Build a spreadsheet to calculate </a:t>
            </a:r>
            <a:r>
              <a:rPr lang="en-US" sz="1600" i="1">
                <a:latin typeface="Times New Roman" pitchFamily="18" charset="0"/>
              </a:rPr>
              <a:t> x</a:t>
            </a:r>
            <a:r>
              <a:rPr lang="en-US" sz="1600"/>
              <a:t> using the quadratic formula with </a:t>
            </a:r>
          </a:p>
          <a:p>
            <a:pPr>
              <a:spcBef>
                <a:spcPct val="50000"/>
              </a:spcBef>
            </a:pPr>
            <a:r>
              <a:rPr lang="en-US" sz="1600"/>
              <a:t>        </a:t>
            </a:r>
            <a:r>
              <a:rPr lang="en-US" i="1">
                <a:latin typeface="Times New Roman" pitchFamily="18" charset="0"/>
              </a:rPr>
              <a:t>a</a:t>
            </a:r>
            <a:r>
              <a:rPr lang="en-US">
                <a:latin typeface="Times New Roman" pitchFamily="18" charset="0"/>
              </a:rPr>
              <a:t> = 3</a:t>
            </a:r>
          </a:p>
          <a:p>
            <a:pPr>
              <a:spcBef>
                <a:spcPct val="50000"/>
              </a:spcBef>
            </a:pPr>
            <a:r>
              <a:rPr lang="en-US">
                <a:latin typeface="Times New Roman" pitchFamily="18" charset="0"/>
              </a:rPr>
              <a:t>        </a:t>
            </a:r>
            <a:r>
              <a:rPr lang="en-US" i="1">
                <a:latin typeface="Times New Roman" pitchFamily="18" charset="0"/>
              </a:rPr>
              <a:t>b</a:t>
            </a:r>
            <a:r>
              <a:rPr lang="en-US">
                <a:latin typeface="Times New Roman" pitchFamily="18" charset="0"/>
              </a:rPr>
              <a:t> = </a:t>
            </a:r>
            <a:r>
              <a:rPr lang="en-US">
                <a:latin typeface="Times New Roman" pitchFamily="18" charset="0"/>
                <a:cs typeface="Times New Roman" pitchFamily="18" charset="0"/>
              </a:rPr>
              <a:t>−</a:t>
            </a:r>
            <a:r>
              <a:rPr lang="en-US">
                <a:latin typeface="Times New Roman" pitchFamily="18" charset="0"/>
              </a:rPr>
              <a:t>18</a:t>
            </a:r>
          </a:p>
          <a:p>
            <a:pPr>
              <a:spcBef>
                <a:spcPct val="50000"/>
              </a:spcBef>
            </a:pPr>
            <a:r>
              <a:rPr lang="en-US">
                <a:latin typeface="Times New Roman" pitchFamily="18" charset="0"/>
              </a:rPr>
              <a:t>        </a:t>
            </a:r>
            <a:r>
              <a:rPr lang="en-US" i="1">
                <a:latin typeface="Times New Roman" pitchFamily="18" charset="0"/>
              </a:rPr>
              <a:t>c</a:t>
            </a:r>
            <a:r>
              <a:rPr lang="en-US">
                <a:latin typeface="Times New Roman" pitchFamily="18" charset="0"/>
              </a:rPr>
              <a:t> = 20</a:t>
            </a:r>
          </a:p>
        </p:txBody>
      </p:sp>
      <p:graphicFrame>
        <p:nvGraphicFramePr>
          <p:cNvPr id="5122" name="Object 13"/>
          <p:cNvGraphicFramePr>
            <a:graphicFrameLocks noChangeAspect="1"/>
          </p:cNvGraphicFramePr>
          <p:nvPr/>
        </p:nvGraphicFramePr>
        <p:xfrm>
          <a:off x="2590800" y="5791200"/>
          <a:ext cx="1981200" cy="688975"/>
        </p:xfrm>
        <a:graphic>
          <a:graphicData uri="http://schemas.openxmlformats.org/presentationml/2006/ole">
            <p:oleObj spid="_x0000_s5122" name="Equation" r:id="rId3" imgW="1282700" imgH="444500" progId="Equation.3">
              <p:embed/>
            </p:oleObj>
          </a:graphicData>
        </a:graphic>
      </p:graphicFrame>
      <p:sp>
        <p:nvSpPr>
          <p:cNvPr id="5130" name="Rectangle 20"/>
          <p:cNvSpPr>
            <a:spLocks noChangeArrowheads="1"/>
          </p:cNvSpPr>
          <p:nvPr/>
        </p:nvSpPr>
        <p:spPr bwMode="auto">
          <a:xfrm>
            <a:off x="0" y="3328988"/>
            <a:ext cx="9144000" cy="0"/>
          </a:xfrm>
          <a:prstGeom prst="rect">
            <a:avLst/>
          </a:prstGeom>
          <a:noFill/>
          <a:ln w="9525">
            <a:noFill/>
            <a:miter lim="800000"/>
            <a:headEnd/>
            <a:tailEnd/>
          </a:ln>
        </p:spPr>
        <p:txBody>
          <a:bodyPr wrap="none" anchor="ctr">
            <a:spAutoFit/>
          </a:bodyPr>
          <a:lstStyle/>
          <a:p>
            <a:endParaRPr lang="en-US"/>
          </a:p>
        </p:txBody>
      </p:sp>
      <p:graphicFrame>
        <p:nvGraphicFramePr>
          <p:cNvPr id="5123" name="Object 19"/>
          <p:cNvGraphicFramePr>
            <a:graphicFrameLocks noChangeAspect="1"/>
          </p:cNvGraphicFramePr>
          <p:nvPr/>
        </p:nvGraphicFramePr>
        <p:xfrm>
          <a:off x="3733800" y="5105400"/>
          <a:ext cx="1905000" cy="374650"/>
        </p:xfrm>
        <a:graphic>
          <a:graphicData uri="http://schemas.openxmlformats.org/presentationml/2006/ole">
            <p:oleObj spid="_x0000_s5123" name="Equation" r:id="rId4" imgW="1016000" imgH="203200" progId="Equation.3">
              <p:embed/>
            </p:oleObj>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Slide Number Placeholder 6"/>
          <p:cNvSpPr>
            <a:spLocks noGrp="1"/>
          </p:cNvSpPr>
          <p:nvPr>
            <p:ph type="sldNum" sz="quarter" idx="12"/>
          </p:nvPr>
        </p:nvSpPr>
        <p:spPr>
          <a:noFill/>
        </p:spPr>
        <p:txBody>
          <a:bodyPr/>
          <a:lstStyle/>
          <a:p>
            <a:fld id="{79247C98-9336-45EB-8365-F4575AA9BA86}" type="slidenum">
              <a:rPr lang="en-US" smtClean="0">
                <a:latin typeface="Arial" charset="0"/>
              </a:rPr>
              <a:pPr/>
              <a:t>13</a:t>
            </a:fld>
            <a:endParaRPr lang="en-US" smtClean="0">
              <a:latin typeface="Arial" charset="0"/>
            </a:endParaRPr>
          </a:p>
        </p:txBody>
      </p:sp>
      <p:sp>
        <p:nvSpPr>
          <p:cNvPr id="6149" name="Rectangle 15"/>
          <p:cNvSpPr>
            <a:spLocks noGrp="1" noChangeArrowheads="1"/>
          </p:cNvSpPr>
          <p:nvPr>
            <p:ph type="title"/>
          </p:nvPr>
        </p:nvSpPr>
        <p:spPr>
          <a:xfrm>
            <a:off x="76200" y="122238"/>
            <a:ext cx="8763000" cy="411162"/>
          </a:xfrm>
          <a:noFill/>
        </p:spPr>
        <p:txBody>
          <a:bodyPr/>
          <a:lstStyle/>
          <a:p>
            <a:pPr eaLnBrk="1" hangingPunct="1"/>
            <a:r>
              <a:rPr lang="en-US" sz="1800" smtClean="0"/>
              <a:t>Use Calculus to Maximize the Volume of a Box with </a:t>
            </a:r>
            <a:r>
              <a:rPr lang="en-US" sz="1800" i="1" smtClean="0"/>
              <a:t>L</a:t>
            </a:r>
            <a:r>
              <a:rPr lang="en-US" sz="1800" smtClean="0"/>
              <a:t> = (10 – 2</a:t>
            </a:r>
            <a:r>
              <a:rPr lang="en-US" sz="1800" i="1" smtClean="0"/>
              <a:t>x</a:t>
            </a:r>
            <a:r>
              <a:rPr lang="en-US" sz="1800" smtClean="0"/>
              <a:t>), </a:t>
            </a:r>
            <a:r>
              <a:rPr lang="en-US" sz="1800" i="1" smtClean="0"/>
              <a:t>W</a:t>
            </a:r>
            <a:r>
              <a:rPr lang="en-US" sz="1800" smtClean="0"/>
              <a:t> = (8 – 2</a:t>
            </a:r>
            <a:r>
              <a:rPr lang="en-US" sz="1800" i="1" smtClean="0"/>
              <a:t>x</a:t>
            </a:r>
            <a:r>
              <a:rPr lang="en-US" sz="1800" smtClean="0"/>
              <a:t>), and </a:t>
            </a:r>
            <a:r>
              <a:rPr lang="en-US" sz="1800" i="1" smtClean="0"/>
              <a:t>H</a:t>
            </a:r>
            <a:r>
              <a:rPr lang="en-US" sz="1800" smtClean="0"/>
              <a:t> = </a:t>
            </a:r>
            <a:r>
              <a:rPr lang="en-US" sz="1800" i="1" smtClean="0"/>
              <a:t>x</a:t>
            </a:r>
            <a:r>
              <a:rPr lang="en-US" sz="1800" smtClean="0"/>
              <a:t>, where </a:t>
            </a:r>
            <a:r>
              <a:rPr lang="en-US" sz="1800" i="1" smtClean="0"/>
              <a:t>L</a:t>
            </a:r>
            <a:r>
              <a:rPr lang="en-US" sz="1800" smtClean="0"/>
              <a:t> = length, </a:t>
            </a:r>
            <a:r>
              <a:rPr lang="en-US" sz="1800" i="1" smtClean="0"/>
              <a:t>W</a:t>
            </a:r>
            <a:r>
              <a:rPr lang="en-US" sz="1800" smtClean="0"/>
              <a:t> = Width, and </a:t>
            </a:r>
            <a:r>
              <a:rPr lang="en-US" sz="1800" i="1" smtClean="0"/>
              <a:t>H</a:t>
            </a:r>
            <a:r>
              <a:rPr lang="en-US" sz="1800" smtClean="0"/>
              <a:t> = height.</a:t>
            </a:r>
          </a:p>
        </p:txBody>
      </p:sp>
      <p:sp>
        <p:nvSpPr>
          <p:cNvPr id="6150" name="Rectangle 3"/>
          <p:cNvSpPr>
            <a:spLocks noGrp="1" noChangeArrowheads="1"/>
          </p:cNvSpPr>
          <p:nvPr>
            <p:ph type="body" sz="half" idx="1"/>
          </p:nvPr>
        </p:nvSpPr>
        <p:spPr>
          <a:xfrm>
            <a:off x="1524000" y="838200"/>
            <a:ext cx="5181600" cy="1524000"/>
          </a:xfrm>
          <a:solidFill>
            <a:srgbClr val="CCECFF">
              <a:alpha val="50195"/>
            </a:srgbClr>
          </a:solidFill>
          <a:ln w="25400">
            <a:solidFill>
              <a:srgbClr val="000080"/>
            </a:solidFill>
          </a:ln>
        </p:spPr>
        <p:txBody>
          <a:bodyPr/>
          <a:lstStyle/>
          <a:p>
            <a:pPr eaLnBrk="1" hangingPunct="1">
              <a:lnSpc>
                <a:spcPct val="80000"/>
              </a:lnSpc>
              <a:buFontTx/>
              <a:buNone/>
            </a:pPr>
            <a:r>
              <a:rPr lang="en-US" sz="1800" smtClean="0"/>
              <a:t>Spreadsheet to solve </a:t>
            </a:r>
            <a:r>
              <a:rPr lang="en-US" sz="1800" smtClean="0">
                <a:solidFill>
                  <a:schemeClr val="tx1"/>
                </a:solidFill>
                <a:latin typeface="Times New Roman" pitchFamily="18" charset="0"/>
              </a:rPr>
              <a:t>3</a:t>
            </a:r>
            <a:r>
              <a:rPr lang="en-US" sz="1800" i="1" smtClean="0">
                <a:solidFill>
                  <a:schemeClr val="tx1"/>
                </a:solidFill>
                <a:latin typeface="Times New Roman" pitchFamily="18" charset="0"/>
              </a:rPr>
              <a:t>x</a:t>
            </a:r>
            <a:r>
              <a:rPr lang="en-US" sz="1800" baseline="30000" smtClean="0">
                <a:solidFill>
                  <a:schemeClr val="tx1"/>
                </a:solidFill>
                <a:latin typeface="Times New Roman" pitchFamily="18" charset="0"/>
              </a:rPr>
              <a:t>2</a:t>
            </a:r>
            <a:r>
              <a:rPr lang="en-US" sz="1800" smtClean="0">
                <a:solidFill>
                  <a:schemeClr val="tx1"/>
                </a:solidFill>
                <a:latin typeface="Times New Roman" pitchFamily="18" charset="0"/>
              </a:rPr>
              <a:t> – 18</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 + 20 =  0</a:t>
            </a:r>
            <a:r>
              <a:rPr lang="en-US" sz="1800" smtClean="0"/>
              <a:t>, using</a:t>
            </a:r>
          </a:p>
          <a:p>
            <a:pPr eaLnBrk="1" hangingPunct="1">
              <a:lnSpc>
                <a:spcPct val="80000"/>
              </a:lnSpc>
              <a:buFontTx/>
              <a:buNone/>
            </a:pPr>
            <a:endParaRPr lang="en-US" sz="1800" smtClean="0"/>
          </a:p>
          <a:p>
            <a:pPr eaLnBrk="1" hangingPunct="1">
              <a:lnSpc>
                <a:spcPct val="80000"/>
              </a:lnSpc>
              <a:buFontTx/>
              <a:buNone/>
            </a:pPr>
            <a:endParaRPr lang="en-US" sz="1800" smtClean="0"/>
          </a:p>
          <a:p>
            <a:pPr eaLnBrk="1" hangingPunct="1">
              <a:lnSpc>
                <a:spcPct val="80000"/>
              </a:lnSpc>
              <a:buFontTx/>
              <a:buNone/>
            </a:pPr>
            <a:endParaRPr lang="en-US" sz="1800" smtClean="0"/>
          </a:p>
          <a:p>
            <a:pPr eaLnBrk="1" hangingPunct="1">
              <a:lnSpc>
                <a:spcPct val="80000"/>
              </a:lnSpc>
              <a:buFontTx/>
              <a:buNone/>
            </a:pPr>
            <a:r>
              <a:rPr lang="en-US" sz="1800" i="1" smtClean="0">
                <a:solidFill>
                  <a:schemeClr val="tx1"/>
                </a:solidFill>
                <a:latin typeface="Times New Roman" pitchFamily="18" charset="0"/>
              </a:rPr>
              <a:t> </a:t>
            </a:r>
            <a:r>
              <a:rPr lang="en-US" sz="1800" smtClean="0">
                <a:solidFill>
                  <a:srgbClr val="990000"/>
                </a:solidFill>
              </a:rPr>
              <a:t>and</a:t>
            </a:r>
            <a:r>
              <a:rPr lang="en-US" sz="1800" i="1" smtClean="0">
                <a:solidFill>
                  <a:schemeClr val="tx1"/>
                </a:solidFill>
                <a:latin typeface="Times New Roman" pitchFamily="18" charset="0"/>
              </a:rPr>
              <a:t> V</a:t>
            </a:r>
            <a:r>
              <a:rPr lang="en-US" sz="1800" smtClean="0">
                <a:solidFill>
                  <a:schemeClr val="tx1"/>
                </a:solidFill>
                <a:latin typeface="Courier New" pitchFamily="49" charset="0"/>
              </a:rPr>
              <a:t>”</a:t>
            </a:r>
            <a:r>
              <a:rPr lang="en-US" sz="1800" smtClean="0">
                <a:solidFill>
                  <a:schemeClr val="tx1"/>
                </a:solidFill>
                <a:latin typeface="Times New Roman" pitchFamily="18" charset="0"/>
              </a:rPr>
              <a:t>(</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 = 4 (6</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 – 18</a:t>
            </a:r>
            <a:r>
              <a:rPr lang="en-US" sz="1800" smtClean="0">
                <a:solidFill>
                  <a:schemeClr val="tx1"/>
                </a:solidFill>
              </a:rPr>
              <a:t>).</a:t>
            </a:r>
          </a:p>
          <a:p>
            <a:pPr eaLnBrk="1" hangingPunct="1">
              <a:lnSpc>
                <a:spcPct val="80000"/>
              </a:lnSpc>
              <a:buFontTx/>
              <a:buNone/>
            </a:pPr>
            <a:endParaRPr lang="en-US" sz="1800" smtClean="0"/>
          </a:p>
          <a:p>
            <a:pPr eaLnBrk="1" hangingPunct="1">
              <a:lnSpc>
                <a:spcPct val="80000"/>
              </a:lnSpc>
              <a:buFontTx/>
              <a:buNone/>
            </a:pPr>
            <a:endParaRPr lang="en-US" sz="1800" smtClean="0"/>
          </a:p>
          <a:p>
            <a:pPr eaLnBrk="1" hangingPunct="1">
              <a:lnSpc>
                <a:spcPct val="80000"/>
              </a:lnSpc>
              <a:buFontTx/>
              <a:buNone/>
            </a:pPr>
            <a:endParaRPr lang="en-US" sz="1800" smtClean="0"/>
          </a:p>
          <a:p>
            <a:pPr eaLnBrk="1" hangingPunct="1">
              <a:lnSpc>
                <a:spcPct val="80000"/>
              </a:lnSpc>
              <a:buFontTx/>
              <a:buNone/>
            </a:pPr>
            <a:endParaRPr lang="en-US" sz="1800" smtClean="0"/>
          </a:p>
          <a:p>
            <a:pPr eaLnBrk="1" hangingPunct="1">
              <a:lnSpc>
                <a:spcPct val="80000"/>
              </a:lnSpc>
              <a:buFontTx/>
              <a:buNone/>
            </a:pPr>
            <a:endParaRPr lang="en-US" sz="1800" smtClean="0"/>
          </a:p>
          <a:p>
            <a:pPr eaLnBrk="1" hangingPunct="1">
              <a:lnSpc>
                <a:spcPct val="80000"/>
              </a:lnSpc>
              <a:buFontTx/>
              <a:buNone/>
            </a:pPr>
            <a:r>
              <a:rPr lang="en-US" sz="1800" smtClean="0"/>
              <a:t>	</a:t>
            </a:r>
          </a:p>
        </p:txBody>
      </p:sp>
      <p:sp>
        <p:nvSpPr>
          <p:cNvPr id="6151"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sp>
        <p:nvSpPr>
          <p:cNvPr id="6152" name="Rectangle 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sp>
        <p:nvSpPr>
          <p:cNvPr id="6153" name="Text Box 6"/>
          <p:cNvSpPr txBox="1">
            <a:spLocks noChangeArrowheads="1"/>
          </p:cNvSpPr>
          <p:nvPr/>
        </p:nvSpPr>
        <p:spPr bwMode="auto">
          <a:xfrm>
            <a:off x="838200" y="2438400"/>
            <a:ext cx="2895600" cy="361950"/>
          </a:xfrm>
          <a:prstGeom prst="rect">
            <a:avLst/>
          </a:prstGeom>
          <a:solidFill>
            <a:srgbClr val="CCFFCC">
              <a:alpha val="50195"/>
            </a:srgbClr>
          </a:solidFill>
          <a:ln w="25400">
            <a:solidFill>
              <a:srgbClr val="008000"/>
            </a:solidFill>
            <a:miter lim="800000"/>
            <a:headEnd/>
            <a:tailEnd/>
          </a:ln>
        </p:spPr>
        <p:txBody>
          <a:bodyPr>
            <a:spAutoFit/>
          </a:bodyPr>
          <a:lstStyle/>
          <a:p>
            <a:pPr>
              <a:spcBef>
                <a:spcPct val="50000"/>
              </a:spcBef>
            </a:pPr>
            <a:r>
              <a:rPr lang="en-US" sz="1600"/>
              <a:t>Recreate this spreadsheet</a:t>
            </a:r>
            <a:endParaRPr lang="en-US">
              <a:latin typeface="Times New Roman" pitchFamily="18" charset="0"/>
            </a:endParaRPr>
          </a:p>
        </p:txBody>
      </p:sp>
      <p:graphicFrame>
        <p:nvGraphicFramePr>
          <p:cNvPr id="6146" name="Object 7"/>
          <p:cNvGraphicFramePr>
            <a:graphicFrameLocks noChangeAspect="1"/>
          </p:cNvGraphicFramePr>
          <p:nvPr/>
        </p:nvGraphicFramePr>
        <p:xfrm>
          <a:off x="1752600" y="1295400"/>
          <a:ext cx="1524000" cy="530225"/>
        </p:xfrm>
        <a:graphic>
          <a:graphicData uri="http://schemas.openxmlformats.org/presentationml/2006/ole">
            <p:oleObj spid="_x0000_s6146" name="Equation" r:id="rId3" imgW="1282700" imgH="444500" progId="Equation.3">
              <p:embed/>
            </p:oleObj>
          </a:graphicData>
        </a:graphic>
      </p:graphicFrame>
      <p:sp>
        <p:nvSpPr>
          <p:cNvPr id="6154" name="Rectangle 8"/>
          <p:cNvSpPr>
            <a:spLocks noChangeArrowheads="1"/>
          </p:cNvSpPr>
          <p:nvPr/>
        </p:nvSpPr>
        <p:spPr bwMode="auto">
          <a:xfrm>
            <a:off x="0" y="3328988"/>
            <a:ext cx="9144000" cy="0"/>
          </a:xfrm>
          <a:prstGeom prst="rect">
            <a:avLst/>
          </a:prstGeom>
          <a:noFill/>
          <a:ln w="9525">
            <a:noFill/>
            <a:miter lim="800000"/>
            <a:headEnd/>
            <a:tailEnd/>
          </a:ln>
        </p:spPr>
        <p:txBody>
          <a:bodyPr wrap="none" anchor="ctr">
            <a:spAutoFit/>
          </a:bodyPr>
          <a:lstStyle/>
          <a:p>
            <a:endParaRPr lang="en-US"/>
          </a:p>
        </p:txBody>
      </p:sp>
      <p:sp>
        <p:nvSpPr>
          <p:cNvPr id="6155" name="Text Box 9"/>
          <p:cNvSpPr txBox="1">
            <a:spLocks noChangeArrowheads="1"/>
          </p:cNvSpPr>
          <p:nvPr/>
        </p:nvSpPr>
        <p:spPr bwMode="auto">
          <a:xfrm>
            <a:off x="4267200" y="3214688"/>
            <a:ext cx="3708400" cy="825500"/>
          </a:xfrm>
          <a:prstGeom prst="rect">
            <a:avLst/>
          </a:prstGeom>
          <a:noFill/>
          <a:ln w="9525">
            <a:noFill/>
            <a:miter lim="800000"/>
            <a:headEnd/>
            <a:tailEnd/>
          </a:ln>
        </p:spPr>
        <p:txBody>
          <a:bodyPr wrap="none">
            <a:spAutoFit/>
          </a:bodyPr>
          <a:lstStyle/>
          <a:p>
            <a:r>
              <a:rPr lang="en-US" sz="1600"/>
              <a:t>Part 1 finds the two roots of </a:t>
            </a:r>
            <a:r>
              <a:rPr lang="en-US" sz="1600" i="1"/>
              <a:t>V’</a:t>
            </a:r>
            <a:r>
              <a:rPr lang="en-US" sz="1600" i="1">
                <a:latin typeface="Courier New" pitchFamily="49" charset="0"/>
              </a:rPr>
              <a:t>(</a:t>
            </a:r>
            <a:r>
              <a:rPr lang="en-US" sz="1600" i="1"/>
              <a:t>x)</a:t>
            </a:r>
            <a:r>
              <a:rPr lang="en-US" sz="1600"/>
              <a:t> = 0.  </a:t>
            </a:r>
          </a:p>
          <a:p>
            <a:r>
              <a:rPr lang="en-US" sz="1600"/>
              <a:t>Cell C6 uses the positive square root.</a:t>
            </a:r>
          </a:p>
          <a:p>
            <a:r>
              <a:rPr lang="en-US" sz="1600"/>
              <a:t>Cell C7 uses the negative square root.</a:t>
            </a:r>
          </a:p>
        </p:txBody>
      </p:sp>
      <p:sp>
        <p:nvSpPr>
          <p:cNvPr id="6156" name="Text Box 10"/>
          <p:cNvSpPr txBox="1">
            <a:spLocks noChangeArrowheads="1"/>
          </p:cNvSpPr>
          <p:nvPr/>
        </p:nvSpPr>
        <p:spPr bwMode="auto">
          <a:xfrm>
            <a:off x="4267200" y="4171950"/>
            <a:ext cx="4648200" cy="1314450"/>
          </a:xfrm>
          <a:prstGeom prst="rect">
            <a:avLst/>
          </a:prstGeom>
          <a:noFill/>
          <a:ln w="9525">
            <a:noFill/>
            <a:miter lim="800000"/>
            <a:headEnd/>
            <a:tailEnd/>
          </a:ln>
        </p:spPr>
        <p:txBody>
          <a:bodyPr>
            <a:spAutoFit/>
          </a:bodyPr>
          <a:lstStyle/>
          <a:p>
            <a:r>
              <a:rPr lang="en-US" sz="1600"/>
              <a:t>Part 2 determines whether the solution gives a local maximum or a local minimum.  Cell B11 is an equation to repeat Cell C6; similarly Cell B12 calls Cell C7.  Cells C11 and C12 use the equation for the second derivative. </a:t>
            </a:r>
          </a:p>
        </p:txBody>
      </p:sp>
      <p:sp>
        <p:nvSpPr>
          <p:cNvPr id="6157" name="Text Box 11"/>
          <p:cNvSpPr txBox="1">
            <a:spLocks noChangeArrowheads="1"/>
          </p:cNvSpPr>
          <p:nvPr/>
        </p:nvSpPr>
        <p:spPr bwMode="auto">
          <a:xfrm>
            <a:off x="4267200" y="5486400"/>
            <a:ext cx="4648200" cy="825500"/>
          </a:xfrm>
          <a:prstGeom prst="rect">
            <a:avLst/>
          </a:prstGeom>
          <a:noFill/>
          <a:ln w="9525">
            <a:noFill/>
            <a:miter lim="800000"/>
            <a:headEnd/>
            <a:tailEnd/>
          </a:ln>
        </p:spPr>
        <p:txBody>
          <a:bodyPr>
            <a:spAutoFit/>
          </a:bodyPr>
          <a:lstStyle/>
          <a:p>
            <a:r>
              <a:rPr lang="en-US" sz="1600"/>
              <a:t>Part 3 collects the results.  Cell C15 calls the appropriate value for x (Cell C7).  Cell C16 calculates the volume from Cell C15. </a:t>
            </a:r>
          </a:p>
        </p:txBody>
      </p:sp>
      <p:sp>
        <p:nvSpPr>
          <p:cNvPr id="6158" name="Text Box 12"/>
          <p:cNvSpPr txBox="1">
            <a:spLocks noChangeArrowheads="1"/>
          </p:cNvSpPr>
          <p:nvPr/>
        </p:nvSpPr>
        <p:spPr bwMode="auto">
          <a:xfrm>
            <a:off x="381000" y="6324600"/>
            <a:ext cx="3352800" cy="338138"/>
          </a:xfrm>
          <a:prstGeom prst="rect">
            <a:avLst/>
          </a:prstGeom>
          <a:solidFill>
            <a:srgbClr val="CCFFCC">
              <a:alpha val="50195"/>
            </a:srgbClr>
          </a:solidFill>
          <a:ln w="25400">
            <a:solidFill>
              <a:srgbClr val="008000"/>
            </a:solidFill>
            <a:miter lim="800000"/>
            <a:headEnd/>
            <a:tailEnd/>
          </a:ln>
        </p:spPr>
        <p:txBody>
          <a:bodyPr>
            <a:spAutoFit/>
          </a:bodyPr>
          <a:lstStyle/>
          <a:p>
            <a:pPr>
              <a:spcBef>
                <a:spcPct val="50000"/>
              </a:spcBef>
            </a:pPr>
            <a:r>
              <a:rPr lang="en-US" sz="1600"/>
              <a:t>What do you think about Cell C6?</a:t>
            </a:r>
            <a:endParaRPr lang="en-US">
              <a:latin typeface="Times New Roman" pitchFamily="18" charset="0"/>
            </a:endParaRPr>
          </a:p>
        </p:txBody>
      </p:sp>
      <p:pic>
        <p:nvPicPr>
          <p:cNvPr id="6160" name="Picture 16"/>
          <p:cNvPicPr>
            <a:picLocks noChangeAspect="1" noChangeArrowheads="1"/>
          </p:cNvPicPr>
          <p:nvPr/>
        </p:nvPicPr>
        <p:blipFill>
          <a:blip r:embed="rId4"/>
          <a:srcRect/>
          <a:stretch>
            <a:fillRect/>
          </a:stretch>
        </p:blipFill>
        <p:spPr bwMode="auto">
          <a:xfrm>
            <a:off x="304800" y="2895600"/>
            <a:ext cx="3595687" cy="304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Slide Number Placeholder 6"/>
          <p:cNvSpPr>
            <a:spLocks noGrp="1"/>
          </p:cNvSpPr>
          <p:nvPr>
            <p:ph type="sldNum" sz="quarter" idx="12"/>
          </p:nvPr>
        </p:nvSpPr>
        <p:spPr>
          <a:noFill/>
        </p:spPr>
        <p:txBody>
          <a:bodyPr/>
          <a:lstStyle/>
          <a:p>
            <a:fld id="{C59C67CC-C4F3-4ABC-BE67-2AEA08D2010D}" type="slidenum">
              <a:rPr lang="en-US" smtClean="0">
                <a:latin typeface="Arial" charset="0"/>
              </a:rPr>
              <a:pPr/>
              <a:t>14</a:t>
            </a:fld>
            <a:endParaRPr lang="en-US" smtClean="0">
              <a:latin typeface="Arial" charset="0"/>
            </a:endParaRPr>
          </a:p>
        </p:txBody>
      </p:sp>
      <p:sp>
        <p:nvSpPr>
          <p:cNvPr id="7172" name="Rectangle 33"/>
          <p:cNvSpPr>
            <a:spLocks noGrp="1" noChangeArrowheads="1"/>
          </p:cNvSpPr>
          <p:nvPr>
            <p:ph type="title"/>
          </p:nvPr>
        </p:nvSpPr>
        <p:spPr>
          <a:xfrm>
            <a:off x="76200" y="122238"/>
            <a:ext cx="8763000" cy="411162"/>
          </a:xfrm>
          <a:noFill/>
        </p:spPr>
        <p:txBody>
          <a:bodyPr/>
          <a:lstStyle/>
          <a:p>
            <a:pPr eaLnBrk="1" hangingPunct="1"/>
            <a:r>
              <a:rPr lang="en-US" sz="1800" smtClean="0"/>
              <a:t>Use Calculus to Maximize the Volume of a Box with </a:t>
            </a:r>
            <a:r>
              <a:rPr lang="en-US" sz="1800" i="1" smtClean="0"/>
              <a:t>L</a:t>
            </a:r>
            <a:r>
              <a:rPr lang="en-US" sz="1800" smtClean="0"/>
              <a:t> = (10 – 2</a:t>
            </a:r>
            <a:r>
              <a:rPr lang="en-US" sz="1800" i="1" smtClean="0"/>
              <a:t>x</a:t>
            </a:r>
            <a:r>
              <a:rPr lang="en-US" sz="1800" smtClean="0"/>
              <a:t>), </a:t>
            </a:r>
            <a:r>
              <a:rPr lang="en-US" sz="1800" i="1" smtClean="0"/>
              <a:t>W</a:t>
            </a:r>
            <a:r>
              <a:rPr lang="en-US" sz="1800" smtClean="0"/>
              <a:t> = (8 – 2</a:t>
            </a:r>
            <a:r>
              <a:rPr lang="en-US" sz="1800" i="1" smtClean="0"/>
              <a:t>x</a:t>
            </a:r>
            <a:r>
              <a:rPr lang="en-US" sz="1800" smtClean="0"/>
              <a:t>), and </a:t>
            </a:r>
            <a:r>
              <a:rPr lang="en-US" sz="1800" i="1" smtClean="0"/>
              <a:t>H</a:t>
            </a:r>
            <a:r>
              <a:rPr lang="en-US" sz="1800" smtClean="0"/>
              <a:t> = </a:t>
            </a:r>
            <a:r>
              <a:rPr lang="en-US" sz="1800" i="1" smtClean="0"/>
              <a:t>x</a:t>
            </a:r>
            <a:r>
              <a:rPr lang="en-US" sz="1800" smtClean="0"/>
              <a:t>, where </a:t>
            </a:r>
            <a:r>
              <a:rPr lang="en-US" sz="1800" i="1" smtClean="0"/>
              <a:t>L</a:t>
            </a:r>
            <a:r>
              <a:rPr lang="en-US" sz="1800" smtClean="0"/>
              <a:t> = length, </a:t>
            </a:r>
            <a:r>
              <a:rPr lang="en-US" sz="1800" i="1" smtClean="0"/>
              <a:t>W</a:t>
            </a:r>
            <a:r>
              <a:rPr lang="en-US" sz="1800" smtClean="0"/>
              <a:t> = Width, and </a:t>
            </a:r>
            <a:r>
              <a:rPr lang="en-US" sz="1800" i="1" smtClean="0"/>
              <a:t>H</a:t>
            </a:r>
            <a:r>
              <a:rPr lang="en-US" sz="1800" smtClean="0"/>
              <a:t> = height.</a:t>
            </a:r>
          </a:p>
        </p:txBody>
      </p:sp>
      <p:sp>
        <p:nvSpPr>
          <p:cNvPr id="7173" name="Rectangle 3"/>
          <p:cNvSpPr>
            <a:spLocks noGrp="1" noChangeArrowheads="1"/>
          </p:cNvSpPr>
          <p:nvPr>
            <p:ph type="body" sz="half" idx="1"/>
          </p:nvPr>
        </p:nvSpPr>
        <p:spPr>
          <a:xfrm>
            <a:off x="152400" y="1524000"/>
            <a:ext cx="5181600" cy="533400"/>
          </a:xfrm>
          <a:solidFill>
            <a:srgbClr val="CCECFF">
              <a:alpha val="50195"/>
            </a:srgbClr>
          </a:solidFill>
          <a:ln w="25400">
            <a:solidFill>
              <a:srgbClr val="000080"/>
            </a:solidFill>
          </a:ln>
        </p:spPr>
        <p:txBody>
          <a:bodyPr>
            <a:spAutoFit/>
          </a:bodyPr>
          <a:lstStyle/>
          <a:p>
            <a:pPr eaLnBrk="1" hangingPunct="1">
              <a:lnSpc>
                <a:spcPct val="80000"/>
              </a:lnSpc>
              <a:buFontTx/>
              <a:buNone/>
            </a:pPr>
            <a:r>
              <a:rPr lang="en-US" sz="1800" smtClean="0"/>
              <a:t>Spreadsheet to solve </a:t>
            </a:r>
            <a:r>
              <a:rPr lang="en-US" sz="1800" smtClean="0">
                <a:solidFill>
                  <a:schemeClr val="tx1"/>
                </a:solidFill>
                <a:latin typeface="Times New Roman" pitchFamily="18" charset="0"/>
              </a:rPr>
              <a:t>3</a:t>
            </a:r>
            <a:r>
              <a:rPr lang="en-US" sz="1800" i="1" smtClean="0">
                <a:solidFill>
                  <a:schemeClr val="tx1"/>
                </a:solidFill>
                <a:latin typeface="Times New Roman" pitchFamily="18" charset="0"/>
              </a:rPr>
              <a:t>x</a:t>
            </a:r>
            <a:r>
              <a:rPr lang="en-US" sz="1800" baseline="30000" smtClean="0">
                <a:solidFill>
                  <a:schemeClr val="tx1"/>
                </a:solidFill>
                <a:latin typeface="Times New Roman" pitchFamily="18" charset="0"/>
              </a:rPr>
              <a:t>2</a:t>
            </a:r>
            <a:r>
              <a:rPr lang="en-US" sz="1800" smtClean="0">
                <a:solidFill>
                  <a:schemeClr val="tx1"/>
                </a:solidFill>
                <a:latin typeface="Times New Roman" pitchFamily="18" charset="0"/>
              </a:rPr>
              <a:t> – 18</a:t>
            </a:r>
            <a:r>
              <a:rPr lang="en-US" sz="1800" i="1" smtClean="0">
                <a:solidFill>
                  <a:schemeClr val="tx1"/>
                </a:solidFill>
                <a:latin typeface="Times New Roman" pitchFamily="18" charset="0"/>
              </a:rPr>
              <a:t>x</a:t>
            </a:r>
            <a:r>
              <a:rPr lang="en-US" sz="1800" smtClean="0">
                <a:solidFill>
                  <a:schemeClr val="tx1"/>
                </a:solidFill>
                <a:latin typeface="Times New Roman" pitchFamily="18" charset="0"/>
              </a:rPr>
              <a:t> + 20 =  0</a:t>
            </a:r>
            <a:r>
              <a:rPr lang="en-US" sz="1800" smtClean="0"/>
              <a:t>, using trial and error</a:t>
            </a:r>
          </a:p>
        </p:txBody>
      </p:sp>
      <p:sp>
        <p:nvSpPr>
          <p:cNvPr id="7174"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sp>
        <p:nvSpPr>
          <p:cNvPr id="7175"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p>
        </p:txBody>
      </p:sp>
      <p:sp>
        <p:nvSpPr>
          <p:cNvPr id="7176" name="Text Box 8"/>
          <p:cNvSpPr txBox="1">
            <a:spLocks noChangeArrowheads="1"/>
          </p:cNvSpPr>
          <p:nvPr/>
        </p:nvSpPr>
        <p:spPr bwMode="auto">
          <a:xfrm>
            <a:off x="5562600" y="1828800"/>
            <a:ext cx="2895600" cy="361950"/>
          </a:xfrm>
          <a:prstGeom prst="rect">
            <a:avLst/>
          </a:prstGeom>
          <a:solidFill>
            <a:srgbClr val="CCFFCC">
              <a:alpha val="50195"/>
            </a:srgbClr>
          </a:solidFill>
          <a:ln w="25400">
            <a:solidFill>
              <a:srgbClr val="008000"/>
            </a:solidFill>
            <a:miter lim="800000"/>
            <a:headEnd/>
            <a:tailEnd/>
          </a:ln>
        </p:spPr>
        <p:txBody>
          <a:bodyPr>
            <a:spAutoFit/>
          </a:bodyPr>
          <a:lstStyle/>
          <a:p>
            <a:pPr>
              <a:spcBef>
                <a:spcPct val="50000"/>
              </a:spcBef>
            </a:pPr>
            <a:r>
              <a:rPr lang="en-US" sz="1600"/>
              <a:t>Recreate this spreadsheet</a:t>
            </a:r>
            <a:endParaRPr lang="en-US">
              <a:latin typeface="Times New Roman" pitchFamily="18" charset="0"/>
            </a:endParaRPr>
          </a:p>
        </p:txBody>
      </p:sp>
      <p:sp>
        <p:nvSpPr>
          <p:cNvPr id="7177" name="Rectangle 10"/>
          <p:cNvSpPr>
            <a:spLocks noChangeArrowheads="1"/>
          </p:cNvSpPr>
          <p:nvPr/>
        </p:nvSpPr>
        <p:spPr bwMode="auto">
          <a:xfrm>
            <a:off x="0" y="3328988"/>
            <a:ext cx="9144000" cy="0"/>
          </a:xfrm>
          <a:prstGeom prst="rect">
            <a:avLst/>
          </a:prstGeom>
          <a:noFill/>
          <a:ln w="9525">
            <a:noFill/>
            <a:miter lim="800000"/>
            <a:headEnd/>
            <a:tailEnd/>
          </a:ln>
        </p:spPr>
        <p:txBody>
          <a:bodyPr wrap="none" anchor="ctr">
            <a:spAutoFit/>
          </a:bodyPr>
          <a:lstStyle/>
          <a:p>
            <a:endParaRPr lang="en-US"/>
          </a:p>
        </p:txBody>
      </p:sp>
      <p:sp>
        <p:nvSpPr>
          <p:cNvPr id="7178" name="Text Box 14"/>
          <p:cNvSpPr txBox="1">
            <a:spLocks noChangeArrowheads="1"/>
          </p:cNvSpPr>
          <p:nvPr/>
        </p:nvSpPr>
        <p:spPr bwMode="auto">
          <a:xfrm>
            <a:off x="5105400" y="2438400"/>
            <a:ext cx="4038600" cy="2047875"/>
          </a:xfrm>
          <a:prstGeom prst="rect">
            <a:avLst/>
          </a:prstGeom>
          <a:noFill/>
          <a:ln w="9525">
            <a:noFill/>
            <a:miter lim="800000"/>
            <a:headEnd/>
            <a:tailEnd/>
          </a:ln>
        </p:spPr>
        <p:txBody>
          <a:bodyPr>
            <a:spAutoFit/>
          </a:bodyPr>
          <a:lstStyle/>
          <a:p>
            <a:r>
              <a:rPr lang="en-US" sz="1600"/>
              <a:t>Part 1 finds a root.  </a:t>
            </a:r>
          </a:p>
          <a:p>
            <a:r>
              <a:rPr lang="en-US" sz="1600"/>
              <a:t>Cell C3 contains your guess for the root.</a:t>
            </a:r>
          </a:p>
          <a:p>
            <a:r>
              <a:rPr lang="en-US" sz="1600"/>
              <a:t>Column D calculates the terms in the given quadratic equation, and Cell E7 sums them to find the value of the left side of the equation.</a:t>
            </a:r>
          </a:p>
          <a:p>
            <a:r>
              <a:rPr lang="en-US" sz="1600"/>
              <a:t>Procedure: change Cell C3 until Cell E7 comes as close as you want to zero.  </a:t>
            </a:r>
          </a:p>
        </p:txBody>
      </p:sp>
      <p:sp>
        <p:nvSpPr>
          <p:cNvPr id="7179" name="Text Box 15"/>
          <p:cNvSpPr txBox="1">
            <a:spLocks noChangeArrowheads="1"/>
          </p:cNvSpPr>
          <p:nvPr/>
        </p:nvSpPr>
        <p:spPr bwMode="auto">
          <a:xfrm>
            <a:off x="5105400" y="4600575"/>
            <a:ext cx="4038600" cy="581025"/>
          </a:xfrm>
          <a:prstGeom prst="rect">
            <a:avLst/>
          </a:prstGeom>
          <a:noFill/>
          <a:ln w="9525">
            <a:noFill/>
            <a:miter lim="800000"/>
            <a:headEnd/>
            <a:tailEnd/>
          </a:ln>
        </p:spPr>
        <p:txBody>
          <a:bodyPr>
            <a:spAutoFit/>
          </a:bodyPr>
          <a:lstStyle/>
          <a:p>
            <a:r>
              <a:rPr lang="en-US" sz="1600"/>
              <a:t>Part 2 calculates the volume of the box from the value of x determined in Cell E7.  </a:t>
            </a:r>
          </a:p>
        </p:txBody>
      </p:sp>
      <p:sp>
        <p:nvSpPr>
          <p:cNvPr id="7180" name="Text Box 24"/>
          <p:cNvSpPr txBox="1">
            <a:spLocks noChangeArrowheads="1"/>
          </p:cNvSpPr>
          <p:nvPr/>
        </p:nvSpPr>
        <p:spPr bwMode="auto">
          <a:xfrm>
            <a:off x="533400" y="5638800"/>
            <a:ext cx="3352800" cy="1095375"/>
          </a:xfrm>
          <a:prstGeom prst="rect">
            <a:avLst/>
          </a:prstGeom>
          <a:solidFill>
            <a:srgbClr val="CCFFCC">
              <a:alpha val="50195"/>
            </a:srgbClr>
          </a:solidFill>
          <a:ln w="25400">
            <a:solidFill>
              <a:srgbClr val="008000"/>
            </a:solidFill>
            <a:miter lim="800000"/>
            <a:headEnd/>
            <a:tailEnd/>
          </a:ln>
        </p:spPr>
        <p:txBody>
          <a:bodyPr>
            <a:spAutoFit/>
          </a:bodyPr>
          <a:lstStyle/>
          <a:p>
            <a:pPr>
              <a:spcBef>
                <a:spcPct val="50000"/>
              </a:spcBef>
            </a:pPr>
            <a:r>
              <a:rPr lang="en-US" sz="1600"/>
              <a:t>You can find all the real roots of polynomial equation this way – quickly and easily with a spreadsheet.   </a:t>
            </a:r>
            <a:endParaRPr lang="en-US">
              <a:latin typeface="Times New Roman" pitchFamily="18" charset="0"/>
            </a:endParaRPr>
          </a:p>
        </p:txBody>
      </p:sp>
      <p:sp>
        <p:nvSpPr>
          <p:cNvPr id="7181" name="Text Box 31"/>
          <p:cNvSpPr txBox="1">
            <a:spLocks noChangeArrowheads="1"/>
          </p:cNvSpPr>
          <p:nvPr/>
        </p:nvSpPr>
        <p:spPr bwMode="auto">
          <a:xfrm>
            <a:off x="1600200" y="838200"/>
            <a:ext cx="5327650" cy="366713"/>
          </a:xfrm>
          <a:prstGeom prst="rect">
            <a:avLst/>
          </a:prstGeom>
          <a:noFill/>
          <a:ln w="9525">
            <a:noFill/>
            <a:miter lim="800000"/>
            <a:headEnd/>
            <a:tailEnd/>
          </a:ln>
        </p:spPr>
        <p:txBody>
          <a:bodyPr wrap="none">
            <a:spAutoFit/>
          </a:bodyPr>
          <a:lstStyle/>
          <a:p>
            <a:r>
              <a:rPr lang="en-US"/>
              <a:t>What if you don’t remember the quadratic formula?</a:t>
            </a:r>
          </a:p>
        </p:txBody>
      </p:sp>
      <p:pic>
        <p:nvPicPr>
          <p:cNvPr id="7183" name="Picture 15"/>
          <p:cNvPicPr>
            <a:picLocks noChangeAspect="1" noChangeArrowheads="1"/>
          </p:cNvPicPr>
          <p:nvPr/>
        </p:nvPicPr>
        <p:blipFill>
          <a:blip r:embed="rId2"/>
          <a:srcRect/>
          <a:stretch>
            <a:fillRect/>
          </a:stretch>
        </p:blipFill>
        <p:spPr bwMode="auto">
          <a:xfrm>
            <a:off x="381000" y="2514600"/>
            <a:ext cx="4670425" cy="2743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p:spPr>
        <p:txBody>
          <a:bodyPr/>
          <a:lstStyle/>
          <a:p>
            <a:fld id="{D9B3514D-7261-42D8-BDDC-6E77953B5CEF}" type="slidenum">
              <a:rPr lang="en-US" smtClean="0">
                <a:latin typeface="Arial" charset="0"/>
              </a:rPr>
              <a:pPr/>
              <a:t>15</a:t>
            </a:fld>
            <a:endParaRPr lang="en-US" smtClean="0">
              <a:latin typeface="Arial" charset="0"/>
            </a:endParaRPr>
          </a:p>
        </p:txBody>
      </p:sp>
      <p:sp>
        <p:nvSpPr>
          <p:cNvPr id="18435" name="Rectangle 2"/>
          <p:cNvSpPr>
            <a:spLocks noGrp="1" noChangeArrowheads="1"/>
          </p:cNvSpPr>
          <p:nvPr>
            <p:ph type="title"/>
          </p:nvPr>
        </p:nvSpPr>
        <p:spPr/>
        <p:txBody>
          <a:bodyPr/>
          <a:lstStyle/>
          <a:p>
            <a:pPr eaLnBrk="1" hangingPunct="1"/>
            <a:r>
              <a:rPr lang="en-US" smtClean="0"/>
              <a:t>End-of-Module Assignments </a:t>
            </a:r>
          </a:p>
        </p:txBody>
      </p:sp>
      <p:sp>
        <p:nvSpPr>
          <p:cNvPr id="18436" name="Rectangle 3"/>
          <p:cNvSpPr>
            <a:spLocks noGrp="1" noChangeArrowheads="1"/>
          </p:cNvSpPr>
          <p:nvPr>
            <p:ph type="body" idx="1"/>
          </p:nvPr>
        </p:nvSpPr>
        <p:spPr>
          <a:xfrm>
            <a:off x="228600" y="914400"/>
            <a:ext cx="8382000" cy="5638800"/>
          </a:xfrm>
        </p:spPr>
        <p:txBody>
          <a:bodyPr/>
          <a:lstStyle/>
          <a:p>
            <a:pPr marL="457200" indent="-457200" eaLnBrk="1" hangingPunct="1">
              <a:lnSpc>
                <a:spcPct val="80000"/>
              </a:lnSpc>
              <a:buFontTx/>
              <a:buAutoNum type="arabicPeriod"/>
            </a:pPr>
            <a:r>
              <a:rPr lang="en-US" sz="1800" smtClean="0"/>
              <a:t>Why do the spreadsheets in Slides 7-10 use values of </a:t>
            </a:r>
            <a:r>
              <a:rPr lang="en-US" sz="1800" i="1" smtClean="0"/>
              <a:t>x</a:t>
            </a:r>
            <a:r>
              <a:rPr lang="en-US" sz="1800" smtClean="0"/>
              <a:t> in the range of 0 to 4.0?  Discuss.  Include in your discussion your thoughts about the question in Slide 13.</a:t>
            </a:r>
          </a:p>
          <a:p>
            <a:pPr marL="457200" indent="-457200" eaLnBrk="1" hangingPunct="1">
              <a:lnSpc>
                <a:spcPct val="80000"/>
              </a:lnSpc>
              <a:buFontTx/>
              <a:buAutoNum type="arabicPeriod"/>
            </a:pPr>
            <a:endParaRPr lang="en-US" sz="1800" smtClean="0"/>
          </a:p>
          <a:p>
            <a:pPr marL="457200" indent="-457200" eaLnBrk="1" hangingPunct="1">
              <a:lnSpc>
                <a:spcPct val="80000"/>
              </a:lnSpc>
              <a:buFontTx/>
              <a:buAutoNum type="arabicPeriod"/>
            </a:pPr>
            <a:r>
              <a:rPr lang="en-US" sz="1800" smtClean="0"/>
              <a:t>The spreadsheet in Slide 9 finds the value of x to the nearest 0.1 inch.  Develop a spreadsheet that determines the value of x to the nearest 0.01 inch.  Does your answer agree with the result determined by the spreadsheet in Slide 13?</a:t>
            </a:r>
          </a:p>
          <a:p>
            <a:pPr marL="457200" indent="-457200" eaLnBrk="1" hangingPunct="1">
              <a:lnSpc>
                <a:spcPct val="80000"/>
              </a:lnSpc>
              <a:buFontTx/>
              <a:buAutoNum type="arabicPeriod"/>
            </a:pPr>
            <a:endParaRPr lang="en-US" sz="1800" smtClean="0"/>
          </a:p>
          <a:p>
            <a:pPr marL="457200" indent="-457200" eaLnBrk="1" hangingPunct="1">
              <a:lnSpc>
                <a:spcPct val="80000"/>
              </a:lnSpc>
              <a:buFontTx/>
              <a:buAutoNum type="arabicPeriod"/>
            </a:pPr>
            <a:r>
              <a:rPr lang="en-US" sz="1800" smtClean="0"/>
              <a:t>A rectangular piece of cardboard measures 20 cm by 10  cm.  Equal squares are cut out of each corner and folding up to make an open box.  Find the maximum volume of the box.</a:t>
            </a:r>
          </a:p>
          <a:p>
            <a:pPr marL="457200" indent="-457200" eaLnBrk="1" hangingPunct="1">
              <a:lnSpc>
                <a:spcPct val="80000"/>
              </a:lnSpc>
              <a:buFontTx/>
              <a:buAutoNum type="arabicPeriod"/>
            </a:pPr>
            <a:endParaRPr lang="en-US" sz="1800" smtClean="0"/>
          </a:p>
          <a:p>
            <a:pPr marL="457200" indent="-457200" eaLnBrk="1" hangingPunct="1">
              <a:lnSpc>
                <a:spcPct val="80000"/>
              </a:lnSpc>
              <a:buFontTx/>
              <a:buAutoNum type="arabicPeriod"/>
            </a:pPr>
            <a:r>
              <a:rPr lang="en-US" sz="1800" smtClean="0"/>
              <a:t>We have a rectangular card of size </a:t>
            </a:r>
            <a:r>
              <a:rPr lang="en-US" sz="1800" i="1" smtClean="0"/>
              <a:t>a</a:t>
            </a:r>
            <a:r>
              <a:rPr lang="en-US" sz="1800" smtClean="0"/>
              <a:t> by </a:t>
            </a:r>
            <a:r>
              <a:rPr lang="en-US" sz="1800" i="1" smtClean="0"/>
              <a:t>b</a:t>
            </a:r>
            <a:r>
              <a:rPr lang="en-US" sz="1800" smtClean="0"/>
              <a:t>.  Find the length of the square cutout that maximizes the volume of the associated open box.</a:t>
            </a:r>
          </a:p>
          <a:p>
            <a:pPr marL="457200" indent="-457200" eaLnBrk="1" hangingPunct="1">
              <a:lnSpc>
                <a:spcPct val="80000"/>
              </a:lnSpc>
              <a:buFontTx/>
              <a:buAutoNum type="arabicPeriod"/>
            </a:pPr>
            <a:endParaRPr lang="en-US" sz="1800" smtClean="0"/>
          </a:p>
          <a:p>
            <a:pPr marL="457200" indent="-457200" eaLnBrk="1" hangingPunct="1">
              <a:lnSpc>
                <a:spcPct val="80000"/>
              </a:lnSpc>
              <a:buFontTx/>
              <a:buAutoNum type="arabicPeriod"/>
            </a:pPr>
            <a:r>
              <a:rPr lang="en-US" sz="1800" smtClean="0"/>
              <a:t>Rectangular boxes come in a variety of shapes and sizes.  Find a </a:t>
            </a:r>
            <a:r>
              <a:rPr lang="en-US" sz="1800" b="1" i="1" smtClean="0"/>
              <a:t>closed</a:t>
            </a:r>
            <a:r>
              <a:rPr lang="en-US" sz="1800" smtClean="0"/>
              <a:t> box or carton and determine its volume.  Then unfold the box, and determine the size of the original rectangular piece of cardboard and how it was cut and folded to produce your  box.  Determine the maximum volume of a closed box that could be made from that piece of cardboard.  Is it larger than the box that you started with?  If so, why did the manufacturer make your box and not a larger one?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349054CB-0D0E-4445-9090-D5777376BF4A}" type="slidenum">
              <a:rPr lang="en-US" smtClean="0">
                <a:latin typeface="Arial" charset="0"/>
              </a:rPr>
              <a:pPr/>
              <a:t>2</a:t>
            </a:fld>
            <a:endParaRPr lang="en-US" smtClean="0">
              <a:latin typeface="Arial" charset="0"/>
            </a:endParaRPr>
          </a:p>
        </p:txBody>
      </p:sp>
      <p:sp>
        <p:nvSpPr>
          <p:cNvPr id="12291" name="Rectangle 2"/>
          <p:cNvSpPr>
            <a:spLocks noGrp="1" noChangeArrowheads="1"/>
          </p:cNvSpPr>
          <p:nvPr>
            <p:ph type="title"/>
          </p:nvPr>
        </p:nvSpPr>
        <p:spPr/>
        <p:txBody>
          <a:bodyPr/>
          <a:lstStyle/>
          <a:p>
            <a:pPr eaLnBrk="1" hangingPunct="1"/>
            <a:r>
              <a:rPr lang="en-US" smtClean="0"/>
              <a:t>Introduction</a:t>
            </a:r>
          </a:p>
        </p:txBody>
      </p:sp>
      <p:sp>
        <p:nvSpPr>
          <p:cNvPr id="12292" name="Text Box 4"/>
          <p:cNvSpPr txBox="1">
            <a:spLocks noChangeArrowheads="1"/>
          </p:cNvSpPr>
          <p:nvPr/>
        </p:nvSpPr>
        <p:spPr bwMode="auto">
          <a:xfrm>
            <a:off x="304800" y="838200"/>
            <a:ext cx="8458200" cy="5881688"/>
          </a:xfrm>
          <a:prstGeom prst="rect">
            <a:avLst/>
          </a:prstGeom>
          <a:solidFill>
            <a:srgbClr val="CCECFF">
              <a:alpha val="50195"/>
            </a:srgbClr>
          </a:solidFill>
          <a:ln w="38100" algn="ctr">
            <a:solidFill>
              <a:srgbClr val="006699"/>
            </a:solidFill>
            <a:miter lim="800000"/>
            <a:headEnd/>
            <a:tailEnd/>
          </a:ln>
        </p:spPr>
        <p:txBody>
          <a:bodyPr lIns="182880" tIns="137160" rIns="182880" bIns="137160">
            <a:spAutoFit/>
          </a:bodyPr>
          <a:lstStyle/>
          <a:p>
            <a:pPr>
              <a:lnSpc>
                <a:spcPct val="90000"/>
              </a:lnSpc>
              <a:spcBef>
                <a:spcPct val="20000"/>
              </a:spcBef>
            </a:pPr>
            <a:r>
              <a:rPr lang="en-US">
                <a:solidFill>
                  <a:srgbClr val="800000"/>
                </a:solidFill>
              </a:rPr>
              <a:t>A polynomial function </a:t>
            </a:r>
            <a:r>
              <a:rPr lang="en-US" sz="2000" i="1">
                <a:latin typeface="Times New Roman" pitchFamily="18" charset="0"/>
              </a:rPr>
              <a:t>p</a:t>
            </a:r>
            <a:r>
              <a:rPr lang="en-US" sz="2000">
                <a:latin typeface="Times New Roman" pitchFamily="18" charset="0"/>
              </a:rPr>
              <a:t>(</a:t>
            </a:r>
            <a:r>
              <a:rPr lang="en-US" sz="2000" i="1">
                <a:latin typeface="Times New Roman" pitchFamily="18" charset="0"/>
              </a:rPr>
              <a:t>x</a:t>
            </a:r>
            <a:r>
              <a:rPr lang="en-US" sz="2000">
                <a:latin typeface="Times New Roman" pitchFamily="18" charset="0"/>
              </a:rPr>
              <a:t>)</a:t>
            </a:r>
            <a:r>
              <a:rPr lang="en-US">
                <a:solidFill>
                  <a:srgbClr val="800000"/>
                </a:solidFill>
              </a:rPr>
              <a:t> has the standard form</a:t>
            </a:r>
          </a:p>
          <a:p>
            <a:pPr>
              <a:lnSpc>
                <a:spcPct val="90000"/>
              </a:lnSpc>
              <a:spcBef>
                <a:spcPct val="20000"/>
              </a:spcBef>
            </a:pPr>
            <a:endParaRPr lang="en-US">
              <a:solidFill>
                <a:srgbClr val="800000"/>
              </a:solidFill>
            </a:endParaRPr>
          </a:p>
          <a:p>
            <a:pPr>
              <a:lnSpc>
                <a:spcPct val="90000"/>
              </a:lnSpc>
              <a:spcBef>
                <a:spcPct val="20000"/>
              </a:spcBef>
            </a:pPr>
            <a:r>
              <a:rPr lang="en-US">
                <a:solidFill>
                  <a:srgbClr val="800000"/>
                </a:solidFill>
              </a:rPr>
              <a:t>	</a:t>
            </a:r>
            <a:r>
              <a:rPr lang="en-US" sz="2000" i="1">
                <a:latin typeface="Times New Roman" pitchFamily="18" charset="0"/>
              </a:rPr>
              <a:t>p</a:t>
            </a:r>
            <a:r>
              <a:rPr lang="en-US" sz="2000">
                <a:latin typeface="Times New Roman" pitchFamily="18" charset="0"/>
              </a:rPr>
              <a:t>(</a:t>
            </a:r>
            <a:r>
              <a:rPr lang="en-US" sz="2000" i="1">
                <a:latin typeface="Times New Roman" pitchFamily="18" charset="0"/>
              </a:rPr>
              <a:t>x</a:t>
            </a:r>
            <a:r>
              <a:rPr lang="en-US" sz="2000">
                <a:latin typeface="Times New Roman" pitchFamily="18" charset="0"/>
              </a:rPr>
              <a:t>) = </a:t>
            </a:r>
            <a:r>
              <a:rPr lang="en-US" sz="2000" i="1">
                <a:latin typeface="Times New Roman" pitchFamily="18" charset="0"/>
              </a:rPr>
              <a:t>a</a:t>
            </a:r>
            <a:r>
              <a:rPr lang="en-US" sz="2000" i="1" baseline="-25000">
                <a:latin typeface="Times New Roman" pitchFamily="18" charset="0"/>
              </a:rPr>
              <a:t>n</a:t>
            </a:r>
            <a:r>
              <a:rPr lang="en-US" sz="2000" i="1">
                <a:latin typeface="Times New Roman" pitchFamily="18" charset="0"/>
              </a:rPr>
              <a:t> x </a:t>
            </a:r>
            <a:r>
              <a:rPr lang="en-US" sz="2000" i="1" baseline="30000">
                <a:latin typeface="Times New Roman" pitchFamily="18" charset="0"/>
              </a:rPr>
              <a:t>n</a:t>
            </a:r>
            <a:r>
              <a:rPr lang="en-US" sz="2000">
                <a:latin typeface="Times New Roman" pitchFamily="18" charset="0"/>
              </a:rPr>
              <a:t> + </a:t>
            </a:r>
            <a:r>
              <a:rPr lang="en-US" sz="2000" i="1">
                <a:latin typeface="Times New Roman" pitchFamily="18" charset="0"/>
              </a:rPr>
              <a:t>a </a:t>
            </a:r>
            <a:r>
              <a:rPr lang="en-US" sz="2000" i="1" baseline="-25000">
                <a:latin typeface="Times New Roman" pitchFamily="18" charset="0"/>
              </a:rPr>
              <a:t>n</a:t>
            </a:r>
            <a:r>
              <a:rPr lang="en-US" sz="2000" baseline="-25000">
                <a:latin typeface="Times New Roman" pitchFamily="18" charset="0"/>
                <a:cs typeface="Times New Roman" pitchFamily="18" charset="0"/>
              </a:rPr>
              <a:t>−</a:t>
            </a:r>
            <a:r>
              <a:rPr lang="en-US" sz="2000" baseline="-25000">
                <a:latin typeface="Times New Roman" pitchFamily="18" charset="0"/>
              </a:rPr>
              <a:t>1</a:t>
            </a:r>
            <a:r>
              <a:rPr lang="en-US" sz="2000">
                <a:latin typeface="Times New Roman" pitchFamily="18" charset="0"/>
              </a:rPr>
              <a:t> </a:t>
            </a:r>
            <a:r>
              <a:rPr lang="en-US" sz="2000" i="1">
                <a:latin typeface="Times New Roman" pitchFamily="18" charset="0"/>
              </a:rPr>
              <a:t>x </a:t>
            </a:r>
            <a:r>
              <a:rPr lang="en-US" sz="2000" i="1" baseline="30000">
                <a:latin typeface="Times New Roman" pitchFamily="18" charset="0"/>
              </a:rPr>
              <a:t>n</a:t>
            </a:r>
            <a:r>
              <a:rPr lang="en-US" sz="2000" baseline="30000">
                <a:latin typeface="Times New Roman" pitchFamily="18" charset="0"/>
                <a:cs typeface="Times New Roman" pitchFamily="18" charset="0"/>
              </a:rPr>
              <a:t>−</a:t>
            </a:r>
            <a:r>
              <a:rPr lang="en-US" sz="2000" baseline="30000">
                <a:latin typeface="Times New Roman" pitchFamily="18" charset="0"/>
              </a:rPr>
              <a:t>1</a:t>
            </a:r>
            <a:r>
              <a:rPr lang="en-US" sz="2000">
                <a:latin typeface="Times New Roman" pitchFamily="18" charset="0"/>
              </a:rPr>
              <a:t> + … + </a:t>
            </a:r>
            <a:r>
              <a:rPr lang="en-US" sz="2000" i="1">
                <a:latin typeface="Times New Roman" pitchFamily="18" charset="0"/>
              </a:rPr>
              <a:t>a</a:t>
            </a:r>
            <a:r>
              <a:rPr lang="en-US" sz="2000" baseline="-25000">
                <a:latin typeface="Times New Roman" pitchFamily="18" charset="0"/>
              </a:rPr>
              <a:t>1</a:t>
            </a:r>
            <a:r>
              <a:rPr lang="en-US" sz="2000">
                <a:latin typeface="Times New Roman" pitchFamily="18" charset="0"/>
              </a:rPr>
              <a:t> </a:t>
            </a:r>
            <a:r>
              <a:rPr lang="en-US" sz="2000" i="1">
                <a:latin typeface="Times New Roman" pitchFamily="18" charset="0"/>
              </a:rPr>
              <a:t>x</a:t>
            </a:r>
            <a:r>
              <a:rPr lang="en-US" sz="2000">
                <a:latin typeface="Times New Roman" pitchFamily="18" charset="0"/>
              </a:rPr>
              <a:t> + </a:t>
            </a:r>
            <a:r>
              <a:rPr lang="en-US" sz="2000" i="1">
                <a:latin typeface="Times New Roman" pitchFamily="18" charset="0"/>
              </a:rPr>
              <a:t>a</a:t>
            </a:r>
            <a:r>
              <a:rPr lang="en-US" sz="2000" baseline="-25000">
                <a:latin typeface="Times New Roman" pitchFamily="18" charset="0"/>
              </a:rPr>
              <a:t>0</a:t>
            </a:r>
          </a:p>
          <a:p>
            <a:pPr>
              <a:lnSpc>
                <a:spcPct val="90000"/>
              </a:lnSpc>
              <a:spcBef>
                <a:spcPct val="20000"/>
              </a:spcBef>
            </a:pPr>
            <a:endParaRPr lang="en-US" sz="2000" baseline="-25000">
              <a:latin typeface="Times New Roman" pitchFamily="18" charset="0"/>
            </a:endParaRPr>
          </a:p>
          <a:p>
            <a:pPr>
              <a:lnSpc>
                <a:spcPct val="90000"/>
              </a:lnSpc>
              <a:spcBef>
                <a:spcPct val="20000"/>
              </a:spcBef>
            </a:pPr>
            <a:r>
              <a:rPr lang="en-US">
                <a:solidFill>
                  <a:srgbClr val="800000"/>
                </a:solidFill>
              </a:rPr>
              <a:t>The function is a sum of terms each consisting of a constant coefficient (</a:t>
            </a:r>
            <a:r>
              <a:rPr lang="en-US" sz="2000" i="1">
                <a:latin typeface="Times New Roman" pitchFamily="18" charset="0"/>
              </a:rPr>
              <a:t>a</a:t>
            </a:r>
            <a:r>
              <a:rPr lang="en-US" sz="2000" i="1" baseline="-25000">
                <a:latin typeface="Times New Roman" pitchFamily="18" charset="0"/>
              </a:rPr>
              <a:t>i</a:t>
            </a:r>
            <a:r>
              <a:rPr lang="en-US">
                <a:solidFill>
                  <a:srgbClr val="800000"/>
                </a:solidFill>
              </a:rPr>
              <a:t>) times the independent variable (</a:t>
            </a:r>
            <a:r>
              <a:rPr lang="en-US" sz="2000" i="1">
                <a:solidFill>
                  <a:srgbClr val="800000"/>
                </a:solidFill>
                <a:latin typeface="Times New Roman" pitchFamily="18" charset="0"/>
              </a:rPr>
              <a:t>x</a:t>
            </a:r>
            <a:r>
              <a:rPr lang="en-US">
                <a:solidFill>
                  <a:srgbClr val="800000"/>
                </a:solidFill>
              </a:rPr>
              <a:t>) raised to a non-negative integer exponent; the terms are arranged in order of decreasing exponents.  The degree of the polynomial function is the value of the largest exponent (</a:t>
            </a:r>
            <a:r>
              <a:rPr lang="en-US" sz="2000" i="1">
                <a:solidFill>
                  <a:srgbClr val="800000"/>
                </a:solidFill>
                <a:latin typeface="Times New Roman" pitchFamily="18" charset="0"/>
              </a:rPr>
              <a:t>n</a:t>
            </a:r>
            <a:r>
              <a:rPr lang="en-US">
                <a:solidFill>
                  <a:srgbClr val="800000"/>
                </a:solidFill>
              </a:rPr>
              <a:t>).  For example, </a:t>
            </a:r>
          </a:p>
          <a:p>
            <a:pPr>
              <a:lnSpc>
                <a:spcPct val="90000"/>
              </a:lnSpc>
              <a:spcBef>
                <a:spcPct val="20000"/>
              </a:spcBef>
            </a:pPr>
            <a:r>
              <a:rPr lang="en-US" b="1"/>
              <a:t>	</a:t>
            </a:r>
            <a:r>
              <a:rPr lang="en-US" sz="2000" i="1">
                <a:latin typeface="Times New Roman" pitchFamily="18" charset="0"/>
              </a:rPr>
              <a:t>f</a:t>
            </a:r>
            <a:r>
              <a:rPr lang="en-US" sz="2000">
                <a:latin typeface="Times New Roman" pitchFamily="18" charset="0"/>
              </a:rPr>
              <a:t>(</a:t>
            </a:r>
            <a:r>
              <a:rPr lang="en-US" sz="2000" i="1">
                <a:latin typeface="Times New Roman" pitchFamily="18" charset="0"/>
              </a:rPr>
              <a:t>x</a:t>
            </a:r>
            <a:r>
              <a:rPr lang="en-US" sz="2000">
                <a:latin typeface="Times New Roman" pitchFamily="18" charset="0"/>
              </a:rPr>
              <a:t>) = 5</a:t>
            </a:r>
            <a:r>
              <a:rPr lang="en-US" sz="2000" i="1">
                <a:latin typeface="Times New Roman" pitchFamily="18" charset="0"/>
              </a:rPr>
              <a:t>x</a:t>
            </a:r>
            <a:r>
              <a:rPr lang="en-US" sz="2000" baseline="30000">
                <a:latin typeface="Times New Roman" pitchFamily="18" charset="0"/>
              </a:rPr>
              <a:t>3</a:t>
            </a:r>
            <a:r>
              <a:rPr lang="en-US" sz="2000">
                <a:latin typeface="Times New Roman" pitchFamily="18" charset="0"/>
              </a:rPr>
              <a:t> </a:t>
            </a:r>
            <a:r>
              <a:rPr lang="en-US" sz="2000"/>
              <a:t>− </a:t>
            </a:r>
            <a:r>
              <a:rPr lang="en-US" sz="2000">
                <a:latin typeface="Times New Roman" pitchFamily="18" charset="0"/>
              </a:rPr>
              <a:t>24</a:t>
            </a:r>
            <a:r>
              <a:rPr lang="en-US" sz="2000" i="1">
                <a:latin typeface="Times New Roman" pitchFamily="18" charset="0"/>
              </a:rPr>
              <a:t>x</a:t>
            </a:r>
            <a:r>
              <a:rPr lang="en-US" sz="2000" baseline="30000">
                <a:latin typeface="Times New Roman" pitchFamily="18" charset="0"/>
              </a:rPr>
              <a:t>2</a:t>
            </a:r>
            <a:r>
              <a:rPr lang="en-US" sz="2000">
                <a:latin typeface="Times New Roman" pitchFamily="18" charset="0"/>
              </a:rPr>
              <a:t> + 13</a:t>
            </a:r>
            <a:r>
              <a:rPr lang="en-US" sz="2000" i="1">
                <a:latin typeface="Times New Roman" pitchFamily="18" charset="0"/>
              </a:rPr>
              <a:t>x</a:t>
            </a:r>
            <a:r>
              <a:rPr lang="en-US" sz="2000">
                <a:latin typeface="Times New Roman" pitchFamily="18" charset="0"/>
              </a:rPr>
              <a:t> + 27</a:t>
            </a:r>
          </a:p>
          <a:p>
            <a:pPr>
              <a:lnSpc>
                <a:spcPct val="90000"/>
              </a:lnSpc>
              <a:spcBef>
                <a:spcPct val="20000"/>
              </a:spcBef>
            </a:pPr>
            <a:r>
              <a:rPr lang="en-US">
                <a:solidFill>
                  <a:srgbClr val="990000"/>
                </a:solidFill>
              </a:rPr>
              <a:t>is a third-degree polynomial function (also known as a cubic function; a second-degree polynomial function is also called a quadratic function)  The constant term (</a:t>
            </a:r>
            <a:r>
              <a:rPr lang="en-US">
                <a:latin typeface="Times New Roman" pitchFamily="18" charset="0"/>
              </a:rPr>
              <a:t>27</a:t>
            </a:r>
            <a:r>
              <a:rPr lang="en-US">
                <a:solidFill>
                  <a:srgbClr val="990000"/>
                </a:solidFill>
              </a:rPr>
              <a:t>, in this case) is a coefficient times </a:t>
            </a:r>
            <a:r>
              <a:rPr lang="en-US" sz="2000" i="1">
                <a:latin typeface="Times New Roman" pitchFamily="18" charset="0"/>
              </a:rPr>
              <a:t>x</a:t>
            </a:r>
            <a:r>
              <a:rPr lang="en-US">
                <a:solidFill>
                  <a:srgbClr val="990000"/>
                </a:solidFill>
              </a:rPr>
              <a:t> raised to the zero power.  </a:t>
            </a:r>
          </a:p>
          <a:p>
            <a:pPr>
              <a:lnSpc>
                <a:spcPct val="90000"/>
              </a:lnSpc>
              <a:spcBef>
                <a:spcPct val="20000"/>
              </a:spcBef>
            </a:pPr>
            <a:endParaRPr lang="en-US">
              <a:solidFill>
                <a:srgbClr val="990000"/>
              </a:solidFill>
            </a:endParaRPr>
          </a:p>
          <a:p>
            <a:pPr>
              <a:lnSpc>
                <a:spcPct val="90000"/>
              </a:lnSpc>
              <a:spcBef>
                <a:spcPct val="20000"/>
              </a:spcBef>
            </a:pPr>
            <a:r>
              <a:rPr lang="en-US">
                <a:solidFill>
                  <a:srgbClr val="990000"/>
                </a:solidFill>
              </a:rPr>
              <a:t>This module illustrates methods of finding local maxima and minima of polynomial functions.  One method uses calculus, specifically the concept that the first derivative of a function is zero at local maxima and minima.  The derivative of a polynomial function of degree </a:t>
            </a:r>
            <a:r>
              <a:rPr lang="en-US" sz="2000" i="1">
                <a:latin typeface="Times New Roman" pitchFamily="18" charset="0"/>
              </a:rPr>
              <a:t>n</a:t>
            </a:r>
            <a:r>
              <a:rPr lang="en-US">
                <a:solidFill>
                  <a:srgbClr val="990000"/>
                </a:solidFill>
              </a:rPr>
              <a:t> is another polynomial function of degree </a:t>
            </a:r>
            <a:r>
              <a:rPr lang="en-US" sz="2000" i="1">
                <a:latin typeface="Times New Roman" pitchFamily="18" charset="0"/>
              </a:rPr>
              <a:t>n</a:t>
            </a:r>
            <a:r>
              <a:rPr lang="en-US">
                <a:cs typeface="Arial" charset="0"/>
              </a:rPr>
              <a:t>−</a:t>
            </a:r>
            <a:r>
              <a:rPr lang="en-US">
                <a:latin typeface="Times New Roman" pitchFamily="18" charset="0"/>
              </a:rPr>
              <a:t>1</a:t>
            </a:r>
            <a:r>
              <a:rPr lang="en-US">
                <a:solidFill>
                  <a:srgbClr val="990000"/>
                </a:solidFill>
              </a:rPr>
              <a:t>.  As a result, this method quickly becomes an algebra problem of finding the roots of a polynomial equation.  Here is an opportunity for you to use the quadratic formula.  A spreadsheet makes it easy.  </a:t>
            </a:r>
            <a:endParaRPr lang="en-US" b="1"/>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p:spPr>
        <p:txBody>
          <a:bodyPr/>
          <a:lstStyle/>
          <a:p>
            <a:fld id="{BD9A7253-CE02-4C32-BE87-36AC04D3D23B}" type="slidenum">
              <a:rPr lang="en-US" smtClean="0">
                <a:latin typeface="Arial" charset="0"/>
              </a:rPr>
              <a:pPr/>
              <a:t>3</a:t>
            </a:fld>
            <a:endParaRPr lang="en-US" smtClean="0">
              <a:latin typeface="Arial" charset="0"/>
            </a:endParaRPr>
          </a:p>
        </p:txBody>
      </p:sp>
      <p:sp>
        <p:nvSpPr>
          <p:cNvPr id="13315" name="Rectangle 2"/>
          <p:cNvSpPr>
            <a:spLocks noGrp="1" noChangeArrowheads="1"/>
          </p:cNvSpPr>
          <p:nvPr>
            <p:ph type="title"/>
          </p:nvPr>
        </p:nvSpPr>
        <p:spPr>
          <a:xfrm>
            <a:off x="76200" y="122238"/>
            <a:ext cx="3276600" cy="411162"/>
          </a:xfrm>
        </p:spPr>
        <p:txBody>
          <a:bodyPr/>
          <a:lstStyle/>
          <a:p>
            <a:pPr eaLnBrk="1" hangingPunct="1"/>
            <a:r>
              <a:rPr lang="en-US" smtClean="0"/>
              <a:t>The Problem and Preview </a:t>
            </a:r>
          </a:p>
        </p:txBody>
      </p:sp>
      <p:sp>
        <p:nvSpPr>
          <p:cNvPr id="13316" name="Rectangle 3"/>
          <p:cNvSpPr>
            <a:spLocks noGrp="1" noChangeArrowheads="1"/>
          </p:cNvSpPr>
          <p:nvPr>
            <p:ph type="body" idx="1"/>
          </p:nvPr>
        </p:nvSpPr>
        <p:spPr>
          <a:xfrm>
            <a:off x="838200" y="838200"/>
            <a:ext cx="7696200" cy="1219200"/>
          </a:xfrm>
        </p:spPr>
        <p:txBody>
          <a:bodyPr/>
          <a:lstStyle/>
          <a:p>
            <a:pPr marL="0" indent="1588" eaLnBrk="1" hangingPunct="1">
              <a:lnSpc>
                <a:spcPct val="90000"/>
              </a:lnSpc>
              <a:buFontTx/>
              <a:buNone/>
            </a:pPr>
            <a:r>
              <a:rPr lang="en-US" sz="2000" smtClean="0"/>
              <a:t>You have a sheet of light cardboard and you want to fold it into an open-top box by cutting a square of length </a:t>
            </a:r>
            <a:r>
              <a:rPr lang="en-US" sz="2000" i="1" smtClean="0"/>
              <a:t>x</a:t>
            </a:r>
            <a:r>
              <a:rPr lang="en-US" sz="2000" b="1" smtClean="0"/>
              <a:t> </a:t>
            </a:r>
            <a:r>
              <a:rPr lang="en-US" sz="2000" smtClean="0"/>
              <a:t>from each corner and folding up the sides.  The sheet of cardboard is 8 inches by 10 inches.  What value of </a:t>
            </a:r>
            <a:r>
              <a:rPr lang="en-US" sz="2000" i="1" smtClean="0"/>
              <a:t>x</a:t>
            </a:r>
            <a:r>
              <a:rPr lang="en-US" sz="2000" smtClean="0"/>
              <a:t> maximizes the volume of the box?</a:t>
            </a:r>
          </a:p>
        </p:txBody>
      </p:sp>
      <p:sp>
        <p:nvSpPr>
          <p:cNvPr id="13317" name="Rectangle 9"/>
          <p:cNvSpPr>
            <a:spLocks noChangeArrowheads="1"/>
          </p:cNvSpPr>
          <p:nvPr/>
        </p:nvSpPr>
        <p:spPr bwMode="auto">
          <a:xfrm>
            <a:off x="1600200" y="2652713"/>
            <a:ext cx="1905000" cy="990600"/>
          </a:xfrm>
          <a:prstGeom prst="rect">
            <a:avLst/>
          </a:prstGeom>
          <a:solidFill>
            <a:schemeClr val="accent1"/>
          </a:solidFill>
          <a:ln w="28575">
            <a:solidFill>
              <a:schemeClr val="tx1"/>
            </a:solidFill>
            <a:miter lim="800000"/>
            <a:headEnd/>
            <a:tailEnd/>
          </a:ln>
        </p:spPr>
        <p:txBody>
          <a:bodyPr wrap="none" anchor="ctr"/>
          <a:lstStyle/>
          <a:p>
            <a:endParaRPr lang="en-US"/>
          </a:p>
        </p:txBody>
      </p:sp>
      <p:sp>
        <p:nvSpPr>
          <p:cNvPr id="13318" name="Line 10"/>
          <p:cNvSpPr>
            <a:spLocks noChangeShapeType="1"/>
          </p:cNvSpPr>
          <p:nvPr/>
        </p:nvSpPr>
        <p:spPr bwMode="auto">
          <a:xfrm>
            <a:off x="1600200" y="3414713"/>
            <a:ext cx="1905000" cy="0"/>
          </a:xfrm>
          <a:prstGeom prst="line">
            <a:avLst/>
          </a:prstGeom>
          <a:noFill/>
          <a:ln w="28575">
            <a:solidFill>
              <a:schemeClr val="tx1"/>
            </a:solidFill>
            <a:round/>
            <a:headEnd/>
            <a:tailEnd/>
          </a:ln>
        </p:spPr>
        <p:txBody>
          <a:bodyPr/>
          <a:lstStyle/>
          <a:p>
            <a:endParaRPr lang="en-US"/>
          </a:p>
        </p:txBody>
      </p:sp>
      <p:sp>
        <p:nvSpPr>
          <p:cNvPr id="13319" name="Line 11"/>
          <p:cNvSpPr>
            <a:spLocks noChangeShapeType="1"/>
          </p:cNvSpPr>
          <p:nvPr/>
        </p:nvSpPr>
        <p:spPr bwMode="auto">
          <a:xfrm>
            <a:off x="1600200" y="2881313"/>
            <a:ext cx="1905000" cy="0"/>
          </a:xfrm>
          <a:prstGeom prst="line">
            <a:avLst/>
          </a:prstGeom>
          <a:noFill/>
          <a:ln w="28575">
            <a:solidFill>
              <a:schemeClr val="tx1"/>
            </a:solidFill>
            <a:round/>
            <a:headEnd/>
            <a:tailEnd/>
          </a:ln>
        </p:spPr>
        <p:txBody>
          <a:bodyPr/>
          <a:lstStyle/>
          <a:p>
            <a:endParaRPr lang="en-US"/>
          </a:p>
        </p:txBody>
      </p:sp>
      <p:sp>
        <p:nvSpPr>
          <p:cNvPr id="13320" name="Line 12"/>
          <p:cNvSpPr>
            <a:spLocks noChangeShapeType="1"/>
          </p:cNvSpPr>
          <p:nvPr/>
        </p:nvSpPr>
        <p:spPr bwMode="auto">
          <a:xfrm>
            <a:off x="1905000" y="2652713"/>
            <a:ext cx="0" cy="990600"/>
          </a:xfrm>
          <a:prstGeom prst="line">
            <a:avLst/>
          </a:prstGeom>
          <a:noFill/>
          <a:ln w="28575">
            <a:solidFill>
              <a:schemeClr val="tx1"/>
            </a:solidFill>
            <a:round/>
            <a:headEnd/>
            <a:tailEnd/>
          </a:ln>
        </p:spPr>
        <p:txBody>
          <a:bodyPr/>
          <a:lstStyle/>
          <a:p>
            <a:endParaRPr lang="en-US"/>
          </a:p>
        </p:txBody>
      </p:sp>
      <p:sp>
        <p:nvSpPr>
          <p:cNvPr id="13321" name="Line 13"/>
          <p:cNvSpPr>
            <a:spLocks noChangeShapeType="1"/>
          </p:cNvSpPr>
          <p:nvPr/>
        </p:nvSpPr>
        <p:spPr bwMode="auto">
          <a:xfrm>
            <a:off x="3200400" y="2652713"/>
            <a:ext cx="0" cy="990600"/>
          </a:xfrm>
          <a:prstGeom prst="line">
            <a:avLst/>
          </a:prstGeom>
          <a:noFill/>
          <a:ln w="28575">
            <a:solidFill>
              <a:schemeClr val="tx1"/>
            </a:solidFill>
            <a:round/>
            <a:headEnd/>
            <a:tailEnd/>
          </a:ln>
        </p:spPr>
        <p:txBody>
          <a:bodyPr/>
          <a:lstStyle/>
          <a:p>
            <a:endParaRPr lang="en-US"/>
          </a:p>
        </p:txBody>
      </p:sp>
      <p:sp>
        <p:nvSpPr>
          <p:cNvPr id="13322" name="Line 16"/>
          <p:cNvSpPr>
            <a:spLocks noChangeShapeType="1"/>
          </p:cNvSpPr>
          <p:nvPr/>
        </p:nvSpPr>
        <p:spPr bwMode="auto">
          <a:xfrm>
            <a:off x="1600200" y="2500313"/>
            <a:ext cx="1905000" cy="0"/>
          </a:xfrm>
          <a:prstGeom prst="line">
            <a:avLst/>
          </a:prstGeom>
          <a:noFill/>
          <a:ln w="38100">
            <a:solidFill>
              <a:schemeClr val="tx1"/>
            </a:solidFill>
            <a:round/>
            <a:headEnd type="arrow" w="med" len="med"/>
            <a:tailEnd type="arrow" w="med" len="med"/>
          </a:ln>
        </p:spPr>
        <p:txBody>
          <a:bodyPr/>
          <a:lstStyle/>
          <a:p>
            <a:endParaRPr lang="en-US"/>
          </a:p>
        </p:txBody>
      </p:sp>
      <p:sp>
        <p:nvSpPr>
          <p:cNvPr id="13323" name="Line 17"/>
          <p:cNvSpPr>
            <a:spLocks noChangeShapeType="1"/>
          </p:cNvSpPr>
          <p:nvPr/>
        </p:nvSpPr>
        <p:spPr bwMode="auto">
          <a:xfrm>
            <a:off x="3733800" y="2652713"/>
            <a:ext cx="0" cy="990600"/>
          </a:xfrm>
          <a:prstGeom prst="line">
            <a:avLst/>
          </a:prstGeom>
          <a:noFill/>
          <a:ln w="38100">
            <a:solidFill>
              <a:schemeClr val="tx1"/>
            </a:solidFill>
            <a:round/>
            <a:headEnd type="arrow" w="med" len="med"/>
            <a:tailEnd type="arrow" w="med" len="med"/>
          </a:ln>
        </p:spPr>
        <p:txBody>
          <a:bodyPr/>
          <a:lstStyle/>
          <a:p>
            <a:endParaRPr lang="en-US"/>
          </a:p>
        </p:txBody>
      </p:sp>
      <p:sp>
        <p:nvSpPr>
          <p:cNvPr id="13324" name="Text Box 18"/>
          <p:cNvSpPr txBox="1">
            <a:spLocks noChangeArrowheads="1"/>
          </p:cNvSpPr>
          <p:nvPr/>
        </p:nvSpPr>
        <p:spPr bwMode="auto">
          <a:xfrm>
            <a:off x="1981200" y="2058988"/>
            <a:ext cx="1054100" cy="366712"/>
          </a:xfrm>
          <a:prstGeom prst="rect">
            <a:avLst/>
          </a:prstGeom>
          <a:noFill/>
          <a:ln w="9525">
            <a:noFill/>
            <a:miter lim="800000"/>
            <a:headEnd/>
            <a:tailEnd/>
          </a:ln>
        </p:spPr>
        <p:txBody>
          <a:bodyPr wrap="none">
            <a:spAutoFit/>
          </a:bodyPr>
          <a:lstStyle/>
          <a:p>
            <a:r>
              <a:rPr lang="en-US">
                <a:latin typeface="Times New Roman" pitchFamily="18" charset="0"/>
              </a:rPr>
              <a:t>10 inches</a:t>
            </a:r>
          </a:p>
        </p:txBody>
      </p:sp>
      <p:sp>
        <p:nvSpPr>
          <p:cNvPr id="13325" name="Text Box 19"/>
          <p:cNvSpPr txBox="1">
            <a:spLocks noChangeArrowheads="1"/>
          </p:cNvSpPr>
          <p:nvPr/>
        </p:nvSpPr>
        <p:spPr bwMode="auto">
          <a:xfrm>
            <a:off x="3810000" y="2959100"/>
            <a:ext cx="939800" cy="366713"/>
          </a:xfrm>
          <a:prstGeom prst="rect">
            <a:avLst/>
          </a:prstGeom>
          <a:noFill/>
          <a:ln w="9525">
            <a:noFill/>
            <a:miter lim="800000"/>
            <a:headEnd/>
            <a:tailEnd/>
          </a:ln>
        </p:spPr>
        <p:txBody>
          <a:bodyPr wrap="none">
            <a:spAutoFit/>
          </a:bodyPr>
          <a:lstStyle/>
          <a:p>
            <a:r>
              <a:rPr lang="en-US">
                <a:latin typeface="Times New Roman" pitchFamily="18" charset="0"/>
              </a:rPr>
              <a:t>8 inches</a:t>
            </a:r>
          </a:p>
        </p:txBody>
      </p:sp>
      <p:sp>
        <p:nvSpPr>
          <p:cNvPr id="13326" name="Text Box 20"/>
          <p:cNvSpPr txBox="1">
            <a:spLocks noChangeArrowheads="1"/>
          </p:cNvSpPr>
          <p:nvPr/>
        </p:nvSpPr>
        <p:spPr bwMode="auto">
          <a:xfrm>
            <a:off x="1606550" y="3644900"/>
            <a:ext cx="285750" cy="366713"/>
          </a:xfrm>
          <a:prstGeom prst="rect">
            <a:avLst/>
          </a:prstGeom>
          <a:noFill/>
          <a:ln w="9525">
            <a:noFill/>
            <a:miter lim="800000"/>
            <a:headEnd/>
            <a:tailEnd/>
          </a:ln>
        </p:spPr>
        <p:txBody>
          <a:bodyPr wrap="none">
            <a:spAutoFit/>
          </a:bodyPr>
          <a:lstStyle/>
          <a:p>
            <a:r>
              <a:rPr lang="en-US" i="1">
                <a:latin typeface="Times New Roman" pitchFamily="18" charset="0"/>
              </a:rPr>
              <a:t>x</a:t>
            </a:r>
          </a:p>
        </p:txBody>
      </p:sp>
      <p:sp>
        <p:nvSpPr>
          <p:cNvPr id="13327" name="Text Box 21"/>
          <p:cNvSpPr txBox="1">
            <a:spLocks noChangeArrowheads="1"/>
          </p:cNvSpPr>
          <p:nvPr/>
        </p:nvSpPr>
        <p:spPr bwMode="auto">
          <a:xfrm>
            <a:off x="1219200" y="3354388"/>
            <a:ext cx="285750" cy="366712"/>
          </a:xfrm>
          <a:prstGeom prst="rect">
            <a:avLst/>
          </a:prstGeom>
          <a:noFill/>
          <a:ln w="9525">
            <a:noFill/>
            <a:miter lim="800000"/>
            <a:headEnd/>
            <a:tailEnd/>
          </a:ln>
        </p:spPr>
        <p:txBody>
          <a:bodyPr wrap="none">
            <a:spAutoFit/>
          </a:bodyPr>
          <a:lstStyle/>
          <a:p>
            <a:r>
              <a:rPr lang="en-US" i="1">
                <a:latin typeface="Times New Roman" pitchFamily="18" charset="0"/>
              </a:rPr>
              <a:t>x</a:t>
            </a:r>
          </a:p>
        </p:txBody>
      </p:sp>
      <p:sp>
        <p:nvSpPr>
          <p:cNvPr id="13328" name="Text Box 22"/>
          <p:cNvSpPr txBox="1">
            <a:spLocks noChangeArrowheads="1"/>
          </p:cNvSpPr>
          <p:nvPr/>
        </p:nvSpPr>
        <p:spPr bwMode="auto">
          <a:xfrm>
            <a:off x="5334000" y="3084513"/>
            <a:ext cx="3200400" cy="641350"/>
          </a:xfrm>
          <a:prstGeom prst="rect">
            <a:avLst/>
          </a:prstGeom>
          <a:noFill/>
          <a:ln w="9525">
            <a:noFill/>
            <a:miter lim="800000"/>
            <a:headEnd/>
            <a:tailEnd/>
          </a:ln>
        </p:spPr>
        <p:txBody>
          <a:bodyPr>
            <a:spAutoFit/>
          </a:bodyPr>
          <a:lstStyle/>
          <a:p>
            <a:r>
              <a:rPr lang="en-US"/>
              <a:t>There are numerous ways we can answer this question.</a:t>
            </a:r>
          </a:p>
        </p:txBody>
      </p:sp>
      <p:sp>
        <p:nvSpPr>
          <p:cNvPr id="13329" name="Rectangle 25"/>
          <p:cNvSpPr>
            <a:spLocks noChangeArrowheads="1"/>
          </p:cNvSpPr>
          <p:nvPr/>
        </p:nvSpPr>
        <p:spPr bwMode="auto">
          <a:xfrm>
            <a:off x="381000" y="3984625"/>
            <a:ext cx="8382000" cy="2857500"/>
          </a:xfrm>
          <a:prstGeom prst="rect">
            <a:avLst/>
          </a:prstGeom>
          <a:noFill/>
          <a:ln w="9525">
            <a:noFill/>
            <a:miter lim="800000"/>
            <a:headEnd/>
            <a:tailEnd/>
          </a:ln>
        </p:spPr>
        <p:txBody>
          <a:bodyPr>
            <a:spAutoFit/>
          </a:bodyPr>
          <a:lstStyle/>
          <a:p>
            <a:r>
              <a:rPr lang="en-US" sz="1400" b="1"/>
              <a:t>Slide 4 </a:t>
            </a:r>
            <a:r>
              <a:rPr lang="en-US" sz="1400" i="1"/>
              <a:t>directs you to a site on the Internet where you can solve the problem experimentally with an applet</a:t>
            </a:r>
            <a:r>
              <a:rPr lang="en-US" sz="1400" b="1" i="1"/>
              <a:t>, </a:t>
            </a:r>
            <a:r>
              <a:rPr lang="en-US" sz="1400" i="1"/>
              <a:t>and </a:t>
            </a:r>
            <a:r>
              <a:rPr lang="en-US" sz="1400" b="1"/>
              <a:t>Slide 5 </a:t>
            </a:r>
            <a:r>
              <a:rPr lang="en-US" sz="1400" i="1"/>
              <a:t>describes how you might determine the answer experimentally using cardboard, scissors and some granular cereal.</a:t>
            </a:r>
          </a:p>
          <a:p>
            <a:endParaRPr lang="en-US" sz="1400" i="1"/>
          </a:p>
          <a:p>
            <a:r>
              <a:rPr lang="en-US" sz="1400" b="1"/>
              <a:t>Slide 6-9 </a:t>
            </a:r>
            <a:r>
              <a:rPr lang="en-US" sz="1400" i="1"/>
              <a:t>guide you to solve the problem using a spreadsheet to calculate the volume for numerous values of x, and </a:t>
            </a:r>
            <a:r>
              <a:rPr lang="en-US" sz="1400" b="1"/>
              <a:t>Slide 10</a:t>
            </a:r>
            <a:r>
              <a:rPr lang="en-US" sz="1400" i="1"/>
              <a:t> asks you to graph the polynomial function given in the list of x and V</a:t>
            </a:r>
            <a:r>
              <a:rPr lang="en-US" sz="1400" b="1"/>
              <a:t>. </a:t>
            </a:r>
          </a:p>
          <a:p>
            <a:endParaRPr lang="en-US" sz="1400" b="1"/>
          </a:p>
          <a:p>
            <a:r>
              <a:rPr lang="en-US" sz="1400" b="1"/>
              <a:t>Slide 10-13 </a:t>
            </a:r>
            <a:r>
              <a:rPr lang="en-US" sz="1400" i="1"/>
              <a:t>guide you to solve the problem using calculus and the quadratic formula.</a:t>
            </a:r>
          </a:p>
          <a:p>
            <a:endParaRPr lang="en-US" sz="1400" i="1"/>
          </a:p>
          <a:p>
            <a:r>
              <a:rPr lang="en-US" sz="1400" b="1"/>
              <a:t>Slide 14 </a:t>
            </a:r>
            <a:r>
              <a:rPr lang="en-US" sz="1400" i="1"/>
              <a:t>asks you to build a spreadsheet to find the roots of a quadratic equation assuming you don’t remember the quadratic formula.  </a:t>
            </a:r>
          </a:p>
          <a:p>
            <a:endParaRPr lang="en-US" sz="1400" i="1"/>
          </a:p>
          <a:p>
            <a:r>
              <a:rPr lang="en-US" sz="1400" b="1"/>
              <a:t>Slide 15 </a:t>
            </a:r>
            <a:r>
              <a:rPr lang="en-US" sz="1400" i="1"/>
              <a:t>has the end-of-module assignments.</a:t>
            </a:r>
            <a:r>
              <a:rPr lang="en-US" sz="1400"/>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p:spPr>
        <p:txBody>
          <a:bodyPr/>
          <a:lstStyle/>
          <a:p>
            <a:fld id="{89025D22-7799-4D41-AF99-3F8553F1CBD5}" type="slidenum">
              <a:rPr lang="en-US" smtClean="0">
                <a:latin typeface="Arial" charset="0"/>
              </a:rPr>
              <a:pPr/>
              <a:t>4</a:t>
            </a:fld>
            <a:endParaRPr lang="en-US" smtClean="0">
              <a:latin typeface="Arial" charset="0"/>
            </a:endParaRPr>
          </a:p>
        </p:txBody>
      </p:sp>
      <p:sp>
        <p:nvSpPr>
          <p:cNvPr id="14339" name="Rectangle 2"/>
          <p:cNvSpPr>
            <a:spLocks noGrp="1" noChangeArrowheads="1"/>
          </p:cNvSpPr>
          <p:nvPr>
            <p:ph type="title"/>
          </p:nvPr>
        </p:nvSpPr>
        <p:spPr>
          <a:xfrm>
            <a:off x="76200" y="122238"/>
            <a:ext cx="2743200" cy="411162"/>
          </a:xfrm>
        </p:spPr>
        <p:txBody>
          <a:bodyPr/>
          <a:lstStyle/>
          <a:p>
            <a:pPr eaLnBrk="1" hangingPunct="1"/>
            <a:r>
              <a:rPr lang="en-US" smtClean="0"/>
              <a:t>Using the Internet </a:t>
            </a:r>
          </a:p>
        </p:txBody>
      </p:sp>
      <p:sp>
        <p:nvSpPr>
          <p:cNvPr id="14340" name="Rectangle 3"/>
          <p:cNvSpPr>
            <a:spLocks noGrp="1" noChangeArrowheads="1"/>
          </p:cNvSpPr>
          <p:nvPr>
            <p:ph type="body" idx="1"/>
          </p:nvPr>
        </p:nvSpPr>
        <p:spPr>
          <a:xfrm>
            <a:off x="838200" y="685800"/>
            <a:ext cx="7696200" cy="1066800"/>
          </a:xfrm>
        </p:spPr>
        <p:txBody>
          <a:bodyPr/>
          <a:lstStyle/>
          <a:p>
            <a:pPr marL="0" indent="1588" eaLnBrk="1" hangingPunct="1">
              <a:buFontTx/>
              <a:buNone/>
            </a:pPr>
            <a:r>
              <a:rPr lang="en-US" sz="2000" smtClean="0"/>
              <a:t>You can try to find something on the Internet.  For example, you might Google on “three dimensional box” and find a nifty animation titled “Three dimensional box applet: Working with volume.”</a:t>
            </a:r>
          </a:p>
        </p:txBody>
      </p:sp>
      <p:sp>
        <p:nvSpPr>
          <p:cNvPr id="14341" name="Rectangle 4"/>
          <p:cNvSpPr>
            <a:spLocks noChangeArrowheads="1"/>
          </p:cNvSpPr>
          <p:nvPr/>
        </p:nvSpPr>
        <p:spPr bwMode="auto">
          <a:xfrm>
            <a:off x="609600" y="4710113"/>
            <a:ext cx="1905000" cy="990600"/>
          </a:xfrm>
          <a:prstGeom prst="rect">
            <a:avLst/>
          </a:prstGeom>
          <a:solidFill>
            <a:schemeClr val="accent1"/>
          </a:solidFill>
          <a:ln w="28575">
            <a:solidFill>
              <a:schemeClr val="tx1"/>
            </a:solidFill>
            <a:miter lim="800000"/>
            <a:headEnd/>
            <a:tailEnd/>
          </a:ln>
        </p:spPr>
        <p:txBody>
          <a:bodyPr wrap="none" anchor="ctr"/>
          <a:lstStyle/>
          <a:p>
            <a:endParaRPr lang="en-US"/>
          </a:p>
        </p:txBody>
      </p:sp>
      <p:sp>
        <p:nvSpPr>
          <p:cNvPr id="14342" name="Line 5"/>
          <p:cNvSpPr>
            <a:spLocks noChangeShapeType="1"/>
          </p:cNvSpPr>
          <p:nvPr/>
        </p:nvSpPr>
        <p:spPr bwMode="auto">
          <a:xfrm>
            <a:off x="609600" y="5472113"/>
            <a:ext cx="1905000" cy="0"/>
          </a:xfrm>
          <a:prstGeom prst="line">
            <a:avLst/>
          </a:prstGeom>
          <a:noFill/>
          <a:ln w="28575">
            <a:solidFill>
              <a:schemeClr val="tx1"/>
            </a:solidFill>
            <a:round/>
            <a:headEnd/>
            <a:tailEnd/>
          </a:ln>
        </p:spPr>
        <p:txBody>
          <a:bodyPr/>
          <a:lstStyle/>
          <a:p>
            <a:endParaRPr lang="en-US"/>
          </a:p>
        </p:txBody>
      </p:sp>
      <p:sp>
        <p:nvSpPr>
          <p:cNvPr id="14343" name="Line 6"/>
          <p:cNvSpPr>
            <a:spLocks noChangeShapeType="1"/>
          </p:cNvSpPr>
          <p:nvPr/>
        </p:nvSpPr>
        <p:spPr bwMode="auto">
          <a:xfrm>
            <a:off x="609600" y="4938713"/>
            <a:ext cx="1905000" cy="0"/>
          </a:xfrm>
          <a:prstGeom prst="line">
            <a:avLst/>
          </a:prstGeom>
          <a:noFill/>
          <a:ln w="28575">
            <a:solidFill>
              <a:schemeClr val="tx1"/>
            </a:solidFill>
            <a:round/>
            <a:headEnd/>
            <a:tailEnd/>
          </a:ln>
        </p:spPr>
        <p:txBody>
          <a:bodyPr/>
          <a:lstStyle/>
          <a:p>
            <a:endParaRPr lang="en-US"/>
          </a:p>
        </p:txBody>
      </p:sp>
      <p:sp>
        <p:nvSpPr>
          <p:cNvPr id="14344" name="Line 7"/>
          <p:cNvSpPr>
            <a:spLocks noChangeShapeType="1"/>
          </p:cNvSpPr>
          <p:nvPr/>
        </p:nvSpPr>
        <p:spPr bwMode="auto">
          <a:xfrm>
            <a:off x="914400" y="4710113"/>
            <a:ext cx="0" cy="990600"/>
          </a:xfrm>
          <a:prstGeom prst="line">
            <a:avLst/>
          </a:prstGeom>
          <a:noFill/>
          <a:ln w="28575">
            <a:solidFill>
              <a:schemeClr val="tx1"/>
            </a:solidFill>
            <a:round/>
            <a:headEnd/>
            <a:tailEnd/>
          </a:ln>
        </p:spPr>
        <p:txBody>
          <a:bodyPr/>
          <a:lstStyle/>
          <a:p>
            <a:endParaRPr lang="en-US"/>
          </a:p>
        </p:txBody>
      </p:sp>
      <p:sp>
        <p:nvSpPr>
          <p:cNvPr id="14345" name="Line 8"/>
          <p:cNvSpPr>
            <a:spLocks noChangeShapeType="1"/>
          </p:cNvSpPr>
          <p:nvPr/>
        </p:nvSpPr>
        <p:spPr bwMode="auto">
          <a:xfrm>
            <a:off x="2209800" y="4710113"/>
            <a:ext cx="0" cy="990600"/>
          </a:xfrm>
          <a:prstGeom prst="line">
            <a:avLst/>
          </a:prstGeom>
          <a:noFill/>
          <a:ln w="28575">
            <a:solidFill>
              <a:schemeClr val="tx1"/>
            </a:solidFill>
            <a:round/>
            <a:headEnd/>
            <a:tailEnd/>
          </a:ln>
        </p:spPr>
        <p:txBody>
          <a:bodyPr/>
          <a:lstStyle/>
          <a:p>
            <a:endParaRPr lang="en-US"/>
          </a:p>
        </p:txBody>
      </p:sp>
      <p:sp>
        <p:nvSpPr>
          <p:cNvPr id="14346" name="Line 9"/>
          <p:cNvSpPr>
            <a:spLocks noChangeShapeType="1"/>
          </p:cNvSpPr>
          <p:nvPr/>
        </p:nvSpPr>
        <p:spPr bwMode="auto">
          <a:xfrm>
            <a:off x="609600" y="4557713"/>
            <a:ext cx="1905000" cy="0"/>
          </a:xfrm>
          <a:prstGeom prst="line">
            <a:avLst/>
          </a:prstGeom>
          <a:noFill/>
          <a:ln w="38100">
            <a:solidFill>
              <a:schemeClr val="tx1"/>
            </a:solidFill>
            <a:round/>
            <a:headEnd type="arrow" w="med" len="med"/>
            <a:tailEnd type="arrow" w="med" len="med"/>
          </a:ln>
        </p:spPr>
        <p:txBody>
          <a:bodyPr/>
          <a:lstStyle/>
          <a:p>
            <a:endParaRPr lang="en-US"/>
          </a:p>
        </p:txBody>
      </p:sp>
      <p:sp>
        <p:nvSpPr>
          <p:cNvPr id="14347" name="Line 10"/>
          <p:cNvSpPr>
            <a:spLocks noChangeShapeType="1"/>
          </p:cNvSpPr>
          <p:nvPr/>
        </p:nvSpPr>
        <p:spPr bwMode="auto">
          <a:xfrm>
            <a:off x="2743200" y="4710113"/>
            <a:ext cx="0" cy="990600"/>
          </a:xfrm>
          <a:prstGeom prst="line">
            <a:avLst/>
          </a:prstGeom>
          <a:noFill/>
          <a:ln w="38100">
            <a:solidFill>
              <a:schemeClr val="tx1"/>
            </a:solidFill>
            <a:round/>
            <a:headEnd type="arrow" w="med" len="med"/>
            <a:tailEnd type="arrow" w="med" len="med"/>
          </a:ln>
        </p:spPr>
        <p:txBody>
          <a:bodyPr/>
          <a:lstStyle/>
          <a:p>
            <a:endParaRPr lang="en-US"/>
          </a:p>
        </p:txBody>
      </p:sp>
      <p:sp>
        <p:nvSpPr>
          <p:cNvPr id="14348" name="Text Box 11"/>
          <p:cNvSpPr txBox="1">
            <a:spLocks noChangeArrowheads="1"/>
          </p:cNvSpPr>
          <p:nvPr/>
        </p:nvSpPr>
        <p:spPr bwMode="auto">
          <a:xfrm>
            <a:off x="990600" y="4114800"/>
            <a:ext cx="1162050" cy="366713"/>
          </a:xfrm>
          <a:prstGeom prst="rect">
            <a:avLst/>
          </a:prstGeom>
          <a:noFill/>
          <a:ln w="9525">
            <a:noFill/>
            <a:miter lim="800000"/>
            <a:headEnd/>
            <a:tailEnd/>
          </a:ln>
        </p:spPr>
        <p:txBody>
          <a:bodyPr wrap="none">
            <a:spAutoFit/>
          </a:bodyPr>
          <a:lstStyle/>
          <a:p>
            <a:r>
              <a:rPr lang="en-US"/>
              <a:t>10 inches</a:t>
            </a:r>
          </a:p>
        </p:txBody>
      </p:sp>
      <p:sp>
        <p:nvSpPr>
          <p:cNvPr id="14349" name="Text Box 12"/>
          <p:cNvSpPr txBox="1">
            <a:spLocks noChangeArrowheads="1"/>
          </p:cNvSpPr>
          <p:nvPr/>
        </p:nvSpPr>
        <p:spPr bwMode="auto">
          <a:xfrm>
            <a:off x="2819400" y="5014913"/>
            <a:ext cx="1035050" cy="366712"/>
          </a:xfrm>
          <a:prstGeom prst="rect">
            <a:avLst/>
          </a:prstGeom>
          <a:noFill/>
          <a:ln w="9525">
            <a:noFill/>
            <a:miter lim="800000"/>
            <a:headEnd/>
            <a:tailEnd/>
          </a:ln>
        </p:spPr>
        <p:txBody>
          <a:bodyPr wrap="none">
            <a:spAutoFit/>
          </a:bodyPr>
          <a:lstStyle/>
          <a:p>
            <a:r>
              <a:rPr lang="en-US"/>
              <a:t>8 inches</a:t>
            </a:r>
          </a:p>
        </p:txBody>
      </p:sp>
      <p:sp>
        <p:nvSpPr>
          <p:cNvPr id="14350" name="Text Box 13"/>
          <p:cNvSpPr txBox="1">
            <a:spLocks noChangeArrowheads="1"/>
          </p:cNvSpPr>
          <p:nvPr/>
        </p:nvSpPr>
        <p:spPr bwMode="auto">
          <a:xfrm>
            <a:off x="609600" y="5653088"/>
            <a:ext cx="298450" cy="366712"/>
          </a:xfrm>
          <a:prstGeom prst="rect">
            <a:avLst/>
          </a:prstGeom>
          <a:noFill/>
          <a:ln w="9525">
            <a:noFill/>
            <a:miter lim="800000"/>
            <a:headEnd/>
            <a:tailEnd/>
          </a:ln>
        </p:spPr>
        <p:txBody>
          <a:bodyPr wrap="none">
            <a:spAutoFit/>
          </a:bodyPr>
          <a:lstStyle/>
          <a:p>
            <a:r>
              <a:rPr lang="en-US" i="1"/>
              <a:t>x</a:t>
            </a:r>
          </a:p>
        </p:txBody>
      </p:sp>
      <p:sp>
        <p:nvSpPr>
          <p:cNvPr id="14351" name="Text Box 14"/>
          <p:cNvSpPr txBox="1">
            <a:spLocks noChangeArrowheads="1"/>
          </p:cNvSpPr>
          <p:nvPr/>
        </p:nvSpPr>
        <p:spPr bwMode="auto">
          <a:xfrm>
            <a:off x="228600" y="5410200"/>
            <a:ext cx="298450" cy="366713"/>
          </a:xfrm>
          <a:prstGeom prst="rect">
            <a:avLst/>
          </a:prstGeom>
          <a:noFill/>
          <a:ln w="9525">
            <a:noFill/>
            <a:miter lim="800000"/>
            <a:headEnd/>
            <a:tailEnd/>
          </a:ln>
        </p:spPr>
        <p:txBody>
          <a:bodyPr wrap="none">
            <a:spAutoFit/>
          </a:bodyPr>
          <a:lstStyle/>
          <a:p>
            <a:r>
              <a:rPr lang="en-US" i="1"/>
              <a:t>x</a:t>
            </a:r>
          </a:p>
        </p:txBody>
      </p:sp>
      <p:sp>
        <p:nvSpPr>
          <p:cNvPr id="14352" name="Text Box 15"/>
          <p:cNvSpPr txBox="1">
            <a:spLocks noChangeArrowheads="1"/>
          </p:cNvSpPr>
          <p:nvPr/>
        </p:nvSpPr>
        <p:spPr bwMode="auto">
          <a:xfrm>
            <a:off x="381000" y="1828800"/>
            <a:ext cx="8153400" cy="1739900"/>
          </a:xfrm>
          <a:prstGeom prst="rect">
            <a:avLst/>
          </a:prstGeom>
          <a:noFill/>
          <a:ln w="9525">
            <a:noFill/>
            <a:miter lim="800000"/>
            <a:headEnd/>
            <a:tailEnd/>
          </a:ln>
        </p:spPr>
        <p:txBody>
          <a:bodyPr>
            <a:spAutoFit/>
          </a:bodyPr>
          <a:lstStyle/>
          <a:p>
            <a:r>
              <a:rPr lang="en-US"/>
              <a:t>Here is the description from the Web site:</a:t>
            </a:r>
          </a:p>
          <a:p>
            <a:r>
              <a:rPr lang="en-US"/>
              <a:t>This applet is great for studying the volume of a rectangular prism and how to maximize it.   The graphic in the applet simulates a piece of paper that is 8 units by 10 units long. Drag your cursor in the top left quadrant. Dotted lines will show how much of the paper's corners will be cut.   Click the "Cut and Fold" button and the paper will fold into a box.  </a:t>
            </a:r>
          </a:p>
        </p:txBody>
      </p:sp>
      <p:sp>
        <p:nvSpPr>
          <p:cNvPr id="14353" name="Text Box 27"/>
          <p:cNvSpPr txBox="1">
            <a:spLocks noChangeArrowheads="1"/>
          </p:cNvSpPr>
          <p:nvPr/>
        </p:nvSpPr>
        <p:spPr bwMode="auto">
          <a:xfrm>
            <a:off x="3276600" y="3733800"/>
            <a:ext cx="5715000" cy="1200150"/>
          </a:xfrm>
          <a:prstGeom prst="rect">
            <a:avLst/>
          </a:prstGeom>
          <a:solidFill>
            <a:srgbClr val="CCECFF">
              <a:alpha val="50195"/>
            </a:srgbClr>
          </a:solidFill>
          <a:ln w="9525">
            <a:solidFill>
              <a:schemeClr val="tx1"/>
            </a:solidFill>
            <a:miter lim="800000"/>
            <a:headEnd/>
            <a:tailEnd/>
          </a:ln>
        </p:spPr>
        <p:txBody>
          <a:bodyPr>
            <a:spAutoFit/>
          </a:bodyPr>
          <a:lstStyle/>
          <a:p>
            <a:r>
              <a:rPr lang="en-US"/>
              <a:t>Try it:   </a:t>
            </a:r>
            <a:r>
              <a:rPr lang="en-US">
                <a:hlinkClick r:id="rId2"/>
              </a:rPr>
              <a:t>http://www.mste.uiuc.edu/users/carvell/3dbox/</a:t>
            </a:r>
            <a:r>
              <a:rPr lang="en-US"/>
              <a:t> </a:t>
            </a:r>
          </a:p>
          <a:p>
            <a:r>
              <a:rPr lang="en-US"/>
              <a:t>Each time you click the “cut and fold” button, the applet folds up the box and tells you its volume and surface area.</a:t>
            </a:r>
          </a:p>
        </p:txBody>
      </p:sp>
      <p:sp>
        <p:nvSpPr>
          <p:cNvPr id="14354" name="Text Box 29"/>
          <p:cNvSpPr txBox="1">
            <a:spLocks noChangeArrowheads="1"/>
          </p:cNvSpPr>
          <p:nvPr/>
        </p:nvSpPr>
        <p:spPr bwMode="auto">
          <a:xfrm>
            <a:off x="4038600" y="5200650"/>
            <a:ext cx="4267200" cy="1196975"/>
          </a:xfrm>
          <a:prstGeom prst="rect">
            <a:avLst/>
          </a:prstGeom>
          <a:solidFill>
            <a:srgbClr val="CCECFF">
              <a:alpha val="50195"/>
            </a:srgbClr>
          </a:solidFill>
          <a:ln w="9525">
            <a:solidFill>
              <a:schemeClr val="tx1"/>
            </a:solidFill>
            <a:miter lim="800000"/>
            <a:headEnd/>
            <a:tailEnd/>
          </a:ln>
        </p:spPr>
        <p:txBody>
          <a:bodyPr>
            <a:spAutoFit/>
          </a:bodyPr>
          <a:lstStyle/>
          <a:p>
            <a:r>
              <a:rPr lang="en-US" sz="2400"/>
              <a:t>By trial and error, use the applet to find the </a:t>
            </a:r>
            <a:r>
              <a:rPr lang="en-US" sz="2400" i="1"/>
              <a:t>x</a:t>
            </a:r>
            <a:r>
              <a:rPr lang="en-US" sz="2400"/>
              <a:t> that produces the largest volume.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p:spPr>
        <p:txBody>
          <a:bodyPr/>
          <a:lstStyle/>
          <a:p>
            <a:fld id="{BE6C9348-F14D-4E26-86D2-1758B3B94A03}" type="slidenum">
              <a:rPr lang="en-US" smtClean="0">
                <a:latin typeface="Arial" charset="0"/>
              </a:rPr>
              <a:pPr/>
              <a:t>5</a:t>
            </a:fld>
            <a:endParaRPr lang="en-US" smtClean="0">
              <a:latin typeface="Arial" charset="0"/>
            </a:endParaRPr>
          </a:p>
        </p:txBody>
      </p:sp>
      <p:sp>
        <p:nvSpPr>
          <p:cNvPr id="15363" name="Rectangle 2"/>
          <p:cNvSpPr>
            <a:spLocks noGrp="1" noChangeArrowheads="1"/>
          </p:cNvSpPr>
          <p:nvPr>
            <p:ph type="title"/>
          </p:nvPr>
        </p:nvSpPr>
        <p:spPr>
          <a:xfrm>
            <a:off x="76200" y="122238"/>
            <a:ext cx="2743200" cy="411162"/>
          </a:xfrm>
        </p:spPr>
        <p:txBody>
          <a:bodyPr/>
          <a:lstStyle/>
          <a:p>
            <a:pPr eaLnBrk="1" hangingPunct="1"/>
            <a:r>
              <a:rPr lang="en-US" smtClean="0"/>
              <a:t>Making the box </a:t>
            </a:r>
          </a:p>
        </p:txBody>
      </p:sp>
      <p:sp>
        <p:nvSpPr>
          <p:cNvPr id="15364" name="Rectangle 3"/>
          <p:cNvSpPr>
            <a:spLocks noGrp="1" noChangeArrowheads="1"/>
          </p:cNvSpPr>
          <p:nvPr>
            <p:ph type="body" idx="1"/>
          </p:nvPr>
        </p:nvSpPr>
        <p:spPr>
          <a:xfrm>
            <a:off x="838200" y="685800"/>
            <a:ext cx="7696200" cy="914400"/>
          </a:xfrm>
        </p:spPr>
        <p:txBody>
          <a:bodyPr/>
          <a:lstStyle/>
          <a:p>
            <a:pPr marL="0" indent="1588" eaLnBrk="1" hangingPunct="1">
              <a:buFontTx/>
              <a:buNone/>
            </a:pPr>
            <a:r>
              <a:rPr lang="en-US" sz="2000" smtClean="0"/>
              <a:t>You can get many sheets of cardboard and try many different </a:t>
            </a:r>
            <a:r>
              <a:rPr lang="en-US" sz="2000" i="1" smtClean="0"/>
              <a:t>x</a:t>
            </a:r>
            <a:r>
              <a:rPr lang="en-US" sz="2000" smtClean="0"/>
              <a:t>’s.  You can cut and fold repeatedly and find the </a:t>
            </a:r>
            <a:r>
              <a:rPr lang="en-US" sz="2000" i="1" smtClean="0"/>
              <a:t>x</a:t>
            </a:r>
            <a:r>
              <a:rPr lang="en-US" sz="2000" smtClean="0"/>
              <a:t> by trial and error.  </a:t>
            </a:r>
          </a:p>
        </p:txBody>
      </p:sp>
      <p:sp>
        <p:nvSpPr>
          <p:cNvPr id="15365" name="Rectangle 4"/>
          <p:cNvSpPr>
            <a:spLocks noChangeArrowheads="1"/>
          </p:cNvSpPr>
          <p:nvPr/>
        </p:nvSpPr>
        <p:spPr bwMode="auto">
          <a:xfrm>
            <a:off x="533400" y="4710113"/>
            <a:ext cx="1905000" cy="990600"/>
          </a:xfrm>
          <a:prstGeom prst="rect">
            <a:avLst/>
          </a:prstGeom>
          <a:solidFill>
            <a:schemeClr val="accent1"/>
          </a:solidFill>
          <a:ln w="28575">
            <a:solidFill>
              <a:schemeClr val="tx1"/>
            </a:solidFill>
            <a:miter lim="800000"/>
            <a:headEnd/>
            <a:tailEnd/>
          </a:ln>
        </p:spPr>
        <p:txBody>
          <a:bodyPr wrap="none" anchor="ctr"/>
          <a:lstStyle/>
          <a:p>
            <a:endParaRPr lang="en-US"/>
          </a:p>
        </p:txBody>
      </p:sp>
      <p:sp>
        <p:nvSpPr>
          <p:cNvPr id="15366" name="Line 5"/>
          <p:cNvSpPr>
            <a:spLocks noChangeShapeType="1"/>
          </p:cNvSpPr>
          <p:nvPr/>
        </p:nvSpPr>
        <p:spPr bwMode="auto">
          <a:xfrm>
            <a:off x="533400" y="5472113"/>
            <a:ext cx="1905000" cy="0"/>
          </a:xfrm>
          <a:prstGeom prst="line">
            <a:avLst/>
          </a:prstGeom>
          <a:noFill/>
          <a:ln w="28575">
            <a:solidFill>
              <a:schemeClr val="tx1"/>
            </a:solidFill>
            <a:round/>
            <a:headEnd/>
            <a:tailEnd/>
          </a:ln>
        </p:spPr>
        <p:txBody>
          <a:bodyPr/>
          <a:lstStyle/>
          <a:p>
            <a:endParaRPr lang="en-US"/>
          </a:p>
        </p:txBody>
      </p:sp>
      <p:sp>
        <p:nvSpPr>
          <p:cNvPr id="15367" name="Line 6"/>
          <p:cNvSpPr>
            <a:spLocks noChangeShapeType="1"/>
          </p:cNvSpPr>
          <p:nvPr/>
        </p:nvSpPr>
        <p:spPr bwMode="auto">
          <a:xfrm>
            <a:off x="533400" y="4938713"/>
            <a:ext cx="1905000" cy="0"/>
          </a:xfrm>
          <a:prstGeom prst="line">
            <a:avLst/>
          </a:prstGeom>
          <a:noFill/>
          <a:ln w="28575">
            <a:solidFill>
              <a:schemeClr val="tx1"/>
            </a:solidFill>
            <a:round/>
            <a:headEnd/>
            <a:tailEnd/>
          </a:ln>
        </p:spPr>
        <p:txBody>
          <a:bodyPr/>
          <a:lstStyle/>
          <a:p>
            <a:endParaRPr lang="en-US"/>
          </a:p>
        </p:txBody>
      </p:sp>
      <p:sp>
        <p:nvSpPr>
          <p:cNvPr id="15368" name="Line 7"/>
          <p:cNvSpPr>
            <a:spLocks noChangeShapeType="1"/>
          </p:cNvSpPr>
          <p:nvPr/>
        </p:nvSpPr>
        <p:spPr bwMode="auto">
          <a:xfrm>
            <a:off x="838200" y="4710113"/>
            <a:ext cx="0" cy="990600"/>
          </a:xfrm>
          <a:prstGeom prst="line">
            <a:avLst/>
          </a:prstGeom>
          <a:noFill/>
          <a:ln w="28575">
            <a:solidFill>
              <a:schemeClr val="tx1"/>
            </a:solidFill>
            <a:round/>
            <a:headEnd/>
            <a:tailEnd/>
          </a:ln>
        </p:spPr>
        <p:txBody>
          <a:bodyPr/>
          <a:lstStyle/>
          <a:p>
            <a:endParaRPr lang="en-US"/>
          </a:p>
        </p:txBody>
      </p:sp>
      <p:sp>
        <p:nvSpPr>
          <p:cNvPr id="15369" name="Line 8"/>
          <p:cNvSpPr>
            <a:spLocks noChangeShapeType="1"/>
          </p:cNvSpPr>
          <p:nvPr/>
        </p:nvSpPr>
        <p:spPr bwMode="auto">
          <a:xfrm>
            <a:off x="2133600" y="4710113"/>
            <a:ext cx="0" cy="990600"/>
          </a:xfrm>
          <a:prstGeom prst="line">
            <a:avLst/>
          </a:prstGeom>
          <a:noFill/>
          <a:ln w="28575">
            <a:solidFill>
              <a:schemeClr val="tx1"/>
            </a:solidFill>
            <a:round/>
            <a:headEnd/>
            <a:tailEnd/>
          </a:ln>
        </p:spPr>
        <p:txBody>
          <a:bodyPr/>
          <a:lstStyle/>
          <a:p>
            <a:endParaRPr lang="en-US"/>
          </a:p>
        </p:txBody>
      </p:sp>
      <p:sp>
        <p:nvSpPr>
          <p:cNvPr id="15370" name="Line 9"/>
          <p:cNvSpPr>
            <a:spLocks noChangeShapeType="1"/>
          </p:cNvSpPr>
          <p:nvPr/>
        </p:nvSpPr>
        <p:spPr bwMode="auto">
          <a:xfrm>
            <a:off x="533400" y="4557713"/>
            <a:ext cx="1905000" cy="0"/>
          </a:xfrm>
          <a:prstGeom prst="line">
            <a:avLst/>
          </a:prstGeom>
          <a:noFill/>
          <a:ln w="38100">
            <a:solidFill>
              <a:schemeClr val="tx1"/>
            </a:solidFill>
            <a:round/>
            <a:headEnd type="arrow" w="med" len="med"/>
            <a:tailEnd type="arrow" w="med" len="med"/>
          </a:ln>
        </p:spPr>
        <p:txBody>
          <a:bodyPr/>
          <a:lstStyle/>
          <a:p>
            <a:endParaRPr lang="en-US"/>
          </a:p>
        </p:txBody>
      </p:sp>
      <p:sp>
        <p:nvSpPr>
          <p:cNvPr id="15371" name="Line 10"/>
          <p:cNvSpPr>
            <a:spLocks noChangeShapeType="1"/>
          </p:cNvSpPr>
          <p:nvPr/>
        </p:nvSpPr>
        <p:spPr bwMode="auto">
          <a:xfrm>
            <a:off x="2667000" y="4710113"/>
            <a:ext cx="0" cy="990600"/>
          </a:xfrm>
          <a:prstGeom prst="line">
            <a:avLst/>
          </a:prstGeom>
          <a:noFill/>
          <a:ln w="38100">
            <a:solidFill>
              <a:schemeClr val="tx1"/>
            </a:solidFill>
            <a:round/>
            <a:headEnd type="arrow" w="med" len="med"/>
            <a:tailEnd type="arrow" w="med" len="med"/>
          </a:ln>
        </p:spPr>
        <p:txBody>
          <a:bodyPr/>
          <a:lstStyle/>
          <a:p>
            <a:endParaRPr lang="en-US"/>
          </a:p>
        </p:txBody>
      </p:sp>
      <p:sp>
        <p:nvSpPr>
          <p:cNvPr id="15372" name="Text Box 11"/>
          <p:cNvSpPr txBox="1">
            <a:spLocks noChangeArrowheads="1"/>
          </p:cNvSpPr>
          <p:nvPr/>
        </p:nvSpPr>
        <p:spPr bwMode="auto">
          <a:xfrm>
            <a:off x="914400" y="4114800"/>
            <a:ext cx="1162050" cy="366713"/>
          </a:xfrm>
          <a:prstGeom prst="rect">
            <a:avLst/>
          </a:prstGeom>
          <a:noFill/>
          <a:ln w="9525">
            <a:noFill/>
            <a:miter lim="800000"/>
            <a:headEnd/>
            <a:tailEnd/>
          </a:ln>
        </p:spPr>
        <p:txBody>
          <a:bodyPr wrap="none">
            <a:spAutoFit/>
          </a:bodyPr>
          <a:lstStyle/>
          <a:p>
            <a:r>
              <a:rPr lang="en-US"/>
              <a:t>10 inches</a:t>
            </a:r>
          </a:p>
        </p:txBody>
      </p:sp>
      <p:sp>
        <p:nvSpPr>
          <p:cNvPr id="15373" name="Text Box 12"/>
          <p:cNvSpPr txBox="1">
            <a:spLocks noChangeArrowheads="1"/>
          </p:cNvSpPr>
          <p:nvPr/>
        </p:nvSpPr>
        <p:spPr bwMode="auto">
          <a:xfrm>
            <a:off x="2743200" y="5014913"/>
            <a:ext cx="1035050" cy="366712"/>
          </a:xfrm>
          <a:prstGeom prst="rect">
            <a:avLst/>
          </a:prstGeom>
          <a:noFill/>
          <a:ln w="9525">
            <a:noFill/>
            <a:miter lim="800000"/>
            <a:headEnd/>
            <a:tailEnd/>
          </a:ln>
        </p:spPr>
        <p:txBody>
          <a:bodyPr wrap="none">
            <a:spAutoFit/>
          </a:bodyPr>
          <a:lstStyle/>
          <a:p>
            <a:r>
              <a:rPr lang="en-US"/>
              <a:t>8 inches</a:t>
            </a:r>
          </a:p>
        </p:txBody>
      </p:sp>
      <p:sp>
        <p:nvSpPr>
          <p:cNvPr id="15374" name="Text Box 13"/>
          <p:cNvSpPr txBox="1">
            <a:spLocks noChangeArrowheads="1"/>
          </p:cNvSpPr>
          <p:nvPr/>
        </p:nvSpPr>
        <p:spPr bwMode="auto">
          <a:xfrm>
            <a:off x="533400" y="5653088"/>
            <a:ext cx="298450" cy="366712"/>
          </a:xfrm>
          <a:prstGeom prst="rect">
            <a:avLst/>
          </a:prstGeom>
          <a:noFill/>
          <a:ln w="9525">
            <a:noFill/>
            <a:miter lim="800000"/>
            <a:headEnd/>
            <a:tailEnd/>
          </a:ln>
        </p:spPr>
        <p:txBody>
          <a:bodyPr wrap="none">
            <a:spAutoFit/>
          </a:bodyPr>
          <a:lstStyle/>
          <a:p>
            <a:r>
              <a:rPr lang="en-US" i="1"/>
              <a:t>x</a:t>
            </a:r>
          </a:p>
        </p:txBody>
      </p:sp>
      <p:sp>
        <p:nvSpPr>
          <p:cNvPr id="15375" name="Text Box 14"/>
          <p:cNvSpPr txBox="1">
            <a:spLocks noChangeArrowheads="1"/>
          </p:cNvSpPr>
          <p:nvPr/>
        </p:nvSpPr>
        <p:spPr bwMode="auto">
          <a:xfrm>
            <a:off x="152400" y="5410200"/>
            <a:ext cx="298450" cy="366713"/>
          </a:xfrm>
          <a:prstGeom prst="rect">
            <a:avLst/>
          </a:prstGeom>
          <a:noFill/>
          <a:ln w="9525">
            <a:noFill/>
            <a:miter lim="800000"/>
            <a:headEnd/>
            <a:tailEnd/>
          </a:ln>
        </p:spPr>
        <p:txBody>
          <a:bodyPr wrap="none">
            <a:spAutoFit/>
          </a:bodyPr>
          <a:lstStyle/>
          <a:p>
            <a:r>
              <a:rPr lang="en-US" i="1"/>
              <a:t>x</a:t>
            </a:r>
          </a:p>
        </p:txBody>
      </p:sp>
      <p:sp>
        <p:nvSpPr>
          <p:cNvPr id="15376" name="Text Box 15"/>
          <p:cNvSpPr txBox="1">
            <a:spLocks noChangeArrowheads="1"/>
          </p:cNvSpPr>
          <p:nvPr/>
        </p:nvSpPr>
        <p:spPr bwMode="auto">
          <a:xfrm>
            <a:off x="3886200" y="1611313"/>
            <a:ext cx="5181600" cy="3113087"/>
          </a:xfrm>
          <a:prstGeom prst="rect">
            <a:avLst/>
          </a:prstGeom>
          <a:noFill/>
          <a:ln w="9525">
            <a:noFill/>
            <a:miter lim="800000"/>
            <a:headEnd/>
            <a:tailEnd/>
          </a:ln>
        </p:spPr>
        <p:txBody>
          <a:bodyPr>
            <a:spAutoFit/>
          </a:bodyPr>
          <a:lstStyle/>
          <a:p>
            <a:r>
              <a:rPr lang="en-US"/>
              <a:t>You will need some tape.  You will also need something to fill the box with.  For example, you could use some sand or some granular cereal.  For your first </a:t>
            </a:r>
            <a:r>
              <a:rPr lang="en-US" i="1"/>
              <a:t>x</a:t>
            </a:r>
            <a:r>
              <a:rPr lang="en-US"/>
              <a:t> – let’s say </a:t>
            </a:r>
            <a:r>
              <a:rPr lang="en-US" i="1"/>
              <a:t>x</a:t>
            </a:r>
            <a:r>
              <a:rPr lang="en-US"/>
              <a:t> = 0.5 inch –  fill the folded box with the cereal.  Then try a somewhat larger </a:t>
            </a:r>
            <a:r>
              <a:rPr lang="en-US" i="1"/>
              <a:t>x</a:t>
            </a:r>
            <a:r>
              <a:rPr lang="en-US"/>
              <a:t> – say 1.0 inches.  Then pour the cereal from the first box into the second box and you will find (barring measurement and cutting/folding errors) that you will need to add more cereal.  Then, repeat as necessary until you find that with larger </a:t>
            </a:r>
            <a:r>
              <a:rPr lang="en-US" i="1"/>
              <a:t>x</a:t>
            </a:r>
            <a:r>
              <a:rPr lang="en-US"/>
              <a:t>, you have too much cereal.  </a:t>
            </a:r>
          </a:p>
        </p:txBody>
      </p:sp>
      <p:sp>
        <p:nvSpPr>
          <p:cNvPr id="15377" name="Text Box 17"/>
          <p:cNvSpPr txBox="1">
            <a:spLocks noChangeArrowheads="1"/>
          </p:cNvSpPr>
          <p:nvPr/>
        </p:nvSpPr>
        <p:spPr bwMode="auto">
          <a:xfrm>
            <a:off x="4038600" y="4953000"/>
            <a:ext cx="4267200" cy="466725"/>
          </a:xfrm>
          <a:prstGeom prst="rect">
            <a:avLst/>
          </a:prstGeom>
          <a:solidFill>
            <a:srgbClr val="CCECFF">
              <a:alpha val="50195"/>
            </a:srgbClr>
          </a:solidFill>
          <a:ln w="9525">
            <a:solidFill>
              <a:schemeClr val="tx1"/>
            </a:solidFill>
            <a:miter lim="800000"/>
            <a:headEnd/>
            <a:tailEnd/>
          </a:ln>
        </p:spPr>
        <p:txBody>
          <a:bodyPr>
            <a:spAutoFit/>
          </a:bodyPr>
          <a:lstStyle/>
          <a:p>
            <a:r>
              <a:rPr lang="en-US" sz="2400"/>
              <a:t>Surely there is a better way,</a:t>
            </a:r>
          </a:p>
        </p:txBody>
      </p:sp>
      <p:sp>
        <p:nvSpPr>
          <p:cNvPr id="15378" name="Text Box 18"/>
          <p:cNvSpPr txBox="1">
            <a:spLocks noChangeArrowheads="1"/>
          </p:cNvSpPr>
          <p:nvPr/>
        </p:nvSpPr>
        <p:spPr bwMode="auto">
          <a:xfrm>
            <a:off x="4191000" y="5715000"/>
            <a:ext cx="4267200" cy="466725"/>
          </a:xfrm>
          <a:prstGeom prst="rect">
            <a:avLst/>
          </a:prstGeom>
          <a:solidFill>
            <a:srgbClr val="CCECFF">
              <a:alpha val="50195"/>
            </a:srgbClr>
          </a:solidFill>
          <a:ln w="9525">
            <a:solidFill>
              <a:schemeClr val="tx1"/>
            </a:solidFill>
            <a:miter lim="800000"/>
            <a:headEnd/>
            <a:tailEnd/>
          </a:ln>
        </p:spPr>
        <p:txBody>
          <a:bodyPr>
            <a:spAutoFit/>
          </a:bodyPr>
          <a:lstStyle/>
          <a:p>
            <a:r>
              <a:rPr lang="en-US" sz="2400"/>
              <a:t>You can make a spreadsheet!</a:t>
            </a:r>
          </a:p>
        </p:txBody>
      </p:sp>
      <p:sp>
        <p:nvSpPr>
          <p:cNvPr id="15379" name="Rectangle 19"/>
          <p:cNvSpPr>
            <a:spLocks noChangeArrowheads="1"/>
          </p:cNvSpPr>
          <p:nvPr/>
        </p:nvSpPr>
        <p:spPr bwMode="auto">
          <a:xfrm>
            <a:off x="565150" y="2590800"/>
            <a:ext cx="1905000" cy="990600"/>
          </a:xfrm>
          <a:prstGeom prst="rect">
            <a:avLst/>
          </a:prstGeom>
          <a:solidFill>
            <a:schemeClr val="accent1"/>
          </a:solidFill>
          <a:ln w="28575">
            <a:solidFill>
              <a:schemeClr val="tx1"/>
            </a:solidFill>
            <a:miter lim="800000"/>
            <a:headEnd/>
            <a:tailEnd/>
          </a:ln>
        </p:spPr>
        <p:txBody>
          <a:bodyPr wrap="none" anchor="ctr"/>
          <a:lstStyle/>
          <a:p>
            <a:endParaRPr lang="en-US"/>
          </a:p>
        </p:txBody>
      </p:sp>
      <p:sp>
        <p:nvSpPr>
          <p:cNvPr id="15380" name="Line 20"/>
          <p:cNvSpPr>
            <a:spLocks noChangeShapeType="1"/>
          </p:cNvSpPr>
          <p:nvPr/>
        </p:nvSpPr>
        <p:spPr bwMode="auto">
          <a:xfrm>
            <a:off x="565150" y="3429000"/>
            <a:ext cx="1905000" cy="0"/>
          </a:xfrm>
          <a:prstGeom prst="line">
            <a:avLst/>
          </a:prstGeom>
          <a:noFill/>
          <a:ln w="28575">
            <a:solidFill>
              <a:schemeClr val="tx1"/>
            </a:solidFill>
            <a:round/>
            <a:headEnd/>
            <a:tailEnd/>
          </a:ln>
        </p:spPr>
        <p:txBody>
          <a:bodyPr/>
          <a:lstStyle/>
          <a:p>
            <a:endParaRPr lang="en-US"/>
          </a:p>
        </p:txBody>
      </p:sp>
      <p:sp>
        <p:nvSpPr>
          <p:cNvPr id="15381" name="Line 21"/>
          <p:cNvSpPr>
            <a:spLocks noChangeShapeType="1"/>
          </p:cNvSpPr>
          <p:nvPr/>
        </p:nvSpPr>
        <p:spPr bwMode="auto">
          <a:xfrm>
            <a:off x="565150" y="2743200"/>
            <a:ext cx="1905000" cy="0"/>
          </a:xfrm>
          <a:prstGeom prst="line">
            <a:avLst/>
          </a:prstGeom>
          <a:noFill/>
          <a:ln w="28575">
            <a:solidFill>
              <a:schemeClr val="tx1"/>
            </a:solidFill>
            <a:round/>
            <a:headEnd/>
            <a:tailEnd/>
          </a:ln>
        </p:spPr>
        <p:txBody>
          <a:bodyPr/>
          <a:lstStyle/>
          <a:p>
            <a:endParaRPr lang="en-US"/>
          </a:p>
        </p:txBody>
      </p:sp>
      <p:sp>
        <p:nvSpPr>
          <p:cNvPr id="15382" name="Line 22"/>
          <p:cNvSpPr>
            <a:spLocks noChangeShapeType="1"/>
          </p:cNvSpPr>
          <p:nvPr/>
        </p:nvSpPr>
        <p:spPr bwMode="auto">
          <a:xfrm>
            <a:off x="685800" y="2590800"/>
            <a:ext cx="0" cy="990600"/>
          </a:xfrm>
          <a:prstGeom prst="line">
            <a:avLst/>
          </a:prstGeom>
          <a:noFill/>
          <a:ln w="28575">
            <a:solidFill>
              <a:schemeClr val="tx1"/>
            </a:solidFill>
            <a:round/>
            <a:headEnd/>
            <a:tailEnd/>
          </a:ln>
        </p:spPr>
        <p:txBody>
          <a:bodyPr/>
          <a:lstStyle/>
          <a:p>
            <a:endParaRPr lang="en-US"/>
          </a:p>
        </p:txBody>
      </p:sp>
      <p:sp>
        <p:nvSpPr>
          <p:cNvPr id="15383" name="Line 23"/>
          <p:cNvSpPr>
            <a:spLocks noChangeShapeType="1"/>
          </p:cNvSpPr>
          <p:nvPr/>
        </p:nvSpPr>
        <p:spPr bwMode="auto">
          <a:xfrm>
            <a:off x="2362200" y="2590800"/>
            <a:ext cx="0" cy="990600"/>
          </a:xfrm>
          <a:prstGeom prst="line">
            <a:avLst/>
          </a:prstGeom>
          <a:noFill/>
          <a:ln w="28575">
            <a:solidFill>
              <a:schemeClr val="tx1"/>
            </a:solidFill>
            <a:round/>
            <a:headEnd/>
            <a:tailEnd/>
          </a:ln>
        </p:spPr>
        <p:txBody>
          <a:bodyPr/>
          <a:lstStyle/>
          <a:p>
            <a:endParaRPr lang="en-US"/>
          </a:p>
        </p:txBody>
      </p:sp>
      <p:sp>
        <p:nvSpPr>
          <p:cNvPr id="15384" name="Line 24"/>
          <p:cNvSpPr>
            <a:spLocks noChangeShapeType="1"/>
          </p:cNvSpPr>
          <p:nvPr/>
        </p:nvSpPr>
        <p:spPr bwMode="auto">
          <a:xfrm>
            <a:off x="565150" y="2438400"/>
            <a:ext cx="1905000" cy="0"/>
          </a:xfrm>
          <a:prstGeom prst="line">
            <a:avLst/>
          </a:prstGeom>
          <a:noFill/>
          <a:ln w="38100">
            <a:solidFill>
              <a:schemeClr val="tx1"/>
            </a:solidFill>
            <a:round/>
            <a:headEnd type="arrow" w="med" len="med"/>
            <a:tailEnd type="arrow" w="med" len="med"/>
          </a:ln>
        </p:spPr>
        <p:txBody>
          <a:bodyPr/>
          <a:lstStyle/>
          <a:p>
            <a:endParaRPr lang="en-US"/>
          </a:p>
        </p:txBody>
      </p:sp>
      <p:sp>
        <p:nvSpPr>
          <p:cNvPr id="15385" name="Line 25"/>
          <p:cNvSpPr>
            <a:spLocks noChangeShapeType="1"/>
          </p:cNvSpPr>
          <p:nvPr/>
        </p:nvSpPr>
        <p:spPr bwMode="auto">
          <a:xfrm>
            <a:off x="2698750" y="2590800"/>
            <a:ext cx="0" cy="990600"/>
          </a:xfrm>
          <a:prstGeom prst="line">
            <a:avLst/>
          </a:prstGeom>
          <a:noFill/>
          <a:ln w="38100">
            <a:solidFill>
              <a:schemeClr val="tx1"/>
            </a:solidFill>
            <a:round/>
            <a:headEnd type="arrow" w="med" len="med"/>
            <a:tailEnd type="arrow" w="med" len="med"/>
          </a:ln>
        </p:spPr>
        <p:txBody>
          <a:bodyPr/>
          <a:lstStyle/>
          <a:p>
            <a:endParaRPr lang="en-US"/>
          </a:p>
        </p:txBody>
      </p:sp>
      <p:sp>
        <p:nvSpPr>
          <p:cNvPr id="15386" name="Text Box 26"/>
          <p:cNvSpPr txBox="1">
            <a:spLocks noChangeArrowheads="1"/>
          </p:cNvSpPr>
          <p:nvPr/>
        </p:nvSpPr>
        <p:spPr bwMode="auto">
          <a:xfrm>
            <a:off x="946150" y="1995488"/>
            <a:ext cx="1162050" cy="366712"/>
          </a:xfrm>
          <a:prstGeom prst="rect">
            <a:avLst/>
          </a:prstGeom>
          <a:noFill/>
          <a:ln w="9525">
            <a:noFill/>
            <a:miter lim="800000"/>
            <a:headEnd/>
            <a:tailEnd/>
          </a:ln>
        </p:spPr>
        <p:txBody>
          <a:bodyPr wrap="none">
            <a:spAutoFit/>
          </a:bodyPr>
          <a:lstStyle/>
          <a:p>
            <a:r>
              <a:rPr lang="en-US"/>
              <a:t>10 inches</a:t>
            </a:r>
          </a:p>
        </p:txBody>
      </p:sp>
      <p:sp>
        <p:nvSpPr>
          <p:cNvPr id="15387" name="Text Box 27"/>
          <p:cNvSpPr txBox="1">
            <a:spLocks noChangeArrowheads="1"/>
          </p:cNvSpPr>
          <p:nvPr/>
        </p:nvSpPr>
        <p:spPr bwMode="auto">
          <a:xfrm>
            <a:off x="2774950" y="2895600"/>
            <a:ext cx="1035050" cy="366713"/>
          </a:xfrm>
          <a:prstGeom prst="rect">
            <a:avLst/>
          </a:prstGeom>
          <a:noFill/>
          <a:ln w="9525">
            <a:noFill/>
            <a:miter lim="800000"/>
            <a:headEnd/>
            <a:tailEnd/>
          </a:ln>
        </p:spPr>
        <p:txBody>
          <a:bodyPr wrap="none">
            <a:spAutoFit/>
          </a:bodyPr>
          <a:lstStyle/>
          <a:p>
            <a:r>
              <a:rPr lang="en-US"/>
              <a:t>8 inches</a:t>
            </a:r>
          </a:p>
        </p:txBody>
      </p:sp>
      <p:sp>
        <p:nvSpPr>
          <p:cNvPr id="15388" name="Text Box 28"/>
          <p:cNvSpPr txBox="1">
            <a:spLocks noChangeArrowheads="1"/>
          </p:cNvSpPr>
          <p:nvPr/>
        </p:nvSpPr>
        <p:spPr bwMode="auto">
          <a:xfrm>
            <a:off x="184150" y="3290888"/>
            <a:ext cx="298450" cy="366712"/>
          </a:xfrm>
          <a:prstGeom prst="rect">
            <a:avLst/>
          </a:prstGeom>
          <a:noFill/>
          <a:ln w="9525">
            <a:noFill/>
            <a:miter lim="800000"/>
            <a:headEnd/>
            <a:tailEnd/>
          </a:ln>
        </p:spPr>
        <p:txBody>
          <a:bodyPr wrap="none">
            <a:spAutoFit/>
          </a:bodyPr>
          <a:lstStyle/>
          <a:p>
            <a:r>
              <a:rPr lang="en-US" i="1"/>
              <a:t>x</a:t>
            </a:r>
          </a:p>
        </p:txBody>
      </p:sp>
      <p:sp>
        <p:nvSpPr>
          <p:cNvPr id="15389" name="Text Box 29"/>
          <p:cNvSpPr txBox="1">
            <a:spLocks noChangeArrowheads="1"/>
          </p:cNvSpPr>
          <p:nvPr/>
        </p:nvSpPr>
        <p:spPr bwMode="auto">
          <a:xfrm>
            <a:off x="457200" y="3519488"/>
            <a:ext cx="298450" cy="366712"/>
          </a:xfrm>
          <a:prstGeom prst="rect">
            <a:avLst/>
          </a:prstGeom>
          <a:noFill/>
          <a:ln w="9525">
            <a:noFill/>
            <a:miter lim="800000"/>
            <a:headEnd/>
            <a:tailEnd/>
          </a:ln>
        </p:spPr>
        <p:txBody>
          <a:bodyPr wrap="none">
            <a:spAutoFit/>
          </a:bodyPr>
          <a:lstStyle/>
          <a:p>
            <a:r>
              <a:rPr lang="en-US" i="1"/>
              <a:t>x</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6"/>
          <p:cNvSpPr>
            <a:spLocks noGrp="1"/>
          </p:cNvSpPr>
          <p:nvPr>
            <p:ph type="sldNum" sz="quarter" idx="12"/>
          </p:nvPr>
        </p:nvSpPr>
        <p:spPr>
          <a:noFill/>
        </p:spPr>
        <p:txBody>
          <a:bodyPr/>
          <a:lstStyle/>
          <a:p>
            <a:fld id="{6D1812E4-CB29-4B07-BA4A-B222BC5310B3}" type="slidenum">
              <a:rPr lang="en-US" smtClean="0">
                <a:latin typeface="Arial" charset="0"/>
              </a:rPr>
              <a:pPr/>
              <a:t>6</a:t>
            </a:fld>
            <a:endParaRPr lang="en-US" smtClean="0">
              <a:latin typeface="Arial" charset="0"/>
            </a:endParaRPr>
          </a:p>
        </p:txBody>
      </p:sp>
      <p:sp>
        <p:nvSpPr>
          <p:cNvPr id="16387" name="Text Box 6"/>
          <p:cNvSpPr txBox="1">
            <a:spLocks noChangeArrowheads="1"/>
          </p:cNvSpPr>
          <p:nvPr/>
        </p:nvSpPr>
        <p:spPr bwMode="auto">
          <a:xfrm>
            <a:off x="2955925" y="798513"/>
            <a:ext cx="184150" cy="366712"/>
          </a:xfrm>
          <a:prstGeom prst="rect">
            <a:avLst/>
          </a:prstGeom>
          <a:noFill/>
          <a:ln w="9525">
            <a:noFill/>
            <a:miter lim="800000"/>
            <a:headEnd/>
            <a:tailEnd/>
          </a:ln>
        </p:spPr>
        <p:txBody>
          <a:bodyPr wrap="none">
            <a:spAutoFit/>
          </a:bodyPr>
          <a:lstStyle/>
          <a:p>
            <a:endParaRPr lang="en-US"/>
          </a:p>
        </p:txBody>
      </p:sp>
      <p:sp>
        <p:nvSpPr>
          <p:cNvPr id="44042" name="Text Box 10"/>
          <p:cNvSpPr txBox="1">
            <a:spLocks noChangeArrowheads="1"/>
          </p:cNvSpPr>
          <p:nvPr/>
        </p:nvSpPr>
        <p:spPr bwMode="auto">
          <a:xfrm>
            <a:off x="5410200" y="3654425"/>
            <a:ext cx="3505200" cy="2289175"/>
          </a:xfrm>
          <a:prstGeom prst="rect">
            <a:avLst/>
          </a:prstGeom>
          <a:noFill/>
          <a:ln w="9525">
            <a:noFill/>
            <a:miter lim="800000"/>
            <a:headEnd/>
            <a:tailEnd/>
          </a:ln>
        </p:spPr>
        <p:txBody>
          <a:bodyPr>
            <a:spAutoFit/>
          </a:bodyPr>
          <a:lstStyle/>
          <a:p>
            <a:r>
              <a:rPr lang="en-US"/>
              <a:t>And so now we want to build a spreadsheet that multiplies </a:t>
            </a:r>
            <a:r>
              <a:rPr lang="en-US" i="1"/>
              <a:t>L</a:t>
            </a:r>
            <a:r>
              <a:rPr lang="en-US"/>
              <a:t> and </a:t>
            </a:r>
            <a:r>
              <a:rPr lang="en-US" i="1"/>
              <a:t>W</a:t>
            </a:r>
            <a:r>
              <a:rPr lang="en-US"/>
              <a:t> and </a:t>
            </a:r>
            <a:r>
              <a:rPr lang="en-US" i="1"/>
              <a:t>H</a:t>
            </a:r>
            <a:r>
              <a:rPr lang="en-US"/>
              <a:t> together for many successive values of </a:t>
            </a:r>
            <a:r>
              <a:rPr lang="en-US" i="1"/>
              <a:t>x</a:t>
            </a:r>
            <a:r>
              <a:rPr lang="en-US"/>
              <a:t>.  We can start with a column for </a:t>
            </a:r>
            <a:r>
              <a:rPr lang="en-US" i="1"/>
              <a:t>H</a:t>
            </a:r>
            <a:r>
              <a:rPr lang="en-US"/>
              <a:t>, a column for </a:t>
            </a:r>
            <a:r>
              <a:rPr lang="en-US" i="1"/>
              <a:t>W</a:t>
            </a:r>
            <a:r>
              <a:rPr lang="en-US"/>
              <a:t>, a column for </a:t>
            </a:r>
            <a:r>
              <a:rPr lang="en-US" i="1"/>
              <a:t>L</a:t>
            </a:r>
            <a:r>
              <a:rPr lang="en-US"/>
              <a:t>, and a column for their product, the volume.   </a:t>
            </a:r>
            <a:r>
              <a:rPr lang="en-US">
                <a:sym typeface="Wingdings" pitchFamily="2" charset="2"/>
              </a:rPr>
              <a:t></a:t>
            </a:r>
            <a:endParaRPr lang="en-US"/>
          </a:p>
        </p:txBody>
      </p:sp>
      <p:sp>
        <p:nvSpPr>
          <p:cNvPr id="44053" name="Rectangle 21"/>
          <p:cNvSpPr>
            <a:spLocks noChangeArrowheads="1"/>
          </p:cNvSpPr>
          <p:nvPr/>
        </p:nvSpPr>
        <p:spPr bwMode="auto">
          <a:xfrm>
            <a:off x="1098550" y="5243513"/>
            <a:ext cx="1905000" cy="990600"/>
          </a:xfrm>
          <a:prstGeom prst="rect">
            <a:avLst/>
          </a:prstGeom>
          <a:solidFill>
            <a:schemeClr val="accent1"/>
          </a:solidFill>
          <a:ln w="28575">
            <a:solidFill>
              <a:schemeClr val="tx1"/>
            </a:solidFill>
            <a:miter lim="800000"/>
            <a:headEnd/>
            <a:tailEnd/>
          </a:ln>
        </p:spPr>
        <p:txBody>
          <a:bodyPr wrap="none" anchor="ctr"/>
          <a:lstStyle/>
          <a:p>
            <a:endParaRPr lang="en-US"/>
          </a:p>
        </p:txBody>
      </p:sp>
      <p:sp>
        <p:nvSpPr>
          <p:cNvPr id="44054" name="Line 22"/>
          <p:cNvSpPr>
            <a:spLocks noChangeShapeType="1"/>
          </p:cNvSpPr>
          <p:nvPr/>
        </p:nvSpPr>
        <p:spPr bwMode="auto">
          <a:xfrm>
            <a:off x="1098550" y="6005513"/>
            <a:ext cx="1905000" cy="0"/>
          </a:xfrm>
          <a:prstGeom prst="line">
            <a:avLst/>
          </a:prstGeom>
          <a:noFill/>
          <a:ln w="28575">
            <a:solidFill>
              <a:schemeClr val="tx1"/>
            </a:solidFill>
            <a:round/>
            <a:headEnd/>
            <a:tailEnd/>
          </a:ln>
        </p:spPr>
        <p:txBody>
          <a:bodyPr/>
          <a:lstStyle/>
          <a:p>
            <a:endParaRPr lang="en-US"/>
          </a:p>
        </p:txBody>
      </p:sp>
      <p:sp>
        <p:nvSpPr>
          <p:cNvPr id="44055" name="Line 23"/>
          <p:cNvSpPr>
            <a:spLocks noChangeShapeType="1"/>
          </p:cNvSpPr>
          <p:nvPr/>
        </p:nvSpPr>
        <p:spPr bwMode="auto">
          <a:xfrm>
            <a:off x="1098550" y="5472113"/>
            <a:ext cx="1905000" cy="0"/>
          </a:xfrm>
          <a:prstGeom prst="line">
            <a:avLst/>
          </a:prstGeom>
          <a:noFill/>
          <a:ln w="28575">
            <a:solidFill>
              <a:schemeClr val="tx1"/>
            </a:solidFill>
            <a:round/>
            <a:headEnd/>
            <a:tailEnd/>
          </a:ln>
        </p:spPr>
        <p:txBody>
          <a:bodyPr/>
          <a:lstStyle/>
          <a:p>
            <a:endParaRPr lang="en-US"/>
          </a:p>
        </p:txBody>
      </p:sp>
      <p:sp>
        <p:nvSpPr>
          <p:cNvPr id="44056" name="Line 24"/>
          <p:cNvSpPr>
            <a:spLocks noChangeShapeType="1"/>
          </p:cNvSpPr>
          <p:nvPr/>
        </p:nvSpPr>
        <p:spPr bwMode="auto">
          <a:xfrm>
            <a:off x="1403350" y="5243513"/>
            <a:ext cx="0" cy="990600"/>
          </a:xfrm>
          <a:prstGeom prst="line">
            <a:avLst/>
          </a:prstGeom>
          <a:noFill/>
          <a:ln w="28575">
            <a:solidFill>
              <a:schemeClr val="tx1"/>
            </a:solidFill>
            <a:round/>
            <a:headEnd/>
            <a:tailEnd/>
          </a:ln>
        </p:spPr>
        <p:txBody>
          <a:bodyPr/>
          <a:lstStyle/>
          <a:p>
            <a:endParaRPr lang="en-US"/>
          </a:p>
        </p:txBody>
      </p:sp>
      <p:sp>
        <p:nvSpPr>
          <p:cNvPr id="44057" name="Line 25"/>
          <p:cNvSpPr>
            <a:spLocks noChangeShapeType="1"/>
          </p:cNvSpPr>
          <p:nvPr/>
        </p:nvSpPr>
        <p:spPr bwMode="auto">
          <a:xfrm>
            <a:off x="2698750" y="5243513"/>
            <a:ext cx="0" cy="990600"/>
          </a:xfrm>
          <a:prstGeom prst="line">
            <a:avLst/>
          </a:prstGeom>
          <a:noFill/>
          <a:ln w="28575">
            <a:solidFill>
              <a:schemeClr val="tx1"/>
            </a:solidFill>
            <a:round/>
            <a:headEnd/>
            <a:tailEnd/>
          </a:ln>
        </p:spPr>
        <p:txBody>
          <a:bodyPr/>
          <a:lstStyle/>
          <a:p>
            <a:endParaRPr lang="en-US"/>
          </a:p>
        </p:txBody>
      </p:sp>
      <p:sp>
        <p:nvSpPr>
          <p:cNvPr id="44058" name="Line 26"/>
          <p:cNvSpPr>
            <a:spLocks noChangeShapeType="1"/>
          </p:cNvSpPr>
          <p:nvPr/>
        </p:nvSpPr>
        <p:spPr bwMode="auto">
          <a:xfrm>
            <a:off x="1098550" y="5091113"/>
            <a:ext cx="1905000" cy="0"/>
          </a:xfrm>
          <a:prstGeom prst="line">
            <a:avLst/>
          </a:prstGeom>
          <a:noFill/>
          <a:ln w="38100">
            <a:solidFill>
              <a:schemeClr val="tx1"/>
            </a:solidFill>
            <a:round/>
            <a:headEnd type="arrow" w="med" len="med"/>
            <a:tailEnd type="arrow" w="med" len="med"/>
          </a:ln>
        </p:spPr>
        <p:txBody>
          <a:bodyPr/>
          <a:lstStyle/>
          <a:p>
            <a:endParaRPr lang="en-US"/>
          </a:p>
        </p:txBody>
      </p:sp>
      <p:sp>
        <p:nvSpPr>
          <p:cNvPr id="44059" name="Line 27"/>
          <p:cNvSpPr>
            <a:spLocks noChangeShapeType="1"/>
          </p:cNvSpPr>
          <p:nvPr/>
        </p:nvSpPr>
        <p:spPr bwMode="auto">
          <a:xfrm>
            <a:off x="3232150" y="5243513"/>
            <a:ext cx="0" cy="990600"/>
          </a:xfrm>
          <a:prstGeom prst="line">
            <a:avLst/>
          </a:prstGeom>
          <a:noFill/>
          <a:ln w="38100">
            <a:solidFill>
              <a:schemeClr val="tx1"/>
            </a:solidFill>
            <a:round/>
            <a:headEnd type="arrow" w="med" len="med"/>
            <a:tailEnd type="arrow" w="med" len="med"/>
          </a:ln>
        </p:spPr>
        <p:txBody>
          <a:bodyPr/>
          <a:lstStyle/>
          <a:p>
            <a:endParaRPr lang="en-US"/>
          </a:p>
        </p:txBody>
      </p:sp>
      <p:sp>
        <p:nvSpPr>
          <p:cNvPr id="44060" name="Text Box 28"/>
          <p:cNvSpPr txBox="1">
            <a:spLocks noChangeArrowheads="1"/>
          </p:cNvSpPr>
          <p:nvPr/>
        </p:nvSpPr>
        <p:spPr bwMode="auto">
          <a:xfrm>
            <a:off x="1479550" y="4648200"/>
            <a:ext cx="1162050" cy="366713"/>
          </a:xfrm>
          <a:prstGeom prst="rect">
            <a:avLst/>
          </a:prstGeom>
          <a:noFill/>
          <a:ln w="9525">
            <a:noFill/>
            <a:miter lim="800000"/>
            <a:headEnd/>
            <a:tailEnd/>
          </a:ln>
        </p:spPr>
        <p:txBody>
          <a:bodyPr wrap="none">
            <a:spAutoFit/>
          </a:bodyPr>
          <a:lstStyle/>
          <a:p>
            <a:r>
              <a:rPr lang="en-US"/>
              <a:t>10 inches</a:t>
            </a:r>
          </a:p>
        </p:txBody>
      </p:sp>
      <p:sp>
        <p:nvSpPr>
          <p:cNvPr id="44061" name="Text Box 29"/>
          <p:cNvSpPr txBox="1">
            <a:spLocks noChangeArrowheads="1"/>
          </p:cNvSpPr>
          <p:nvPr/>
        </p:nvSpPr>
        <p:spPr bwMode="auto">
          <a:xfrm>
            <a:off x="3308350" y="5548313"/>
            <a:ext cx="1035050" cy="366712"/>
          </a:xfrm>
          <a:prstGeom prst="rect">
            <a:avLst/>
          </a:prstGeom>
          <a:noFill/>
          <a:ln w="9525">
            <a:noFill/>
            <a:miter lim="800000"/>
            <a:headEnd/>
            <a:tailEnd/>
          </a:ln>
        </p:spPr>
        <p:txBody>
          <a:bodyPr wrap="none">
            <a:spAutoFit/>
          </a:bodyPr>
          <a:lstStyle/>
          <a:p>
            <a:r>
              <a:rPr lang="en-US"/>
              <a:t>8 inches</a:t>
            </a:r>
          </a:p>
        </p:txBody>
      </p:sp>
      <p:sp>
        <p:nvSpPr>
          <p:cNvPr id="44062" name="Text Box 30"/>
          <p:cNvSpPr txBox="1">
            <a:spLocks noChangeArrowheads="1"/>
          </p:cNvSpPr>
          <p:nvPr/>
        </p:nvSpPr>
        <p:spPr bwMode="auto">
          <a:xfrm>
            <a:off x="1098550" y="6186488"/>
            <a:ext cx="298450" cy="366712"/>
          </a:xfrm>
          <a:prstGeom prst="rect">
            <a:avLst/>
          </a:prstGeom>
          <a:noFill/>
          <a:ln w="9525">
            <a:noFill/>
            <a:miter lim="800000"/>
            <a:headEnd/>
            <a:tailEnd/>
          </a:ln>
        </p:spPr>
        <p:txBody>
          <a:bodyPr wrap="none">
            <a:spAutoFit/>
          </a:bodyPr>
          <a:lstStyle/>
          <a:p>
            <a:r>
              <a:rPr lang="en-US" i="1"/>
              <a:t>x</a:t>
            </a:r>
          </a:p>
        </p:txBody>
      </p:sp>
      <p:sp>
        <p:nvSpPr>
          <p:cNvPr id="44063" name="Text Box 31"/>
          <p:cNvSpPr txBox="1">
            <a:spLocks noChangeArrowheads="1"/>
          </p:cNvSpPr>
          <p:nvPr/>
        </p:nvSpPr>
        <p:spPr bwMode="auto">
          <a:xfrm>
            <a:off x="717550" y="5943600"/>
            <a:ext cx="298450" cy="366713"/>
          </a:xfrm>
          <a:prstGeom prst="rect">
            <a:avLst/>
          </a:prstGeom>
          <a:noFill/>
          <a:ln w="9525">
            <a:noFill/>
            <a:miter lim="800000"/>
            <a:headEnd/>
            <a:tailEnd/>
          </a:ln>
        </p:spPr>
        <p:txBody>
          <a:bodyPr wrap="none">
            <a:spAutoFit/>
          </a:bodyPr>
          <a:lstStyle/>
          <a:p>
            <a:r>
              <a:rPr lang="en-US" i="1"/>
              <a:t>x</a:t>
            </a:r>
          </a:p>
        </p:txBody>
      </p:sp>
      <p:sp>
        <p:nvSpPr>
          <p:cNvPr id="16400" name="Rectangle 32"/>
          <p:cNvSpPr>
            <a:spLocks noChangeArrowheads="1"/>
          </p:cNvSpPr>
          <p:nvPr/>
        </p:nvSpPr>
        <p:spPr bwMode="auto">
          <a:xfrm>
            <a:off x="152400" y="936625"/>
            <a:ext cx="4727575" cy="587375"/>
          </a:xfrm>
          <a:prstGeom prst="rect">
            <a:avLst/>
          </a:prstGeom>
          <a:noFill/>
          <a:ln w="9525">
            <a:noFill/>
            <a:miter lim="800000"/>
            <a:headEnd/>
            <a:tailEnd/>
          </a:ln>
        </p:spPr>
        <p:txBody>
          <a:bodyPr>
            <a:spAutoFit/>
          </a:bodyPr>
          <a:lstStyle/>
          <a:p>
            <a:pPr>
              <a:lnSpc>
                <a:spcPct val="90000"/>
              </a:lnSpc>
              <a:spcBef>
                <a:spcPct val="20000"/>
              </a:spcBef>
            </a:pPr>
            <a:r>
              <a:rPr lang="en-US">
                <a:solidFill>
                  <a:srgbClr val="800000"/>
                </a:solidFill>
              </a:rPr>
              <a:t>The volume of a rectangular box depends on the length (</a:t>
            </a:r>
            <a:r>
              <a:rPr lang="en-US" i="1">
                <a:solidFill>
                  <a:srgbClr val="800000"/>
                </a:solidFill>
              </a:rPr>
              <a:t>L</a:t>
            </a:r>
            <a:r>
              <a:rPr lang="en-US">
                <a:solidFill>
                  <a:srgbClr val="800000"/>
                </a:solidFill>
              </a:rPr>
              <a:t>), width (</a:t>
            </a:r>
            <a:r>
              <a:rPr lang="en-US" i="1">
                <a:solidFill>
                  <a:srgbClr val="800000"/>
                </a:solidFill>
              </a:rPr>
              <a:t>W</a:t>
            </a:r>
            <a:r>
              <a:rPr lang="en-US">
                <a:solidFill>
                  <a:srgbClr val="800000"/>
                </a:solidFill>
              </a:rPr>
              <a:t>), and height (</a:t>
            </a:r>
            <a:r>
              <a:rPr lang="en-US" i="1">
                <a:solidFill>
                  <a:srgbClr val="800000"/>
                </a:solidFill>
              </a:rPr>
              <a:t>H</a:t>
            </a:r>
            <a:r>
              <a:rPr lang="en-US">
                <a:solidFill>
                  <a:srgbClr val="800000"/>
                </a:solidFill>
              </a:rPr>
              <a:t>). </a:t>
            </a:r>
          </a:p>
        </p:txBody>
      </p:sp>
      <p:sp>
        <p:nvSpPr>
          <p:cNvPr id="44065" name="Rectangle 33"/>
          <p:cNvSpPr>
            <a:spLocks noChangeArrowheads="1"/>
          </p:cNvSpPr>
          <p:nvPr/>
        </p:nvSpPr>
        <p:spPr bwMode="auto">
          <a:xfrm>
            <a:off x="301625" y="3489325"/>
            <a:ext cx="4422775" cy="1082675"/>
          </a:xfrm>
          <a:prstGeom prst="rect">
            <a:avLst/>
          </a:prstGeom>
          <a:noFill/>
          <a:ln w="9525">
            <a:noFill/>
            <a:miter lim="800000"/>
            <a:headEnd/>
            <a:tailEnd/>
          </a:ln>
        </p:spPr>
        <p:txBody>
          <a:bodyPr>
            <a:spAutoFit/>
          </a:bodyPr>
          <a:lstStyle/>
          <a:p>
            <a:pPr>
              <a:lnSpc>
                <a:spcPct val="90000"/>
              </a:lnSpc>
              <a:spcBef>
                <a:spcPct val="20000"/>
              </a:spcBef>
            </a:pPr>
            <a:r>
              <a:rPr lang="en-US">
                <a:solidFill>
                  <a:srgbClr val="800000"/>
                </a:solidFill>
              </a:rPr>
              <a:t>It is easy to verify that the length of the rectangular base is (10 – 2</a:t>
            </a:r>
            <a:r>
              <a:rPr lang="en-US" i="1">
                <a:solidFill>
                  <a:srgbClr val="800000"/>
                </a:solidFill>
              </a:rPr>
              <a:t>x</a:t>
            </a:r>
            <a:r>
              <a:rPr lang="en-US">
                <a:solidFill>
                  <a:srgbClr val="800000"/>
                </a:solidFill>
              </a:rPr>
              <a:t>), the width is (8 – 2</a:t>
            </a:r>
            <a:r>
              <a:rPr lang="en-US" i="1">
                <a:solidFill>
                  <a:srgbClr val="800000"/>
                </a:solidFill>
              </a:rPr>
              <a:t>x</a:t>
            </a:r>
            <a:r>
              <a:rPr lang="en-US">
                <a:solidFill>
                  <a:srgbClr val="800000"/>
                </a:solidFill>
              </a:rPr>
              <a:t>), and the height is </a:t>
            </a:r>
            <a:r>
              <a:rPr lang="en-US" i="1">
                <a:solidFill>
                  <a:srgbClr val="800000"/>
                </a:solidFill>
              </a:rPr>
              <a:t>x</a:t>
            </a:r>
            <a:r>
              <a:rPr lang="en-US">
                <a:solidFill>
                  <a:srgbClr val="800000"/>
                </a:solidFill>
              </a:rPr>
              <a:t>.  Therefore we can find the volume easily.</a:t>
            </a:r>
          </a:p>
        </p:txBody>
      </p:sp>
      <p:sp>
        <p:nvSpPr>
          <p:cNvPr id="16402" name="AutoShape 34"/>
          <p:cNvSpPr>
            <a:spLocks noChangeArrowheads="1"/>
          </p:cNvSpPr>
          <p:nvPr/>
        </p:nvSpPr>
        <p:spPr bwMode="auto">
          <a:xfrm>
            <a:off x="1143000" y="1905000"/>
            <a:ext cx="1600200" cy="762000"/>
          </a:xfrm>
          <a:prstGeom prst="cube">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16403" name="Text Box 35"/>
          <p:cNvSpPr txBox="1">
            <a:spLocks noChangeArrowheads="1"/>
          </p:cNvSpPr>
          <p:nvPr/>
        </p:nvSpPr>
        <p:spPr bwMode="auto">
          <a:xfrm>
            <a:off x="1593850" y="2681288"/>
            <a:ext cx="311150" cy="366712"/>
          </a:xfrm>
          <a:prstGeom prst="rect">
            <a:avLst/>
          </a:prstGeom>
          <a:noFill/>
          <a:ln w="9525">
            <a:noFill/>
            <a:miter lim="800000"/>
            <a:headEnd/>
            <a:tailEnd/>
          </a:ln>
        </p:spPr>
        <p:txBody>
          <a:bodyPr wrap="none">
            <a:spAutoFit/>
          </a:bodyPr>
          <a:lstStyle/>
          <a:p>
            <a:r>
              <a:rPr lang="en-US" i="1"/>
              <a:t>L</a:t>
            </a:r>
          </a:p>
        </p:txBody>
      </p:sp>
      <p:sp>
        <p:nvSpPr>
          <p:cNvPr id="16404" name="Text Box 36"/>
          <p:cNvSpPr txBox="1">
            <a:spLocks noChangeArrowheads="1"/>
          </p:cNvSpPr>
          <p:nvPr/>
        </p:nvSpPr>
        <p:spPr bwMode="auto">
          <a:xfrm>
            <a:off x="2667000" y="2452688"/>
            <a:ext cx="400050" cy="366712"/>
          </a:xfrm>
          <a:prstGeom prst="rect">
            <a:avLst/>
          </a:prstGeom>
          <a:noFill/>
          <a:ln w="9525">
            <a:noFill/>
            <a:miter lim="800000"/>
            <a:headEnd/>
            <a:tailEnd/>
          </a:ln>
        </p:spPr>
        <p:txBody>
          <a:bodyPr wrap="none">
            <a:spAutoFit/>
          </a:bodyPr>
          <a:lstStyle/>
          <a:p>
            <a:r>
              <a:rPr lang="en-US" i="1"/>
              <a:t>W</a:t>
            </a:r>
          </a:p>
        </p:txBody>
      </p:sp>
      <p:sp>
        <p:nvSpPr>
          <p:cNvPr id="16405" name="Text Box 38"/>
          <p:cNvSpPr txBox="1">
            <a:spLocks noChangeArrowheads="1"/>
          </p:cNvSpPr>
          <p:nvPr/>
        </p:nvSpPr>
        <p:spPr bwMode="auto">
          <a:xfrm>
            <a:off x="717550" y="2147888"/>
            <a:ext cx="349250" cy="366712"/>
          </a:xfrm>
          <a:prstGeom prst="rect">
            <a:avLst/>
          </a:prstGeom>
          <a:noFill/>
          <a:ln w="9525">
            <a:noFill/>
            <a:miter lim="800000"/>
            <a:headEnd/>
            <a:tailEnd/>
          </a:ln>
        </p:spPr>
        <p:txBody>
          <a:bodyPr>
            <a:spAutoFit/>
          </a:bodyPr>
          <a:lstStyle/>
          <a:p>
            <a:r>
              <a:rPr lang="en-US" i="1"/>
              <a:t>H</a:t>
            </a:r>
          </a:p>
        </p:txBody>
      </p:sp>
      <p:sp>
        <p:nvSpPr>
          <p:cNvPr id="44071" name="Text Box 39"/>
          <p:cNvSpPr txBox="1">
            <a:spLocks noChangeArrowheads="1"/>
          </p:cNvSpPr>
          <p:nvPr/>
        </p:nvSpPr>
        <p:spPr bwMode="auto">
          <a:xfrm>
            <a:off x="4267200" y="1919288"/>
            <a:ext cx="4495800" cy="641350"/>
          </a:xfrm>
          <a:prstGeom prst="rect">
            <a:avLst/>
          </a:prstGeom>
          <a:noFill/>
          <a:ln w="9525">
            <a:noFill/>
            <a:miter lim="800000"/>
            <a:headEnd/>
            <a:tailEnd/>
          </a:ln>
        </p:spPr>
        <p:txBody>
          <a:bodyPr>
            <a:spAutoFit/>
          </a:bodyPr>
          <a:lstStyle/>
          <a:p>
            <a:r>
              <a:rPr lang="en-US" sz="3600"/>
              <a:t>Volume = </a:t>
            </a:r>
            <a:r>
              <a:rPr lang="en-US" sz="3600" i="1"/>
              <a:t>L </a:t>
            </a:r>
            <a:r>
              <a:rPr lang="en-US" sz="3600">
                <a:cs typeface="Arial" charset="0"/>
              </a:rPr>
              <a:t>× </a:t>
            </a:r>
            <a:r>
              <a:rPr lang="en-US" sz="3600" i="1"/>
              <a:t>W </a:t>
            </a:r>
            <a:r>
              <a:rPr lang="en-US" sz="3600">
                <a:cs typeface="Arial" charset="0"/>
              </a:rPr>
              <a:t>× </a:t>
            </a:r>
            <a:r>
              <a:rPr lang="en-US" sz="3600" i="1"/>
              <a:t>H</a:t>
            </a:r>
          </a:p>
        </p:txBody>
      </p:sp>
      <p:sp>
        <p:nvSpPr>
          <p:cNvPr id="16407" name="Rectangle 40"/>
          <p:cNvSpPr>
            <a:spLocks noChangeArrowheads="1"/>
          </p:cNvSpPr>
          <p:nvPr/>
        </p:nvSpPr>
        <p:spPr bwMode="auto">
          <a:xfrm>
            <a:off x="152400" y="152400"/>
            <a:ext cx="7924800" cy="411163"/>
          </a:xfrm>
          <a:prstGeom prst="rect">
            <a:avLst/>
          </a:prstGeom>
          <a:noFill/>
          <a:ln w="9525">
            <a:noFill/>
            <a:miter lim="800000"/>
            <a:headEnd/>
            <a:tailEnd/>
          </a:ln>
        </p:spPr>
        <p:txBody>
          <a:bodyPr anchor="ctr"/>
          <a:lstStyle/>
          <a:p>
            <a:r>
              <a:rPr lang="en-US" sz="2000" b="1">
                <a:solidFill>
                  <a:schemeClr val="tx2"/>
                </a:solidFill>
              </a:rPr>
              <a:t>Making the spreadsheet: Getting started.  What do we know?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05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405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405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405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405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405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405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406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406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406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406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406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407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40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42" grpId="0"/>
      <p:bldP spid="44053" grpId="0" animBg="1"/>
      <p:bldP spid="44054" grpId="0" animBg="1"/>
      <p:bldP spid="44055" grpId="0" animBg="1"/>
      <p:bldP spid="44056" grpId="0" animBg="1"/>
      <p:bldP spid="44057" grpId="0" animBg="1"/>
      <p:bldP spid="44058" grpId="0" animBg="1"/>
      <p:bldP spid="44059" grpId="0" animBg="1"/>
      <p:bldP spid="44060" grpId="0"/>
      <p:bldP spid="44061" grpId="0"/>
      <p:bldP spid="44062" grpId="0"/>
      <p:bldP spid="44063" grpId="0"/>
      <p:bldP spid="44065" grpId="0"/>
      <p:bldP spid="4407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Slide Number Placeholder 5"/>
          <p:cNvSpPr>
            <a:spLocks noGrp="1"/>
          </p:cNvSpPr>
          <p:nvPr>
            <p:ph type="sldNum" sz="quarter" idx="12"/>
          </p:nvPr>
        </p:nvSpPr>
        <p:spPr>
          <a:noFill/>
        </p:spPr>
        <p:txBody>
          <a:bodyPr/>
          <a:lstStyle/>
          <a:p>
            <a:fld id="{EB4F1B08-7794-4A38-A57B-0C7061DED08B}" type="slidenum">
              <a:rPr lang="en-US" smtClean="0">
                <a:latin typeface="Arial" charset="0"/>
              </a:rPr>
              <a:pPr/>
              <a:t>7</a:t>
            </a:fld>
            <a:endParaRPr lang="en-US" smtClean="0">
              <a:latin typeface="Arial" charset="0"/>
            </a:endParaRPr>
          </a:p>
        </p:txBody>
      </p:sp>
      <p:sp>
        <p:nvSpPr>
          <p:cNvPr id="1028" name="Text Box 3"/>
          <p:cNvSpPr txBox="1">
            <a:spLocks noChangeArrowheads="1"/>
          </p:cNvSpPr>
          <p:nvPr/>
        </p:nvSpPr>
        <p:spPr bwMode="auto">
          <a:xfrm>
            <a:off x="2955925" y="798513"/>
            <a:ext cx="184150" cy="366712"/>
          </a:xfrm>
          <a:prstGeom prst="rect">
            <a:avLst/>
          </a:prstGeom>
          <a:noFill/>
          <a:ln w="9525">
            <a:noFill/>
            <a:miter lim="800000"/>
            <a:headEnd/>
            <a:tailEnd/>
          </a:ln>
        </p:spPr>
        <p:txBody>
          <a:bodyPr wrap="none">
            <a:spAutoFit/>
          </a:bodyPr>
          <a:lstStyle/>
          <a:p>
            <a:endParaRPr lang="en-US"/>
          </a:p>
        </p:txBody>
      </p:sp>
      <p:sp>
        <p:nvSpPr>
          <p:cNvPr id="1029" name="Text Box 9"/>
          <p:cNvSpPr txBox="1">
            <a:spLocks noChangeArrowheads="1"/>
          </p:cNvSpPr>
          <p:nvPr/>
        </p:nvSpPr>
        <p:spPr bwMode="auto">
          <a:xfrm>
            <a:off x="4038600" y="5410200"/>
            <a:ext cx="5029200" cy="915988"/>
          </a:xfrm>
          <a:prstGeom prst="rect">
            <a:avLst/>
          </a:prstGeom>
          <a:noFill/>
          <a:ln w="9525">
            <a:noFill/>
            <a:miter lim="800000"/>
            <a:headEnd/>
            <a:tailEnd/>
          </a:ln>
        </p:spPr>
        <p:txBody>
          <a:bodyPr>
            <a:spAutoFit/>
          </a:bodyPr>
          <a:lstStyle/>
          <a:p>
            <a:r>
              <a:rPr lang="en-US"/>
              <a:t>Question:  What is the maximum volume of the </a:t>
            </a:r>
          </a:p>
          <a:p>
            <a:r>
              <a:rPr lang="en-US"/>
              <a:t>box according to this chart?  What if we used a smaller increment for </a:t>
            </a:r>
            <a:r>
              <a:rPr lang="en-US" i="1"/>
              <a:t>x</a:t>
            </a:r>
            <a:r>
              <a:rPr lang="en-US"/>
              <a:t>?</a:t>
            </a:r>
          </a:p>
        </p:txBody>
      </p:sp>
      <p:grpSp>
        <p:nvGrpSpPr>
          <p:cNvPr id="1030" name="Group 10"/>
          <p:cNvGrpSpPr>
            <a:grpSpLocks/>
          </p:cNvGrpSpPr>
          <p:nvPr/>
        </p:nvGrpSpPr>
        <p:grpSpPr bwMode="auto">
          <a:xfrm>
            <a:off x="685800" y="3890963"/>
            <a:ext cx="3124200" cy="909637"/>
            <a:chOff x="2880" y="1824"/>
            <a:chExt cx="1968" cy="573"/>
          </a:xfrm>
        </p:grpSpPr>
        <p:sp>
          <p:nvSpPr>
            <p:cNvPr id="1046" name="Text Box 11"/>
            <p:cNvSpPr txBox="1">
              <a:spLocks noChangeArrowheads="1"/>
            </p:cNvSpPr>
            <p:nvPr/>
          </p:nvSpPr>
          <p:spPr bwMode="auto">
            <a:xfrm>
              <a:off x="2880" y="1824"/>
              <a:ext cx="336" cy="237"/>
            </a:xfrm>
            <a:prstGeom prst="rect">
              <a:avLst/>
            </a:prstGeom>
            <a:solidFill>
              <a:srgbClr val="FFFF99"/>
            </a:solidFill>
            <a:ln w="9525">
              <a:solidFill>
                <a:schemeClr val="tx1"/>
              </a:solidFill>
              <a:miter lim="800000"/>
              <a:headEnd/>
              <a:tailEnd/>
            </a:ln>
          </p:spPr>
          <p:txBody>
            <a:bodyPr>
              <a:spAutoFit/>
            </a:bodyPr>
            <a:lstStyle/>
            <a:p>
              <a:pPr>
                <a:spcBef>
                  <a:spcPct val="50000"/>
                </a:spcBef>
              </a:pPr>
              <a:endParaRPr lang="en-US"/>
            </a:p>
          </p:txBody>
        </p:sp>
        <p:sp>
          <p:nvSpPr>
            <p:cNvPr id="1047" name="Text Box 12"/>
            <p:cNvSpPr txBox="1">
              <a:spLocks noChangeArrowheads="1"/>
            </p:cNvSpPr>
            <p:nvPr/>
          </p:nvSpPr>
          <p:spPr bwMode="auto">
            <a:xfrm>
              <a:off x="2880" y="2160"/>
              <a:ext cx="336" cy="237"/>
            </a:xfrm>
            <a:prstGeom prst="rect">
              <a:avLst/>
            </a:prstGeom>
            <a:solidFill>
              <a:srgbClr val="FFCC99"/>
            </a:solidFill>
            <a:ln w="9525">
              <a:solidFill>
                <a:schemeClr val="tx1"/>
              </a:solidFill>
              <a:miter lim="800000"/>
              <a:headEnd/>
              <a:tailEnd/>
            </a:ln>
          </p:spPr>
          <p:txBody>
            <a:bodyPr>
              <a:spAutoFit/>
            </a:bodyPr>
            <a:lstStyle/>
            <a:p>
              <a:pPr>
                <a:spcBef>
                  <a:spcPct val="50000"/>
                </a:spcBef>
              </a:pPr>
              <a:endParaRPr lang="en-US"/>
            </a:p>
          </p:txBody>
        </p:sp>
        <p:sp>
          <p:nvSpPr>
            <p:cNvPr id="1048" name="Text Box 13"/>
            <p:cNvSpPr txBox="1">
              <a:spLocks noChangeArrowheads="1"/>
            </p:cNvSpPr>
            <p:nvPr/>
          </p:nvSpPr>
          <p:spPr bwMode="auto">
            <a:xfrm>
              <a:off x="3264" y="1824"/>
              <a:ext cx="1584" cy="212"/>
            </a:xfrm>
            <a:prstGeom prst="rect">
              <a:avLst/>
            </a:prstGeom>
            <a:noFill/>
            <a:ln w="9525">
              <a:noFill/>
              <a:miter lim="800000"/>
              <a:headEnd/>
              <a:tailEnd/>
            </a:ln>
          </p:spPr>
          <p:txBody>
            <a:bodyPr>
              <a:spAutoFit/>
            </a:bodyPr>
            <a:lstStyle/>
            <a:p>
              <a:pPr>
                <a:spcBef>
                  <a:spcPct val="50000"/>
                </a:spcBef>
              </a:pPr>
              <a:r>
                <a:rPr lang="en-US" sz="1600" dirty="0"/>
                <a:t>= cell with a number in it</a:t>
              </a:r>
            </a:p>
          </p:txBody>
        </p:sp>
        <p:sp>
          <p:nvSpPr>
            <p:cNvPr id="1049" name="Text Box 14"/>
            <p:cNvSpPr txBox="1">
              <a:spLocks noChangeArrowheads="1"/>
            </p:cNvSpPr>
            <p:nvPr/>
          </p:nvSpPr>
          <p:spPr bwMode="auto">
            <a:xfrm>
              <a:off x="3264" y="2160"/>
              <a:ext cx="1584" cy="212"/>
            </a:xfrm>
            <a:prstGeom prst="rect">
              <a:avLst/>
            </a:prstGeom>
            <a:noFill/>
            <a:ln w="9525">
              <a:noFill/>
              <a:miter lim="800000"/>
              <a:headEnd/>
              <a:tailEnd/>
            </a:ln>
          </p:spPr>
          <p:txBody>
            <a:bodyPr>
              <a:spAutoFit/>
            </a:bodyPr>
            <a:lstStyle/>
            <a:p>
              <a:pPr>
                <a:spcBef>
                  <a:spcPct val="50000"/>
                </a:spcBef>
              </a:pPr>
              <a:r>
                <a:rPr lang="en-US" sz="1600"/>
                <a:t>= cell with a formula in it</a:t>
              </a:r>
            </a:p>
          </p:txBody>
        </p:sp>
      </p:grpSp>
      <p:sp>
        <p:nvSpPr>
          <p:cNvPr id="1031" name="Rectangle 15"/>
          <p:cNvSpPr>
            <a:spLocks noChangeArrowheads="1"/>
          </p:cNvSpPr>
          <p:nvPr/>
        </p:nvSpPr>
        <p:spPr bwMode="auto">
          <a:xfrm>
            <a:off x="609600" y="5472113"/>
            <a:ext cx="1905000" cy="990600"/>
          </a:xfrm>
          <a:prstGeom prst="rect">
            <a:avLst/>
          </a:prstGeom>
          <a:solidFill>
            <a:schemeClr val="accent1"/>
          </a:solidFill>
          <a:ln w="28575">
            <a:solidFill>
              <a:schemeClr val="tx1"/>
            </a:solidFill>
            <a:miter lim="800000"/>
            <a:headEnd/>
            <a:tailEnd/>
          </a:ln>
        </p:spPr>
        <p:txBody>
          <a:bodyPr wrap="none" anchor="ctr"/>
          <a:lstStyle/>
          <a:p>
            <a:endParaRPr lang="en-US"/>
          </a:p>
        </p:txBody>
      </p:sp>
      <p:sp>
        <p:nvSpPr>
          <p:cNvPr id="1032" name="Line 16"/>
          <p:cNvSpPr>
            <a:spLocks noChangeShapeType="1"/>
          </p:cNvSpPr>
          <p:nvPr/>
        </p:nvSpPr>
        <p:spPr bwMode="auto">
          <a:xfrm>
            <a:off x="609600" y="6234113"/>
            <a:ext cx="1905000" cy="0"/>
          </a:xfrm>
          <a:prstGeom prst="line">
            <a:avLst/>
          </a:prstGeom>
          <a:noFill/>
          <a:ln w="28575">
            <a:solidFill>
              <a:schemeClr val="tx1"/>
            </a:solidFill>
            <a:round/>
            <a:headEnd/>
            <a:tailEnd/>
          </a:ln>
        </p:spPr>
        <p:txBody>
          <a:bodyPr/>
          <a:lstStyle/>
          <a:p>
            <a:endParaRPr lang="en-US"/>
          </a:p>
        </p:txBody>
      </p:sp>
      <p:sp>
        <p:nvSpPr>
          <p:cNvPr id="1033" name="Line 17"/>
          <p:cNvSpPr>
            <a:spLocks noChangeShapeType="1"/>
          </p:cNvSpPr>
          <p:nvPr/>
        </p:nvSpPr>
        <p:spPr bwMode="auto">
          <a:xfrm>
            <a:off x="609600" y="5700713"/>
            <a:ext cx="1905000" cy="0"/>
          </a:xfrm>
          <a:prstGeom prst="line">
            <a:avLst/>
          </a:prstGeom>
          <a:noFill/>
          <a:ln w="28575">
            <a:solidFill>
              <a:schemeClr val="tx1"/>
            </a:solidFill>
            <a:round/>
            <a:headEnd/>
            <a:tailEnd/>
          </a:ln>
        </p:spPr>
        <p:txBody>
          <a:bodyPr/>
          <a:lstStyle/>
          <a:p>
            <a:endParaRPr lang="en-US"/>
          </a:p>
        </p:txBody>
      </p:sp>
      <p:sp>
        <p:nvSpPr>
          <p:cNvPr id="1034" name="Line 18"/>
          <p:cNvSpPr>
            <a:spLocks noChangeShapeType="1"/>
          </p:cNvSpPr>
          <p:nvPr/>
        </p:nvSpPr>
        <p:spPr bwMode="auto">
          <a:xfrm>
            <a:off x="914400" y="5472113"/>
            <a:ext cx="0" cy="990600"/>
          </a:xfrm>
          <a:prstGeom prst="line">
            <a:avLst/>
          </a:prstGeom>
          <a:noFill/>
          <a:ln w="28575">
            <a:solidFill>
              <a:schemeClr val="tx1"/>
            </a:solidFill>
            <a:round/>
            <a:headEnd/>
            <a:tailEnd/>
          </a:ln>
        </p:spPr>
        <p:txBody>
          <a:bodyPr/>
          <a:lstStyle/>
          <a:p>
            <a:endParaRPr lang="en-US"/>
          </a:p>
        </p:txBody>
      </p:sp>
      <p:sp>
        <p:nvSpPr>
          <p:cNvPr id="1035" name="Line 19"/>
          <p:cNvSpPr>
            <a:spLocks noChangeShapeType="1"/>
          </p:cNvSpPr>
          <p:nvPr/>
        </p:nvSpPr>
        <p:spPr bwMode="auto">
          <a:xfrm>
            <a:off x="2209800" y="5472113"/>
            <a:ext cx="0" cy="990600"/>
          </a:xfrm>
          <a:prstGeom prst="line">
            <a:avLst/>
          </a:prstGeom>
          <a:noFill/>
          <a:ln w="28575">
            <a:solidFill>
              <a:schemeClr val="tx1"/>
            </a:solidFill>
            <a:round/>
            <a:headEnd/>
            <a:tailEnd/>
          </a:ln>
        </p:spPr>
        <p:txBody>
          <a:bodyPr/>
          <a:lstStyle/>
          <a:p>
            <a:endParaRPr lang="en-US"/>
          </a:p>
        </p:txBody>
      </p:sp>
      <p:sp>
        <p:nvSpPr>
          <p:cNvPr id="1036" name="Line 20"/>
          <p:cNvSpPr>
            <a:spLocks noChangeShapeType="1"/>
          </p:cNvSpPr>
          <p:nvPr/>
        </p:nvSpPr>
        <p:spPr bwMode="auto">
          <a:xfrm>
            <a:off x="609600" y="5319713"/>
            <a:ext cx="1905000" cy="0"/>
          </a:xfrm>
          <a:prstGeom prst="line">
            <a:avLst/>
          </a:prstGeom>
          <a:noFill/>
          <a:ln w="38100">
            <a:solidFill>
              <a:schemeClr val="tx1"/>
            </a:solidFill>
            <a:round/>
            <a:headEnd type="arrow" w="med" len="med"/>
            <a:tailEnd type="arrow" w="med" len="med"/>
          </a:ln>
        </p:spPr>
        <p:txBody>
          <a:bodyPr/>
          <a:lstStyle/>
          <a:p>
            <a:endParaRPr lang="en-US"/>
          </a:p>
        </p:txBody>
      </p:sp>
      <p:sp>
        <p:nvSpPr>
          <p:cNvPr id="1037" name="Line 21"/>
          <p:cNvSpPr>
            <a:spLocks noChangeShapeType="1"/>
          </p:cNvSpPr>
          <p:nvPr/>
        </p:nvSpPr>
        <p:spPr bwMode="auto">
          <a:xfrm>
            <a:off x="2743200" y="5472113"/>
            <a:ext cx="0" cy="990600"/>
          </a:xfrm>
          <a:prstGeom prst="line">
            <a:avLst/>
          </a:prstGeom>
          <a:noFill/>
          <a:ln w="38100">
            <a:solidFill>
              <a:schemeClr val="tx1"/>
            </a:solidFill>
            <a:round/>
            <a:headEnd type="arrow" w="med" len="med"/>
            <a:tailEnd type="arrow" w="med" len="med"/>
          </a:ln>
        </p:spPr>
        <p:txBody>
          <a:bodyPr/>
          <a:lstStyle/>
          <a:p>
            <a:endParaRPr lang="en-US"/>
          </a:p>
        </p:txBody>
      </p:sp>
      <p:sp>
        <p:nvSpPr>
          <p:cNvPr id="1038" name="Text Box 22"/>
          <p:cNvSpPr txBox="1">
            <a:spLocks noChangeArrowheads="1"/>
          </p:cNvSpPr>
          <p:nvPr/>
        </p:nvSpPr>
        <p:spPr bwMode="auto">
          <a:xfrm>
            <a:off x="990600" y="4876800"/>
            <a:ext cx="1162050" cy="366713"/>
          </a:xfrm>
          <a:prstGeom prst="rect">
            <a:avLst/>
          </a:prstGeom>
          <a:noFill/>
          <a:ln w="9525">
            <a:noFill/>
            <a:miter lim="800000"/>
            <a:headEnd/>
            <a:tailEnd/>
          </a:ln>
        </p:spPr>
        <p:txBody>
          <a:bodyPr wrap="none">
            <a:spAutoFit/>
          </a:bodyPr>
          <a:lstStyle/>
          <a:p>
            <a:r>
              <a:rPr lang="en-US"/>
              <a:t>10 inches</a:t>
            </a:r>
          </a:p>
        </p:txBody>
      </p:sp>
      <p:sp>
        <p:nvSpPr>
          <p:cNvPr id="1039" name="Text Box 23"/>
          <p:cNvSpPr txBox="1">
            <a:spLocks noChangeArrowheads="1"/>
          </p:cNvSpPr>
          <p:nvPr/>
        </p:nvSpPr>
        <p:spPr bwMode="auto">
          <a:xfrm>
            <a:off x="2819400" y="5776913"/>
            <a:ext cx="1035050" cy="366712"/>
          </a:xfrm>
          <a:prstGeom prst="rect">
            <a:avLst/>
          </a:prstGeom>
          <a:noFill/>
          <a:ln w="9525">
            <a:noFill/>
            <a:miter lim="800000"/>
            <a:headEnd/>
            <a:tailEnd/>
          </a:ln>
        </p:spPr>
        <p:txBody>
          <a:bodyPr wrap="none">
            <a:spAutoFit/>
          </a:bodyPr>
          <a:lstStyle/>
          <a:p>
            <a:r>
              <a:rPr lang="en-US"/>
              <a:t>8 inches</a:t>
            </a:r>
          </a:p>
        </p:txBody>
      </p:sp>
      <p:sp>
        <p:nvSpPr>
          <p:cNvPr id="1040" name="Text Box 24"/>
          <p:cNvSpPr txBox="1">
            <a:spLocks noChangeArrowheads="1"/>
          </p:cNvSpPr>
          <p:nvPr/>
        </p:nvSpPr>
        <p:spPr bwMode="auto">
          <a:xfrm>
            <a:off x="609600" y="6415088"/>
            <a:ext cx="298450" cy="366712"/>
          </a:xfrm>
          <a:prstGeom prst="rect">
            <a:avLst/>
          </a:prstGeom>
          <a:noFill/>
          <a:ln w="9525">
            <a:noFill/>
            <a:miter lim="800000"/>
            <a:headEnd/>
            <a:tailEnd/>
          </a:ln>
        </p:spPr>
        <p:txBody>
          <a:bodyPr wrap="none">
            <a:spAutoFit/>
          </a:bodyPr>
          <a:lstStyle/>
          <a:p>
            <a:r>
              <a:rPr lang="en-US" i="1"/>
              <a:t>x</a:t>
            </a:r>
          </a:p>
        </p:txBody>
      </p:sp>
      <p:sp>
        <p:nvSpPr>
          <p:cNvPr id="1041" name="Text Box 25"/>
          <p:cNvSpPr txBox="1">
            <a:spLocks noChangeArrowheads="1"/>
          </p:cNvSpPr>
          <p:nvPr/>
        </p:nvSpPr>
        <p:spPr bwMode="auto">
          <a:xfrm>
            <a:off x="228600" y="6172200"/>
            <a:ext cx="298450" cy="366713"/>
          </a:xfrm>
          <a:prstGeom prst="rect">
            <a:avLst/>
          </a:prstGeom>
          <a:noFill/>
          <a:ln w="9525">
            <a:noFill/>
            <a:miter lim="800000"/>
            <a:headEnd/>
            <a:tailEnd/>
          </a:ln>
        </p:spPr>
        <p:txBody>
          <a:bodyPr wrap="none">
            <a:spAutoFit/>
          </a:bodyPr>
          <a:lstStyle/>
          <a:p>
            <a:r>
              <a:rPr lang="en-US" i="1"/>
              <a:t>x</a:t>
            </a:r>
          </a:p>
        </p:txBody>
      </p:sp>
      <p:sp>
        <p:nvSpPr>
          <p:cNvPr id="1042" name="Rectangle 29"/>
          <p:cNvSpPr>
            <a:spLocks noGrp="1" noChangeArrowheads="1"/>
          </p:cNvSpPr>
          <p:nvPr>
            <p:ph type="title"/>
          </p:nvPr>
        </p:nvSpPr>
        <p:spPr>
          <a:noFill/>
        </p:spPr>
        <p:txBody>
          <a:bodyPr/>
          <a:lstStyle/>
          <a:p>
            <a:pPr eaLnBrk="1" hangingPunct="1"/>
            <a:r>
              <a:rPr lang="en-US" sz="1800" smtClean="0"/>
              <a:t>Maximize the Volume of a Box with </a:t>
            </a:r>
            <a:r>
              <a:rPr lang="en-US" sz="1800" i="1" smtClean="0"/>
              <a:t>L</a:t>
            </a:r>
            <a:r>
              <a:rPr lang="en-US" sz="1800" smtClean="0"/>
              <a:t> = (10 – 2</a:t>
            </a:r>
            <a:r>
              <a:rPr lang="en-US" sz="1800" i="1" smtClean="0"/>
              <a:t>x</a:t>
            </a:r>
            <a:r>
              <a:rPr lang="en-US" sz="1800" smtClean="0"/>
              <a:t>), </a:t>
            </a:r>
            <a:r>
              <a:rPr lang="en-US" sz="1800" i="1" smtClean="0"/>
              <a:t>W</a:t>
            </a:r>
            <a:r>
              <a:rPr lang="en-US" sz="1800" smtClean="0"/>
              <a:t> = (8 – 2</a:t>
            </a:r>
            <a:r>
              <a:rPr lang="en-US" sz="1800" i="1" smtClean="0"/>
              <a:t>x</a:t>
            </a:r>
            <a:r>
              <a:rPr lang="en-US" sz="1800" smtClean="0"/>
              <a:t>), and </a:t>
            </a:r>
            <a:r>
              <a:rPr lang="en-US" sz="1800" i="1" smtClean="0"/>
              <a:t>H</a:t>
            </a:r>
            <a:r>
              <a:rPr lang="en-US" sz="1800" smtClean="0"/>
              <a:t> = </a:t>
            </a:r>
            <a:r>
              <a:rPr lang="en-US" sz="1800" i="1" smtClean="0"/>
              <a:t>x</a:t>
            </a:r>
            <a:r>
              <a:rPr lang="en-US" sz="1800" smtClean="0"/>
              <a:t>, where </a:t>
            </a:r>
            <a:r>
              <a:rPr lang="en-US" sz="1800" i="1" smtClean="0"/>
              <a:t>L</a:t>
            </a:r>
            <a:r>
              <a:rPr lang="en-US" sz="1800" smtClean="0"/>
              <a:t> = length, </a:t>
            </a:r>
            <a:r>
              <a:rPr lang="en-US" sz="1800" i="1" smtClean="0"/>
              <a:t>W</a:t>
            </a:r>
            <a:r>
              <a:rPr lang="en-US" sz="1800" smtClean="0"/>
              <a:t> = Width, and </a:t>
            </a:r>
            <a:r>
              <a:rPr lang="en-US" sz="1800" i="1" smtClean="0"/>
              <a:t>H</a:t>
            </a:r>
            <a:r>
              <a:rPr lang="en-US" sz="1800" smtClean="0"/>
              <a:t> = height.  </a:t>
            </a:r>
            <a:r>
              <a:rPr lang="en-US" sz="1800" i="1" smtClean="0"/>
              <a:t>V = L W H</a:t>
            </a:r>
            <a:endParaRPr lang="en-US" sz="1800" smtClean="0"/>
          </a:p>
        </p:txBody>
      </p:sp>
      <p:sp>
        <p:nvSpPr>
          <p:cNvPr id="1043" name="Text Box 30"/>
          <p:cNvSpPr txBox="1">
            <a:spLocks noChangeArrowheads="1"/>
          </p:cNvSpPr>
          <p:nvPr/>
        </p:nvSpPr>
        <p:spPr bwMode="auto">
          <a:xfrm>
            <a:off x="4495800" y="2711450"/>
            <a:ext cx="4495800" cy="2317750"/>
          </a:xfrm>
          <a:prstGeom prst="rect">
            <a:avLst/>
          </a:prstGeom>
          <a:solidFill>
            <a:srgbClr val="CCFFCC">
              <a:alpha val="50195"/>
            </a:srgbClr>
          </a:solidFill>
          <a:ln w="25400">
            <a:solidFill>
              <a:srgbClr val="008000"/>
            </a:solidFill>
            <a:miter lim="800000"/>
            <a:headEnd/>
            <a:tailEnd/>
          </a:ln>
        </p:spPr>
        <p:txBody>
          <a:bodyPr>
            <a:spAutoFit/>
          </a:bodyPr>
          <a:lstStyle/>
          <a:p>
            <a:pPr>
              <a:spcBef>
                <a:spcPct val="50000"/>
              </a:spcBef>
            </a:pPr>
            <a:r>
              <a:rPr lang="en-US" sz="1600"/>
              <a:t>Then the orange cells, where we want formulas to calculate the values.  Start with the formulas in Row 4.  In Cell C4, we want =10-2*B4 (note the “=“, which signals that the cell is a formula).  In Cell D4, we want =8-2*B4.  Complete the row.  Then highlight the formula cells in that row, grab the handle in at the lower right corner, and drag down to Row 12 to complete Columns C, D, E and F.       </a:t>
            </a:r>
          </a:p>
        </p:txBody>
      </p:sp>
      <p:sp>
        <p:nvSpPr>
          <p:cNvPr id="1044" name="Text Box 31"/>
          <p:cNvSpPr txBox="1">
            <a:spLocks noChangeArrowheads="1"/>
          </p:cNvSpPr>
          <p:nvPr/>
        </p:nvSpPr>
        <p:spPr bwMode="auto">
          <a:xfrm>
            <a:off x="609600" y="685800"/>
            <a:ext cx="3124200" cy="392113"/>
          </a:xfrm>
          <a:prstGeom prst="rect">
            <a:avLst/>
          </a:prstGeom>
          <a:solidFill>
            <a:srgbClr val="CCFFCC">
              <a:alpha val="50195"/>
            </a:srgbClr>
          </a:solidFill>
          <a:ln w="25400">
            <a:solidFill>
              <a:srgbClr val="008000"/>
            </a:solidFill>
            <a:miter lim="800000"/>
            <a:headEnd/>
            <a:tailEnd/>
          </a:ln>
        </p:spPr>
        <p:txBody>
          <a:bodyPr>
            <a:spAutoFit/>
          </a:bodyPr>
          <a:lstStyle/>
          <a:p>
            <a:pPr>
              <a:spcBef>
                <a:spcPct val="50000"/>
              </a:spcBef>
            </a:pPr>
            <a:r>
              <a:rPr lang="en-US"/>
              <a:t>Recreate this spreadsheet</a:t>
            </a:r>
          </a:p>
        </p:txBody>
      </p:sp>
      <p:sp>
        <p:nvSpPr>
          <p:cNvPr id="1045" name="Text Box 32"/>
          <p:cNvSpPr txBox="1">
            <a:spLocks noChangeArrowheads="1"/>
          </p:cNvSpPr>
          <p:nvPr/>
        </p:nvSpPr>
        <p:spPr bwMode="auto">
          <a:xfrm>
            <a:off x="4724400" y="763588"/>
            <a:ext cx="4191000" cy="1828800"/>
          </a:xfrm>
          <a:prstGeom prst="rect">
            <a:avLst/>
          </a:prstGeom>
          <a:solidFill>
            <a:srgbClr val="CCFFCC">
              <a:alpha val="50195"/>
            </a:srgbClr>
          </a:solidFill>
          <a:ln w="25400">
            <a:solidFill>
              <a:srgbClr val="008000"/>
            </a:solidFill>
            <a:miter lim="800000"/>
            <a:headEnd/>
            <a:tailEnd/>
          </a:ln>
        </p:spPr>
        <p:txBody>
          <a:bodyPr>
            <a:spAutoFit/>
          </a:bodyPr>
          <a:lstStyle/>
          <a:p>
            <a:r>
              <a:rPr lang="en-US" sz="1600"/>
              <a:t>First the yellow cells.  We place numbers in these cells.</a:t>
            </a:r>
          </a:p>
          <a:p>
            <a:r>
              <a:rPr lang="en-US" sz="1600"/>
              <a:t>In Cell B4, we type 0 and in Cells B5 and B6, we type 0.5 and 1. Then we highlight these cells, grab the handle at the lower right corner and drag down to Row 12 to complete Column B.</a:t>
            </a:r>
          </a:p>
        </p:txBody>
      </p:sp>
      <p:pic>
        <p:nvPicPr>
          <p:cNvPr id="1051" name="Picture 27"/>
          <p:cNvPicPr>
            <a:picLocks noChangeAspect="1" noChangeArrowheads="1"/>
          </p:cNvPicPr>
          <p:nvPr/>
        </p:nvPicPr>
        <p:blipFill>
          <a:blip r:embed="rId2"/>
          <a:srcRect/>
          <a:stretch>
            <a:fillRect/>
          </a:stretch>
        </p:blipFill>
        <p:spPr bwMode="auto">
          <a:xfrm>
            <a:off x="381000" y="1219200"/>
            <a:ext cx="3886200" cy="25019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Slide Number Placeholder 6"/>
          <p:cNvSpPr>
            <a:spLocks noGrp="1"/>
          </p:cNvSpPr>
          <p:nvPr>
            <p:ph type="sldNum" sz="quarter" idx="12"/>
          </p:nvPr>
        </p:nvSpPr>
        <p:spPr>
          <a:noFill/>
        </p:spPr>
        <p:txBody>
          <a:bodyPr/>
          <a:lstStyle/>
          <a:p>
            <a:fld id="{52660D62-1BFB-43BB-B9C7-72941C2E30FC}" type="slidenum">
              <a:rPr lang="en-US" smtClean="0">
                <a:latin typeface="Arial" charset="0"/>
              </a:rPr>
              <a:pPr/>
              <a:t>8</a:t>
            </a:fld>
            <a:endParaRPr lang="en-US" smtClean="0">
              <a:latin typeface="Arial" charset="0"/>
            </a:endParaRPr>
          </a:p>
        </p:txBody>
      </p:sp>
      <p:sp>
        <p:nvSpPr>
          <p:cNvPr id="2053" name="Text Box 2"/>
          <p:cNvSpPr txBox="1">
            <a:spLocks noChangeArrowheads="1"/>
          </p:cNvSpPr>
          <p:nvPr/>
        </p:nvSpPr>
        <p:spPr bwMode="auto">
          <a:xfrm>
            <a:off x="2955925" y="798513"/>
            <a:ext cx="184150" cy="366712"/>
          </a:xfrm>
          <a:prstGeom prst="rect">
            <a:avLst/>
          </a:prstGeom>
          <a:noFill/>
          <a:ln w="9525">
            <a:noFill/>
            <a:miter lim="800000"/>
            <a:headEnd/>
            <a:tailEnd/>
          </a:ln>
        </p:spPr>
        <p:txBody>
          <a:bodyPr wrap="none">
            <a:spAutoFit/>
          </a:bodyPr>
          <a:lstStyle/>
          <a:p>
            <a:endParaRPr lang="en-US"/>
          </a:p>
        </p:txBody>
      </p:sp>
      <p:sp>
        <p:nvSpPr>
          <p:cNvPr id="2054" name="Rectangle 9"/>
          <p:cNvSpPr>
            <a:spLocks noChangeArrowheads="1"/>
          </p:cNvSpPr>
          <p:nvPr/>
        </p:nvSpPr>
        <p:spPr bwMode="auto">
          <a:xfrm>
            <a:off x="5943600" y="1357313"/>
            <a:ext cx="1905000" cy="990600"/>
          </a:xfrm>
          <a:prstGeom prst="rect">
            <a:avLst/>
          </a:prstGeom>
          <a:solidFill>
            <a:schemeClr val="accent1"/>
          </a:solidFill>
          <a:ln w="28575">
            <a:solidFill>
              <a:schemeClr val="tx1"/>
            </a:solidFill>
            <a:miter lim="800000"/>
            <a:headEnd/>
            <a:tailEnd/>
          </a:ln>
        </p:spPr>
        <p:txBody>
          <a:bodyPr wrap="none" anchor="ctr"/>
          <a:lstStyle/>
          <a:p>
            <a:endParaRPr lang="en-US"/>
          </a:p>
        </p:txBody>
      </p:sp>
      <p:sp>
        <p:nvSpPr>
          <p:cNvPr id="2055" name="Line 10"/>
          <p:cNvSpPr>
            <a:spLocks noChangeShapeType="1"/>
          </p:cNvSpPr>
          <p:nvPr/>
        </p:nvSpPr>
        <p:spPr bwMode="auto">
          <a:xfrm>
            <a:off x="5943600" y="2119313"/>
            <a:ext cx="1905000" cy="0"/>
          </a:xfrm>
          <a:prstGeom prst="line">
            <a:avLst/>
          </a:prstGeom>
          <a:noFill/>
          <a:ln w="28575">
            <a:solidFill>
              <a:schemeClr val="tx1"/>
            </a:solidFill>
            <a:round/>
            <a:headEnd/>
            <a:tailEnd/>
          </a:ln>
        </p:spPr>
        <p:txBody>
          <a:bodyPr/>
          <a:lstStyle/>
          <a:p>
            <a:endParaRPr lang="en-US"/>
          </a:p>
        </p:txBody>
      </p:sp>
      <p:sp>
        <p:nvSpPr>
          <p:cNvPr id="2056" name="Line 11"/>
          <p:cNvSpPr>
            <a:spLocks noChangeShapeType="1"/>
          </p:cNvSpPr>
          <p:nvPr/>
        </p:nvSpPr>
        <p:spPr bwMode="auto">
          <a:xfrm>
            <a:off x="5943600" y="1585913"/>
            <a:ext cx="1905000" cy="0"/>
          </a:xfrm>
          <a:prstGeom prst="line">
            <a:avLst/>
          </a:prstGeom>
          <a:noFill/>
          <a:ln w="28575">
            <a:solidFill>
              <a:schemeClr val="tx1"/>
            </a:solidFill>
            <a:round/>
            <a:headEnd/>
            <a:tailEnd/>
          </a:ln>
        </p:spPr>
        <p:txBody>
          <a:bodyPr/>
          <a:lstStyle/>
          <a:p>
            <a:endParaRPr lang="en-US"/>
          </a:p>
        </p:txBody>
      </p:sp>
      <p:sp>
        <p:nvSpPr>
          <p:cNvPr id="2057" name="Line 12"/>
          <p:cNvSpPr>
            <a:spLocks noChangeShapeType="1"/>
          </p:cNvSpPr>
          <p:nvPr/>
        </p:nvSpPr>
        <p:spPr bwMode="auto">
          <a:xfrm>
            <a:off x="6248400" y="1357313"/>
            <a:ext cx="0" cy="990600"/>
          </a:xfrm>
          <a:prstGeom prst="line">
            <a:avLst/>
          </a:prstGeom>
          <a:noFill/>
          <a:ln w="28575">
            <a:solidFill>
              <a:schemeClr val="tx1"/>
            </a:solidFill>
            <a:round/>
            <a:headEnd/>
            <a:tailEnd/>
          </a:ln>
        </p:spPr>
        <p:txBody>
          <a:bodyPr/>
          <a:lstStyle/>
          <a:p>
            <a:endParaRPr lang="en-US"/>
          </a:p>
        </p:txBody>
      </p:sp>
      <p:sp>
        <p:nvSpPr>
          <p:cNvPr id="2058" name="Line 13"/>
          <p:cNvSpPr>
            <a:spLocks noChangeShapeType="1"/>
          </p:cNvSpPr>
          <p:nvPr/>
        </p:nvSpPr>
        <p:spPr bwMode="auto">
          <a:xfrm>
            <a:off x="7543800" y="1357313"/>
            <a:ext cx="0" cy="990600"/>
          </a:xfrm>
          <a:prstGeom prst="line">
            <a:avLst/>
          </a:prstGeom>
          <a:noFill/>
          <a:ln w="28575">
            <a:solidFill>
              <a:schemeClr val="tx1"/>
            </a:solidFill>
            <a:round/>
            <a:headEnd/>
            <a:tailEnd/>
          </a:ln>
        </p:spPr>
        <p:txBody>
          <a:bodyPr/>
          <a:lstStyle/>
          <a:p>
            <a:endParaRPr lang="en-US"/>
          </a:p>
        </p:txBody>
      </p:sp>
      <p:sp>
        <p:nvSpPr>
          <p:cNvPr id="2059" name="Line 14"/>
          <p:cNvSpPr>
            <a:spLocks noChangeShapeType="1"/>
          </p:cNvSpPr>
          <p:nvPr/>
        </p:nvSpPr>
        <p:spPr bwMode="auto">
          <a:xfrm>
            <a:off x="5943600" y="1204913"/>
            <a:ext cx="1905000" cy="0"/>
          </a:xfrm>
          <a:prstGeom prst="line">
            <a:avLst/>
          </a:prstGeom>
          <a:noFill/>
          <a:ln w="38100">
            <a:solidFill>
              <a:schemeClr val="tx1"/>
            </a:solidFill>
            <a:round/>
            <a:headEnd type="arrow" w="med" len="med"/>
            <a:tailEnd type="arrow" w="med" len="med"/>
          </a:ln>
        </p:spPr>
        <p:txBody>
          <a:bodyPr/>
          <a:lstStyle/>
          <a:p>
            <a:endParaRPr lang="en-US"/>
          </a:p>
        </p:txBody>
      </p:sp>
      <p:sp>
        <p:nvSpPr>
          <p:cNvPr id="2060" name="Line 15"/>
          <p:cNvSpPr>
            <a:spLocks noChangeShapeType="1"/>
          </p:cNvSpPr>
          <p:nvPr/>
        </p:nvSpPr>
        <p:spPr bwMode="auto">
          <a:xfrm>
            <a:off x="8077200" y="1357313"/>
            <a:ext cx="0" cy="990600"/>
          </a:xfrm>
          <a:prstGeom prst="line">
            <a:avLst/>
          </a:prstGeom>
          <a:noFill/>
          <a:ln w="38100">
            <a:solidFill>
              <a:schemeClr val="tx1"/>
            </a:solidFill>
            <a:round/>
            <a:headEnd type="arrow" w="med" len="med"/>
            <a:tailEnd type="arrow" w="med" len="med"/>
          </a:ln>
        </p:spPr>
        <p:txBody>
          <a:bodyPr/>
          <a:lstStyle/>
          <a:p>
            <a:endParaRPr lang="en-US"/>
          </a:p>
        </p:txBody>
      </p:sp>
      <p:sp>
        <p:nvSpPr>
          <p:cNvPr id="2061" name="Text Box 16"/>
          <p:cNvSpPr txBox="1">
            <a:spLocks noChangeArrowheads="1"/>
          </p:cNvSpPr>
          <p:nvPr/>
        </p:nvSpPr>
        <p:spPr bwMode="auto">
          <a:xfrm>
            <a:off x="6324600" y="762000"/>
            <a:ext cx="1162050" cy="366713"/>
          </a:xfrm>
          <a:prstGeom prst="rect">
            <a:avLst/>
          </a:prstGeom>
          <a:noFill/>
          <a:ln w="9525">
            <a:noFill/>
            <a:miter lim="800000"/>
            <a:headEnd/>
            <a:tailEnd/>
          </a:ln>
        </p:spPr>
        <p:txBody>
          <a:bodyPr wrap="none">
            <a:spAutoFit/>
          </a:bodyPr>
          <a:lstStyle/>
          <a:p>
            <a:r>
              <a:rPr lang="en-US"/>
              <a:t>10 inches</a:t>
            </a:r>
          </a:p>
        </p:txBody>
      </p:sp>
      <p:sp>
        <p:nvSpPr>
          <p:cNvPr id="2062" name="Text Box 17"/>
          <p:cNvSpPr txBox="1">
            <a:spLocks noChangeArrowheads="1"/>
          </p:cNvSpPr>
          <p:nvPr/>
        </p:nvSpPr>
        <p:spPr bwMode="auto">
          <a:xfrm>
            <a:off x="8153400" y="1662113"/>
            <a:ext cx="1035050" cy="366712"/>
          </a:xfrm>
          <a:prstGeom prst="rect">
            <a:avLst/>
          </a:prstGeom>
          <a:noFill/>
          <a:ln w="9525">
            <a:noFill/>
            <a:miter lim="800000"/>
            <a:headEnd/>
            <a:tailEnd/>
          </a:ln>
        </p:spPr>
        <p:txBody>
          <a:bodyPr wrap="none">
            <a:spAutoFit/>
          </a:bodyPr>
          <a:lstStyle/>
          <a:p>
            <a:r>
              <a:rPr lang="en-US"/>
              <a:t>8 inches</a:t>
            </a:r>
          </a:p>
        </p:txBody>
      </p:sp>
      <p:sp>
        <p:nvSpPr>
          <p:cNvPr id="2063" name="Text Box 18"/>
          <p:cNvSpPr txBox="1">
            <a:spLocks noChangeArrowheads="1"/>
          </p:cNvSpPr>
          <p:nvPr/>
        </p:nvSpPr>
        <p:spPr bwMode="auto">
          <a:xfrm>
            <a:off x="5943600" y="2300288"/>
            <a:ext cx="298450" cy="366712"/>
          </a:xfrm>
          <a:prstGeom prst="rect">
            <a:avLst/>
          </a:prstGeom>
          <a:noFill/>
          <a:ln w="9525">
            <a:noFill/>
            <a:miter lim="800000"/>
            <a:headEnd/>
            <a:tailEnd/>
          </a:ln>
        </p:spPr>
        <p:txBody>
          <a:bodyPr wrap="none">
            <a:spAutoFit/>
          </a:bodyPr>
          <a:lstStyle/>
          <a:p>
            <a:r>
              <a:rPr lang="en-US" i="1"/>
              <a:t>x</a:t>
            </a:r>
          </a:p>
        </p:txBody>
      </p:sp>
      <p:sp>
        <p:nvSpPr>
          <p:cNvPr id="2064" name="Text Box 19"/>
          <p:cNvSpPr txBox="1">
            <a:spLocks noChangeArrowheads="1"/>
          </p:cNvSpPr>
          <p:nvPr/>
        </p:nvSpPr>
        <p:spPr bwMode="auto">
          <a:xfrm>
            <a:off x="5562600" y="2057400"/>
            <a:ext cx="298450" cy="366713"/>
          </a:xfrm>
          <a:prstGeom prst="rect">
            <a:avLst/>
          </a:prstGeom>
          <a:noFill/>
          <a:ln w="9525">
            <a:noFill/>
            <a:miter lim="800000"/>
            <a:headEnd/>
            <a:tailEnd/>
          </a:ln>
        </p:spPr>
        <p:txBody>
          <a:bodyPr wrap="none">
            <a:spAutoFit/>
          </a:bodyPr>
          <a:lstStyle/>
          <a:p>
            <a:r>
              <a:rPr lang="en-US" i="1"/>
              <a:t>x</a:t>
            </a:r>
          </a:p>
        </p:txBody>
      </p:sp>
      <p:sp>
        <p:nvSpPr>
          <p:cNvPr id="2065" name="Text Box 22"/>
          <p:cNvSpPr txBox="1">
            <a:spLocks noChangeArrowheads="1"/>
          </p:cNvSpPr>
          <p:nvPr/>
        </p:nvSpPr>
        <p:spPr bwMode="auto">
          <a:xfrm>
            <a:off x="6553200" y="3124200"/>
            <a:ext cx="2362200" cy="2562225"/>
          </a:xfrm>
          <a:prstGeom prst="rect">
            <a:avLst/>
          </a:prstGeom>
          <a:solidFill>
            <a:srgbClr val="CCFFCC">
              <a:alpha val="50195"/>
            </a:srgbClr>
          </a:solidFill>
          <a:ln w="25400">
            <a:solidFill>
              <a:srgbClr val="008000"/>
            </a:solidFill>
            <a:miter lim="800000"/>
            <a:headEnd/>
            <a:tailEnd/>
          </a:ln>
        </p:spPr>
        <p:txBody>
          <a:bodyPr>
            <a:spAutoFit/>
          </a:bodyPr>
          <a:lstStyle/>
          <a:p>
            <a:pPr>
              <a:spcBef>
                <a:spcPct val="50000"/>
              </a:spcBef>
            </a:pPr>
            <a:r>
              <a:rPr lang="en-US" sz="1600"/>
              <a:t>Highlight Cells B5 and C5 on Spreadsheet </a:t>
            </a:r>
            <a:r>
              <a:rPr lang="en-US" sz="1600">
                <a:latin typeface="Times New Roman" pitchFamily="18" charset="0"/>
              </a:rPr>
              <a:t>I</a:t>
            </a:r>
            <a:r>
              <a:rPr lang="en-US" sz="1600"/>
              <a:t>, grab the handle at the lower right of corner of the block and drag it down to Row 12 to reproduce Spreadsheet </a:t>
            </a:r>
            <a:r>
              <a:rPr lang="en-US" sz="1600">
                <a:latin typeface="Times New Roman" pitchFamily="18" charset="0"/>
              </a:rPr>
              <a:t>II</a:t>
            </a:r>
            <a:r>
              <a:rPr lang="en-US" sz="1600"/>
              <a:t>, which duplicates the volumes listed in the spreadsheet of Slide X.</a:t>
            </a:r>
          </a:p>
        </p:txBody>
      </p:sp>
      <p:sp>
        <p:nvSpPr>
          <p:cNvPr id="2066" name="Text Box 23"/>
          <p:cNvSpPr txBox="1">
            <a:spLocks noChangeArrowheads="1"/>
          </p:cNvSpPr>
          <p:nvPr/>
        </p:nvSpPr>
        <p:spPr bwMode="auto">
          <a:xfrm>
            <a:off x="457200" y="838200"/>
            <a:ext cx="3810000" cy="392113"/>
          </a:xfrm>
          <a:prstGeom prst="rect">
            <a:avLst/>
          </a:prstGeom>
          <a:solidFill>
            <a:srgbClr val="CCFFCC">
              <a:alpha val="50195"/>
            </a:srgbClr>
          </a:solidFill>
          <a:ln w="25400">
            <a:solidFill>
              <a:srgbClr val="008000"/>
            </a:solidFill>
            <a:miter lim="800000"/>
            <a:headEnd/>
            <a:tailEnd/>
          </a:ln>
        </p:spPr>
        <p:txBody>
          <a:bodyPr>
            <a:spAutoFit/>
          </a:bodyPr>
          <a:lstStyle/>
          <a:p>
            <a:pPr>
              <a:spcBef>
                <a:spcPct val="50000"/>
              </a:spcBef>
            </a:pPr>
            <a:r>
              <a:rPr lang="en-US"/>
              <a:t>Recreate these two spreadsheets</a:t>
            </a:r>
          </a:p>
        </p:txBody>
      </p:sp>
      <p:sp>
        <p:nvSpPr>
          <p:cNvPr id="2067" name="Text Box 24"/>
          <p:cNvSpPr txBox="1">
            <a:spLocks noChangeArrowheads="1"/>
          </p:cNvSpPr>
          <p:nvPr/>
        </p:nvSpPr>
        <p:spPr bwMode="auto">
          <a:xfrm>
            <a:off x="228600" y="3609975"/>
            <a:ext cx="3429000" cy="2562225"/>
          </a:xfrm>
          <a:prstGeom prst="rect">
            <a:avLst/>
          </a:prstGeom>
          <a:solidFill>
            <a:srgbClr val="CCFFCC">
              <a:alpha val="50195"/>
            </a:srgbClr>
          </a:solidFill>
          <a:ln w="25400">
            <a:solidFill>
              <a:srgbClr val="008000"/>
            </a:solidFill>
            <a:miter lim="800000"/>
            <a:headEnd/>
            <a:tailEnd/>
          </a:ln>
        </p:spPr>
        <p:txBody>
          <a:bodyPr>
            <a:spAutoFit/>
          </a:bodyPr>
          <a:lstStyle/>
          <a:p>
            <a:r>
              <a:rPr lang="en-US" sz="1600"/>
              <a:t>First make this adaptation on the spreadsheet of the previous slide.  Note that Cell B5 is now a formula (orange).  The formula adds the increment (0.5) to the previous value of x.  So the formula is =0.5+B4.  What formula goes into Cell C4.  After entering the formula into Cell C4, test it by copying and pasting it into Cell C5.   </a:t>
            </a:r>
          </a:p>
        </p:txBody>
      </p:sp>
      <p:sp>
        <p:nvSpPr>
          <p:cNvPr id="2068" name="Text Box 39"/>
          <p:cNvSpPr txBox="1">
            <a:spLocks noChangeArrowheads="1"/>
          </p:cNvSpPr>
          <p:nvPr/>
        </p:nvSpPr>
        <p:spPr bwMode="auto">
          <a:xfrm>
            <a:off x="1660525" y="2863850"/>
            <a:ext cx="336550" cy="641350"/>
          </a:xfrm>
          <a:prstGeom prst="rect">
            <a:avLst/>
          </a:prstGeom>
          <a:noFill/>
          <a:ln w="9525">
            <a:noFill/>
            <a:miter lim="800000"/>
            <a:headEnd/>
            <a:tailEnd/>
          </a:ln>
        </p:spPr>
        <p:txBody>
          <a:bodyPr wrap="none">
            <a:spAutoFit/>
          </a:bodyPr>
          <a:lstStyle/>
          <a:p>
            <a:r>
              <a:rPr lang="en-US" sz="3600">
                <a:latin typeface="Times New Roman" pitchFamily="18" charset="0"/>
              </a:rPr>
              <a:t>I</a:t>
            </a:r>
          </a:p>
        </p:txBody>
      </p:sp>
      <p:sp>
        <p:nvSpPr>
          <p:cNvPr id="2069" name="Text Box 40"/>
          <p:cNvSpPr txBox="1">
            <a:spLocks noChangeArrowheads="1"/>
          </p:cNvSpPr>
          <p:nvPr/>
        </p:nvSpPr>
        <p:spPr bwMode="auto">
          <a:xfrm>
            <a:off x="4997450" y="5759450"/>
            <a:ext cx="488950" cy="641350"/>
          </a:xfrm>
          <a:prstGeom prst="rect">
            <a:avLst/>
          </a:prstGeom>
          <a:noFill/>
          <a:ln w="9525">
            <a:noFill/>
            <a:miter lim="800000"/>
            <a:headEnd/>
            <a:tailEnd/>
          </a:ln>
        </p:spPr>
        <p:txBody>
          <a:bodyPr wrap="none">
            <a:spAutoFit/>
          </a:bodyPr>
          <a:lstStyle/>
          <a:p>
            <a:r>
              <a:rPr lang="en-US" sz="3600">
                <a:latin typeface="Times New Roman" pitchFamily="18" charset="0"/>
              </a:rPr>
              <a:t>II</a:t>
            </a:r>
          </a:p>
        </p:txBody>
      </p:sp>
      <p:sp>
        <p:nvSpPr>
          <p:cNvPr id="2070" name="Rectangle 48"/>
          <p:cNvSpPr>
            <a:spLocks noGrp="1" noChangeArrowheads="1"/>
          </p:cNvSpPr>
          <p:nvPr>
            <p:ph type="title"/>
          </p:nvPr>
        </p:nvSpPr>
        <p:spPr>
          <a:noFill/>
        </p:spPr>
        <p:txBody>
          <a:bodyPr/>
          <a:lstStyle/>
          <a:p>
            <a:pPr eaLnBrk="1" hangingPunct="1"/>
            <a:r>
              <a:rPr lang="en-US" smtClean="0"/>
              <a:t>Maximize the Volume of a Box with </a:t>
            </a:r>
            <a:r>
              <a:rPr lang="en-US" i="1" smtClean="0"/>
              <a:t>L</a:t>
            </a:r>
            <a:r>
              <a:rPr lang="en-US" smtClean="0"/>
              <a:t> = (10 – 2</a:t>
            </a:r>
            <a:r>
              <a:rPr lang="en-US" i="1" smtClean="0"/>
              <a:t>x</a:t>
            </a:r>
            <a:r>
              <a:rPr lang="en-US" smtClean="0"/>
              <a:t>), </a:t>
            </a:r>
            <a:r>
              <a:rPr lang="en-US" i="1" smtClean="0"/>
              <a:t>W</a:t>
            </a:r>
            <a:r>
              <a:rPr lang="en-US" smtClean="0"/>
              <a:t> = (8 – 2</a:t>
            </a:r>
            <a:r>
              <a:rPr lang="en-US" i="1" smtClean="0"/>
              <a:t>x</a:t>
            </a:r>
            <a:r>
              <a:rPr lang="en-US" smtClean="0"/>
              <a:t>), and </a:t>
            </a:r>
            <a:r>
              <a:rPr lang="en-US" i="1" smtClean="0"/>
              <a:t>H</a:t>
            </a:r>
            <a:r>
              <a:rPr lang="en-US" smtClean="0"/>
              <a:t> = </a:t>
            </a:r>
            <a:r>
              <a:rPr lang="en-US" i="1" smtClean="0"/>
              <a:t>x</a:t>
            </a:r>
            <a:r>
              <a:rPr lang="en-US" smtClean="0"/>
              <a:t>, where </a:t>
            </a:r>
            <a:r>
              <a:rPr lang="en-US" i="1" smtClean="0"/>
              <a:t>L</a:t>
            </a:r>
            <a:r>
              <a:rPr lang="en-US" smtClean="0"/>
              <a:t> = length, </a:t>
            </a:r>
            <a:r>
              <a:rPr lang="en-US" i="1" smtClean="0"/>
              <a:t>W</a:t>
            </a:r>
            <a:r>
              <a:rPr lang="en-US" smtClean="0"/>
              <a:t> = Width, and </a:t>
            </a:r>
            <a:r>
              <a:rPr lang="en-US" i="1" smtClean="0"/>
              <a:t>H</a:t>
            </a:r>
            <a:r>
              <a:rPr lang="en-US" smtClean="0"/>
              <a:t> = height.  </a:t>
            </a:r>
            <a:r>
              <a:rPr lang="en-US" i="1" smtClean="0"/>
              <a:t>V = L W H</a:t>
            </a:r>
          </a:p>
        </p:txBody>
      </p:sp>
      <p:pic>
        <p:nvPicPr>
          <p:cNvPr id="2073" name="Picture 25"/>
          <p:cNvPicPr>
            <a:picLocks noChangeAspect="1" noChangeArrowheads="1"/>
          </p:cNvPicPr>
          <p:nvPr/>
        </p:nvPicPr>
        <p:blipFill>
          <a:blip r:embed="rId2"/>
          <a:srcRect/>
          <a:stretch>
            <a:fillRect/>
          </a:stretch>
        </p:blipFill>
        <p:spPr bwMode="auto">
          <a:xfrm>
            <a:off x="609600" y="1371600"/>
            <a:ext cx="2587625" cy="1447800"/>
          </a:xfrm>
          <a:prstGeom prst="rect">
            <a:avLst/>
          </a:prstGeom>
          <a:noFill/>
          <a:ln w="9525">
            <a:noFill/>
            <a:miter lim="800000"/>
            <a:headEnd/>
            <a:tailEnd/>
          </a:ln>
          <a:effectLst/>
        </p:spPr>
      </p:pic>
      <p:pic>
        <p:nvPicPr>
          <p:cNvPr id="2074" name="Picture 26"/>
          <p:cNvPicPr>
            <a:picLocks noChangeAspect="1" noChangeArrowheads="1"/>
          </p:cNvPicPr>
          <p:nvPr/>
        </p:nvPicPr>
        <p:blipFill>
          <a:blip r:embed="rId3"/>
          <a:srcRect/>
          <a:stretch>
            <a:fillRect/>
          </a:stretch>
        </p:blipFill>
        <p:spPr bwMode="auto">
          <a:xfrm>
            <a:off x="4038600" y="2895600"/>
            <a:ext cx="2305050" cy="2743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Slide Number Placeholder 6"/>
          <p:cNvSpPr>
            <a:spLocks noGrp="1"/>
          </p:cNvSpPr>
          <p:nvPr>
            <p:ph type="sldNum" sz="quarter" idx="12"/>
          </p:nvPr>
        </p:nvSpPr>
        <p:spPr>
          <a:noFill/>
        </p:spPr>
        <p:txBody>
          <a:bodyPr/>
          <a:lstStyle/>
          <a:p>
            <a:fld id="{6088045B-631B-4790-B3DA-59C4BA3D0DC2}" type="slidenum">
              <a:rPr lang="en-US" smtClean="0">
                <a:latin typeface="Arial" charset="0"/>
              </a:rPr>
              <a:pPr/>
              <a:t>9</a:t>
            </a:fld>
            <a:endParaRPr lang="en-US" smtClean="0">
              <a:latin typeface="Arial" charset="0"/>
            </a:endParaRPr>
          </a:p>
        </p:txBody>
      </p:sp>
      <p:sp>
        <p:nvSpPr>
          <p:cNvPr id="3077" name="Text Box 2"/>
          <p:cNvSpPr txBox="1">
            <a:spLocks noChangeArrowheads="1"/>
          </p:cNvSpPr>
          <p:nvPr/>
        </p:nvSpPr>
        <p:spPr bwMode="auto">
          <a:xfrm>
            <a:off x="2955925" y="798513"/>
            <a:ext cx="184150" cy="366712"/>
          </a:xfrm>
          <a:prstGeom prst="rect">
            <a:avLst/>
          </a:prstGeom>
          <a:noFill/>
          <a:ln w="9525">
            <a:noFill/>
            <a:miter lim="800000"/>
            <a:headEnd/>
            <a:tailEnd/>
          </a:ln>
        </p:spPr>
        <p:txBody>
          <a:bodyPr wrap="none">
            <a:spAutoFit/>
          </a:bodyPr>
          <a:lstStyle/>
          <a:p>
            <a:endParaRPr lang="en-US"/>
          </a:p>
        </p:txBody>
      </p:sp>
      <p:sp>
        <p:nvSpPr>
          <p:cNvPr id="3078" name="Rectangle 3"/>
          <p:cNvSpPr>
            <a:spLocks noChangeArrowheads="1"/>
          </p:cNvSpPr>
          <p:nvPr/>
        </p:nvSpPr>
        <p:spPr bwMode="auto">
          <a:xfrm>
            <a:off x="609600" y="5014913"/>
            <a:ext cx="1905000" cy="990600"/>
          </a:xfrm>
          <a:prstGeom prst="rect">
            <a:avLst/>
          </a:prstGeom>
          <a:solidFill>
            <a:schemeClr val="accent1"/>
          </a:solidFill>
          <a:ln w="28575">
            <a:solidFill>
              <a:schemeClr val="tx1"/>
            </a:solidFill>
            <a:miter lim="800000"/>
            <a:headEnd/>
            <a:tailEnd/>
          </a:ln>
        </p:spPr>
        <p:txBody>
          <a:bodyPr wrap="none" anchor="ctr"/>
          <a:lstStyle/>
          <a:p>
            <a:endParaRPr lang="en-US"/>
          </a:p>
        </p:txBody>
      </p:sp>
      <p:sp>
        <p:nvSpPr>
          <p:cNvPr id="3079" name="Line 4"/>
          <p:cNvSpPr>
            <a:spLocks noChangeShapeType="1"/>
          </p:cNvSpPr>
          <p:nvPr/>
        </p:nvSpPr>
        <p:spPr bwMode="auto">
          <a:xfrm>
            <a:off x="609600" y="5776913"/>
            <a:ext cx="1905000" cy="0"/>
          </a:xfrm>
          <a:prstGeom prst="line">
            <a:avLst/>
          </a:prstGeom>
          <a:noFill/>
          <a:ln w="28575">
            <a:solidFill>
              <a:schemeClr val="tx1"/>
            </a:solidFill>
            <a:round/>
            <a:headEnd/>
            <a:tailEnd/>
          </a:ln>
        </p:spPr>
        <p:txBody>
          <a:bodyPr/>
          <a:lstStyle/>
          <a:p>
            <a:endParaRPr lang="en-US"/>
          </a:p>
        </p:txBody>
      </p:sp>
      <p:sp>
        <p:nvSpPr>
          <p:cNvPr id="3080" name="Line 5"/>
          <p:cNvSpPr>
            <a:spLocks noChangeShapeType="1"/>
          </p:cNvSpPr>
          <p:nvPr/>
        </p:nvSpPr>
        <p:spPr bwMode="auto">
          <a:xfrm>
            <a:off x="609600" y="5243513"/>
            <a:ext cx="1905000" cy="0"/>
          </a:xfrm>
          <a:prstGeom prst="line">
            <a:avLst/>
          </a:prstGeom>
          <a:noFill/>
          <a:ln w="28575">
            <a:solidFill>
              <a:schemeClr val="tx1"/>
            </a:solidFill>
            <a:round/>
            <a:headEnd/>
            <a:tailEnd/>
          </a:ln>
        </p:spPr>
        <p:txBody>
          <a:bodyPr/>
          <a:lstStyle/>
          <a:p>
            <a:endParaRPr lang="en-US"/>
          </a:p>
        </p:txBody>
      </p:sp>
      <p:sp>
        <p:nvSpPr>
          <p:cNvPr id="3081" name="Line 6"/>
          <p:cNvSpPr>
            <a:spLocks noChangeShapeType="1"/>
          </p:cNvSpPr>
          <p:nvPr/>
        </p:nvSpPr>
        <p:spPr bwMode="auto">
          <a:xfrm>
            <a:off x="914400" y="5014913"/>
            <a:ext cx="0" cy="990600"/>
          </a:xfrm>
          <a:prstGeom prst="line">
            <a:avLst/>
          </a:prstGeom>
          <a:noFill/>
          <a:ln w="28575">
            <a:solidFill>
              <a:schemeClr val="tx1"/>
            </a:solidFill>
            <a:round/>
            <a:headEnd/>
            <a:tailEnd/>
          </a:ln>
        </p:spPr>
        <p:txBody>
          <a:bodyPr/>
          <a:lstStyle/>
          <a:p>
            <a:endParaRPr lang="en-US"/>
          </a:p>
        </p:txBody>
      </p:sp>
      <p:sp>
        <p:nvSpPr>
          <p:cNvPr id="3082" name="Line 7"/>
          <p:cNvSpPr>
            <a:spLocks noChangeShapeType="1"/>
          </p:cNvSpPr>
          <p:nvPr/>
        </p:nvSpPr>
        <p:spPr bwMode="auto">
          <a:xfrm>
            <a:off x="2209800" y="5014913"/>
            <a:ext cx="0" cy="990600"/>
          </a:xfrm>
          <a:prstGeom prst="line">
            <a:avLst/>
          </a:prstGeom>
          <a:noFill/>
          <a:ln w="28575">
            <a:solidFill>
              <a:schemeClr val="tx1"/>
            </a:solidFill>
            <a:round/>
            <a:headEnd/>
            <a:tailEnd/>
          </a:ln>
        </p:spPr>
        <p:txBody>
          <a:bodyPr/>
          <a:lstStyle/>
          <a:p>
            <a:endParaRPr lang="en-US"/>
          </a:p>
        </p:txBody>
      </p:sp>
      <p:sp>
        <p:nvSpPr>
          <p:cNvPr id="3083" name="Line 8"/>
          <p:cNvSpPr>
            <a:spLocks noChangeShapeType="1"/>
          </p:cNvSpPr>
          <p:nvPr/>
        </p:nvSpPr>
        <p:spPr bwMode="auto">
          <a:xfrm>
            <a:off x="609600" y="4862513"/>
            <a:ext cx="1905000" cy="0"/>
          </a:xfrm>
          <a:prstGeom prst="line">
            <a:avLst/>
          </a:prstGeom>
          <a:noFill/>
          <a:ln w="38100">
            <a:solidFill>
              <a:schemeClr val="tx1"/>
            </a:solidFill>
            <a:round/>
            <a:headEnd type="arrow" w="med" len="med"/>
            <a:tailEnd type="arrow" w="med" len="med"/>
          </a:ln>
        </p:spPr>
        <p:txBody>
          <a:bodyPr/>
          <a:lstStyle/>
          <a:p>
            <a:endParaRPr lang="en-US"/>
          </a:p>
        </p:txBody>
      </p:sp>
      <p:sp>
        <p:nvSpPr>
          <p:cNvPr id="3084" name="Line 9"/>
          <p:cNvSpPr>
            <a:spLocks noChangeShapeType="1"/>
          </p:cNvSpPr>
          <p:nvPr/>
        </p:nvSpPr>
        <p:spPr bwMode="auto">
          <a:xfrm>
            <a:off x="2743200" y="5014913"/>
            <a:ext cx="0" cy="990600"/>
          </a:xfrm>
          <a:prstGeom prst="line">
            <a:avLst/>
          </a:prstGeom>
          <a:noFill/>
          <a:ln w="38100">
            <a:solidFill>
              <a:schemeClr val="tx1"/>
            </a:solidFill>
            <a:round/>
            <a:headEnd type="arrow" w="med" len="med"/>
            <a:tailEnd type="arrow" w="med" len="med"/>
          </a:ln>
        </p:spPr>
        <p:txBody>
          <a:bodyPr/>
          <a:lstStyle/>
          <a:p>
            <a:endParaRPr lang="en-US"/>
          </a:p>
        </p:txBody>
      </p:sp>
      <p:sp>
        <p:nvSpPr>
          <p:cNvPr id="3085" name="Text Box 10"/>
          <p:cNvSpPr txBox="1">
            <a:spLocks noChangeArrowheads="1"/>
          </p:cNvSpPr>
          <p:nvPr/>
        </p:nvSpPr>
        <p:spPr bwMode="auto">
          <a:xfrm>
            <a:off x="990600" y="4419600"/>
            <a:ext cx="1162050" cy="366713"/>
          </a:xfrm>
          <a:prstGeom prst="rect">
            <a:avLst/>
          </a:prstGeom>
          <a:noFill/>
          <a:ln w="9525">
            <a:noFill/>
            <a:miter lim="800000"/>
            <a:headEnd/>
            <a:tailEnd/>
          </a:ln>
        </p:spPr>
        <p:txBody>
          <a:bodyPr wrap="none">
            <a:spAutoFit/>
          </a:bodyPr>
          <a:lstStyle/>
          <a:p>
            <a:r>
              <a:rPr lang="en-US"/>
              <a:t>10 inches</a:t>
            </a:r>
          </a:p>
        </p:txBody>
      </p:sp>
      <p:sp>
        <p:nvSpPr>
          <p:cNvPr id="3086" name="Text Box 11"/>
          <p:cNvSpPr txBox="1">
            <a:spLocks noChangeArrowheads="1"/>
          </p:cNvSpPr>
          <p:nvPr/>
        </p:nvSpPr>
        <p:spPr bwMode="auto">
          <a:xfrm>
            <a:off x="2819400" y="5319713"/>
            <a:ext cx="1035050" cy="366712"/>
          </a:xfrm>
          <a:prstGeom prst="rect">
            <a:avLst/>
          </a:prstGeom>
          <a:noFill/>
          <a:ln w="9525">
            <a:noFill/>
            <a:miter lim="800000"/>
            <a:headEnd/>
            <a:tailEnd/>
          </a:ln>
        </p:spPr>
        <p:txBody>
          <a:bodyPr wrap="none">
            <a:spAutoFit/>
          </a:bodyPr>
          <a:lstStyle/>
          <a:p>
            <a:r>
              <a:rPr lang="en-US"/>
              <a:t>8 inches</a:t>
            </a:r>
          </a:p>
        </p:txBody>
      </p:sp>
      <p:sp>
        <p:nvSpPr>
          <p:cNvPr id="3087" name="Text Box 12"/>
          <p:cNvSpPr txBox="1">
            <a:spLocks noChangeArrowheads="1"/>
          </p:cNvSpPr>
          <p:nvPr/>
        </p:nvSpPr>
        <p:spPr bwMode="auto">
          <a:xfrm>
            <a:off x="609600" y="5957888"/>
            <a:ext cx="298450" cy="366712"/>
          </a:xfrm>
          <a:prstGeom prst="rect">
            <a:avLst/>
          </a:prstGeom>
          <a:noFill/>
          <a:ln w="9525">
            <a:noFill/>
            <a:miter lim="800000"/>
            <a:headEnd/>
            <a:tailEnd/>
          </a:ln>
        </p:spPr>
        <p:txBody>
          <a:bodyPr wrap="none">
            <a:spAutoFit/>
          </a:bodyPr>
          <a:lstStyle/>
          <a:p>
            <a:r>
              <a:rPr lang="en-US" i="1"/>
              <a:t>x</a:t>
            </a:r>
          </a:p>
        </p:txBody>
      </p:sp>
      <p:sp>
        <p:nvSpPr>
          <p:cNvPr id="3088" name="Text Box 13"/>
          <p:cNvSpPr txBox="1">
            <a:spLocks noChangeArrowheads="1"/>
          </p:cNvSpPr>
          <p:nvPr/>
        </p:nvSpPr>
        <p:spPr bwMode="auto">
          <a:xfrm>
            <a:off x="228600" y="5715000"/>
            <a:ext cx="298450" cy="366713"/>
          </a:xfrm>
          <a:prstGeom prst="rect">
            <a:avLst/>
          </a:prstGeom>
          <a:noFill/>
          <a:ln w="9525">
            <a:noFill/>
            <a:miter lim="800000"/>
            <a:headEnd/>
            <a:tailEnd/>
          </a:ln>
        </p:spPr>
        <p:txBody>
          <a:bodyPr wrap="none">
            <a:spAutoFit/>
          </a:bodyPr>
          <a:lstStyle/>
          <a:p>
            <a:r>
              <a:rPr lang="en-US" i="1"/>
              <a:t>x</a:t>
            </a:r>
          </a:p>
        </p:txBody>
      </p:sp>
      <p:sp>
        <p:nvSpPr>
          <p:cNvPr id="3089" name="Text Box 16"/>
          <p:cNvSpPr txBox="1">
            <a:spLocks noChangeArrowheads="1"/>
          </p:cNvSpPr>
          <p:nvPr/>
        </p:nvSpPr>
        <p:spPr bwMode="auto">
          <a:xfrm>
            <a:off x="6553200" y="2438400"/>
            <a:ext cx="2362200" cy="1339850"/>
          </a:xfrm>
          <a:prstGeom prst="rect">
            <a:avLst/>
          </a:prstGeom>
          <a:solidFill>
            <a:srgbClr val="CCFFCC">
              <a:alpha val="50195"/>
            </a:srgbClr>
          </a:solidFill>
          <a:ln w="25400">
            <a:solidFill>
              <a:srgbClr val="008000"/>
            </a:solidFill>
            <a:miter lim="800000"/>
            <a:headEnd/>
            <a:tailEnd/>
          </a:ln>
        </p:spPr>
        <p:txBody>
          <a:bodyPr>
            <a:spAutoFit/>
          </a:bodyPr>
          <a:lstStyle/>
          <a:p>
            <a:pPr>
              <a:spcBef>
                <a:spcPct val="50000"/>
              </a:spcBef>
            </a:pPr>
            <a:r>
              <a:rPr lang="en-US" sz="1600"/>
              <a:t>We can conclude that to the nearest 0.1 inch, the maximum volume (52.5 in</a:t>
            </a:r>
            <a:r>
              <a:rPr lang="en-US" sz="1600" baseline="30000"/>
              <a:t>3</a:t>
            </a:r>
            <a:r>
              <a:rPr lang="en-US" sz="1600"/>
              <a:t>) occurs at </a:t>
            </a:r>
            <a:r>
              <a:rPr lang="en-US" sz="1600" i="1"/>
              <a:t>x</a:t>
            </a:r>
            <a:r>
              <a:rPr lang="en-US" sz="1600"/>
              <a:t>=1.5 in.</a:t>
            </a:r>
          </a:p>
        </p:txBody>
      </p:sp>
      <p:sp>
        <p:nvSpPr>
          <p:cNvPr id="3090" name="Text Box 17"/>
          <p:cNvSpPr txBox="1">
            <a:spLocks noChangeArrowheads="1"/>
          </p:cNvSpPr>
          <p:nvPr/>
        </p:nvSpPr>
        <p:spPr bwMode="auto">
          <a:xfrm>
            <a:off x="457200" y="838200"/>
            <a:ext cx="3810000" cy="666750"/>
          </a:xfrm>
          <a:prstGeom prst="rect">
            <a:avLst/>
          </a:prstGeom>
          <a:solidFill>
            <a:srgbClr val="CCFFCC">
              <a:alpha val="50195"/>
            </a:srgbClr>
          </a:solidFill>
          <a:ln w="25400">
            <a:solidFill>
              <a:srgbClr val="008000"/>
            </a:solidFill>
            <a:miter lim="800000"/>
            <a:headEnd/>
            <a:tailEnd/>
          </a:ln>
        </p:spPr>
        <p:txBody>
          <a:bodyPr>
            <a:spAutoFit/>
          </a:bodyPr>
          <a:lstStyle/>
          <a:p>
            <a:pPr>
              <a:spcBef>
                <a:spcPct val="50000"/>
              </a:spcBef>
            </a:pPr>
            <a:r>
              <a:rPr lang="en-US"/>
              <a:t>Now repeat the procedure using a smaller increment.</a:t>
            </a:r>
          </a:p>
        </p:txBody>
      </p:sp>
      <p:sp>
        <p:nvSpPr>
          <p:cNvPr id="3091" name="Text Box 20"/>
          <p:cNvSpPr txBox="1">
            <a:spLocks noChangeArrowheads="1"/>
          </p:cNvSpPr>
          <p:nvPr/>
        </p:nvSpPr>
        <p:spPr bwMode="auto">
          <a:xfrm>
            <a:off x="1660525" y="3244850"/>
            <a:ext cx="336550" cy="641350"/>
          </a:xfrm>
          <a:prstGeom prst="rect">
            <a:avLst/>
          </a:prstGeom>
          <a:noFill/>
          <a:ln w="9525">
            <a:noFill/>
            <a:miter lim="800000"/>
            <a:headEnd/>
            <a:tailEnd/>
          </a:ln>
        </p:spPr>
        <p:txBody>
          <a:bodyPr wrap="none">
            <a:spAutoFit/>
          </a:bodyPr>
          <a:lstStyle/>
          <a:p>
            <a:r>
              <a:rPr lang="en-US" sz="3600">
                <a:latin typeface="Times New Roman" pitchFamily="18" charset="0"/>
              </a:rPr>
              <a:t>I</a:t>
            </a:r>
          </a:p>
        </p:txBody>
      </p:sp>
      <p:sp>
        <p:nvSpPr>
          <p:cNvPr id="3092" name="Text Box 21"/>
          <p:cNvSpPr txBox="1">
            <a:spLocks noChangeArrowheads="1"/>
          </p:cNvSpPr>
          <p:nvPr/>
        </p:nvSpPr>
        <p:spPr bwMode="auto">
          <a:xfrm>
            <a:off x="6292850" y="914400"/>
            <a:ext cx="488950" cy="641350"/>
          </a:xfrm>
          <a:prstGeom prst="rect">
            <a:avLst/>
          </a:prstGeom>
          <a:noFill/>
          <a:ln w="9525">
            <a:noFill/>
            <a:miter lim="800000"/>
            <a:headEnd/>
            <a:tailEnd/>
          </a:ln>
        </p:spPr>
        <p:txBody>
          <a:bodyPr wrap="none">
            <a:spAutoFit/>
          </a:bodyPr>
          <a:lstStyle/>
          <a:p>
            <a:r>
              <a:rPr lang="en-US" sz="3600">
                <a:latin typeface="Times New Roman" pitchFamily="18" charset="0"/>
              </a:rPr>
              <a:t>II</a:t>
            </a:r>
          </a:p>
        </p:txBody>
      </p:sp>
      <p:sp>
        <p:nvSpPr>
          <p:cNvPr id="3093" name="Rectangle 131"/>
          <p:cNvSpPr>
            <a:spLocks noGrp="1" noChangeArrowheads="1"/>
          </p:cNvSpPr>
          <p:nvPr>
            <p:ph type="title"/>
          </p:nvPr>
        </p:nvSpPr>
        <p:spPr>
          <a:noFill/>
        </p:spPr>
        <p:txBody>
          <a:bodyPr/>
          <a:lstStyle/>
          <a:p>
            <a:pPr eaLnBrk="1" hangingPunct="1"/>
            <a:r>
              <a:rPr lang="en-US" smtClean="0"/>
              <a:t>Maximize the Volume of a Box with </a:t>
            </a:r>
            <a:r>
              <a:rPr lang="en-US" i="1" smtClean="0"/>
              <a:t>L</a:t>
            </a:r>
            <a:r>
              <a:rPr lang="en-US" smtClean="0"/>
              <a:t> = (10 – 2</a:t>
            </a:r>
            <a:r>
              <a:rPr lang="en-US" i="1" smtClean="0"/>
              <a:t>x</a:t>
            </a:r>
            <a:r>
              <a:rPr lang="en-US" smtClean="0"/>
              <a:t>), </a:t>
            </a:r>
            <a:r>
              <a:rPr lang="en-US" i="1" smtClean="0"/>
              <a:t>W</a:t>
            </a:r>
            <a:r>
              <a:rPr lang="en-US" smtClean="0"/>
              <a:t> = (8 – 2</a:t>
            </a:r>
            <a:r>
              <a:rPr lang="en-US" i="1" smtClean="0"/>
              <a:t>x</a:t>
            </a:r>
            <a:r>
              <a:rPr lang="en-US" smtClean="0"/>
              <a:t>), and </a:t>
            </a:r>
            <a:r>
              <a:rPr lang="en-US" i="1" smtClean="0"/>
              <a:t>H</a:t>
            </a:r>
            <a:r>
              <a:rPr lang="en-US" smtClean="0"/>
              <a:t> = </a:t>
            </a:r>
            <a:r>
              <a:rPr lang="en-US" i="1" smtClean="0"/>
              <a:t>x</a:t>
            </a:r>
            <a:r>
              <a:rPr lang="en-US" smtClean="0"/>
              <a:t>, where </a:t>
            </a:r>
            <a:r>
              <a:rPr lang="en-US" i="1" smtClean="0"/>
              <a:t>L</a:t>
            </a:r>
            <a:r>
              <a:rPr lang="en-US" smtClean="0"/>
              <a:t> = length, </a:t>
            </a:r>
            <a:r>
              <a:rPr lang="en-US" i="1" smtClean="0"/>
              <a:t>W</a:t>
            </a:r>
            <a:r>
              <a:rPr lang="en-US" smtClean="0"/>
              <a:t> = Width, and </a:t>
            </a:r>
            <a:r>
              <a:rPr lang="en-US" i="1" smtClean="0"/>
              <a:t>H</a:t>
            </a:r>
            <a:r>
              <a:rPr lang="en-US" smtClean="0"/>
              <a:t> = height.  </a:t>
            </a:r>
            <a:r>
              <a:rPr lang="en-US" i="1" smtClean="0"/>
              <a:t>V = L W H</a:t>
            </a:r>
          </a:p>
        </p:txBody>
      </p:sp>
      <p:pic>
        <p:nvPicPr>
          <p:cNvPr id="3096" name="Picture 24"/>
          <p:cNvPicPr>
            <a:picLocks noChangeAspect="1" noChangeArrowheads="1"/>
          </p:cNvPicPr>
          <p:nvPr/>
        </p:nvPicPr>
        <p:blipFill>
          <a:blip r:embed="rId2"/>
          <a:srcRect/>
          <a:stretch>
            <a:fillRect/>
          </a:stretch>
        </p:blipFill>
        <p:spPr bwMode="auto">
          <a:xfrm>
            <a:off x="457200" y="1752600"/>
            <a:ext cx="2451100" cy="1371600"/>
          </a:xfrm>
          <a:prstGeom prst="rect">
            <a:avLst/>
          </a:prstGeom>
          <a:noFill/>
          <a:ln w="9525">
            <a:noFill/>
            <a:miter lim="800000"/>
            <a:headEnd/>
            <a:tailEnd/>
          </a:ln>
          <a:effectLst/>
        </p:spPr>
      </p:pic>
      <p:pic>
        <p:nvPicPr>
          <p:cNvPr id="3097" name="Picture 25"/>
          <p:cNvPicPr>
            <a:picLocks noChangeAspect="1" noChangeArrowheads="1"/>
          </p:cNvPicPr>
          <p:nvPr/>
        </p:nvPicPr>
        <p:blipFill>
          <a:blip r:embed="rId3"/>
          <a:srcRect/>
          <a:stretch>
            <a:fillRect/>
          </a:stretch>
        </p:blipFill>
        <p:spPr bwMode="auto">
          <a:xfrm>
            <a:off x="4522787" y="685800"/>
            <a:ext cx="1497013" cy="6096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1_QL Program">
  <a:themeElements>
    <a:clrScheme name="1_QL Progra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QL Progr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QL Progra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QL Progra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QL Progra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QL Progra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QL Progra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QL Progra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QL Progra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QL Progra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QL Progra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QL Progra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QL Progra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QL Progra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2715</TotalTime>
  <Words>2130</Words>
  <Application>Microsoft Office PowerPoint</Application>
  <PresentationFormat>On-screen Show (4:3)</PresentationFormat>
  <Paragraphs>213</Paragraphs>
  <Slides>15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1" baseType="lpstr">
      <vt:lpstr>Arial</vt:lpstr>
      <vt:lpstr>Times New Roman</vt:lpstr>
      <vt:lpstr>Wingdings</vt:lpstr>
      <vt:lpstr>Courier New</vt:lpstr>
      <vt:lpstr>1_QL Program</vt:lpstr>
      <vt:lpstr>Microsoft Equation 3.0</vt:lpstr>
      <vt:lpstr>What is the Largest-Volume, Open-Top, Rectangular Box You Can Make from a Sheet of Cardboard? – Exploring Polynomial Functions</vt:lpstr>
      <vt:lpstr>Introduction</vt:lpstr>
      <vt:lpstr>The Problem and Preview </vt:lpstr>
      <vt:lpstr>Using the Internet </vt:lpstr>
      <vt:lpstr>Making the box </vt:lpstr>
      <vt:lpstr>Slide 6</vt:lpstr>
      <vt:lpstr>Maximize the Volume of a Box with L = (10 – 2x), W = (8 – 2x), and H = x, where L = length, W = Width, and H = height.  V = L W H</vt:lpstr>
      <vt:lpstr>Maximize the Volume of a Box with L = (10 – 2x), W = (8 – 2x), and H = x, where L = length, W = Width, and H = height.  V = L W H</vt:lpstr>
      <vt:lpstr>Maximize the Volume of a Box with L = (10 – 2x), W = (8 – 2x), and H = x, where L = length, W = Width, and H = height.  V = L W H</vt:lpstr>
      <vt:lpstr>Maximize the Volume of a Box with L = (10 – 2x), W = (8 – 2x), and H = x, where L = length, W = Width, and H = height.  V = L W H</vt:lpstr>
      <vt:lpstr>Review of the First and Second Derivatives of a Function to find Local Maximum and Minimum</vt:lpstr>
      <vt:lpstr>Use Calculus to Maximize the Volume of a Box with L = (10 – 2x), W = (8 – 2x), and H = x, where L = length, W = Width, and H = height.</vt:lpstr>
      <vt:lpstr>Use Calculus to Maximize the Volume of a Box with L = (10 – 2x), W = (8 – 2x), and H = x, where L = length, W = Width, and H = height.</vt:lpstr>
      <vt:lpstr>Use Calculus to Maximize the Volume of a Box with L = (10 – 2x), W = (8 – 2x), and H = x, where L = length, W = Width, and H = height.</vt:lpstr>
      <vt:lpstr>End-of-Module Assignments </vt:lpstr>
    </vt:vector>
  </TitlesOfParts>
  <Company>Buena Vista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Exploring Maximum and Minimum Values of Polynomial Functions</dc:title>
  <dc:creator>BVU User</dc:creator>
  <cp:lastModifiedBy>Mike Cook</cp:lastModifiedBy>
  <cp:revision>196</cp:revision>
  <dcterms:created xsi:type="dcterms:W3CDTF">2007-07-19T15:49:48Z</dcterms:created>
  <dcterms:modified xsi:type="dcterms:W3CDTF">2008-08-03T01:08:31Z</dcterms:modified>
</cp:coreProperties>
</file>