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sldIdLst>
    <p:sldId id="257" r:id="rId2"/>
    <p:sldId id="297" r:id="rId3"/>
    <p:sldId id="282" r:id="rId4"/>
    <p:sldId id="319" r:id="rId5"/>
    <p:sldId id="316" r:id="rId6"/>
    <p:sldId id="313" r:id="rId7"/>
    <p:sldId id="299" r:id="rId8"/>
    <p:sldId id="285" r:id="rId9"/>
    <p:sldId id="300" r:id="rId10"/>
    <p:sldId id="301" r:id="rId11"/>
    <p:sldId id="302" r:id="rId12"/>
    <p:sldId id="303" r:id="rId13"/>
    <p:sldId id="305" r:id="rId14"/>
    <p:sldId id="307" r:id="rId15"/>
    <p:sldId id="310" r:id="rId16"/>
    <p:sldId id="311" r:id="rId17"/>
    <p:sldId id="312" r:id="rId18"/>
    <p:sldId id="298" r:id="rId19"/>
    <p:sldId id="276" r:id="rId20"/>
    <p:sldId id="309" r:id="rId21"/>
    <p:sldId id="308"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CCFFCC"/>
    <a:srgbClr val="99FF99"/>
    <a:srgbClr val="FF5050"/>
    <a:srgbClr val="339966"/>
    <a:srgbClr val="FF0000"/>
    <a:srgbClr val="66CCFF"/>
    <a:srgbClr val="CCE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622" autoAdjust="0"/>
  </p:normalViewPr>
  <p:slideViewPr>
    <p:cSldViewPr>
      <p:cViewPr>
        <p:scale>
          <a:sx n="75" d="100"/>
          <a:sy n="75" d="100"/>
        </p:scale>
        <p:origin x="-101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30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458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30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30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30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1C85D72-036E-4FBB-A123-0EA39335075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defRPr/>
            </a:pPr>
            <a:endParaRPr lang="en-US"/>
          </a:p>
        </p:txBody>
      </p:sp>
      <p:sp>
        <p:nvSpPr>
          <p:cNvPr id="5" name="Rectangle 4"/>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defRPr/>
            </a:pPr>
            <a:endParaRPr lang="en-US"/>
          </a:p>
        </p:txBody>
      </p:sp>
      <p:sp>
        <p:nvSpPr>
          <p:cNvPr id="4098" name="AutoShape 2"/>
          <p:cNvSpPr>
            <a:spLocks noGrp="1" noChangeArrowheads="1"/>
          </p:cNvSpPr>
          <p:nvPr>
            <p:ph type="ctrTitle"/>
          </p:nvPr>
        </p:nvSpPr>
        <p:spPr>
          <a:xfrm>
            <a:off x="2044700" y="1481138"/>
            <a:ext cx="6013450" cy="819150"/>
          </a:xfrm>
          <a:prstGeom prst="roundRect">
            <a:avLst>
              <a:gd name="adj" fmla="val 50000"/>
            </a:avLst>
          </a:prstGeom>
          <a:solidFill>
            <a:srgbClr val="FF7C80">
              <a:alpha val="80000"/>
            </a:srgbClr>
          </a:solidFill>
          <a:ln w="38100">
            <a:solidFill>
              <a:srgbClr val="800000"/>
            </a:solidFill>
            <a:round/>
          </a:ln>
        </p:spPr>
        <p:txBody>
          <a:bodyPr wrap="none">
            <a:spAutoFit/>
          </a:bodyPr>
          <a:lstStyle>
            <a:lvl1pPr>
              <a:defRPr sz="3200">
                <a:solidFill>
                  <a:srgbClr val="800000"/>
                </a:solidFill>
              </a:defRPr>
            </a:lvl1pPr>
          </a:lstStyle>
          <a:p>
            <a:r>
              <a:rPr lang="en-US"/>
              <a:t>Click to edit Master title style</a:t>
            </a:r>
          </a:p>
        </p:txBody>
      </p:sp>
      <p:sp>
        <p:nvSpPr>
          <p:cNvPr id="4099" name="Rectangle 3"/>
          <p:cNvSpPr>
            <a:spLocks noGrp="1" noChangeArrowheads="1"/>
          </p:cNvSpPr>
          <p:nvPr>
            <p:ph type="subTitle" idx="1"/>
          </p:nvPr>
        </p:nvSpPr>
        <p:spPr bwMode="auto">
          <a:xfrm>
            <a:off x="1295400" y="2895600"/>
            <a:ext cx="6400800" cy="5334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Tx/>
              <a:buNone/>
              <a:defRPr b="1"/>
            </a:lvl1pPr>
          </a:lstStyle>
          <a:p>
            <a:r>
              <a:rPr 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pPr>
              <a:defRPr/>
            </a:pPr>
            <a:fld id="{8D8FC1F7-F9B8-4ED8-AA14-F656ACB2F5D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198E4C-57BF-4E51-BB12-1F28287D19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2238"/>
            <a:ext cx="2152650" cy="60039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 y="122238"/>
            <a:ext cx="6305550" cy="60039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ADB5F3-3546-4625-8DD8-5EA5FF0E0C0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 y="122238"/>
            <a:ext cx="8229600" cy="4111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9DFC253A-2623-4C01-B8DF-794C07917D9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 y="122238"/>
            <a:ext cx="8229600" cy="411162"/>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a:prstGeom prst="rect">
            <a:avLst/>
          </a:prstGeo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501506-57B1-4AAC-8F84-7AD42B0746CC}"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76200" y="122238"/>
            <a:ext cx="8229600" cy="411162"/>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CF0A9B4-DFF4-4684-A0CD-26F70F4636CB}"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76200" y="122238"/>
            <a:ext cx="8610600" cy="60039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1227A90-480F-4237-BD48-B6016BF6F2A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E434E51-A650-4233-B86B-681CAD79276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62D3106-64AF-48D8-98C3-B81FAFC1A86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38BCFB0-F988-49A3-B0D4-944AF50352D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8F129AA-43AB-4E6D-B8E6-D4246E2545C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D7AA60B-0F7A-403F-AE1E-AE0F5D849DA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6BD5FF3-A84E-4D6F-A7B9-8B757717C3A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BA52E6C-1594-4B4C-B2BB-8A1A6DCE56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40B2F9A-1278-44D0-8504-5E6CF94B8DC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F0DC"/>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76200" y="122238"/>
            <a:ext cx="8229600" cy="411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30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307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3A69E57-A8BD-4247-9D00-B078E4E8AFC6}" type="slidenum">
              <a:rPr lang="en-US"/>
              <a:pPr>
                <a:defRPr/>
              </a:pPr>
              <a:t>‹#›</a:t>
            </a:fld>
            <a:endParaRPr lang="en-US"/>
          </a:p>
        </p:txBody>
      </p:sp>
      <p:sp>
        <p:nvSpPr>
          <p:cNvPr id="3079" name="Rectangle 7"/>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lgn="ctr">
              <a:defRPr/>
            </a:pPr>
            <a:endParaRPr lang="en-US" sz="2400"/>
          </a:p>
        </p:txBody>
      </p:sp>
      <p:sp>
        <p:nvSpPr>
          <p:cNvPr id="3080" name="Rectangle 8"/>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728"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Lst>
  <p:hf hdr="0" ftr="0" dt="0"/>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fontAlgn="base">
        <a:spcBef>
          <a:spcPct val="0"/>
        </a:spcBef>
        <a:spcAft>
          <a:spcPct val="0"/>
        </a:spcAft>
        <a:defRPr sz="2000" b="1">
          <a:solidFill>
            <a:schemeClr val="tx2"/>
          </a:solidFill>
          <a:latin typeface="Arial" charset="0"/>
        </a:defRPr>
      </a:lvl6pPr>
      <a:lvl7pPr marL="914400" algn="l" rtl="0" fontAlgn="base">
        <a:spcBef>
          <a:spcPct val="0"/>
        </a:spcBef>
        <a:spcAft>
          <a:spcPct val="0"/>
        </a:spcAft>
        <a:defRPr sz="2000" b="1">
          <a:solidFill>
            <a:schemeClr val="tx2"/>
          </a:solidFill>
          <a:latin typeface="Arial" charset="0"/>
        </a:defRPr>
      </a:lvl7pPr>
      <a:lvl8pPr marL="1371600" algn="l" rtl="0" fontAlgn="base">
        <a:spcBef>
          <a:spcPct val="0"/>
        </a:spcBef>
        <a:spcAft>
          <a:spcPct val="0"/>
        </a:spcAft>
        <a:defRPr sz="2000" b="1">
          <a:solidFill>
            <a:schemeClr val="tx2"/>
          </a:solidFill>
          <a:latin typeface="Arial" charset="0"/>
        </a:defRPr>
      </a:lvl8pPr>
      <a:lvl9pPr marL="1828800" algn="l" rtl="0" fontAlgn="base">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rgbClr val="800000"/>
          </a:solidFill>
          <a:latin typeface="+mn-lt"/>
          <a:ea typeface="+mn-ea"/>
          <a:cs typeface="+mn-cs"/>
        </a:defRPr>
      </a:lvl1pPr>
      <a:lvl2pPr marL="742950" indent="-285750" algn="l" rtl="0" eaLnBrk="0" fontAlgn="base" hangingPunct="0">
        <a:spcBef>
          <a:spcPct val="20000"/>
        </a:spcBef>
        <a:spcAft>
          <a:spcPct val="0"/>
        </a:spcAft>
        <a:buChar char="–"/>
        <a:defRPr sz="2000">
          <a:solidFill>
            <a:srgbClr val="800000"/>
          </a:solidFill>
          <a:latin typeface="+mn-lt"/>
        </a:defRPr>
      </a:lvl2pPr>
      <a:lvl3pPr marL="1143000" indent="-228600" algn="l" rtl="0" eaLnBrk="0" fontAlgn="base" hangingPunct="0">
        <a:spcBef>
          <a:spcPct val="20000"/>
        </a:spcBef>
        <a:spcAft>
          <a:spcPct val="0"/>
        </a:spcAft>
        <a:buChar char="•"/>
        <a:defRPr sz="2400">
          <a:solidFill>
            <a:srgbClr val="800000"/>
          </a:solidFill>
          <a:latin typeface="+mn-lt"/>
        </a:defRPr>
      </a:lvl3pPr>
      <a:lvl4pPr marL="1600200" indent="-228600" algn="l" rtl="0" eaLnBrk="0" fontAlgn="base" hangingPunct="0">
        <a:spcBef>
          <a:spcPct val="20000"/>
        </a:spcBef>
        <a:spcAft>
          <a:spcPct val="0"/>
        </a:spcAft>
        <a:buChar char="–"/>
        <a:defRPr sz="1600">
          <a:solidFill>
            <a:srgbClr val="800000"/>
          </a:solidFill>
          <a:latin typeface="+mn-lt"/>
        </a:defRPr>
      </a:lvl4pPr>
      <a:lvl5pPr marL="2057400" indent="-228600" algn="l" rtl="0" eaLnBrk="0" fontAlgn="base" hangingPunct="0">
        <a:spcBef>
          <a:spcPct val="20000"/>
        </a:spcBef>
        <a:spcAft>
          <a:spcPct val="0"/>
        </a:spcAft>
        <a:buChar char="»"/>
        <a:defRPr sz="1600">
          <a:solidFill>
            <a:srgbClr val="800000"/>
          </a:solidFill>
          <a:latin typeface="+mn-lt"/>
        </a:defRPr>
      </a:lvl5pPr>
      <a:lvl6pPr marL="2514600" indent="-228600" algn="l" rtl="0" fontAlgn="base">
        <a:spcBef>
          <a:spcPct val="20000"/>
        </a:spcBef>
        <a:spcAft>
          <a:spcPct val="0"/>
        </a:spcAft>
        <a:buChar char="»"/>
        <a:defRPr sz="1600">
          <a:solidFill>
            <a:srgbClr val="800000"/>
          </a:solidFill>
          <a:latin typeface="+mn-lt"/>
        </a:defRPr>
      </a:lvl6pPr>
      <a:lvl7pPr marL="2971800" indent="-228600" algn="l" rtl="0" fontAlgn="base">
        <a:spcBef>
          <a:spcPct val="20000"/>
        </a:spcBef>
        <a:spcAft>
          <a:spcPct val="0"/>
        </a:spcAft>
        <a:buChar char="»"/>
        <a:defRPr sz="1600">
          <a:solidFill>
            <a:srgbClr val="800000"/>
          </a:solidFill>
          <a:latin typeface="+mn-lt"/>
        </a:defRPr>
      </a:lvl7pPr>
      <a:lvl8pPr marL="3429000" indent="-228600" algn="l" rtl="0" fontAlgn="base">
        <a:spcBef>
          <a:spcPct val="20000"/>
        </a:spcBef>
        <a:spcAft>
          <a:spcPct val="0"/>
        </a:spcAft>
        <a:buChar char="»"/>
        <a:defRPr sz="1600">
          <a:solidFill>
            <a:srgbClr val="800000"/>
          </a:solidFill>
          <a:latin typeface="+mn-lt"/>
        </a:defRPr>
      </a:lvl8pPr>
      <a:lvl9pPr marL="3886200" indent="-228600" algn="l" rtl="0" fontAlgn="base">
        <a:spcBef>
          <a:spcPct val="20000"/>
        </a:spcBef>
        <a:spcAft>
          <a:spcPct val="0"/>
        </a:spcAft>
        <a:buChar char="»"/>
        <a:defRPr sz="1600">
          <a:solidFill>
            <a:srgbClr val="8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4.xml"/><Relationship Id="rId5" Type="http://schemas.openxmlformats.org/officeDocument/2006/relationships/image" Target="../media/image11.emf"/><Relationship Id="rId4" Type="http://schemas.openxmlformats.org/officeDocument/2006/relationships/image" Target="../media/image10.emf"/></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slide" Target="slide21.xml"/><Relationship Id="rId1" Type="http://schemas.openxmlformats.org/officeDocument/2006/relationships/slideLayout" Target="../slideLayouts/slideLayout4.xml"/><Relationship Id="rId4" Type="http://schemas.openxmlformats.org/officeDocument/2006/relationships/image" Target="../media/image14.emf"/></Relationships>
</file>

<file path=ppt/slides/_rels/slide1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slide" Target="slide20.xml"/><Relationship Id="rId1" Type="http://schemas.openxmlformats.org/officeDocument/2006/relationships/slideLayout" Target="../slideLayouts/slideLayout14.xml"/><Relationship Id="rId6" Type="http://schemas.openxmlformats.org/officeDocument/2006/relationships/image" Target="../media/image18.emf"/><Relationship Id="rId5" Type="http://schemas.openxmlformats.org/officeDocument/2006/relationships/image" Target="../media/image17.emf"/><Relationship Id="rId4" Type="http://schemas.openxmlformats.org/officeDocument/2006/relationships/image" Target="../media/image16.emf"/></Relationships>
</file>

<file path=ppt/slides/_rels/slide14.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26.png"/><Relationship Id="rId5" Type="http://schemas.openxmlformats.org/officeDocument/2006/relationships/hyperlink" Target="http://www.census.gov/" TargetMode="External"/><Relationship Id="rId4" Type="http://schemas.openxmlformats.org/officeDocument/2006/relationships/hyperlink" Target="http://www.censusscope.org/"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censusscope.org/" TargetMode="External"/><Relationship Id="rId2" Type="http://schemas.openxmlformats.org/officeDocument/2006/relationships/hyperlink" Target="http://www.census.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slide" Target="slide13.xml"/><Relationship Id="rId1" Type="http://schemas.openxmlformats.org/officeDocument/2006/relationships/slideLayout" Target="../slideLayouts/slideLayout14.xml"/><Relationship Id="rId4" Type="http://schemas.openxmlformats.org/officeDocument/2006/relationships/image" Target="../media/image28.emf"/></Relationships>
</file>

<file path=ppt/slides/_rels/slide21.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slide" Target="slide12.xml"/><Relationship Id="rId1" Type="http://schemas.openxmlformats.org/officeDocument/2006/relationships/slideLayout" Target="../slideLayouts/slideLayout4.xml"/><Relationship Id="rId4" Type="http://schemas.openxmlformats.org/officeDocument/2006/relationships/image" Target="../media/image30.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hyperlink" Target="http://www.censusscope.org/"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sldNum" sz="quarter" idx="12"/>
          </p:nvPr>
        </p:nvSpPr>
        <p:spPr>
          <a:noFill/>
        </p:spPr>
        <p:txBody>
          <a:bodyPr/>
          <a:lstStyle/>
          <a:p>
            <a:fld id="{2D4E48D1-045B-4072-A8ED-8E0A3BB5601D}" type="slidenum">
              <a:rPr lang="en-US" smtClean="0"/>
              <a:pPr/>
              <a:t>1</a:t>
            </a:fld>
            <a:endParaRPr lang="en-US" smtClean="0"/>
          </a:p>
        </p:txBody>
      </p:sp>
      <p:sp>
        <p:nvSpPr>
          <p:cNvPr id="4099" name="AutoShape 2"/>
          <p:cNvSpPr>
            <a:spLocks noGrp="1" noChangeArrowheads="1"/>
          </p:cNvSpPr>
          <p:nvPr>
            <p:ph type="ctrTitle"/>
          </p:nvPr>
        </p:nvSpPr>
        <p:spPr>
          <a:xfrm>
            <a:off x="2157413" y="1554163"/>
            <a:ext cx="4733925" cy="819150"/>
          </a:xfrm>
          <a:solidFill>
            <a:srgbClr val="FF7C80">
              <a:alpha val="79999"/>
            </a:srgbClr>
          </a:solidFill>
        </p:spPr>
        <p:txBody>
          <a:bodyPr/>
          <a:lstStyle/>
          <a:p>
            <a:pPr algn="ctr" eaLnBrk="1" hangingPunct="1"/>
            <a:r>
              <a:rPr lang="en-US" smtClean="0"/>
              <a:t>How Diverse Are We? </a:t>
            </a:r>
          </a:p>
        </p:txBody>
      </p:sp>
      <p:sp>
        <p:nvSpPr>
          <p:cNvPr id="4100" name="Rectangle 3"/>
          <p:cNvSpPr>
            <a:spLocks noGrp="1" noChangeArrowheads="1"/>
          </p:cNvSpPr>
          <p:nvPr>
            <p:ph type="subTitle" idx="1"/>
          </p:nvPr>
        </p:nvSpPr>
        <p:spPr>
          <a:xfrm>
            <a:off x="1295400" y="2667000"/>
            <a:ext cx="6705600" cy="533400"/>
          </a:xfrm>
          <a:noFill/>
        </p:spPr>
        <p:txBody>
          <a:bodyPr/>
          <a:lstStyle/>
          <a:p>
            <a:pPr eaLnBrk="1" hangingPunct="1">
              <a:lnSpc>
                <a:spcPct val="90000"/>
              </a:lnSpc>
            </a:pPr>
            <a:r>
              <a:rPr lang="en-US" sz="1800" smtClean="0"/>
              <a:t>Comparing Racial Composition of NYC and USA, 1980-2000</a:t>
            </a:r>
          </a:p>
        </p:txBody>
      </p:sp>
      <p:sp>
        <p:nvSpPr>
          <p:cNvPr id="4101" name="Text Box 4"/>
          <p:cNvSpPr txBox="1">
            <a:spLocks noChangeArrowheads="1"/>
          </p:cNvSpPr>
          <p:nvPr/>
        </p:nvSpPr>
        <p:spPr bwMode="auto">
          <a:xfrm>
            <a:off x="304800" y="3352800"/>
            <a:ext cx="3810000" cy="1069975"/>
          </a:xfrm>
          <a:prstGeom prst="rect">
            <a:avLst/>
          </a:prstGeom>
          <a:noFill/>
          <a:ln w="9525">
            <a:noFill/>
            <a:miter lim="800000"/>
            <a:headEnd/>
            <a:tailEnd/>
          </a:ln>
        </p:spPr>
        <p:txBody>
          <a:bodyPr>
            <a:spAutoFit/>
          </a:bodyPr>
          <a:lstStyle/>
          <a:p>
            <a:pPr algn="ctr"/>
            <a:r>
              <a:rPr lang="en-US" sz="1600" i="1"/>
              <a:t>In this module we will analyze and compare charts, calculate percentage composition and percent change for various ethnic groups. </a:t>
            </a:r>
          </a:p>
        </p:txBody>
      </p:sp>
      <p:sp>
        <p:nvSpPr>
          <p:cNvPr id="4102" name="Text Box 5"/>
          <p:cNvSpPr txBox="1">
            <a:spLocks noChangeArrowheads="1"/>
          </p:cNvSpPr>
          <p:nvPr/>
        </p:nvSpPr>
        <p:spPr bwMode="auto">
          <a:xfrm>
            <a:off x="533400" y="5638800"/>
            <a:ext cx="7696200" cy="908050"/>
          </a:xfrm>
          <a:prstGeom prst="rect">
            <a:avLst/>
          </a:prstGeom>
          <a:solidFill>
            <a:srgbClr val="CCFFCC">
              <a:alpha val="50195"/>
            </a:srgbClr>
          </a:solidFill>
          <a:ln w="25400">
            <a:solidFill>
              <a:srgbClr val="339966"/>
            </a:solidFill>
            <a:miter lim="800000"/>
            <a:headEnd/>
            <a:tailEnd/>
          </a:ln>
        </p:spPr>
        <p:txBody>
          <a:bodyPr>
            <a:spAutoFit/>
          </a:bodyPr>
          <a:lstStyle/>
          <a:p>
            <a:r>
              <a:rPr lang="en-US" sz="1400"/>
              <a:t>Prepared for SSAC by</a:t>
            </a:r>
          </a:p>
          <a:p>
            <a:r>
              <a:rPr lang="en-US" sz="1400"/>
              <a:t>Bernadette Garam - Manhattan College, NY </a:t>
            </a:r>
          </a:p>
          <a:p>
            <a:endParaRPr lang="en-US" sz="1200"/>
          </a:p>
          <a:p>
            <a:r>
              <a:rPr lang="en-US" sz="1200"/>
              <a:t>© The Washington Center for Improving the Quality of Undergraduate Education.  All rights reserved. 2007</a:t>
            </a:r>
          </a:p>
        </p:txBody>
      </p:sp>
      <p:sp>
        <p:nvSpPr>
          <p:cNvPr id="4103" name="Text Box 6"/>
          <p:cNvSpPr txBox="1">
            <a:spLocks noChangeArrowheads="1"/>
          </p:cNvSpPr>
          <p:nvPr/>
        </p:nvSpPr>
        <p:spPr bwMode="auto">
          <a:xfrm>
            <a:off x="4876800" y="4267200"/>
            <a:ext cx="3394075" cy="1181100"/>
          </a:xfrm>
          <a:prstGeom prst="rect">
            <a:avLst/>
          </a:prstGeom>
          <a:solidFill>
            <a:srgbClr val="CCECFF">
              <a:alpha val="50195"/>
            </a:srgbClr>
          </a:solidFill>
          <a:ln w="25400">
            <a:solidFill>
              <a:srgbClr val="006699"/>
            </a:solidFill>
            <a:miter lim="800000"/>
            <a:headEnd/>
            <a:tailEnd/>
          </a:ln>
        </p:spPr>
        <p:txBody>
          <a:bodyPr>
            <a:spAutoFit/>
          </a:bodyPr>
          <a:lstStyle/>
          <a:p>
            <a:pPr eaLnBrk="0" hangingPunct="0"/>
            <a:r>
              <a:rPr lang="en-US" sz="1400" b="1" u="sng"/>
              <a:t>Quantitative Concepts and Skills</a:t>
            </a:r>
          </a:p>
          <a:p>
            <a:pPr eaLnBrk="0" hangingPunct="0"/>
            <a:r>
              <a:rPr lang="en-US" sz="1400"/>
              <a:t>Proportion</a:t>
            </a:r>
          </a:p>
          <a:p>
            <a:pPr eaLnBrk="0" hangingPunct="0"/>
            <a:r>
              <a:rPr lang="en-US" sz="1400"/>
              <a:t>Percent change</a:t>
            </a:r>
          </a:p>
          <a:p>
            <a:pPr eaLnBrk="0" hangingPunct="0"/>
            <a:r>
              <a:rPr lang="en-US" sz="1400"/>
              <a:t>Stacked bar graphs</a:t>
            </a:r>
          </a:p>
          <a:p>
            <a:pPr eaLnBrk="0" hangingPunct="0"/>
            <a:r>
              <a:rPr lang="en-US" sz="1400"/>
              <a:t>Line graphs (Excel)</a:t>
            </a:r>
          </a:p>
        </p:txBody>
      </p:sp>
      <p:sp>
        <p:nvSpPr>
          <p:cNvPr id="4104" name="Rectangle 7"/>
          <p:cNvSpPr>
            <a:spLocks noChangeArrowheads="1"/>
          </p:cNvSpPr>
          <p:nvPr/>
        </p:nvSpPr>
        <p:spPr bwMode="auto">
          <a:xfrm>
            <a:off x="76200" y="76200"/>
            <a:ext cx="2133600" cy="457200"/>
          </a:xfrm>
          <a:prstGeom prst="rect">
            <a:avLst/>
          </a:prstGeom>
          <a:noFill/>
          <a:ln w="9525">
            <a:noFill/>
            <a:miter lim="800000"/>
            <a:headEnd/>
            <a:tailEnd/>
          </a:ln>
        </p:spPr>
        <p:txBody>
          <a:bodyPr wrap="none" anchor="ctr"/>
          <a:lstStyle/>
          <a:p>
            <a:pPr eaLnBrk="0" hangingPunct="0"/>
            <a:r>
              <a:rPr lang="en-US" b="1"/>
              <a:t>SSAC2007.E184.BG1.1</a:t>
            </a:r>
          </a:p>
        </p:txBody>
      </p:sp>
      <p:sp>
        <p:nvSpPr>
          <p:cNvPr id="4105" name="Text Box 10"/>
          <p:cNvSpPr txBox="1">
            <a:spLocks noChangeArrowheads="1"/>
          </p:cNvSpPr>
          <p:nvPr/>
        </p:nvSpPr>
        <p:spPr bwMode="auto">
          <a:xfrm>
            <a:off x="4876800" y="3429000"/>
            <a:ext cx="3394075" cy="542925"/>
          </a:xfrm>
          <a:prstGeom prst="rect">
            <a:avLst/>
          </a:prstGeom>
          <a:solidFill>
            <a:srgbClr val="CCECFF">
              <a:alpha val="50195"/>
            </a:srgbClr>
          </a:solidFill>
          <a:ln w="25400">
            <a:solidFill>
              <a:srgbClr val="006699"/>
            </a:solidFill>
            <a:miter lim="800000"/>
            <a:headEnd/>
            <a:tailEnd/>
          </a:ln>
        </p:spPr>
        <p:txBody>
          <a:bodyPr>
            <a:spAutoFit/>
          </a:bodyPr>
          <a:lstStyle/>
          <a:p>
            <a:pPr eaLnBrk="0" hangingPunct="0"/>
            <a:r>
              <a:rPr lang="en-US" sz="1400" b="1" u="sng"/>
              <a:t>Core Quantitative Issues:</a:t>
            </a:r>
          </a:p>
          <a:p>
            <a:pPr eaLnBrk="0" hangingPunct="0"/>
            <a:r>
              <a:rPr lang="en-US" sz="1400"/>
              <a:t>Percentages</a:t>
            </a:r>
          </a:p>
        </p:txBody>
      </p:sp>
      <p:pic>
        <p:nvPicPr>
          <p:cNvPr id="4106" name="Picture 12" descr="MC LOGO"/>
          <p:cNvPicPr>
            <a:picLocks noChangeAspect="1" noChangeArrowheads="1"/>
          </p:cNvPicPr>
          <p:nvPr/>
        </p:nvPicPr>
        <p:blipFill>
          <a:blip r:embed="rId2"/>
          <a:srcRect/>
          <a:stretch>
            <a:fillRect/>
          </a:stretch>
        </p:blipFill>
        <p:spPr bwMode="auto">
          <a:xfrm>
            <a:off x="4191000" y="5715000"/>
            <a:ext cx="381000" cy="38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6"/>
          <p:cNvSpPr>
            <a:spLocks noGrp="1"/>
          </p:cNvSpPr>
          <p:nvPr>
            <p:ph type="sldNum" sz="quarter" idx="12"/>
          </p:nvPr>
        </p:nvSpPr>
        <p:spPr>
          <a:noFill/>
        </p:spPr>
        <p:txBody>
          <a:bodyPr/>
          <a:lstStyle/>
          <a:p>
            <a:fld id="{19D3A9C3-067A-44C2-B5FF-6B9DD07A4A47}" type="slidenum">
              <a:rPr lang="en-US" smtClean="0"/>
              <a:pPr/>
              <a:t>10</a:t>
            </a:fld>
            <a:endParaRPr lang="en-US" smtClean="0"/>
          </a:p>
        </p:txBody>
      </p:sp>
      <p:sp>
        <p:nvSpPr>
          <p:cNvPr id="12291" name="Rectangle 2"/>
          <p:cNvSpPr>
            <a:spLocks noGrp="1" noChangeArrowheads="1"/>
          </p:cNvSpPr>
          <p:nvPr>
            <p:ph type="title"/>
          </p:nvPr>
        </p:nvSpPr>
        <p:spPr/>
        <p:txBody>
          <a:bodyPr/>
          <a:lstStyle/>
          <a:p>
            <a:pPr eaLnBrk="1" hangingPunct="1"/>
            <a:r>
              <a:rPr lang="en-US" smtClean="0"/>
              <a:t>Question 1: </a:t>
            </a:r>
            <a:r>
              <a:rPr lang="en-US" b="0" smtClean="0">
                <a:solidFill>
                  <a:schemeClr val="tx1"/>
                </a:solidFill>
              </a:rPr>
              <a:t>Did the NHW group decrease from 1980 to 2000?</a:t>
            </a:r>
          </a:p>
        </p:txBody>
      </p:sp>
      <p:sp>
        <p:nvSpPr>
          <p:cNvPr id="12292" name="Text Box 3"/>
          <p:cNvSpPr txBox="1">
            <a:spLocks noChangeArrowheads="1"/>
          </p:cNvSpPr>
          <p:nvPr/>
        </p:nvSpPr>
        <p:spPr bwMode="auto">
          <a:xfrm>
            <a:off x="7299325" y="2627313"/>
            <a:ext cx="184150" cy="366712"/>
          </a:xfrm>
          <a:prstGeom prst="rect">
            <a:avLst/>
          </a:prstGeom>
          <a:noFill/>
          <a:ln w="9525">
            <a:noFill/>
            <a:miter lim="800000"/>
            <a:headEnd/>
            <a:tailEnd/>
          </a:ln>
        </p:spPr>
        <p:txBody>
          <a:bodyPr wrap="none">
            <a:spAutoFit/>
          </a:bodyPr>
          <a:lstStyle/>
          <a:p>
            <a:endParaRPr lang="en-US"/>
          </a:p>
        </p:txBody>
      </p:sp>
      <p:sp>
        <p:nvSpPr>
          <p:cNvPr id="12293" name="Text Box 4"/>
          <p:cNvSpPr txBox="1">
            <a:spLocks noChangeArrowheads="1"/>
          </p:cNvSpPr>
          <p:nvPr/>
        </p:nvSpPr>
        <p:spPr bwMode="auto">
          <a:xfrm>
            <a:off x="5715000" y="1295400"/>
            <a:ext cx="2590800" cy="366713"/>
          </a:xfrm>
          <a:prstGeom prst="rect">
            <a:avLst/>
          </a:prstGeom>
          <a:noFill/>
          <a:ln w="9525">
            <a:noFill/>
            <a:miter lim="800000"/>
            <a:headEnd/>
            <a:tailEnd/>
          </a:ln>
        </p:spPr>
        <p:txBody>
          <a:bodyPr>
            <a:spAutoFit/>
          </a:bodyPr>
          <a:lstStyle/>
          <a:p>
            <a:endParaRPr lang="en-US"/>
          </a:p>
        </p:txBody>
      </p:sp>
      <p:sp>
        <p:nvSpPr>
          <p:cNvPr id="12294" name="Text Box 5"/>
          <p:cNvSpPr txBox="1">
            <a:spLocks noChangeArrowheads="1"/>
          </p:cNvSpPr>
          <p:nvPr/>
        </p:nvSpPr>
        <p:spPr bwMode="auto">
          <a:xfrm>
            <a:off x="7299325" y="2855913"/>
            <a:ext cx="184150" cy="366712"/>
          </a:xfrm>
          <a:prstGeom prst="rect">
            <a:avLst/>
          </a:prstGeom>
          <a:noFill/>
          <a:ln w="9525">
            <a:noFill/>
            <a:miter lim="800000"/>
            <a:headEnd/>
            <a:tailEnd/>
          </a:ln>
        </p:spPr>
        <p:txBody>
          <a:bodyPr wrap="none">
            <a:spAutoFit/>
          </a:bodyPr>
          <a:lstStyle/>
          <a:p>
            <a:endParaRPr lang="en-US"/>
          </a:p>
        </p:txBody>
      </p:sp>
      <p:sp>
        <p:nvSpPr>
          <p:cNvPr id="12295" name="Text Box 6"/>
          <p:cNvSpPr txBox="1">
            <a:spLocks noChangeArrowheads="1"/>
          </p:cNvSpPr>
          <p:nvPr/>
        </p:nvSpPr>
        <p:spPr bwMode="auto">
          <a:xfrm>
            <a:off x="6384925" y="1981200"/>
            <a:ext cx="2378075" cy="366713"/>
          </a:xfrm>
          <a:prstGeom prst="rect">
            <a:avLst/>
          </a:prstGeom>
          <a:noFill/>
          <a:ln w="9525">
            <a:noFill/>
            <a:miter lim="800000"/>
            <a:headEnd/>
            <a:tailEnd/>
          </a:ln>
        </p:spPr>
        <p:txBody>
          <a:bodyPr>
            <a:spAutoFit/>
          </a:bodyPr>
          <a:lstStyle/>
          <a:p>
            <a:endParaRPr lang="en-US"/>
          </a:p>
        </p:txBody>
      </p:sp>
      <p:sp>
        <p:nvSpPr>
          <p:cNvPr id="12296" name="Text Box 347"/>
          <p:cNvSpPr txBox="1">
            <a:spLocks noChangeArrowheads="1"/>
          </p:cNvSpPr>
          <p:nvPr/>
        </p:nvSpPr>
        <p:spPr bwMode="auto">
          <a:xfrm>
            <a:off x="990600" y="671513"/>
            <a:ext cx="3733800" cy="369887"/>
          </a:xfrm>
          <a:prstGeom prst="rect">
            <a:avLst/>
          </a:prstGeom>
          <a:solidFill>
            <a:srgbClr val="CCFFCC">
              <a:alpha val="50195"/>
            </a:srgbClr>
          </a:solidFill>
          <a:ln w="28575">
            <a:solidFill>
              <a:srgbClr val="339966"/>
            </a:solidFill>
            <a:miter lim="800000"/>
            <a:headEnd/>
            <a:tailEnd/>
          </a:ln>
        </p:spPr>
        <p:txBody>
          <a:bodyPr>
            <a:spAutoFit/>
          </a:bodyPr>
          <a:lstStyle/>
          <a:p>
            <a:r>
              <a:rPr lang="en-US"/>
              <a:t>Recreate these two spreadsheet</a:t>
            </a:r>
          </a:p>
        </p:txBody>
      </p:sp>
      <p:pic>
        <p:nvPicPr>
          <p:cNvPr id="12297" name="Picture 350" descr="NYC race"/>
          <p:cNvPicPr>
            <a:picLocks noChangeAspect="1" noChangeArrowheads="1"/>
          </p:cNvPicPr>
          <p:nvPr/>
        </p:nvPicPr>
        <p:blipFill>
          <a:blip r:embed="rId2"/>
          <a:srcRect/>
          <a:stretch>
            <a:fillRect/>
          </a:stretch>
        </p:blipFill>
        <p:spPr bwMode="auto">
          <a:xfrm>
            <a:off x="7210425" y="1676400"/>
            <a:ext cx="1323975" cy="1447800"/>
          </a:xfrm>
          <a:prstGeom prst="rect">
            <a:avLst/>
          </a:prstGeom>
          <a:noFill/>
          <a:ln w="9525">
            <a:solidFill>
              <a:schemeClr val="tx1"/>
            </a:solidFill>
            <a:miter lim="800000"/>
            <a:headEnd/>
            <a:tailEnd/>
          </a:ln>
        </p:spPr>
      </p:pic>
      <p:pic>
        <p:nvPicPr>
          <p:cNvPr id="12298" name="Picture 351" descr="chart_race_graph_1"/>
          <p:cNvPicPr>
            <a:picLocks noChangeAspect="1" noChangeArrowheads="1"/>
          </p:cNvPicPr>
          <p:nvPr/>
        </p:nvPicPr>
        <p:blipFill>
          <a:blip r:embed="rId3"/>
          <a:srcRect/>
          <a:stretch>
            <a:fillRect/>
          </a:stretch>
        </p:blipFill>
        <p:spPr bwMode="auto">
          <a:xfrm>
            <a:off x="7010400" y="4495800"/>
            <a:ext cx="1249363" cy="1371600"/>
          </a:xfrm>
          <a:prstGeom prst="rect">
            <a:avLst/>
          </a:prstGeom>
          <a:noFill/>
          <a:ln w="9525">
            <a:solidFill>
              <a:schemeClr val="tx1"/>
            </a:solidFill>
            <a:miter lim="800000"/>
            <a:headEnd/>
            <a:tailEnd/>
          </a:ln>
        </p:spPr>
      </p:pic>
      <p:sp>
        <p:nvSpPr>
          <p:cNvPr id="12299" name="Line 352"/>
          <p:cNvSpPr>
            <a:spLocks noChangeShapeType="1"/>
          </p:cNvSpPr>
          <p:nvPr/>
        </p:nvSpPr>
        <p:spPr bwMode="auto">
          <a:xfrm flipH="1">
            <a:off x="5638800" y="1143000"/>
            <a:ext cx="533400" cy="1447800"/>
          </a:xfrm>
          <a:prstGeom prst="line">
            <a:avLst/>
          </a:prstGeom>
          <a:noFill/>
          <a:ln w="9525">
            <a:solidFill>
              <a:schemeClr val="tx1"/>
            </a:solidFill>
            <a:round/>
            <a:headEnd/>
            <a:tailEnd type="triangle" w="med" len="med"/>
          </a:ln>
        </p:spPr>
        <p:txBody>
          <a:bodyPr/>
          <a:lstStyle/>
          <a:p>
            <a:endParaRPr lang="en-US"/>
          </a:p>
        </p:txBody>
      </p:sp>
      <p:sp>
        <p:nvSpPr>
          <p:cNvPr id="12300" name="Line 353"/>
          <p:cNvSpPr>
            <a:spLocks noChangeShapeType="1"/>
          </p:cNvSpPr>
          <p:nvPr/>
        </p:nvSpPr>
        <p:spPr bwMode="auto">
          <a:xfrm flipH="1">
            <a:off x="6019800" y="4114800"/>
            <a:ext cx="533400" cy="1295400"/>
          </a:xfrm>
          <a:prstGeom prst="line">
            <a:avLst/>
          </a:prstGeom>
          <a:noFill/>
          <a:ln w="9525">
            <a:solidFill>
              <a:schemeClr val="tx1"/>
            </a:solidFill>
            <a:round/>
            <a:headEnd/>
            <a:tailEnd type="triangle" w="med" len="med"/>
          </a:ln>
        </p:spPr>
        <p:txBody>
          <a:bodyPr/>
          <a:lstStyle/>
          <a:p>
            <a:endParaRPr lang="en-US"/>
          </a:p>
        </p:txBody>
      </p:sp>
      <p:sp>
        <p:nvSpPr>
          <p:cNvPr id="12301" name="Rectangle 355"/>
          <p:cNvSpPr>
            <a:spLocks noChangeArrowheads="1"/>
          </p:cNvSpPr>
          <p:nvPr/>
        </p:nvSpPr>
        <p:spPr bwMode="auto">
          <a:xfrm>
            <a:off x="0" y="6553200"/>
            <a:ext cx="7223125" cy="304800"/>
          </a:xfrm>
          <a:prstGeom prst="rect">
            <a:avLst/>
          </a:prstGeom>
          <a:noFill/>
          <a:ln w="9525">
            <a:noFill/>
            <a:miter lim="800000"/>
            <a:headEnd/>
            <a:tailEnd/>
          </a:ln>
        </p:spPr>
        <p:txBody>
          <a:bodyPr wrap="none">
            <a:spAutoFit/>
          </a:bodyPr>
          <a:lstStyle/>
          <a:p>
            <a:r>
              <a:rPr lang="en-US" sz="1400"/>
              <a:t>* Non-Hispanic only; in 1980 and 1990 "Asians" includes Hawaiians and Pacific Islanders.</a:t>
            </a:r>
          </a:p>
        </p:txBody>
      </p:sp>
      <p:sp>
        <p:nvSpPr>
          <p:cNvPr id="12302" name="Text Box 347"/>
          <p:cNvSpPr txBox="1">
            <a:spLocks noChangeArrowheads="1"/>
          </p:cNvSpPr>
          <p:nvPr/>
        </p:nvSpPr>
        <p:spPr bwMode="auto">
          <a:xfrm rot="10800000" flipV="1">
            <a:off x="6172200" y="693738"/>
            <a:ext cx="2819400" cy="830262"/>
          </a:xfrm>
          <a:prstGeom prst="rect">
            <a:avLst/>
          </a:prstGeom>
          <a:solidFill>
            <a:srgbClr val="FF5050">
              <a:alpha val="50195"/>
            </a:srgbClr>
          </a:solidFill>
          <a:ln w="28575">
            <a:solidFill>
              <a:srgbClr val="C00000"/>
            </a:solidFill>
            <a:miter lim="800000"/>
            <a:headEnd/>
            <a:tailEnd/>
          </a:ln>
        </p:spPr>
        <p:txBody>
          <a:bodyPr>
            <a:spAutoFit/>
          </a:bodyPr>
          <a:lstStyle/>
          <a:p>
            <a:r>
              <a:rPr lang="en-US" sz="1600"/>
              <a:t>Note: Continuous decrease on both the spreadsheet and the graph </a:t>
            </a:r>
          </a:p>
        </p:txBody>
      </p:sp>
      <p:sp>
        <p:nvSpPr>
          <p:cNvPr id="12303" name="Text Box 347"/>
          <p:cNvSpPr txBox="1">
            <a:spLocks noChangeArrowheads="1"/>
          </p:cNvSpPr>
          <p:nvPr/>
        </p:nvSpPr>
        <p:spPr bwMode="auto">
          <a:xfrm rot="10800000" flipV="1">
            <a:off x="6553200" y="3286125"/>
            <a:ext cx="2362200" cy="1076325"/>
          </a:xfrm>
          <a:prstGeom prst="rect">
            <a:avLst/>
          </a:prstGeom>
          <a:solidFill>
            <a:srgbClr val="FF5050">
              <a:alpha val="50195"/>
            </a:srgbClr>
          </a:solidFill>
          <a:ln w="28575">
            <a:solidFill>
              <a:srgbClr val="C00000"/>
            </a:solidFill>
            <a:miter lim="800000"/>
            <a:headEnd/>
            <a:tailEnd/>
          </a:ln>
        </p:spPr>
        <p:txBody>
          <a:bodyPr>
            <a:spAutoFit/>
          </a:bodyPr>
          <a:lstStyle/>
          <a:p>
            <a:r>
              <a:rPr lang="en-US" sz="1600"/>
              <a:t>Note: Continuous </a:t>
            </a:r>
            <a:r>
              <a:rPr lang="en-US" sz="1600" i="1"/>
              <a:t>increase</a:t>
            </a:r>
            <a:r>
              <a:rPr lang="en-US" sz="1600"/>
              <a:t> on the spreadsheet(!) and </a:t>
            </a:r>
            <a:r>
              <a:rPr lang="en-US" sz="1600" i="1"/>
              <a:t>decrease</a:t>
            </a:r>
            <a:r>
              <a:rPr lang="en-US" sz="1600"/>
              <a:t> on the graph</a:t>
            </a:r>
          </a:p>
        </p:txBody>
      </p:sp>
      <p:sp>
        <p:nvSpPr>
          <p:cNvPr id="12304" name="Text Box 347"/>
          <p:cNvSpPr txBox="1">
            <a:spLocks noChangeArrowheads="1"/>
          </p:cNvSpPr>
          <p:nvPr/>
        </p:nvSpPr>
        <p:spPr bwMode="auto">
          <a:xfrm>
            <a:off x="6096000" y="5943600"/>
            <a:ext cx="2895600" cy="546100"/>
          </a:xfrm>
          <a:prstGeom prst="rect">
            <a:avLst/>
          </a:prstGeom>
          <a:solidFill>
            <a:srgbClr val="CCFFCC">
              <a:alpha val="50195"/>
            </a:srgbClr>
          </a:solidFill>
          <a:ln w="28575">
            <a:solidFill>
              <a:srgbClr val="339966"/>
            </a:solidFill>
            <a:miter lim="800000"/>
            <a:headEnd/>
            <a:tailEnd/>
          </a:ln>
        </p:spPr>
        <p:txBody>
          <a:bodyPr>
            <a:spAutoFit/>
          </a:bodyPr>
          <a:lstStyle/>
          <a:p>
            <a:r>
              <a:rPr lang="en-US" sz="1400" b="1" i="1"/>
              <a:t>Why the difference between spreadsheet and graph?</a:t>
            </a:r>
            <a:endParaRPr lang="en-US" sz="1400"/>
          </a:p>
        </p:txBody>
      </p:sp>
      <p:pic>
        <p:nvPicPr>
          <p:cNvPr id="12305" name="Picture 20"/>
          <p:cNvPicPr>
            <a:picLocks noChangeAspect="1" noChangeArrowheads="1"/>
          </p:cNvPicPr>
          <p:nvPr/>
        </p:nvPicPr>
        <p:blipFill>
          <a:blip r:embed="rId4"/>
          <a:srcRect/>
          <a:stretch>
            <a:fillRect/>
          </a:stretch>
        </p:blipFill>
        <p:spPr bwMode="auto">
          <a:xfrm>
            <a:off x="381000" y="1066800"/>
            <a:ext cx="5241925" cy="2878138"/>
          </a:xfrm>
          <a:prstGeom prst="rect">
            <a:avLst/>
          </a:prstGeom>
          <a:noFill/>
          <a:ln w="9525">
            <a:noFill/>
            <a:miter lim="800000"/>
            <a:headEnd/>
            <a:tailEnd/>
          </a:ln>
        </p:spPr>
      </p:pic>
      <p:pic>
        <p:nvPicPr>
          <p:cNvPr id="12306" name="Picture 21"/>
          <p:cNvPicPr>
            <a:picLocks noChangeAspect="1" noChangeArrowheads="1"/>
          </p:cNvPicPr>
          <p:nvPr/>
        </p:nvPicPr>
        <p:blipFill>
          <a:blip r:embed="rId5"/>
          <a:srcRect/>
          <a:stretch>
            <a:fillRect/>
          </a:stretch>
        </p:blipFill>
        <p:spPr bwMode="auto">
          <a:xfrm>
            <a:off x="209550" y="4038600"/>
            <a:ext cx="5810250" cy="2559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6"/>
          <p:cNvSpPr>
            <a:spLocks noGrp="1"/>
          </p:cNvSpPr>
          <p:nvPr>
            <p:ph type="sldNum" sz="quarter" idx="12"/>
          </p:nvPr>
        </p:nvSpPr>
        <p:spPr>
          <a:noFill/>
        </p:spPr>
        <p:txBody>
          <a:bodyPr/>
          <a:lstStyle/>
          <a:p>
            <a:fld id="{64C4686C-A036-43C3-8354-13ECC59051AF}" type="slidenum">
              <a:rPr lang="en-US" smtClean="0"/>
              <a:pPr/>
              <a:t>11</a:t>
            </a:fld>
            <a:endParaRPr lang="en-US" smtClean="0"/>
          </a:p>
        </p:txBody>
      </p:sp>
      <p:sp>
        <p:nvSpPr>
          <p:cNvPr id="13315" name="Rectangle 2"/>
          <p:cNvSpPr>
            <a:spLocks noGrp="1" noChangeArrowheads="1"/>
          </p:cNvSpPr>
          <p:nvPr>
            <p:ph type="title"/>
          </p:nvPr>
        </p:nvSpPr>
        <p:spPr/>
        <p:txBody>
          <a:bodyPr/>
          <a:lstStyle/>
          <a:p>
            <a:pPr eaLnBrk="1" hangingPunct="1"/>
            <a:r>
              <a:rPr lang="en-US" smtClean="0"/>
              <a:t>Question 1: </a:t>
            </a:r>
            <a:r>
              <a:rPr lang="en-US" b="0" smtClean="0">
                <a:solidFill>
                  <a:schemeClr val="tx1"/>
                </a:solidFill>
              </a:rPr>
              <a:t>Did the NHW group decrease from 1980 to 2000? (2)</a:t>
            </a:r>
          </a:p>
        </p:txBody>
      </p:sp>
      <p:sp>
        <p:nvSpPr>
          <p:cNvPr id="13316" name="Text Box 4"/>
          <p:cNvSpPr txBox="1">
            <a:spLocks noChangeArrowheads="1"/>
          </p:cNvSpPr>
          <p:nvPr/>
        </p:nvSpPr>
        <p:spPr bwMode="auto">
          <a:xfrm>
            <a:off x="7299325" y="2627313"/>
            <a:ext cx="184150" cy="366712"/>
          </a:xfrm>
          <a:prstGeom prst="rect">
            <a:avLst/>
          </a:prstGeom>
          <a:noFill/>
          <a:ln w="9525">
            <a:noFill/>
            <a:miter lim="800000"/>
            <a:headEnd/>
            <a:tailEnd/>
          </a:ln>
        </p:spPr>
        <p:txBody>
          <a:bodyPr wrap="none">
            <a:spAutoFit/>
          </a:bodyPr>
          <a:lstStyle/>
          <a:p>
            <a:endParaRPr lang="en-US"/>
          </a:p>
        </p:txBody>
      </p:sp>
      <p:sp>
        <p:nvSpPr>
          <p:cNvPr id="13317" name="Text Box 5"/>
          <p:cNvSpPr txBox="1">
            <a:spLocks noChangeArrowheads="1"/>
          </p:cNvSpPr>
          <p:nvPr/>
        </p:nvSpPr>
        <p:spPr bwMode="auto">
          <a:xfrm>
            <a:off x="5715000" y="1295400"/>
            <a:ext cx="2590800" cy="366713"/>
          </a:xfrm>
          <a:prstGeom prst="rect">
            <a:avLst/>
          </a:prstGeom>
          <a:noFill/>
          <a:ln w="9525">
            <a:noFill/>
            <a:miter lim="800000"/>
            <a:headEnd/>
            <a:tailEnd/>
          </a:ln>
        </p:spPr>
        <p:txBody>
          <a:bodyPr>
            <a:spAutoFit/>
          </a:bodyPr>
          <a:lstStyle/>
          <a:p>
            <a:endParaRPr lang="en-US"/>
          </a:p>
        </p:txBody>
      </p:sp>
      <p:sp>
        <p:nvSpPr>
          <p:cNvPr id="13318" name="Text Box 6"/>
          <p:cNvSpPr txBox="1">
            <a:spLocks noChangeArrowheads="1"/>
          </p:cNvSpPr>
          <p:nvPr/>
        </p:nvSpPr>
        <p:spPr bwMode="auto">
          <a:xfrm>
            <a:off x="7299325" y="2855913"/>
            <a:ext cx="184150" cy="366712"/>
          </a:xfrm>
          <a:prstGeom prst="rect">
            <a:avLst/>
          </a:prstGeom>
          <a:noFill/>
          <a:ln w="9525">
            <a:noFill/>
            <a:miter lim="800000"/>
            <a:headEnd/>
            <a:tailEnd/>
          </a:ln>
        </p:spPr>
        <p:txBody>
          <a:bodyPr wrap="none">
            <a:spAutoFit/>
          </a:bodyPr>
          <a:lstStyle/>
          <a:p>
            <a:endParaRPr lang="en-US"/>
          </a:p>
        </p:txBody>
      </p:sp>
      <p:sp>
        <p:nvSpPr>
          <p:cNvPr id="13319" name="Text Box 7"/>
          <p:cNvSpPr txBox="1">
            <a:spLocks noChangeArrowheads="1"/>
          </p:cNvSpPr>
          <p:nvPr/>
        </p:nvSpPr>
        <p:spPr bwMode="auto">
          <a:xfrm>
            <a:off x="6765925" y="3505200"/>
            <a:ext cx="2378075" cy="366713"/>
          </a:xfrm>
          <a:prstGeom prst="rect">
            <a:avLst/>
          </a:prstGeom>
          <a:noFill/>
          <a:ln w="9525">
            <a:noFill/>
            <a:miter lim="800000"/>
            <a:headEnd/>
            <a:tailEnd/>
          </a:ln>
        </p:spPr>
        <p:txBody>
          <a:bodyPr>
            <a:spAutoFit/>
          </a:bodyPr>
          <a:lstStyle/>
          <a:p>
            <a:endParaRPr lang="en-US"/>
          </a:p>
        </p:txBody>
      </p:sp>
      <p:pic>
        <p:nvPicPr>
          <p:cNvPr id="13320" name="Picture 13" descr="chart_race_graph_1"/>
          <p:cNvPicPr>
            <a:picLocks noChangeAspect="1" noChangeArrowheads="1"/>
          </p:cNvPicPr>
          <p:nvPr/>
        </p:nvPicPr>
        <p:blipFill>
          <a:blip r:embed="rId2"/>
          <a:srcRect/>
          <a:stretch>
            <a:fillRect/>
          </a:stretch>
        </p:blipFill>
        <p:spPr bwMode="auto">
          <a:xfrm>
            <a:off x="6705600" y="2971800"/>
            <a:ext cx="2290763" cy="2514600"/>
          </a:xfrm>
          <a:prstGeom prst="rect">
            <a:avLst/>
          </a:prstGeom>
          <a:noFill/>
          <a:ln w="9525">
            <a:solidFill>
              <a:schemeClr val="tx1"/>
            </a:solidFill>
            <a:miter lim="800000"/>
            <a:headEnd/>
            <a:tailEnd/>
          </a:ln>
        </p:spPr>
      </p:pic>
      <p:sp>
        <p:nvSpPr>
          <p:cNvPr id="13321" name="Text Box 18"/>
          <p:cNvSpPr txBox="1">
            <a:spLocks noChangeArrowheads="1"/>
          </p:cNvSpPr>
          <p:nvPr/>
        </p:nvSpPr>
        <p:spPr bwMode="auto">
          <a:xfrm>
            <a:off x="288925" y="722313"/>
            <a:ext cx="8550275" cy="369887"/>
          </a:xfrm>
          <a:prstGeom prst="rect">
            <a:avLst/>
          </a:prstGeom>
          <a:noFill/>
          <a:ln w="9525">
            <a:noFill/>
            <a:miter lim="800000"/>
            <a:headEnd/>
            <a:tailEnd/>
          </a:ln>
        </p:spPr>
        <p:txBody>
          <a:bodyPr>
            <a:spAutoFit/>
          </a:bodyPr>
          <a:lstStyle/>
          <a:p>
            <a:r>
              <a:rPr lang="en-US"/>
              <a:t>  </a:t>
            </a:r>
          </a:p>
        </p:txBody>
      </p:sp>
      <p:sp>
        <p:nvSpPr>
          <p:cNvPr id="13322" name="AutoShape 25"/>
          <p:cNvSpPr>
            <a:spLocks noChangeArrowheads="1"/>
          </p:cNvSpPr>
          <p:nvPr/>
        </p:nvSpPr>
        <p:spPr bwMode="auto">
          <a:xfrm rot="-433541">
            <a:off x="6324600" y="3890963"/>
            <a:ext cx="914400" cy="152400"/>
          </a:xfrm>
          <a:prstGeom prst="rightArrow">
            <a:avLst>
              <a:gd name="adj1" fmla="val 50000"/>
              <a:gd name="adj2" fmla="val 150000"/>
            </a:avLst>
          </a:prstGeom>
          <a:solidFill>
            <a:srgbClr val="FF6600"/>
          </a:solidFill>
          <a:ln w="9525">
            <a:solidFill>
              <a:schemeClr val="tx1"/>
            </a:solidFill>
            <a:miter lim="800000"/>
            <a:headEnd/>
            <a:tailEnd/>
          </a:ln>
        </p:spPr>
        <p:txBody>
          <a:bodyPr wrap="none" anchor="ctr"/>
          <a:lstStyle/>
          <a:p>
            <a:endParaRPr lang="en-US"/>
          </a:p>
        </p:txBody>
      </p:sp>
      <p:sp>
        <p:nvSpPr>
          <p:cNvPr id="13323" name="Text Box 347"/>
          <p:cNvSpPr txBox="1">
            <a:spLocks noChangeArrowheads="1"/>
          </p:cNvSpPr>
          <p:nvPr/>
        </p:nvSpPr>
        <p:spPr bwMode="auto">
          <a:xfrm>
            <a:off x="2743200" y="5534025"/>
            <a:ext cx="3581400" cy="854075"/>
          </a:xfrm>
          <a:prstGeom prst="rect">
            <a:avLst/>
          </a:prstGeom>
          <a:solidFill>
            <a:srgbClr val="CCFFCC">
              <a:alpha val="50195"/>
            </a:srgbClr>
          </a:solidFill>
          <a:ln w="28575">
            <a:solidFill>
              <a:srgbClr val="339966"/>
            </a:solidFill>
            <a:miter lim="800000"/>
            <a:headEnd/>
            <a:tailEnd/>
          </a:ln>
        </p:spPr>
        <p:txBody>
          <a:bodyPr>
            <a:spAutoFit/>
          </a:bodyPr>
          <a:lstStyle/>
          <a:p>
            <a:r>
              <a:rPr lang="en-US" sz="1600"/>
              <a:t>So, what are the actual percentages?</a:t>
            </a:r>
          </a:p>
          <a:p>
            <a:r>
              <a:rPr lang="en-US" sz="1600"/>
              <a:t>Remember, you estimated them from the graphs back at Slides 8 and 9.</a:t>
            </a:r>
          </a:p>
        </p:txBody>
      </p:sp>
      <p:sp>
        <p:nvSpPr>
          <p:cNvPr id="13324" name="Text Box 4"/>
          <p:cNvSpPr txBox="1">
            <a:spLocks noChangeArrowheads="1"/>
          </p:cNvSpPr>
          <p:nvPr/>
        </p:nvSpPr>
        <p:spPr bwMode="auto">
          <a:xfrm>
            <a:off x="838200" y="684213"/>
            <a:ext cx="7010400" cy="1754187"/>
          </a:xfrm>
          <a:prstGeom prst="rect">
            <a:avLst/>
          </a:prstGeom>
          <a:solidFill>
            <a:srgbClr val="CCECFF">
              <a:alpha val="50195"/>
            </a:srgbClr>
          </a:solidFill>
          <a:ln w="38100" algn="ctr">
            <a:solidFill>
              <a:srgbClr val="006699"/>
            </a:solidFill>
            <a:miter lim="800000"/>
            <a:headEnd/>
            <a:tailEnd/>
          </a:ln>
        </p:spPr>
        <p:txBody>
          <a:bodyPr lIns="182880" tIns="137160" rIns="182880" bIns="137160">
            <a:spAutoFit/>
          </a:bodyPr>
          <a:lstStyle/>
          <a:p>
            <a:pPr eaLnBrk="0" hangingPunct="0"/>
            <a:r>
              <a:rPr lang="en-US" sz="1600"/>
              <a:t>The spreadsheet and graph show different things.  The spreadsheet lists the </a:t>
            </a:r>
            <a:r>
              <a:rPr lang="en-US" sz="1600" i="1"/>
              <a:t>number</a:t>
            </a:r>
            <a:r>
              <a:rPr lang="en-US" sz="1600"/>
              <a:t> of people in each of the various groups.  The graphs show the </a:t>
            </a:r>
            <a:r>
              <a:rPr lang="en-US" sz="1600" i="1"/>
              <a:t>percentage</a:t>
            </a:r>
            <a:r>
              <a:rPr lang="en-US" sz="1600"/>
              <a:t> of the total population that each group composes.  Thus the partial bars all add up to the same total, 100%.  But, as the spreadsheet shows (Row 5), the total population (number of people) increases from column to column.</a:t>
            </a:r>
            <a:endParaRPr lang="en-US" sz="1600" b="1"/>
          </a:p>
        </p:txBody>
      </p:sp>
      <p:pic>
        <p:nvPicPr>
          <p:cNvPr id="13325" name="Picture 16"/>
          <p:cNvPicPr>
            <a:picLocks noChangeAspect="1" noChangeArrowheads="1"/>
          </p:cNvPicPr>
          <p:nvPr/>
        </p:nvPicPr>
        <p:blipFill>
          <a:blip r:embed="rId3"/>
          <a:srcRect/>
          <a:stretch>
            <a:fillRect/>
          </a:stretch>
        </p:blipFill>
        <p:spPr bwMode="auto">
          <a:xfrm>
            <a:off x="58738" y="2574925"/>
            <a:ext cx="6265862" cy="2759075"/>
          </a:xfrm>
          <a:prstGeom prst="rect">
            <a:avLst/>
          </a:prstGeom>
          <a:noFill/>
          <a:ln w="9525">
            <a:noFill/>
            <a:miter lim="800000"/>
            <a:headEnd/>
            <a:tailEnd/>
          </a:ln>
        </p:spPr>
      </p:pic>
      <p:sp>
        <p:nvSpPr>
          <p:cNvPr id="13326" name="Rectangle 26"/>
          <p:cNvSpPr>
            <a:spLocks noChangeArrowheads="1"/>
          </p:cNvSpPr>
          <p:nvPr/>
        </p:nvSpPr>
        <p:spPr bwMode="auto">
          <a:xfrm>
            <a:off x="2743200" y="3886200"/>
            <a:ext cx="3581400" cy="304800"/>
          </a:xfrm>
          <a:prstGeom prst="rect">
            <a:avLst/>
          </a:prstGeom>
          <a:noFill/>
          <a:ln w="57150">
            <a:solidFill>
              <a:srgbClr val="FF6600"/>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347"/>
          <p:cNvSpPr txBox="1">
            <a:spLocks noChangeArrowheads="1"/>
          </p:cNvSpPr>
          <p:nvPr/>
        </p:nvSpPr>
        <p:spPr bwMode="auto">
          <a:xfrm rot="10800000" flipV="1">
            <a:off x="7543800" y="4191000"/>
            <a:ext cx="1447800" cy="2062163"/>
          </a:xfrm>
          <a:prstGeom prst="rect">
            <a:avLst/>
          </a:prstGeom>
          <a:solidFill>
            <a:srgbClr val="FF5050">
              <a:alpha val="50195"/>
            </a:srgbClr>
          </a:solidFill>
          <a:ln w="28575">
            <a:solidFill>
              <a:srgbClr val="C00000"/>
            </a:solidFill>
            <a:miter lim="800000"/>
            <a:headEnd/>
            <a:tailEnd/>
          </a:ln>
        </p:spPr>
        <p:txBody>
          <a:bodyPr>
            <a:spAutoFit/>
          </a:bodyPr>
          <a:lstStyle/>
          <a:p>
            <a:r>
              <a:rPr lang="en-US" sz="1600"/>
              <a:t>Note – </a:t>
            </a:r>
          </a:p>
          <a:p>
            <a:r>
              <a:rPr lang="en-US" sz="1600"/>
              <a:t>Row 9: Numbers (yellow cells) increase and percentages (orange cells) decrease.</a:t>
            </a:r>
          </a:p>
        </p:txBody>
      </p:sp>
      <p:sp>
        <p:nvSpPr>
          <p:cNvPr id="14339" name="Slide Number Placeholder 6"/>
          <p:cNvSpPr>
            <a:spLocks noGrp="1"/>
          </p:cNvSpPr>
          <p:nvPr>
            <p:ph type="sldNum" sz="quarter" idx="12"/>
          </p:nvPr>
        </p:nvSpPr>
        <p:spPr>
          <a:noFill/>
        </p:spPr>
        <p:txBody>
          <a:bodyPr/>
          <a:lstStyle/>
          <a:p>
            <a:fld id="{58245D37-DF51-4BF8-A628-749160CB96D4}" type="slidenum">
              <a:rPr lang="en-US" smtClean="0"/>
              <a:pPr/>
              <a:t>12</a:t>
            </a:fld>
            <a:endParaRPr lang="en-US" smtClean="0"/>
          </a:p>
        </p:txBody>
      </p:sp>
      <p:sp>
        <p:nvSpPr>
          <p:cNvPr id="14340" name="Rectangle 2"/>
          <p:cNvSpPr>
            <a:spLocks noGrp="1" noChangeArrowheads="1"/>
          </p:cNvSpPr>
          <p:nvPr>
            <p:ph type="title"/>
          </p:nvPr>
        </p:nvSpPr>
        <p:spPr/>
        <p:txBody>
          <a:bodyPr/>
          <a:lstStyle/>
          <a:p>
            <a:pPr eaLnBrk="1" hangingPunct="1"/>
            <a:r>
              <a:rPr lang="en-US" smtClean="0"/>
              <a:t>Question 1: </a:t>
            </a:r>
            <a:r>
              <a:rPr lang="en-US" b="0" smtClean="0">
                <a:solidFill>
                  <a:schemeClr val="tx1"/>
                </a:solidFill>
              </a:rPr>
              <a:t>Did the NHW group decrease from 1980 to 2000? (3)</a:t>
            </a:r>
          </a:p>
        </p:txBody>
      </p:sp>
      <p:sp>
        <p:nvSpPr>
          <p:cNvPr id="14341" name="Rectangle 6"/>
          <p:cNvSpPr>
            <a:spLocks noChangeArrowheads="1"/>
          </p:cNvSpPr>
          <p:nvPr/>
        </p:nvSpPr>
        <p:spPr bwMode="auto">
          <a:xfrm>
            <a:off x="5842000" y="685800"/>
            <a:ext cx="457200" cy="3048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14342" name="Rectangle 7"/>
          <p:cNvSpPr>
            <a:spLocks noChangeArrowheads="1"/>
          </p:cNvSpPr>
          <p:nvPr/>
        </p:nvSpPr>
        <p:spPr bwMode="auto">
          <a:xfrm>
            <a:off x="5842000" y="1066800"/>
            <a:ext cx="457200" cy="304800"/>
          </a:xfrm>
          <a:prstGeom prst="rect">
            <a:avLst/>
          </a:prstGeom>
          <a:solidFill>
            <a:srgbClr val="FFCC99"/>
          </a:solidFill>
          <a:ln w="9525">
            <a:solidFill>
              <a:schemeClr val="tx1"/>
            </a:solidFill>
            <a:miter lim="800000"/>
            <a:headEnd/>
            <a:tailEnd/>
          </a:ln>
        </p:spPr>
        <p:txBody>
          <a:bodyPr wrap="none" anchor="ctr"/>
          <a:lstStyle/>
          <a:p>
            <a:endParaRPr lang="en-US"/>
          </a:p>
        </p:txBody>
      </p:sp>
      <p:sp>
        <p:nvSpPr>
          <p:cNvPr id="14343" name="Rectangle 8"/>
          <p:cNvSpPr>
            <a:spLocks noChangeArrowheads="1"/>
          </p:cNvSpPr>
          <p:nvPr/>
        </p:nvSpPr>
        <p:spPr bwMode="auto">
          <a:xfrm>
            <a:off x="6375400" y="685800"/>
            <a:ext cx="2692400" cy="366713"/>
          </a:xfrm>
          <a:prstGeom prst="rect">
            <a:avLst/>
          </a:prstGeom>
          <a:noFill/>
          <a:ln w="9525">
            <a:noFill/>
            <a:miter lim="800000"/>
            <a:headEnd/>
            <a:tailEnd/>
          </a:ln>
        </p:spPr>
        <p:txBody>
          <a:bodyPr wrap="none">
            <a:spAutoFit/>
          </a:bodyPr>
          <a:lstStyle/>
          <a:p>
            <a:r>
              <a:rPr lang="en-US"/>
              <a:t>= Cell with a number in it</a:t>
            </a:r>
          </a:p>
        </p:txBody>
      </p:sp>
      <p:sp>
        <p:nvSpPr>
          <p:cNvPr id="14344" name="Rectangle 9"/>
          <p:cNvSpPr>
            <a:spLocks noChangeArrowheads="1"/>
          </p:cNvSpPr>
          <p:nvPr/>
        </p:nvSpPr>
        <p:spPr bwMode="auto">
          <a:xfrm>
            <a:off x="6375400" y="1066800"/>
            <a:ext cx="2679700" cy="366713"/>
          </a:xfrm>
          <a:prstGeom prst="rect">
            <a:avLst/>
          </a:prstGeom>
          <a:noFill/>
          <a:ln w="9525">
            <a:noFill/>
            <a:miter lim="800000"/>
            <a:headEnd/>
            <a:tailEnd/>
          </a:ln>
        </p:spPr>
        <p:txBody>
          <a:bodyPr wrap="none">
            <a:spAutoFit/>
          </a:bodyPr>
          <a:lstStyle/>
          <a:p>
            <a:r>
              <a:rPr lang="en-US"/>
              <a:t>= Cell with a formula in it</a:t>
            </a:r>
          </a:p>
        </p:txBody>
      </p:sp>
      <p:sp>
        <p:nvSpPr>
          <p:cNvPr id="14345" name="Text Box 347"/>
          <p:cNvSpPr txBox="1">
            <a:spLocks noChangeArrowheads="1"/>
          </p:cNvSpPr>
          <p:nvPr/>
        </p:nvSpPr>
        <p:spPr bwMode="auto">
          <a:xfrm>
            <a:off x="76200" y="693738"/>
            <a:ext cx="5715000" cy="830262"/>
          </a:xfrm>
          <a:prstGeom prst="rect">
            <a:avLst/>
          </a:prstGeom>
          <a:solidFill>
            <a:srgbClr val="CCFFCC">
              <a:alpha val="50195"/>
            </a:srgbClr>
          </a:solidFill>
          <a:ln w="28575">
            <a:solidFill>
              <a:srgbClr val="339966"/>
            </a:solidFill>
            <a:miter lim="800000"/>
            <a:headEnd/>
            <a:tailEnd/>
          </a:ln>
        </p:spPr>
        <p:txBody>
          <a:bodyPr>
            <a:spAutoFit/>
          </a:bodyPr>
          <a:lstStyle/>
          <a:p>
            <a:r>
              <a:rPr lang="en-US" sz="1600"/>
              <a:t>Create two new spreadsheets by Inserting a column alongside each of the data columns, and enter cell equations to calculate the percentages.</a:t>
            </a:r>
          </a:p>
        </p:txBody>
      </p:sp>
      <p:sp>
        <p:nvSpPr>
          <p:cNvPr id="14346" name="Text Box 347"/>
          <p:cNvSpPr txBox="1">
            <a:spLocks noChangeArrowheads="1"/>
          </p:cNvSpPr>
          <p:nvPr/>
        </p:nvSpPr>
        <p:spPr bwMode="auto">
          <a:xfrm rot="10800000" flipV="1">
            <a:off x="6858000" y="1752600"/>
            <a:ext cx="1905000" cy="1077913"/>
          </a:xfrm>
          <a:prstGeom prst="rect">
            <a:avLst/>
          </a:prstGeom>
          <a:solidFill>
            <a:srgbClr val="FF5050">
              <a:alpha val="50195"/>
            </a:srgbClr>
          </a:solidFill>
          <a:ln w="28575">
            <a:solidFill>
              <a:srgbClr val="C00000"/>
            </a:solidFill>
            <a:miter lim="800000"/>
            <a:headEnd/>
            <a:tailEnd/>
          </a:ln>
        </p:spPr>
        <p:txBody>
          <a:bodyPr>
            <a:spAutoFit/>
          </a:bodyPr>
          <a:lstStyle/>
          <a:p>
            <a:r>
              <a:rPr lang="en-US" sz="1600"/>
              <a:t>For help with making these spreadsheets, click </a:t>
            </a:r>
            <a:r>
              <a:rPr lang="en-US" sz="1600">
                <a:hlinkClick r:id="rId2" action="ppaction://hlinksldjump"/>
              </a:rPr>
              <a:t>here</a:t>
            </a:r>
            <a:r>
              <a:rPr lang="en-US" sz="1600"/>
              <a:t>.</a:t>
            </a:r>
          </a:p>
        </p:txBody>
      </p:sp>
      <p:sp>
        <p:nvSpPr>
          <p:cNvPr id="14347" name="Line 1549"/>
          <p:cNvSpPr>
            <a:spLocks noChangeShapeType="1"/>
          </p:cNvSpPr>
          <p:nvPr/>
        </p:nvSpPr>
        <p:spPr bwMode="auto">
          <a:xfrm flipH="1">
            <a:off x="7162800" y="5105400"/>
            <a:ext cx="381000" cy="533400"/>
          </a:xfrm>
          <a:prstGeom prst="line">
            <a:avLst/>
          </a:prstGeom>
          <a:noFill/>
          <a:ln w="9525">
            <a:solidFill>
              <a:schemeClr val="tx1"/>
            </a:solidFill>
            <a:round/>
            <a:headEnd/>
            <a:tailEnd type="triangle" w="med" len="med"/>
          </a:ln>
        </p:spPr>
        <p:txBody>
          <a:bodyPr/>
          <a:lstStyle/>
          <a:p>
            <a:endParaRPr lang="en-US"/>
          </a:p>
        </p:txBody>
      </p:sp>
      <p:pic>
        <p:nvPicPr>
          <p:cNvPr id="14348" name="Picture 15"/>
          <p:cNvPicPr>
            <a:picLocks noChangeAspect="1" noChangeArrowheads="1"/>
          </p:cNvPicPr>
          <p:nvPr/>
        </p:nvPicPr>
        <p:blipFill>
          <a:blip r:embed="rId3"/>
          <a:srcRect/>
          <a:stretch>
            <a:fillRect/>
          </a:stretch>
        </p:blipFill>
        <p:spPr bwMode="auto">
          <a:xfrm>
            <a:off x="134938" y="1600200"/>
            <a:ext cx="6646862" cy="2508250"/>
          </a:xfrm>
          <a:prstGeom prst="rect">
            <a:avLst/>
          </a:prstGeom>
          <a:noFill/>
          <a:ln w="9525">
            <a:noFill/>
            <a:miter lim="800000"/>
            <a:headEnd/>
            <a:tailEnd/>
          </a:ln>
        </p:spPr>
      </p:pic>
      <p:pic>
        <p:nvPicPr>
          <p:cNvPr id="14349" name="Picture 16"/>
          <p:cNvPicPr>
            <a:picLocks noChangeAspect="1" noChangeArrowheads="1"/>
          </p:cNvPicPr>
          <p:nvPr/>
        </p:nvPicPr>
        <p:blipFill>
          <a:blip r:embed="rId4"/>
          <a:srcRect/>
          <a:stretch>
            <a:fillRect/>
          </a:stretch>
        </p:blipFill>
        <p:spPr bwMode="auto">
          <a:xfrm>
            <a:off x="58738" y="4191000"/>
            <a:ext cx="7104062" cy="2524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Slide Number Placeholder 8"/>
          <p:cNvSpPr>
            <a:spLocks noGrp="1"/>
          </p:cNvSpPr>
          <p:nvPr>
            <p:ph type="sldNum" sz="quarter" idx="12"/>
          </p:nvPr>
        </p:nvSpPr>
        <p:spPr>
          <a:noFill/>
        </p:spPr>
        <p:txBody>
          <a:bodyPr/>
          <a:lstStyle/>
          <a:p>
            <a:fld id="{27E88BF3-2BAB-4427-9E45-D634BE680043}" type="slidenum">
              <a:rPr lang="en-US" smtClean="0"/>
              <a:pPr/>
              <a:t>13</a:t>
            </a:fld>
            <a:endParaRPr lang="en-US" smtClean="0"/>
          </a:p>
        </p:txBody>
      </p:sp>
      <p:sp>
        <p:nvSpPr>
          <p:cNvPr id="15363" name="Text Box 9"/>
          <p:cNvSpPr txBox="1">
            <a:spLocks noChangeArrowheads="1"/>
          </p:cNvSpPr>
          <p:nvPr/>
        </p:nvSpPr>
        <p:spPr bwMode="auto">
          <a:xfrm>
            <a:off x="76200" y="671513"/>
            <a:ext cx="4572000" cy="1219200"/>
          </a:xfrm>
          <a:prstGeom prst="rect">
            <a:avLst/>
          </a:prstGeom>
          <a:solidFill>
            <a:srgbClr val="CCFFCC">
              <a:alpha val="50195"/>
            </a:srgbClr>
          </a:solidFill>
          <a:ln w="28575">
            <a:solidFill>
              <a:srgbClr val="339966"/>
            </a:solidFill>
            <a:miter lim="800000"/>
            <a:headEnd/>
            <a:tailEnd/>
          </a:ln>
        </p:spPr>
        <p:txBody>
          <a:bodyPr>
            <a:spAutoFit/>
          </a:bodyPr>
          <a:lstStyle/>
          <a:p>
            <a:r>
              <a:rPr lang="en-US"/>
              <a:t>Return to the two spreadsheets of Slide 10, delete the rows containing data on the total population and the groups other than the most numerous four.</a:t>
            </a:r>
          </a:p>
        </p:txBody>
      </p:sp>
      <p:sp>
        <p:nvSpPr>
          <p:cNvPr id="15364" name="Rectangle 17"/>
          <p:cNvSpPr>
            <a:spLocks noChangeArrowheads="1"/>
          </p:cNvSpPr>
          <p:nvPr/>
        </p:nvSpPr>
        <p:spPr bwMode="auto">
          <a:xfrm>
            <a:off x="76200" y="122238"/>
            <a:ext cx="8229600" cy="411162"/>
          </a:xfrm>
          <a:prstGeom prst="rect">
            <a:avLst/>
          </a:prstGeom>
          <a:noFill/>
          <a:ln w="9525">
            <a:noFill/>
            <a:miter lim="800000"/>
            <a:headEnd/>
            <a:tailEnd/>
          </a:ln>
        </p:spPr>
        <p:txBody>
          <a:bodyPr anchor="ctr"/>
          <a:lstStyle/>
          <a:p>
            <a:r>
              <a:rPr lang="en-US" sz="2000" b="1">
                <a:solidFill>
                  <a:schemeClr val="tx2"/>
                </a:solidFill>
              </a:rPr>
              <a:t>Question 2: </a:t>
            </a:r>
            <a:r>
              <a:rPr lang="en-US" sz="2000"/>
              <a:t>Did H overtake NHB between 1980 and 2000? </a:t>
            </a:r>
          </a:p>
        </p:txBody>
      </p:sp>
      <p:sp>
        <p:nvSpPr>
          <p:cNvPr id="96291" name="Text Box 35"/>
          <p:cNvSpPr txBox="1">
            <a:spLocks noChangeArrowheads="1"/>
          </p:cNvSpPr>
          <p:nvPr/>
        </p:nvSpPr>
        <p:spPr bwMode="auto">
          <a:xfrm>
            <a:off x="5029200" y="685800"/>
            <a:ext cx="3962400" cy="944563"/>
          </a:xfrm>
          <a:prstGeom prst="rect">
            <a:avLst/>
          </a:prstGeom>
          <a:solidFill>
            <a:srgbClr val="CCFFCC">
              <a:alpha val="50195"/>
            </a:srgbClr>
          </a:solidFill>
          <a:ln w="28575">
            <a:solidFill>
              <a:srgbClr val="339966"/>
            </a:solidFill>
            <a:miter lim="800000"/>
            <a:headEnd/>
            <a:tailEnd/>
          </a:ln>
        </p:spPr>
        <p:txBody>
          <a:bodyPr>
            <a:spAutoFit/>
          </a:bodyPr>
          <a:lstStyle/>
          <a:p>
            <a:r>
              <a:rPr lang="en-US"/>
              <a:t>Now, make line graphs showing the changing racial/ethnic composition of NYC and USA for 1980-2000.</a:t>
            </a:r>
          </a:p>
        </p:txBody>
      </p:sp>
      <p:sp>
        <p:nvSpPr>
          <p:cNvPr id="96292" name="Text Box 36"/>
          <p:cNvSpPr txBox="1">
            <a:spLocks noChangeArrowheads="1"/>
          </p:cNvSpPr>
          <p:nvPr/>
        </p:nvSpPr>
        <p:spPr bwMode="auto">
          <a:xfrm>
            <a:off x="152400" y="5715000"/>
            <a:ext cx="4876800" cy="944563"/>
          </a:xfrm>
          <a:prstGeom prst="rect">
            <a:avLst/>
          </a:prstGeom>
          <a:solidFill>
            <a:srgbClr val="CCFFCC">
              <a:alpha val="50195"/>
            </a:srgbClr>
          </a:solidFill>
          <a:ln w="28575">
            <a:solidFill>
              <a:srgbClr val="339966"/>
            </a:solidFill>
            <a:miter lim="800000"/>
            <a:headEnd/>
            <a:tailEnd/>
          </a:ln>
        </p:spPr>
        <p:txBody>
          <a:bodyPr>
            <a:spAutoFit/>
          </a:bodyPr>
          <a:lstStyle/>
          <a:p>
            <a:r>
              <a:rPr lang="en-US"/>
              <a:t>About the question: Did H overtake NHB?  Compare the data presentation (the graphs) of this slide vs. that of Slides 6 and 7.   </a:t>
            </a:r>
          </a:p>
        </p:txBody>
      </p:sp>
      <p:sp>
        <p:nvSpPr>
          <p:cNvPr id="12" name="Text Box 347"/>
          <p:cNvSpPr txBox="1">
            <a:spLocks noChangeArrowheads="1"/>
          </p:cNvSpPr>
          <p:nvPr/>
        </p:nvSpPr>
        <p:spPr bwMode="auto">
          <a:xfrm rot="10800000" flipV="1">
            <a:off x="5181600" y="1676400"/>
            <a:ext cx="3505200" cy="338138"/>
          </a:xfrm>
          <a:prstGeom prst="rect">
            <a:avLst/>
          </a:prstGeom>
          <a:solidFill>
            <a:srgbClr val="FF5050">
              <a:alpha val="50195"/>
            </a:srgbClr>
          </a:solidFill>
          <a:ln w="28575">
            <a:solidFill>
              <a:srgbClr val="C00000"/>
            </a:solidFill>
            <a:miter lim="800000"/>
            <a:headEnd/>
            <a:tailEnd/>
          </a:ln>
        </p:spPr>
        <p:txBody>
          <a:bodyPr>
            <a:spAutoFit/>
          </a:bodyPr>
          <a:lstStyle/>
          <a:p>
            <a:r>
              <a:rPr lang="en-US" sz="1600"/>
              <a:t>For help with line graphs, click </a:t>
            </a:r>
            <a:r>
              <a:rPr lang="en-US" sz="1600">
                <a:hlinkClick r:id="rId2" action="ppaction://hlinksldjump"/>
              </a:rPr>
              <a:t>here</a:t>
            </a:r>
            <a:endParaRPr lang="en-US" sz="1600"/>
          </a:p>
        </p:txBody>
      </p:sp>
      <p:pic>
        <p:nvPicPr>
          <p:cNvPr id="15368" name="Picture 13"/>
          <p:cNvPicPr>
            <a:picLocks noChangeAspect="1" noChangeArrowheads="1"/>
          </p:cNvPicPr>
          <p:nvPr/>
        </p:nvPicPr>
        <p:blipFill>
          <a:blip r:embed="rId3"/>
          <a:srcRect/>
          <a:stretch>
            <a:fillRect/>
          </a:stretch>
        </p:blipFill>
        <p:spPr bwMode="auto">
          <a:xfrm>
            <a:off x="152400" y="4225925"/>
            <a:ext cx="4972050" cy="1336675"/>
          </a:xfrm>
          <a:prstGeom prst="rect">
            <a:avLst/>
          </a:prstGeom>
          <a:noFill/>
          <a:ln w="9525">
            <a:noFill/>
            <a:miter lim="800000"/>
            <a:headEnd/>
            <a:tailEnd/>
          </a:ln>
        </p:spPr>
      </p:pic>
      <p:pic>
        <p:nvPicPr>
          <p:cNvPr id="15369" name="Picture 14"/>
          <p:cNvPicPr>
            <a:picLocks noChangeAspect="1" noChangeArrowheads="1"/>
          </p:cNvPicPr>
          <p:nvPr/>
        </p:nvPicPr>
        <p:blipFill>
          <a:blip r:embed="rId4"/>
          <a:srcRect/>
          <a:stretch>
            <a:fillRect/>
          </a:stretch>
        </p:blipFill>
        <p:spPr bwMode="auto">
          <a:xfrm>
            <a:off x="5410200" y="2057400"/>
            <a:ext cx="3429000" cy="2187575"/>
          </a:xfrm>
          <a:prstGeom prst="rect">
            <a:avLst/>
          </a:prstGeom>
          <a:noFill/>
          <a:ln w="9525">
            <a:noFill/>
            <a:miter lim="800000"/>
            <a:headEnd/>
            <a:tailEnd/>
          </a:ln>
        </p:spPr>
      </p:pic>
      <p:pic>
        <p:nvPicPr>
          <p:cNvPr id="15370" name="Picture 15"/>
          <p:cNvPicPr>
            <a:picLocks noChangeAspect="1" noChangeArrowheads="1"/>
          </p:cNvPicPr>
          <p:nvPr/>
        </p:nvPicPr>
        <p:blipFill>
          <a:blip r:embed="rId5"/>
          <a:srcRect/>
          <a:stretch>
            <a:fillRect/>
          </a:stretch>
        </p:blipFill>
        <p:spPr bwMode="auto">
          <a:xfrm>
            <a:off x="5334000" y="4191000"/>
            <a:ext cx="3679825" cy="2187575"/>
          </a:xfrm>
          <a:prstGeom prst="rect">
            <a:avLst/>
          </a:prstGeom>
          <a:noFill/>
          <a:ln w="9525">
            <a:noFill/>
            <a:miter lim="800000"/>
            <a:headEnd/>
            <a:tailEnd/>
          </a:ln>
        </p:spPr>
      </p:pic>
      <p:pic>
        <p:nvPicPr>
          <p:cNvPr id="15371" name="Picture 16"/>
          <p:cNvPicPr>
            <a:picLocks noChangeAspect="1" noChangeArrowheads="1"/>
          </p:cNvPicPr>
          <p:nvPr/>
        </p:nvPicPr>
        <p:blipFill>
          <a:blip r:embed="rId6"/>
          <a:srcRect/>
          <a:stretch>
            <a:fillRect/>
          </a:stretch>
        </p:blipFill>
        <p:spPr bwMode="auto">
          <a:xfrm>
            <a:off x="152400" y="2347913"/>
            <a:ext cx="5105400" cy="1614487"/>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6291"/>
                                        </p:tgtEl>
                                        <p:attrNameLst>
                                          <p:attrName>style.visibility</p:attrName>
                                        </p:attrNameLst>
                                      </p:cBhvr>
                                      <p:to>
                                        <p:strVal val="visible"/>
                                      </p:to>
                                    </p:set>
                                    <p:animEffect transition="in" filter="wipe(down)">
                                      <p:cBhvr>
                                        <p:cTn id="7" dur="500"/>
                                        <p:tgtEl>
                                          <p:spTgt spid="96291"/>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12">
                                            <p:bg/>
                                          </p:spTgt>
                                        </p:tgtEl>
                                        <p:attrNameLst>
                                          <p:attrName>style.visibility</p:attrName>
                                        </p:attrNameLst>
                                      </p:cBhvr>
                                      <p:to>
                                        <p:strVal val="visible"/>
                                      </p:to>
                                    </p:set>
                                    <p:anim calcmode="lin" valueType="num">
                                      <p:cBhvr additive="base">
                                        <p:cTn id="11" dur="1000" fill="hold"/>
                                        <p:tgtEl>
                                          <p:spTgt spid="12">
                                            <p:bg/>
                                          </p:spTgt>
                                        </p:tgtEl>
                                        <p:attrNameLst>
                                          <p:attrName>ppt_x</p:attrName>
                                        </p:attrNameLst>
                                      </p:cBhvr>
                                      <p:tavLst>
                                        <p:tav tm="0">
                                          <p:val>
                                            <p:strVal val="1+#ppt_w/2"/>
                                          </p:val>
                                        </p:tav>
                                        <p:tav tm="100000">
                                          <p:val>
                                            <p:strVal val="#ppt_x"/>
                                          </p:val>
                                        </p:tav>
                                      </p:tavLst>
                                    </p:anim>
                                    <p:anim calcmode="lin" valueType="num">
                                      <p:cBhvr additive="base">
                                        <p:cTn id="12" dur="1000" fill="hold"/>
                                        <p:tgtEl>
                                          <p:spTgt spid="12">
                                            <p:bg/>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anim calcmode="lin" valueType="num">
                                      <p:cBhvr additive="base">
                                        <p:cTn id="15" dur="1000" fill="hold"/>
                                        <p:tgtEl>
                                          <p:spTgt spid="12">
                                            <p:txEl>
                                              <p:pRg st="0" end="0"/>
                                            </p:txEl>
                                          </p:spTgt>
                                        </p:tgtEl>
                                        <p:attrNameLst>
                                          <p:attrName>ppt_x</p:attrName>
                                        </p:attrNameLst>
                                      </p:cBhvr>
                                      <p:tavLst>
                                        <p:tav tm="0">
                                          <p:val>
                                            <p:strVal val="1+#ppt_w/2"/>
                                          </p:val>
                                        </p:tav>
                                        <p:tav tm="100000">
                                          <p:val>
                                            <p:strVal val="#ppt_x"/>
                                          </p:val>
                                        </p:tav>
                                      </p:tavLst>
                                    </p:anim>
                                    <p:anim calcmode="lin" valueType="num">
                                      <p:cBhvr additive="base">
                                        <p:cTn id="16" dur="1000" fill="hold"/>
                                        <p:tgtEl>
                                          <p:spTgt spid="1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6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91" grpId="0" animBg="1"/>
      <p:bldP spid="96292" grpId="0" animBg="1"/>
      <p:bldP spid="12" grpId="0" build="allAtOnce"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2"/>
          </p:nvPr>
        </p:nvSpPr>
        <p:spPr>
          <a:noFill/>
        </p:spPr>
        <p:txBody>
          <a:bodyPr/>
          <a:lstStyle/>
          <a:p>
            <a:fld id="{499AA578-2E5B-4C71-AD6F-2D209B5BB539}" type="slidenum">
              <a:rPr lang="en-US" smtClean="0"/>
              <a:pPr/>
              <a:t>14</a:t>
            </a:fld>
            <a:endParaRPr lang="en-US" smtClean="0"/>
          </a:p>
        </p:txBody>
      </p:sp>
      <p:sp>
        <p:nvSpPr>
          <p:cNvPr id="16387" name="Rectangle 4"/>
          <p:cNvSpPr>
            <a:spLocks noChangeArrowheads="1"/>
          </p:cNvSpPr>
          <p:nvPr/>
        </p:nvSpPr>
        <p:spPr bwMode="auto">
          <a:xfrm>
            <a:off x="228600" y="152400"/>
            <a:ext cx="8763000" cy="411163"/>
          </a:xfrm>
          <a:prstGeom prst="rect">
            <a:avLst/>
          </a:prstGeom>
          <a:noFill/>
          <a:ln w="9525">
            <a:noFill/>
            <a:miter lim="800000"/>
            <a:headEnd/>
            <a:tailEnd/>
          </a:ln>
        </p:spPr>
        <p:txBody>
          <a:bodyPr anchor="ctr"/>
          <a:lstStyle/>
          <a:p>
            <a:r>
              <a:rPr lang="en-US" sz="2000" b="1">
                <a:solidFill>
                  <a:schemeClr val="tx2"/>
                </a:solidFill>
              </a:rPr>
              <a:t>Question 3: </a:t>
            </a:r>
            <a:r>
              <a:rPr lang="en-US" sz="2000">
                <a:solidFill>
                  <a:schemeClr val="tx2"/>
                </a:solidFill>
              </a:rPr>
              <a:t>Which if any groups doubled over the time period 1980-2000?</a:t>
            </a:r>
            <a:endParaRPr lang="en-US" sz="2000"/>
          </a:p>
        </p:txBody>
      </p:sp>
      <p:sp>
        <p:nvSpPr>
          <p:cNvPr id="16388" name="Text Box 5"/>
          <p:cNvSpPr txBox="1">
            <a:spLocks noChangeArrowheads="1"/>
          </p:cNvSpPr>
          <p:nvPr/>
        </p:nvSpPr>
        <p:spPr bwMode="auto">
          <a:xfrm>
            <a:off x="609600" y="685800"/>
            <a:ext cx="8229600" cy="944563"/>
          </a:xfrm>
          <a:prstGeom prst="rect">
            <a:avLst/>
          </a:prstGeom>
          <a:solidFill>
            <a:srgbClr val="CCECFF">
              <a:alpha val="50195"/>
            </a:srgbClr>
          </a:solidFill>
          <a:ln w="28575">
            <a:solidFill>
              <a:srgbClr val="006699"/>
            </a:solidFill>
            <a:miter lim="800000"/>
            <a:headEnd/>
            <a:tailEnd/>
          </a:ln>
        </p:spPr>
        <p:txBody>
          <a:bodyPr>
            <a:spAutoFit/>
          </a:bodyPr>
          <a:lstStyle/>
          <a:p>
            <a:r>
              <a:rPr lang="en-US"/>
              <a:t>It may depend on what you mean – doubled in number, or doubled in percentage of the total?  One needs to be careful when talking about changing quantities especially when the quantities may be cast as percentages.</a:t>
            </a:r>
          </a:p>
        </p:txBody>
      </p:sp>
      <p:sp>
        <p:nvSpPr>
          <p:cNvPr id="16389" name="Text Box 12"/>
          <p:cNvSpPr txBox="1">
            <a:spLocks noChangeArrowheads="1"/>
          </p:cNvSpPr>
          <p:nvPr/>
        </p:nvSpPr>
        <p:spPr bwMode="auto">
          <a:xfrm>
            <a:off x="228600" y="1749425"/>
            <a:ext cx="5105400" cy="1831975"/>
          </a:xfrm>
          <a:prstGeom prst="rect">
            <a:avLst/>
          </a:prstGeom>
          <a:solidFill>
            <a:srgbClr val="CCFFCC">
              <a:alpha val="50195"/>
            </a:srgbClr>
          </a:solidFill>
          <a:ln w="28575">
            <a:solidFill>
              <a:srgbClr val="339966"/>
            </a:solidFill>
            <a:miter lim="800000"/>
            <a:headEnd/>
            <a:tailEnd/>
          </a:ln>
        </p:spPr>
        <p:txBody>
          <a:bodyPr>
            <a:spAutoFit/>
          </a:bodyPr>
          <a:lstStyle/>
          <a:p>
            <a:r>
              <a:rPr lang="en-US" sz="1600"/>
              <a:t>First, make a spreadsheet that addresses both the changes in absolute quantities and the changes in relative quantities.  Start (Columns B-F) with the first spreadsheet of Slide 12, delete the columns for 1990, and focus on the five largest racial/ethnic groups.  Use Rows 8-13 for the absolute quantities, and Rows 15-20 for the relative quantities.   </a:t>
            </a:r>
          </a:p>
        </p:txBody>
      </p:sp>
      <p:sp>
        <p:nvSpPr>
          <p:cNvPr id="16390" name="Text Box 22"/>
          <p:cNvSpPr txBox="1">
            <a:spLocks noChangeArrowheads="1"/>
          </p:cNvSpPr>
          <p:nvPr/>
        </p:nvSpPr>
        <p:spPr bwMode="auto">
          <a:xfrm>
            <a:off x="5562600" y="1752600"/>
            <a:ext cx="3429000" cy="1736725"/>
          </a:xfrm>
          <a:prstGeom prst="rect">
            <a:avLst/>
          </a:prstGeom>
          <a:solidFill>
            <a:srgbClr val="CCFFCC">
              <a:alpha val="50195"/>
            </a:srgbClr>
          </a:solidFill>
          <a:ln w="28575">
            <a:solidFill>
              <a:srgbClr val="339966"/>
            </a:solidFill>
            <a:miter lim="800000"/>
            <a:headEnd/>
            <a:tailEnd/>
          </a:ln>
        </p:spPr>
        <p:txBody>
          <a:bodyPr>
            <a:spAutoFit/>
          </a:bodyPr>
          <a:lstStyle/>
          <a:p>
            <a:r>
              <a:rPr lang="en-US" sz="1600"/>
              <a:t>Add Columns G, H, and I for the various changes between 1980 and 2000: </a:t>
            </a:r>
          </a:p>
          <a:p>
            <a:r>
              <a:rPr lang="en-US" sz="1400" b="1"/>
              <a:t>G is the straight difference</a:t>
            </a:r>
            <a:r>
              <a:rPr lang="en-US" sz="1400"/>
              <a:t> (e.g., for Row 6: E6-C6).  </a:t>
            </a:r>
            <a:r>
              <a:rPr lang="en-US" sz="1400" b="1"/>
              <a:t>H is the percentage growth</a:t>
            </a:r>
            <a:r>
              <a:rPr lang="en-US" sz="1400"/>
              <a:t> (e.g., G6/C6).  </a:t>
            </a:r>
            <a:r>
              <a:rPr lang="en-US" sz="1400" b="1"/>
              <a:t>I is the ratio</a:t>
            </a:r>
            <a:r>
              <a:rPr lang="en-US" sz="1400"/>
              <a:t> (e.g., E6/C6) </a:t>
            </a:r>
            <a:r>
              <a:rPr lang="en-US" sz="1400" b="1"/>
              <a:t>expressed as a percent</a:t>
            </a:r>
            <a:r>
              <a:rPr lang="en-US" sz="1400"/>
              <a:t>.</a:t>
            </a:r>
            <a:r>
              <a:rPr lang="en-US" sz="1600"/>
              <a:t>   </a:t>
            </a:r>
          </a:p>
        </p:txBody>
      </p:sp>
      <p:pic>
        <p:nvPicPr>
          <p:cNvPr id="16391" name="Picture 9"/>
          <p:cNvPicPr>
            <a:picLocks noChangeAspect="1" noChangeArrowheads="1"/>
          </p:cNvPicPr>
          <p:nvPr/>
        </p:nvPicPr>
        <p:blipFill>
          <a:blip r:embed="rId2"/>
          <a:srcRect/>
          <a:stretch>
            <a:fillRect/>
          </a:stretch>
        </p:blipFill>
        <p:spPr bwMode="auto">
          <a:xfrm>
            <a:off x="869950" y="3611563"/>
            <a:ext cx="7404100" cy="31702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2"/>
          </p:nvPr>
        </p:nvSpPr>
        <p:spPr>
          <a:noFill/>
        </p:spPr>
        <p:txBody>
          <a:bodyPr/>
          <a:lstStyle/>
          <a:p>
            <a:fld id="{154F19F6-DE83-4F35-B245-005D97E3B8FC}" type="slidenum">
              <a:rPr lang="en-US" smtClean="0"/>
              <a:pPr/>
              <a:t>15</a:t>
            </a:fld>
            <a:endParaRPr lang="en-US" smtClean="0"/>
          </a:p>
        </p:txBody>
      </p:sp>
      <p:sp>
        <p:nvSpPr>
          <p:cNvPr id="17411" name="Rectangle 2"/>
          <p:cNvSpPr>
            <a:spLocks noChangeArrowheads="1"/>
          </p:cNvSpPr>
          <p:nvPr/>
        </p:nvSpPr>
        <p:spPr bwMode="auto">
          <a:xfrm>
            <a:off x="76200" y="152400"/>
            <a:ext cx="8991600" cy="411163"/>
          </a:xfrm>
          <a:prstGeom prst="rect">
            <a:avLst/>
          </a:prstGeom>
          <a:noFill/>
          <a:ln w="9525">
            <a:noFill/>
            <a:miter lim="800000"/>
            <a:headEnd/>
            <a:tailEnd/>
          </a:ln>
        </p:spPr>
        <p:txBody>
          <a:bodyPr anchor="ctr"/>
          <a:lstStyle/>
          <a:p>
            <a:r>
              <a:rPr lang="en-US" sz="2000" b="1">
                <a:solidFill>
                  <a:schemeClr val="tx2"/>
                </a:solidFill>
              </a:rPr>
              <a:t>Question 3: </a:t>
            </a:r>
            <a:r>
              <a:rPr lang="en-US" sz="2000">
                <a:solidFill>
                  <a:schemeClr val="tx2"/>
                </a:solidFill>
              </a:rPr>
              <a:t>Which if any groups doubled over the time period 1980-2000? (2)</a:t>
            </a:r>
            <a:endParaRPr lang="en-US" sz="2000"/>
          </a:p>
        </p:txBody>
      </p:sp>
      <p:sp>
        <p:nvSpPr>
          <p:cNvPr id="17412" name="Text Box 3"/>
          <p:cNvSpPr txBox="1">
            <a:spLocks noChangeArrowheads="1"/>
          </p:cNvSpPr>
          <p:nvPr/>
        </p:nvSpPr>
        <p:spPr bwMode="auto">
          <a:xfrm>
            <a:off x="381000" y="685800"/>
            <a:ext cx="8458200" cy="1587500"/>
          </a:xfrm>
          <a:prstGeom prst="rect">
            <a:avLst/>
          </a:prstGeom>
          <a:solidFill>
            <a:srgbClr val="CCECFF">
              <a:alpha val="50195"/>
            </a:srgbClr>
          </a:solidFill>
          <a:ln w="28575">
            <a:solidFill>
              <a:srgbClr val="006699"/>
            </a:solidFill>
            <a:miter lim="800000"/>
            <a:headEnd/>
            <a:tailEnd/>
          </a:ln>
        </p:spPr>
        <p:txBody>
          <a:bodyPr>
            <a:spAutoFit/>
          </a:bodyPr>
          <a:lstStyle/>
          <a:p>
            <a:r>
              <a:rPr lang="en-US" sz="1600"/>
              <a:t>Looking at the information in the spreadsheet, NHA increased </a:t>
            </a:r>
            <a:r>
              <a:rPr lang="en-US" sz="1600" b="1" i="1"/>
              <a:t>in numbers</a:t>
            </a:r>
            <a:r>
              <a:rPr lang="en-US" sz="1600"/>
              <a:t> by 112% from 1980 to 200, meaning it was 212% (or 2.12 times) </a:t>
            </a:r>
            <a:r>
              <a:rPr lang="en-US" sz="1600" b="1" i="1"/>
              <a:t>as large</a:t>
            </a:r>
            <a:r>
              <a:rPr lang="en-US" sz="1600"/>
              <a:t> in 2000 as it was in 1980 (Row 13).  At the same time, the percentage of NHA increased by 3.2 </a:t>
            </a:r>
            <a:r>
              <a:rPr lang="en-US" sz="1600" b="1" i="1"/>
              <a:t>percentage points</a:t>
            </a:r>
            <a:r>
              <a:rPr lang="en-US" sz="1600"/>
              <a:t>, or by 105%, meaning that the percentage in  2000 was 205% (2.05 times) </a:t>
            </a:r>
            <a:r>
              <a:rPr lang="en-US" sz="1600" b="1" i="1"/>
              <a:t>as large</a:t>
            </a:r>
            <a:r>
              <a:rPr lang="en-US" sz="1600"/>
              <a:t> as it was in 1980 (Row 14).  Thus NHA doubled in both numbers and percentage in that time interval.  No other racial/ethnic group doubled in either size or percentage in 1980-2000.  </a:t>
            </a:r>
          </a:p>
        </p:txBody>
      </p:sp>
      <p:sp>
        <p:nvSpPr>
          <p:cNvPr id="17413" name="Text Box 4"/>
          <p:cNvSpPr txBox="1">
            <a:spLocks noChangeArrowheads="1"/>
          </p:cNvSpPr>
          <p:nvPr/>
        </p:nvSpPr>
        <p:spPr bwMode="auto">
          <a:xfrm>
            <a:off x="381000" y="5638800"/>
            <a:ext cx="7848600" cy="944563"/>
          </a:xfrm>
          <a:prstGeom prst="rect">
            <a:avLst/>
          </a:prstGeom>
          <a:solidFill>
            <a:srgbClr val="FF5050">
              <a:alpha val="50195"/>
            </a:srgbClr>
          </a:solidFill>
          <a:ln w="28575">
            <a:solidFill>
              <a:srgbClr val="C00000"/>
            </a:solidFill>
            <a:miter lim="800000"/>
            <a:headEnd/>
            <a:tailEnd/>
          </a:ln>
        </p:spPr>
        <p:txBody>
          <a:bodyPr>
            <a:spAutoFit/>
          </a:bodyPr>
          <a:lstStyle/>
          <a:p>
            <a:r>
              <a:rPr lang="en-US"/>
              <a:t>Note: It would  be a mistake to say that the number of NHA was 2.12 times larger in 2000 than in 1980.  It would also be incorrect to say that the percentage of NHA increased by 3.2% from 1980 to 2000.</a:t>
            </a:r>
          </a:p>
        </p:txBody>
      </p:sp>
      <p:pic>
        <p:nvPicPr>
          <p:cNvPr id="17414" name="Picture 8"/>
          <p:cNvPicPr>
            <a:picLocks noChangeAspect="1" noChangeArrowheads="1"/>
          </p:cNvPicPr>
          <p:nvPr/>
        </p:nvPicPr>
        <p:blipFill>
          <a:blip r:embed="rId2"/>
          <a:srcRect/>
          <a:stretch>
            <a:fillRect/>
          </a:stretch>
        </p:blipFill>
        <p:spPr bwMode="auto">
          <a:xfrm>
            <a:off x="869950" y="2362200"/>
            <a:ext cx="7404100" cy="31702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2"/>
          </p:nvPr>
        </p:nvSpPr>
        <p:spPr>
          <a:noFill/>
        </p:spPr>
        <p:txBody>
          <a:bodyPr/>
          <a:lstStyle/>
          <a:p>
            <a:fld id="{A3202452-256D-4544-802E-294740D74EB7}" type="slidenum">
              <a:rPr lang="en-US" smtClean="0"/>
              <a:pPr/>
              <a:t>16</a:t>
            </a:fld>
            <a:endParaRPr lang="en-US" smtClean="0"/>
          </a:p>
        </p:txBody>
      </p:sp>
      <p:sp>
        <p:nvSpPr>
          <p:cNvPr id="18435" name="Rectangle 2"/>
          <p:cNvSpPr>
            <a:spLocks noChangeArrowheads="1"/>
          </p:cNvSpPr>
          <p:nvPr/>
        </p:nvSpPr>
        <p:spPr bwMode="auto">
          <a:xfrm>
            <a:off x="76200" y="152400"/>
            <a:ext cx="8991600" cy="411163"/>
          </a:xfrm>
          <a:prstGeom prst="rect">
            <a:avLst/>
          </a:prstGeom>
          <a:noFill/>
          <a:ln w="9525">
            <a:noFill/>
            <a:miter lim="800000"/>
            <a:headEnd/>
            <a:tailEnd/>
          </a:ln>
        </p:spPr>
        <p:txBody>
          <a:bodyPr anchor="ctr"/>
          <a:lstStyle/>
          <a:p>
            <a:r>
              <a:rPr lang="en-US" sz="2000" b="1">
                <a:solidFill>
                  <a:schemeClr val="tx2"/>
                </a:solidFill>
              </a:rPr>
              <a:t>Question 3: </a:t>
            </a:r>
            <a:r>
              <a:rPr lang="en-US" sz="2000">
                <a:solidFill>
                  <a:schemeClr val="tx2"/>
                </a:solidFill>
              </a:rPr>
              <a:t>Which if any groups doubled over the time period 1980-2000? (3)</a:t>
            </a:r>
            <a:endParaRPr lang="en-US" sz="2000"/>
          </a:p>
        </p:txBody>
      </p:sp>
      <p:sp>
        <p:nvSpPr>
          <p:cNvPr id="18436" name="Text Box 10"/>
          <p:cNvSpPr txBox="1">
            <a:spLocks noChangeArrowheads="1"/>
          </p:cNvSpPr>
          <p:nvPr/>
        </p:nvSpPr>
        <p:spPr bwMode="auto">
          <a:xfrm>
            <a:off x="457200" y="685800"/>
            <a:ext cx="4648200" cy="609600"/>
          </a:xfrm>
          <a:prstGeom prst="rect">
            <a:avLst/>
          </a:prstGeom>
          <a:solidFill>
            <a:srgbClr val="CCFFCC">
              <a:alpha val="50195"/>
            </a:srgbClr>
          </a:solidFill>
          <a:ln w="28575">
            <a:solidFill>
              <a:srgbClr val="339966"/>
            </a:solidFill>
            <a:miter lim="800000"/>
            <a:headEnd/>
            <a:tailEnd/>
          </a:ln>
        </p:spPr>
        <p:txBody>
          <a:bodyPr>
            <a:spAutoFit/>
          </a:bodyPr>
          <a:lstStyle/>
          <a:p>
            <a:r>
              <a:rPr lang="en-US" sz="1600"/>
              <a:t>Now, make a similar spreadsheet for USA, starting with the second spreadsheet of Slide 12.  </a:t>
            </a:r>
          </a:p>
        </p:txBody>
      </p:sp>
      <p:sp>
        <p:nvSpPr>
          <p:cNvPr id="18437" name="Text Box 11"/>
          <p:cNvSpPr txBox="1">
            <a:spLocks noChangeArrowheads="1"/>
          </p:cNvSpPr>
          <p:nvPr/>
        </p:nvSpPr>
        <p:spPr bwMode="auto">
          <a:xfrm>
            <a:off x="228600" y="4648200"/>
            <a:ext cx="8686800" cy="1587500"/>
          </a:xfrm>
          <a:prstGeom prst="rect">
            <a:avLst/>
          </a:prstGeom>
          <a:solidFill>
            <a:srgbClr val="CCECFF">
              <a:alpha val="50195"/>
            </a:srgbClr>
          </a:solidFill>
          <a:ln w="28575">
            <a:solidFill>
              <a:srgbClr val="006699"/>
            </a:solidFill>
            <a:miter lim="800000"/>
            <a:headEnd/>
            <a:tailEnd/>
          </a:ln>
        </p:spPr>
        <p:txBody>
          <a:bodyPr>
            <a:spAutoFit/>
          </a:bodyPr>
          <a:lstStyle/>
          <a:p>
            <a:r>
              <a:rPr lang="en-US" sz="1600"/>
              <a:t>From 1980 to 2000, while the population of the USA increased 24%, NHA increased 190% (meaning it almost tripled) in number and increased 134% in its percentage of the total (meaning the percentage more than doubled).  Meanwhile H increased 142% in number (more than doubling) making its percentage 95% larger (meaning the percentage of H did not quite double).  In comparison to the case of NHC, there is a large disparity between the percent increase in number vs. percent increase in its percentage of the whole.  Why is that?  </a:t>
            </a:r>
          </a:p>
        </p:txBody>
      </p:sp>
      <p:sp>
        <p:nvSpPr>
          <p:cNvPr id="18438" name="Text Box 12"/>
          <p:cNvSpPr txBox="1">
            <a:spLocks noChangeArrowheads="1"/>
          </p:cNvSpPr>
          <p:nvPr/>
        </p:nvSpPr>
        <p:spPr bwMode="auto">
          <a:xfrm>
            <a:off x="1219200" y="6310313"/>
            <a:ext cx="5257800" cy="395287"/>
          </a:xfrm>
          <a:prstGeom prst="rect">
            <a:avLst/>
          </a:prstGeom>
          <a:solidFill>
            <a:srgbClr val="FF5050">
              <a:alpha val="50195"/>
            </a:srgbClr>
          </a:solidFill>
          <a:ln w="28575">
            <a:solidFill>
              <a:srgbClr val="FF0000"/>
            </a:solidFill>
            <a:miter lim="800000"/>
            <a:headEnd/>
            <a:tailEnd/>
          </a:ln>
        </p:spPr>
        <p:txBody>
          <a:bodyPr>
            <a:spAutoFit/>
          </a:bodyPr>
          <a:lstStyle/>
          <a:p>
            <a:r>
              <a:rPr lang="en-US"/>
              <a:t>Note the use of </a:t>
            </a:r>
            <a:r>
              <a:rPr lang="en-US" i="1"/>
              <a:t>percentage points</a:t>
            </a:r>
            <a:r>
              <a:rPr lang="en-US"/>
              <a:t> in Column G.</a:t>
            </a:r>
          </a:p>
        </p:txBody>
      </p:sp>
      <p:pic>
        <p:nvPicPr>
          <p:cNvPr id="18439" name="Picture 9"/>
          <p:cNvPicPr>
            <a:picLocks noChangeAspect="1" noChangeArrowheads="1"/>
          </p:cNvPicPr>
          <p:nvPr/>
        </p:nvPicPr>
        <p:blipFill>
          <a:blip r:embed="rId2"/>
          <a:srcRect/>
          <a:stretch>
            <a:fillRect/>
          </a:stretch>
        </p:blipFill>
        <p:spPr bwMode="auto">
          <a:xfrm>
            <a:off x="874713" y="1341438"/>
            <a:ext cx="7394575" cy="31702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8"/>
          <p:cNvSpPr>
            <a:spLocks noGrp="1"/>
          </p:cNvSpPr>
          <p:nvPr>
            <p:ph type="sldNum" sz="quarter" idx="12"/>
          </p:nvPr>
        </p:nvSpPr>
        <p:spPr>
          <a:noFill/>
        </p:spPr>
        <p:txBody>
          <a:bodyPr/>
          <a:lstStyle/>
          <a:p>
            <a:fld id="{DAC04211-94EC-4E85-AC07-13F87E0E79B9}" type="slidenum">
              <a:rPr lang="en-US" smtClean="0"/>
              <a:pPr/>
              <a:t>17</a:t>
            </a:fld>
            <a:endParaRPr lang="en-US" smtClean="0"/>
          </a:p>
        </p:txBody>
      </p:sp>
      <p:sp>
        <p:nvSpPr>
          <p:cNvPr id="19459" name="Text Box 5"/>
          <p:cNvSpPr txBox="1">
            <a:spLocks noChangeArrowheads="1"/>
          </p:cNvSpPr>
          <p:nvPr/>
        </p:nvSpPr>
        <p:spPr bwMode="auto">
          <a:xfrm>
            <a:off x="762000" y="900113"/>
            <a:ext cx="5029200" cy="395287"/>
          </a:xfrm>
          <a:prstGeom prst="rect">
            <a:avLst/>
          </a:prstGeom>
          <a:solidFill>
            <a:srgbClr val="CCFFCC">
              <a:alpha val="50195"/>
            </a:srgbClr>
          </a:solidFill>
          <a:ln w="28575">
            <a:solidFill>
              <a:srgbClr val="339966"/>
            </a:solidFill>
            <a:miter lim="800000"/>
            <a:headEnd/>
            <a:tailEnd/>
          </a:ln>
        </p:spPr>
        <p:txBody>
          <a:bodyPr>
            <a:spAutoFit/>
          </a:bodyPr>
          <a:lstStyle/>
          <a:p>
            <a:r>
              <a:rPr lang="en-US"/>
              <a:t>Retrieve the two sets of line graphs in Slide 13.  </a:t>
            </a:r>
          </a:p>
        </p:txBody>
      </p:sp>
      <p:sp>
        <p:nvSpPr>
          <p:cNvPr id="19460" name="Rectangle 6"/>
          <p:cNvSpPr>
            <a:spLocks noChangeArrowheads="1"/>
          </p:cNvSpPr>
          <p:nvPr/>
        </p:nvSpPr>
        <p:spPr bwMode="auto">
          <a:xfrm>
            <a:off x="152400" y="152400"/>
            <a:ext cx="8229600" cy="411163"/>
          </a:xfrm>
          <a:prstGeom prst="rect">
            <a:avLst/>
          </a:prstGeom>
          <a:noFill/>
          <a:ln w="9525">
            <a:noFill/>
            <a:miter lim="800000"/>
            <a:headEnd/>
            <a:tailEnd/>
          </a:ln>
        </p:spPr>
        <p:txBody>
          <a:bodyPr anchor="ctr"/>
          <a:lstStyle/>
          <a:p>
            <a:r>
              <a:rPr lang="en-US" sz="2000" b="1">
                <a:solidFill>
                  <a:schemeClr val="tx2"/>
                </a:solidFill>
              </a:rPr>
              <a:t>Question 4: </a:t>
            </a:r>
            <a:r>
              <a:rPr lang="en-US" sz="2000"/>
              <a:t>Is diversity increasing? </a:t>
            </a:r>
          </a:p>
        </p:txBody>
      </p:sp>
      <p:sp>
        <p:nvSpPr>
          <p:cNvPr id="19461" name="Text Box 8"/>
          <p:cNvSpPr txBox="1">
            <a:spLocks noChangeArrowheads="1"/>
          </p:cNvSpPr>
          <p:nvPr/>
        </p:nvSpPr>
        <p:spPr bwMode="auto">
          <a:xfrm>
            <a:off x="5181600" y="1722438"/>
            <a:ext cx="3657600" cy="2043112"/>
          </a:xfrm>
          <a:prstGeom prst="rect">
            <a:avLst/>
          </a:prstGeom>
          <a:solidFill>
            <a:srgbClr val="CCFFCC">
              <a:alpha val="50195"/>
            </a:srgbClr>
          </a:solidFill>
          <a:ln w="28575">
            <a:solidFill>
              <a:srgbClr val="339966"/>
            </a:solidFill>
            <a:miter lim="800000"/>
            <a:headEnd/>
            <a:tailEnd/>
          </a:ln>
        </p:spPr>
        <p:txBody>
          <a:bodyPr>
            <a:spAutoFit/>
          </a:bodyPr>
          <a:lstStyle/>
          <a:p>
            <a:r>
              <a:rPr lang="en-US"/>
              <a:t>Diversity can be viewed as how nearly equal in size the constituent groups are.  With that measure in mind, compare the diversity of NYC to USA.  Which is more diverse?  Is diversity increasing?  </a:t>
            </a:r>
          </a:p>
        </p:txBody>
      </p:sp>
      <p:sp>
        <p:nvSpPr>
          <p:cNvPr id="19462" name="Text Box 9"/>
          <p:cNvSpPr txBox="1">
            <a:spLocks noChangeArrowheads="1"/>
          </p:cNvSpPr>
          <p:nvPr/>
        </p:nvSpPr>
        <p:spPr bwMode="auto">
          <a:xfrm>
            <a:off x="4800600" y="4114800"/>
            <a:ext cx="4191000" cy="2043113"/>
          </a:xfrm>
          <a:prstGeom prst="rect">
            <a:avLst/>
          </a:prstGeom>
          <a:solidFill>
            <a:srgbClr val="FF5050">
              <a:alpha val="50195"/>
            </a:srgbClr>
          </a:solidFill>
          <a:ln w="28575">
            <a:solidFill>
              <a:srgbClr val="C00000"/>
            </a:solidFill>
            <a:miter lim="800000"/>
            <a:headEnd/>
            <a:tailEnd/>
          </a:ln>
        </p:spPr>
        <p:txBody>
          <a:bodyPr>
            <a:spAutoFit/>
          </a:bodyPr>
          <a:lstStyle/>
          <a:p>
            <a:r>
              <a:rPr lang="en-US"/>
              <a:t>Note: the graphs are not labeled to identify which is NYC and which is USA.  You can tell immediately by looking at the axes.  It is always a good idea to look at the axes of a graph to get your bearings before jumping into the content.     </a:t>
            </a:r>
          </a:p>
        </p:txBody>
      </p:sp>
      <p:pic>
        <p:nvPicPr>
          <p:cNvPr id="19463" name="Picture 10"/>
          <p:cNvPicPr>
            <a:picLocks noChangeAspect="1" noChangeArrowheads="1"/>
          </p:cNvPicPr>
          <p:nvPr/>
        </p:nvPicPr>
        <p:blipFill>
          <a:blip r:embed="rId2"/>
          <a:srcRect/>
          <a:stretch>
            <a:fillRect/>
          </a:stretch>
        </p:blipFill>
        <p:spPr bwMode="auto">
          <a:xfrm>
            <a:off x="457200" y="1371600"/>
            <a:ext cx="4572000" cy="2593975"/>
          </a:xfrm>
          <a:prstGeom prst="rect">
            <a:avLst/>
          </a:prstGeom>
          <a:noFill/>
          <a:ln w="9525">
            <a:noFill/>
            <a:miter lim="800000"/>
            <a:headEnd/>
            <a:tailEnd/>
          </a:ln>
        </p:spPr>
      </p:pic>
      <p:pic>
        <p:nvPicPr>
          <p:cNvPr id="19464" name="Picture 11"/>
          <p:cNvPicPr>
            <a:picLocks noChangeAspect="1" noChangeArrowheads="1"/>
          </p:cNvPicPr>
          <p:nvPr/>
        </p:nvPicPr>
        <p:blipFill>
          <a:blip r:embed="rId3"/>
          <a:srcRect/>
          <a:stretch>
            <a:fillRect/>
          </a:stretch>
        </p:blipFill>
        <p:spPr bwMode="auto">
          <a:xfrm>
            <a:off x="304800" y="3962400"/>
            <a:ext cx="4419600" cy="2628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567006C9-0962-4A3E-88FD-0BE0B7CD82B1}" type="slidenum">
              <a:rPr lang="en-US" smtClean="0"/>
              <a:pPr/>
              <a:t>18</a:t>
            </a:fld>
            <a:endParaRPr lang="en-US" smtClean="0"/>
          </a:p>
        </p:txBody>
      </p:sp>
      <p:pic>
        <p:nvPicPr>
          <p:cNvPr id="20483" name="Picture 5"/>
          <p:cNvPicPr>
            <a:picLocks noChangeAspect="1" noChangeArrowheads="1"/>
          </p:cNvPicPr>
          <p:nvPr/>
        </p:nvPicPr>
        <p:blipFill>
          <a:blip r:embed="rId2"/>
          <a:srcRect/>
          <a:stretch>
            <a:fillRect/>
          </a:stretch>
        </p:blipFill>
        <p:spPr bwMode="auto">
          <a:xfrm>
            <a:off x="4419600" y="2590800"/>
            <a:ext cx="4572000" cy="3313113"/>
          </a:xfrm>
          <a:prstGeom prst="rect">
            <a:avLst/>
          </a:prstGeom>
          <a:noFill/>
          <a:ln w="9525">
            <a:solidFill>
              <a:schemeClr val="tx1"/>
            </a:solidFill>
            <a:miter lim="800000"/>
            <a:headEnd/>
            <a:tailEnd/>
          </a:ln>
        </p:spPr>
      </p:pic>
      <p:pic>
        <p:nvPicPr>
          <p:cNvPr id="20484" name="Picture 6"/>
          <p:cNvPicPr>
            <a:picLocks noChangeAspect="1" noChangeArrowheads="1"/>
          </p:cNvPicPr>
          <p:nvPr/>
        </p:nvPicPr>
        <p:blipFill>
          <a:blip r:embed="rId3"/>
          <a:srcRect r="19118"/>
          <a:stretch>
            <a:fillRect/>
          </a:stretch>
        </p:blipFill>
        <p:spPr bwMode="auto">
          <a:xfrm>
            <a:off x="152400" y="609600"/>
            <a:ext cx="4191000" cy="3752850"/>
          </a:xfrm>
          <a:prstGeom prst="rect">
            <a:avLst/>
          </a:prstGeom>
          <a:noFill/>
          <a:ln w="9525">
            <a:solidFill>
              <a:schemeClr val="tx1"/>
            </a:solidFill>
            <a:miter lim="800000"/>
            <a:headEnd/>
            <a:tailEnd/>
          </a:ln>
        </p:spPr>
      </p:pic>
      <p:sp>
        <p:nvSpPr>
          <p:cNvPr id="20485" name="Rectangle 7"/>
          <p:cNvSpPr>
            <a:spLocks noChangeArrowheads="1"/>
          </p:cNvSpPr>
          <p:nvPr/>
        </p:nvSpPr>
        <p:spPr bwMode="auto">
          <a:xfrm>
            <a:off x="990600" y="795338"/>
            <a:ext cx="3162300" cy="423862"/>
          </a:xfrm>
          <a:prstGeom prst="rect">
            <a:avLst/>
          </a:prstGeom>
          <a:solidFill>
            <a:schemeClr val="bg1"/>
          </a:solidFill>
          <a:ln w="57150">
            <a:solidFill>
              <a:schemeClr val="tx1"/>
            </a:solidFill>
            <a:miter lim="800000"/>
            <a:headEnd/>
            <a:tailEnd/>
          </a:ln>
        </p:spPr>
        <p:txBody>
          <a:bodyPr wrap="none">
            <a:spAutoFit/>
          </a:bodyPr>
          <a:lstStyle/>
          <a:p>
            <a:r>
              <a:rPr lang="en-US">
                <a:solidFill>
                  <a:srgbClr val="FF0000"/>
                </a:solidFill>
                <a:hlinkClick r:id="rId4"/>
              </a:rPr>
              <a:t>http://www.censusscope.org</a:t>
            </a:r>
            <a:r>
              <a:rPr lang="en-US">
                <a:solidFill>
                  <a:srgbClr val="FF0000"/>
                </a:solidFill>
              </a:rPr>
              <a:t> </a:t>
            </a:r>
          </a:p>
        </p:txBody>
      </p:sp>
      <p:sp>
        <p:nvSpPr>
          <p:cNvPr id="20486" name="Rectangle 8"/>
          <p:cNvSpPr>
            <a:spLocks noChangeArrowheads="1"/>
          </p:cNvSpPr>
          <p:nvPr/>
        </p:nvSpPr>
        <p:spPr bwMode="auto">
          <a:xfrm>
            <a:off x="5562600" y="2590800"/>
            <a:ext cx="2590800" cy="423863"/>
          </a:xfrm>
          <a:prstGeom prst="rect">
            <a:avLst/>
          </a:prstGeom>
          <a:solidFill>
            <a:schemeClr val="bg1"/>
          </a:solidFill>
          <a:ln w="57150">
            <a:solidFill>
              <a:schemeClr val="tx1"/>
            </a:solidFill>
            <a:miter lim="800000"/>
            <a:headEnd/>
            <a:tailEnd/>
          </a:ln>
        </p:spPr>
        <p:txBody>
          <a:bodyPr wrap="none">
            <a:spAutoFit/>
          </a:bodyPr>
          <a:lstStyle/>
          <a:p>
            <a:r>
              <a:rPr lang="en-US">
                <a:solidFill>
                  <a:srgbClr val="FF0000"/>
                </a:solidFill>
                <a:hlinkClick r:id="rId5"/>
              </a:rPr>
              <a:t>http://www.census.gov</a:t>
            </a:r>
            <a:r>
              <a:rPr lang="en-US">
                <a:solidFill>
                  <a:srgbClr val="FF0000"/>
                </a:solidFill>
              </a:rPr>
              <a:t> </a:t>
            </a:r>
          </a:p>
        </p:txBody>
      </p:sp>
      <p:pic>
        <p:nvPicPr>
          <p:cNvPr id="20487" name="Picture 10"/>
          <p:cNvPicPr>
            <a:picLocks noChangeAspect="1" noChangeArrowheads="1"/>
          </p:cNvPicPr>
          <p:nvPr/>
        </p:nvPicPr>
        <p:blipFill>
          <a:blip r:embed="rId6"/>
          <a:srcRect t="17719" r="19118"/>
          <a:stretch>
            <a:fillRect/>
          </a:stretch>
        </p:blipFill>
        <p:spPr bwMode="auto">
          <a:xfrm>
            <a:off x="152400" y="3810000"/>
            <a:ext cx="4191000" cy="3089275"/>
          </a:xfrm>
          <a:prstGeom prst="rect">
            <a:avLst/>
          </a:prstGeom>
          <a:noFill/>
          <a:ln w="9525">
            <a:solidFill>
              <a:schemeClr val="tx1"/>
            </a:solidFill>
            <a:miter lim="800000"/>
            <a:headEnd/>
            <a:tailEnd/>
          </a:ln>
        </p:spPr>
      </p:pic>
      <p:sp>
        <p:nvSpPr>
          <p:cNvPr id="20488" name="Line 12"/>
          <p:cNvSpPr>
            <a:spLocks noChangeShapeType="1"/>
          </p:cNvSpPr>
          <p:nvPr/>
        </p:nvSpPr>
        <p:spPr bwMode="auto">
          <a:xfrm>
            <a:off x="152400" y="3810000"/>
            <a:ext cx="4191000" cy="0"/>
          </a:xfrm>
          <a:prstGeom prst="line">
            <a:avLst/>
          </a:prstGeom>
          <a:noFill/>
          <a:ln w="57150">
            <a:solidFill>
              <a:schemeClr val="bg1"/>
            </a:solidFill>
            <a:round/>
            <a:headEnd/>
            <a:tailEnd/>
          </a:ln>
        </p:spPr>
        <p:txBody>
          <a:bodyPr/>
          <a:lstStyle/>
          <a:p>
            <a:endParaRPr lang="en-US"/>
          </a:p>
        </p:txBody>
      </p:sp>
      <p:sp>
        <p:nvSpPr>
          <p:cNvPr id="20489" name="Text Box 13"/>
          <p:cNvSpPr txBox="1">
            <a:spLocks noChangeArrowheads="1"/>
          </p:cNvSpPr>
          <p:nvPr/>
        </p:nvSpPr>
        <p:spPr bwMode="auto">
          <a:xfrm>
            <a:off x="4572000" y="762000"/>
            <a:ext cx="4197350" cy="1581150"/>
          </a:xfrm>
          <a:prstGeom prst="rect">
            <a:avLst/>
          </a:prstGeom>
          <a:noFill/>
          <a:ln w="9525">
            <a:noFill/>
            <a:miter lim="800000"/>
            <a:headEnd/>
            <a:tailEnd/>
          </a:ln>
        </p:spPr>
        <p:txBody>
          <a:bodyPr>
            <a:spAutoFit/>
          </a:bodyPr>
          <a:lstStyle/>
          <a:p>
            <a:r>
              <a:rPr lang="en-US" sz="1400" b="1" i="1"/>
              <a:t>The charts and data in Slides 5-8 are from CensusScope, a tool for investigating data from the US Census.  Familiarize yourself with CensusScope, as well as the information-rich site of the U.S. Census Bureau.  You will need them both to complete the end-of-module questions on the next slide.   </a:t>
            </a:r>
          </a:p>
        </p:txBody>
      </p:sp>
      <p:sp>
        <p:nvSpPr>
          <p:cNvPr id="20490" name="Rectangle 15"/>
          <p:cNvSpPr>
            <a:spLocks noChangeArrowheads="1"/>
          </p:cNvSpPr>
          <p:nvPr/>
        </p:nvSpPr>
        <p:spPr bwMode="auto">
          <a:xfrm>
            <a:off x="381000" y="152400"/>
            <a:ext cx="5035550" cy="366713"/>
          </a:xfrm>
          <a:prstGeom prst="rect">
            <a:avLst/>
          </a:prstGeom>
          <a:noFill/>
          <a:ln w="9525">
            <a:noFill/>
            <a:miter lim="800000"/>
            <a:headEnd/>
            <a:tailEnd/>
          </a:ln>
        </p:spPr>
        <p:txBody>
          <a:bodyPr wrap="none">
            <a:spAutoFit/>
          </a:bodyPr>
          <a:lstStyle/>
          <a:p>
            <a:r>
              <a:rPr lang="en-US" b="1">
                <a:solidFill>
                  <a:schemeClr val="tx2"/>
                </a:solidFill>
              </a:rPr>
              <a:t>End-of-Module Assignment: Sources of Data</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04D6A3C2-CFA1-4250-8C70-25F63C1EE49A}" type="slidenum">
              <a:rPr lang="en-US" smtClean="0"/>
              <a:pPr/>
              <a:t>19</a:t>
            </a:fld>
            <a:endParaRPr lang="en-US" smtClean="0"/>
          </a:p>
        </p:txBody>
      </p:sp>
      <p:sp>
        <p:nvSpPr>
          <p:cNvPr id="21507" name="Rectangle 2"/>
          <p:cNvSpPr>
            <a:spLocks noGrp="1" noChangeArrowheads="1"/>
          </p:cNvSpPr>
          <p:nvPr>
            <p:ph type="title"/>
          </p:nvPr>
        </p:nvSpPr>
        <p:spPr/>
        <p:txBody>
          <a:bodyPr/>
          <a:lstStyle/>
          <a:p>
            <a:pPr eaLnBrk="1" hangingPunct="1"/>
            <a:r>
              <a:rPr lang="en-US" smtClean="0"/>
              <a:t>End-of-Module Assignment: Questions</a:t>
            </a:r>
          </a:p>
        </p:txBody>
      </p:sp>
      <p:sp>
        <p:nvSpPr>
          <p:cNvPr id="21508" name="Text Box 5"/>
          <p:cNvSpPr txBox="1">
            <a:spLocks noChangeArrowheads="1"/>
          </p:cNvSpPr>
          <p:nvPr/>
        </p:nvSpPr>
        <p:spPr bwMode="auto">
          <a:xfrm>
            <a:off x="228600" y="798513"/>
            <a:ext cx="4267200" cy="5740400"/>
          </a:xfrm>
          <a:prstGeom prst="rect">
            <a:avLst/>
          </a:prstGeom>
          <a:solidFill>
            <a:srgbClr val="CCFFCC">
              <a:alpha val="50195"/>
            </a:srgbClr>
          </a:solidFill>
          <a:ln w="25400">
            <a:solidFill>
              <a:srgbClr val="006600"/>
            </a:solidFill>
            <a:miter lim="800000"/>
            <a:headEnd/>
            <a:tailEnd/>
          </a:ln>
        </p:spPr>
        <p:txBody>
          <a:bodyPr>
            <a:spAutoFit/>
          </a:bodyPr>
          <a:lstStyle/>
          <a:p>
            <a:pPr marL="342900" indent="-342900"/>
            <a:r>
              <a:rPr lang="en-US" sz="1600"/>
              <a:t>Part 1.  Go to </a:t>
            </a:r>
            <a:r>
              <a:rPr lang="en-US" sz="1600">
                <a:hlinkClick r:id="rId2"/>
              </a:rPr>
              <a:t>www.census.gov</a:t>
            </a:r>
            <a:r>
              <a:rPr lang="en-US" sz="1600"/>
              <a:t>. </a:t>
            </a:r>
          </a:p>
          <a:p>
            <a:pPr marL="342900" indent="-342900">
              <a:buFontTx/>
              <a:buAutoNum type="alphaLcPeriod"/>
            </a:pPr>
            <a:r>
              <a:rPr lang="en-US" sz="1600"/>
              <a:t>Notice at the upper right corner, there is an estimate of the current U.S. population.  How much has the population grown since the 2000 Census (number and percent)? Create a small spreadsheet to perform the calculations. </a:t>
            </a:r>
          </a:p>
          <a:p>
            <a:pPr marL="342900" indent="-342900">
              <a:buFontTx/>
              <a:buAutoNum type="alphaLcPeriod"/>
            </a:pPr>
            <a:r>
              <a:rPr lang="en-US" sz="1600"/>
              <a:t>Revisit the site in a day (24 hours, if possible).  How much larger are the US and World populations?  What percentage of the world’s one-day population growth is contributed by the US?</a:t>
            </a:r>
          </a:p>
          <a:p>
            <a:pPr marL="342900" indent="-342900">
              <a:buFontTx/>
              <a:buAutoNum type="alphaLcPeriod"/>
            </a:pPr>
            <a:r>
              <a:rPr lang="en-US" sz="1600"/>
              <a:t>Find the latest estimate for the population of NYC from the search box beneath the USA estimate.  How much has the population grown since 2000 according to the data found in this way?</a:t>
            </a:r>
          </a:p>
          <a:p>
            <a:pPr marL="342900" indent="-342900">
              <a:buFontTx/>
              <a:buAutoNum type="alphaLcPeriod"/>
            </a:pPr>
            <a:r>
              <a:rPr lang="en-US" sz="1600"/>
              <a:t>Notice that the data for 1990 and 2000 found in this search differ from the data in Slide 7.  Why do you suppose that is?  (You will find out when you do Part 2.)</a:t>
            </a:r>
            <a:endParaRPr lang="en-US" sz="1600">
              <a:solidFill>
                <a:srgbClr val="800000"/>
              </a:solidFill>
            </a:endParaRPr>
          </a:p>
          <a:p>
            <a:pPr marL="342900" indent="-342900"/>
            <a:endParaRPr lang="en-US" sz="1600">
              <a:solidFill>
                <a:srgbClr val="800000"/>
              </a:solidFill>
            </a:endParaRPr>
          </a:p>
        </p:txBody>
      </p:sp>
      <p:sp>
        <p:nvSpPr>
          <p:cNvPr id="21509" name="Text Box 8"/>
          <p:cNvSpPr txBox="1">
            <a:spLocks noChangeArrowheads="1"/>
          </p:cNvSpPr>
          <p:nvPr/>
        </p:nvSpPr>
        <p:spPr bwMode="auto">
          <a:xfrm>
            <a:off x="4648200" y="685800"/>
            <a:ext cx="4267200" cy="5984875"/>
          </a:xfrm>
          <a:prstGeom prst="rect">
            <a:avLst/>
          </a:prstGeom>
          <a:solidFill>
            <a:srgbClr val="CCFFCC">
              <a:alpha val="50195"/>
            </a:srgbClr>
          </a:solidFill>
          <a:ln w="25400">
            <a:solidFill>
              <a:srgbClr val="006600"/>
            </a:solidFill>
            <a:miter lim="800000"/>
            <a:headEnd/>
            <a:tailEnd/>
          </a:ln>
        </p:spPr>
        <p:txBody>
          <a:bodyPr>
            <a:spAutoFit/>
          </a:bodyPr>
          <a:lstStyle/>
          <a:p>
            <a:pPr marL="342900" indent="-342900"/>
            <a:r>
              <a:rPr lang="en-US" sz="1600"/>
              <a:t>Part 2.  Go to </a:t>
            </a:r>
            <a:r>
              <a:rPr lang="en-US" sz="1600">
                <a:hlinkClick r:id="rId3"/>
              </a:rPr>
              <a:t>http://www.censusscope.org</a:t>
            </a:r>
            <a:r>
              <a:rPr lang="en-US" sz="1600"/>
              <a:t>. </a:t>
            </a:r>
          </a:p>
          <a:p>
            <a:pPr marL="342900" indent="-342900">
              <a:buFontTx/>
              <a:buAutoNum type="alphaLcPeriod"/>
            </a:pPr>
            <a:r>
              <a:rPr lang="en-US" sz="1600"/>
              <a:t>On the home page, under “Charts &amp; Trends,” click on “Race.”  The stacked bar for the USA (Slide 7) will come up.  On the left side, change location to New York, NY.  Now answer (d) of Part 1. </a:t>
            </a:r>
          </a:p>
          <a:p>
            <a:pPr marL="342900" indent="-342900">
              <a:buFontTx/>
              <a:buAutoNum type="alphaLcPeriod"/>
            </a:pPr>
            <a:r>
              <a:rPr lang="en-US" sz="1600"/>
              <a:t>On the “change location” box, search for another metro area of interest to you.  Duplicate your NYC spreadsheet and repurpose the copy to show the population number and percentages of your selected location (like Slide 12)</a:t>
            </a:r>
          </a:p>
          <a:p>
            <a:pPr marL="342900" indent="-342900">
              <a:buFontTx/>
              <a:buAutoNum type="alphaLcPeriod"/>
            </a:pPr>
            <a:r>
              <a:rPr lang="en-US" sz="1600"/>
              <a:t>Similarly, prepare a spreadsheet that shows a Census-to-Census percentage change for your selected location (like Slide 14).</a:t>
            </a:r>
          </a:p>
          <a:p>
            <a:pPr marL="342900" indent="-342900">
              <a:buFontTx/>
              <a:buAutoNum type="alphaLcPeriod"/>
            </a:pPr>
            <a:r>
              <a:rPr lang="en-US" sz="1600"/>
              <a:t>Similarly prepare a line graph showing the changing racial composition for your selected location (like Slide 13).</a:t>
            </a:r>
          </a:p>
          <a:p>
            <a:pPr marL="342900" indent="-342900">
              <a:buFontTx/>
              <a:buAutoNum type="alphaLcPeriod"/>
            </a:pPr>
            <a:r>
              <a:rPr lang="en-US" sz="1600"/>
              <a:t>Write a paragraph comparing the racial composition of your selected location to that of NYC.  Include a comparison of how the respective compositions changed from Census to Census.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2"/>
          </p:nvPr>
        </p:nvSpPr>
        <p:spPr>
          <a:noFill/>
        </p:spPr>
        <p:txBody>
          <a:bodyPr/>
          <a:lstStyle/>
          <a:p>
            <a:fld id="{FD35E4F7-3FDE-4017-A2FF-A2E7D043CB6B}" type="slidenum">
              <a:rPr lang="en-US" smtClean="0"/>
              <a:pPr/>
              <a:t>2</a:t>
            </a:fld>
            <a:endParaRPr lang="en-US" smtClean="0"/>
          </a:p>
        </p:txBody>
      </p:sp>
      <p:sp>
        <p:nvSpPr>
          <p:cNvPr id="5123" name="Text Box 2"/>
          <p:cNvSpPr txBox="1">
            <a:spLocks noChangeArrowheads="1"/>
          </p:cNvSpPr>
          <p:nvPr/>
        </p:nvSpPr>
        <p:spPr bwMode="auto">
          <a:xfrm>
            <a:off x="304800" y="2085975"/>
            <a:ext cx="8305800" cy="4559300"/>
          </a:xfrm>
          <a:prstGeom prst="rect">
            <a:avLst/>
          </a:prstGeom>
          <a:noFill/>
          <a:ln w="9525">
            <a:noFill/>
            <a:miter lim="800000"/>
            <a:headEnd/>
            <a:tailEnd/>
          </a:ln>
        </p:spPr>
        <p:txBody>
          <a:bodyPr>
            <a:spAutoFit/>
          </a:bodyPr>
          <a:lstStyle/>
          <a:p>
            <a:pPr eaLnBrk="0" hangingPunct="0"/>
            <a:r>
              <a:rPr lang="en-US" sz="1400" b="1" i="1"/>
              <a:t>Slides 3-5 give background on the context. and Slide 6 gives background on the quantitative content of the module.  </a:t>
            </a:r>
          </a:p>
          <a:p>
            <a:pPr eaLnBrk="0" hangingPunct="0"/>
            <a:endParaRPr lang="en-US" sz="1400" b="1" i="1"/>
          </a:p>
          <a:p>
            <a:pPr eaLnBrk="0" hangingPunct="0"/>
            <a:r>
              <a:rPr lang="en-US" sz="1400" b="1" i="1"/>
              <a:t>Slide 7 poses the problem: compare Census data on population distribution for Hispanics and Non-Hispanic race for NYC and the US. The data are presented as stacked bar graphs.  </a:t>
            </a:r>
          </a:p>
          <a:p>
            <a:pPr eaLnBrk="0" hangingPunct="0"/>
            <a:endParaRPr lang="en-US" sz="1400" b="1" i="1"/>
          </a:p>
          <a:p>
            <a:pPr eaLnBrk="0" hangingPunct="0"/>
            <a:r>
              <a:rPr lang="en-US" sz="1400" b="1" i="1"/>
              <a:t>Slides 8 and 9 ask you to read and interpret the two sets of stacked bar graphs.   </a:t>
            </a:r>
            <a:endParaRPr lang="en-US" sz="1400" i="1"/>
          </a:p>
          <a:p>
            <a:endParaRPr lang="en-US" sz="1400" b="1" i="1"/>
          </a:p>
          <a:p>
            <a:r>
              <a:rPr lang="en-US" sz="1400" b="1" i="1"/>
              <a:t>Slides 10-12 take you to the numerical data behind the stacked bar graphs and ask you to build spreadsheets to calculate the percentages of the population that consist of each of the racial/ethic groups listed in the table. </a:t>
            </a:r>
          </a:p>
          <a:p>
            <a:endParaRPr lang="en-US" sz="1400" b="1" i="1"/>
          </a:p>
          <a:p>
            <a:r>
              <a:rPr lang="en-US" sz="1400" b="1" i="1"/>
              <a:t>Slide 13 asks you to build a spreadsheet to chart the changing numbers in each of the racial/ethnic groups from 1980 to 2000.</a:t>
            </a:r>
          </a:p>
          <a:p>
            <a:endParaRPr lang="en-US" sz="1400" b="1" i="1"/>
          </a:p>
          <a:p>
            <a:r>
              <a:rPr lang="en-US" sz="1400" b="1" i="1"/>
              <a:t>Slide 14-16 guide you in calculating percent changes and how to talk about them.</a:t>
            </a:r>
          </a:p>
          <a:p>
            <a:endParaRPr lang="en-US" sz="1400" b="1" i="1"/>
          </a:p>
          <a:p>
            <a:r>
              <a:rPr lang="en-US" sz="1400" b="1" i="1"/>
              <a:t>Slide 17 uses the line graphs of Slide 11 to compare the diversity of NYC to USA and whether the diversity of either or both is increasing.</a:t>
            </a:r>
          </a:p>
          <a:p>
            <a:endParaRPr lang="en-US" sz="1400" b="1" i="1"/>
          </a:p>
          <a:p>
            <a:r>
              <a:rPr lang="en-US" sz="1400" b="1" i="1"/>
              <a:t>Slides 18-19 have the end-of-module assignment.  </a:t>
            </a:r>
          </a:p>
        </p:txBody>
      </p:sp>
      <p:sp>
        <p:nvSpPr>
          <p:cNvPr id="5124" name="Text Box 3"/>
          <p:cNvSpPr txBox="1">
            <a:spLocks noChangeArrowheads="1"/>
          </p:cNvSpPr>
          <p:nvPr/>
        </p:nvSpPr>
        <p:spPr bwMode="auto">
          <a:xfrm>
            <a:off x="76200" y="65088"/>
            <a:ext cx="2579688" cy="396875"/>
          </a:xfrm>
          <a:prstGeom prst="rect">
            <a:avLst/>
          </a:prstGeom>
          <a:noFill/>
          <a:ln w="9525">
            <a:noFill/>
            <a:miter lim="800000"/>
            <a:headEnd/>
            <a:tailEnd/>
          </a:ln>
        </p:spPr>
        <p:txBody>
          <a:bodyPr wrap="none">
            <a:spAutoFit/>
          </a:bodyPr>
          <a:lstStyle/>
          <a:p>
            <a:r>
              <a:rPr lang="en-US" sz="2000" b="1"/>
              <a:t>Overview of Module</a:t>
            </a:r>
          </a:p>
        </p:txBody>
      </p:sp>
      <p:sp>
        <p:nvSpPr>
          <p:cNvPr id="5125" name="Text Box 4"/>
          <p:cNvSpPr txBox="1">
            <a:spLocks noChangeArrowheads="1"/>
          </p:cNvSpPr>
          <p:nvPr/>
        </p:nvSpPr>
        <p:spPr bwMode="auto">
          <a:xfrm>
            <a:off x="152400" y="762000"/>
            <a:ext cx="8610600" cy="1044575"/>
          </a:xfrm>
          <a:prstGeom prst="rect">
            <a:avLst/>
          </a:prstGeom>
          <a:solidFill>
            <a:srgbClr val="CCECFF">
              <a:alpha val="50195"/>
            </a:srgbClr>
          </a:solidFill>
          <a:ln w="38100" algn="ctr">
            <a:solidFill>
              <a:srgbClr val="006699"/>
            </a:solidFill>
            <a:miter lim="800000"/>
            <a:headEnd/>
            <a:tailEnd/>
          </a:ln>
        </p:spPr>
        <p:txBody>
          <a:bodyPr lIns="182880" tIns="137160" rIns="182880" bIns="137160">
            <a:spAutoFit/>
          </a:bodyPr>
          <a:lstStyle/>
          <a:p>
            <a:pPr algn="ctr" eaLnBrk="0" hangingPunct="0"/>
            <a:r>
              <a:rPr lang="en-US" sz="1600" b="1"/>
              <a:t>Diversity in the USA continues to grow at different rates and has different implications for locations affected by varying growth. The percentages of specific minority groups and the rates of their growth have drawn much public interest.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Slide Number Placeholder 8"/>
          <p:cNvSpPr>
            <a:spLocks noGrp="1"/>
          </p:cNvSpPr>
          <p:nvPr>
            <p:ph type="sldNum" sz="quarter" idx="12"/>
          </p:nvPr>
        </p:nvSpPr>
        <p:spPr>
          <a:noFill/>
        </p:spPr>
        <p:txBody>
          <a:bodyPr/>
          <a:lstStyle/>
          <a:p>
            <a:fld id="{BC7AC490-8461-490B-BB05-E3E3105DE6BE}" type="slidenum">
              <a:rPr lang="en-US" smtClean="0"/>
              <a:pPr/>
              <a:t>20</a:t>
            </a:fld>
            <a:endParaRPr lang="en-US" smtClean="0"/>
          </a:p>
        </p:txBody>
      </p:sp>
      <p:sp>
        <p:nvSpPr>
          <p:cNvPr id="22531" name="Rectangle 6"/>
          <p:cNvSpPr>
            <a:spLocks noChangeArrowheads="1"/>
          </p:cNvSpPr>
          <p:nvPr/>
        </p:nvSpPr>
        <p:spPr bwMode="auto">
          <a:xfrm>
            <a:off x="152400" y="152400"/>
            <a:ext cx="8229600" cy="411163"/>
          </a:xfrm>
          <a:prstGeom prst="rect">
            <a:avLst/>
          </a:prstGeom>
          <a:noFill/>
          <a:ln w="9525">
            <a:noFill/>
            <a:miter lim="800000"/>
            <a:headEnd/>
            <a:tailEnd/>
          </a:ln>
        </p:spPr>
        <p:txBody>
          <a:bodyPr anchor="ctr"/>
          <a:lstStyle/>
          <a:p>
            <a:r>
              <a:rPr lang="en-US" sz="2000" b="1">
                <a:solidFill>
                  <a:schemeClr val="tx2"/>
                </a:solidFill>
              </a:rPr>
              <a:t>Help with line graph in Slide 13</a:t>
            </a:r>
            <a:r>
              <a:rPr lang="en-US" sz="2000"/>
              <a:t> </a:t>
            </a:r>
          </a:p>
        </p:txBody>
      </p:sp>
      <p:sp>
        <p:nvSpPr>
          <p:cNvPr id="22532" name="Text Box 13"/>
          <p:cNvSpPr txBox="1">
            <a:spLocks noChangeArrowheads="1"/>
          </p:cNvSpPr>
          <p:nvPr/>
        </p:nvSpPr>
        <p:spPr bwMode="auto">
          <a:xfrm>
            <a:off x="517525" y="3200400"/>
            <a:ext cx="7940675" cy="3113088"/>
          </a:xfrm>
          <a:prstGeom prst="rect">
            <a:avLst/>
          </a:prstGeom>
          <a:noFill/>
          <a:ln w="9525">
            <a:noFill/>
            <a:miter lim="800000"/>
            <a:headEnd/>
            <a:tailEnd/>
          </a:ln>
        </p:spPr>
        <p:txBody>
          <a:bodyPr>
            <a:spAutoFit/>
          </a:bodyPr>
          <a:lstStyle/>
          <a:p>
            <a:pPr marL="342900" indent="-342900">
              <a:buFontTx/>
              <a:buAutoNum type="arabicPeriod"/>
            </a:pPr>
            <a:r>
              <a:rPr lang="en-US"/>
              <a:t>Highlight Block B5.E8 (i.e., all the cells from Cell C4 to E8).</a:t>
            </a:r>
          </a:p>
          <a:p>
            <a:pPr marL="342900" indent="-342900">
              <a:buFontTx/>
              <a:buAutoNum type="arabicPeriod"/>
            </a:pPr>
            <a:r>
              <a:rPr lang="en-US"/>
              <a:t>Click on the Chart Wizard.</a:t>
            </a:r>
          </a:p>
          <a:p>
            <a:pPr marL="342900" indent="-342900">
              <a:buFontTx/>
              <a:buAutoNum type="arabicPeriod"/>
            </a:pPr>
            <a:r>
              <a:rPr lang="en-US"/>
              <a:t>Select “Line,” select the appropriate subtype, and click “Next.”</a:t>
            </a:r>
          </a:p>
          <a:p>
            <a:pPr marL="342900" indent="-342900">
              <a:buFontTx/>
              <a:buAutoNum type="arabicPeriod"/>
            </a:pPr>
            <a:r>
              <a:rPr lang="en-US"/>
              <a:t>At Step 2, “Chart Source Data” be sure to select “Series in rows” under the “Data Rows” tab.  Then “Next.”</a:t>
            </a:r>
          </a:p>
          <a:p>
            <a:pPr marL="342900" indent="-342900">
              <a:buFontTx/>
              <a:buAutoNum type="arabicPeriod"/>
            </a:pPr>
            <a:r>
              <a:rPr lang="en-US"/>
              <a:t> At Step 3, “Chart Options” label the Y axis under the “Titles” tab.  Then “Finish.”</a:t>
            </a:r>
          </a:p>
          <a:p>
            <a:pPr marL="342900" indent="-342900">
              <a:buFontTx/>
              <a:buAutoNum type="arabicPeriod"/>
            </a:pPr>
            <a:r>
              <a:rPr lang="en-US"/>
              <a:t> On the completed graph, right click on any of the lines, select “Format Data Series” and format the lines and markers under the “Patterns” tab.  Experiment with the widths of lines and the shapes and sizes of the markers.  Select “Custom” and experiment with the colors.  </a:t>
            </a:r>
          </a:p>
        </p:txBody>
      </p:sp>
      <p:sp>
        <p:nvSpPr>
          <p:cNvPr id="22533" name="Text Box 14"/>
          <p:cNvSpPr txBox="1">
            <a:spLocks noChangeArrowheads="1"/>
          </p:cNvSpPr>
          <p:nvPr/>
        </p:nvSpPr>
        <p:spPr bwMode="auto">
          <a:xfrm>
            <a:off x="6140450" y="6361113"/>
            <a:ext cx="2012950" cy="366712"/>
          </a:xfrm>
          <a:prstGeom prst="rect">
            <a:avLst/>
          </a:prstGeom>
          <a:noFill/>
          <a:ln w="9525">
            <a:noFill/>
            <a:miter lim="800000"/>
            <a:headEnd/>
            <a:tailEnd/>
          </a:ln>
        </p:spPr>
        <p:txBody>
          <a:bodyPr wrap="none">
            <a:spAutoFit/>
          </a:bodyPr>
          <a:lstStyle/>
          <a:p>
            <a:r>
              <a:rPr lang="en-US">
                <a:hlinkClick r:id="rId2" action="ppaction://hlinksldjump"/>
              </a:rPr>
              <a:t>Return to Slide 13</a:t>
            </a:r>
            <a:endParaRPr lang="en-US"/>
          </a:p>
        </p:txBody>
      </p:sp>
      <p:pic>
        <p:nvPicPr>
          <p:cNvPr id="22534" name="Picture 9"/>
          <p:cNvPicPr>
            <a:picLocks noChangeAspect="1" noChangeArrowheads="1"/>
          </p:cNvPicPr>
          <p:nvPr/>
        </p:nvPicPr>
        <p:blipFill>
          <a:blip r:embed="rId3"/>
          <a:srcRect/>
          <a:stretch>
            <a:fillRect/>
          </a:stretch>
        </p:blipFill>
        <p:spPr bwMode="auto">
          <a:xfrm>
            <a:off x="457200" y="942975"/>
            <a:ext cx="4243388" cy="1343025"/>
          </a:xfrm>
          <a:prstGeom prst="rect">
            <a:avLst/>
          </a:prstGeom>
          <a:noFill/>
          <a:ln w="9525">
            <a:noFill/>
            <a:miter lim="800000"/>
            <a:headEnd/>
            <a:tailEnd/>
          </a:ln>
        </p:spPr>
      </p:pic>
      <p:pic>
        <p:nvPicPr>
          <p:cNvPr id="22535" name="Picture 10"/>
          <p:cNvPicPr>
            <a:picLocks noChangeAspect="1" noChangeArrowheads="1"/>
          </p:cNvPicPr>
          <p:nvPr/>
        </p:nvPicPr>
        <p:blipFill>
          <a:blip r:embed="rId4"/>
          <a:srcRect/>
          <a:stretch>
            <a:fillRect/>
          </a:stretch>
        </p:blipFill>
        <p:spPr bwMode="auto">
          <a:xfrm>
            <a:off x="4953000" y="838200"/>
            <a:ext cx="3810000" cy="21621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3554" name="Slide Number Placeholder 6"/>
          <p:cNvSpPr>
            <a:spLocks noGrp="1"/>
          </p:cNvSpPr>
          <p:nvPr>
            <p:ph type="sldNum" sz="quarter" idx="12"/>
          </p:nvPr>
        </p:nvSpPr>
        <p:spPr>
          <a:noFill/>
        </p:spPr>
        <p:txBody>
          <a:bodyPr/>
          <a:lstStyle/>
          <a:p>
            <a:fld id="{85F1EF81-90CD-415E-AEC2-1C754D4F116F}" type="slidenum">
              <a:rPr lang="en-US" smtClean="0"/>
              <a:pPr/>
              <a:t>21</a:t>
            </a:fld>
            <a:endParaRPr lang="en-US" smtClean="0"/>
          </a:p>
        </p:txBody>
      </p:sp>
      <p:sp>
        <p:nvSpPr>
          <p:cNvPr id="23555" name="Rectangle 2"/>
          <p:cNvSpPr>
            <a:spLocks noGrp="1" noChangeArrowheads="1"/>
          </p:cNvSpPr>
          <p:nvPr>
            <p:ph type="title"/>
          </p:nvPr>
        </p:nvSpPr>
        <p:spPr/>
        <p:txBody>
          <a:bodyPr/>
          <a:lstStyle/>
          <a:p>
            <a:pPr eaLnBrk="1" hangingPunct="1"/>
            <a:r>
              <a:rPr lang="en-US" b="0" smtClean="0">
                <a:solidFill>
                  <a:schemeClr val="tx1"/>
                </a:solidFill>
              </a:rPr>
              <a:t>Help for the spreadsheets of Slide 12</a:t>
            </a:r>
          </a:p>
        </p:txBody>
      </p:sp>
      <p:sp>
        <p:nvSpPr>
          <p:cNvPr id="23556" name="Text Box 4"/>
          <p:cNvSpPr txBox="1">
            <a:spLocks noChangeArrowheads="1"/>
          </p:cNvSpPr>
          <p:nvPr/>
        </p:nvSpPr>
        <p:spPr bwMode="auto">
          <a:xfrm>
            <a:off x="228600" y="914400"/>
            <a:ext cx="685800" cy="366713"/>
          </a:xfrm>
          <a:prstGeom prst="rect">
            <a:avLst/>
          </a:prstGeom>
          <a:noFill/>
          <a:ln w="9525">
            <a:noFill/>
            <a:miter lim="800000"/>
            <a:headEnd/>
            <a:tailEnd/>
          </a:ln>
        </p:spPr>
        <p:txBody>
          <a:bodyPr>
            <a:spAutoFit/>
          </a:bodyPr>
          <a:lstStyle/>
          <a:p>
            <a:r>
              <a:rPr lang="en-US"/>
              <a:t>Start</a:t>
            </a:r>
          </a:p>
        </p:txBody>
      </p:sp>
      <p:sp>
        <p:nvSpPr>
          <p:cNvPr id="23557" name="Rectangle 6"/>
          <p:cNvSpPr>
            <a:spLocks noChangeArrowheads="1"/>
          </p:cNvSpPr>
          <p:nvPr/>
        </p:nvSpPr>
        <p:spPr bwMode="auto">
          <a:xfrm>
            <a:off x="4876800" y="685800"/>
            <a:ext cx="457200" cy="3048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3558" name="Rectangle 7"/>
          <p:cNvSpPr>
            <a:spLocks noChangeArrowheads="1"/>
          </p:cNvSpPr>
          <p:nvPr/>
        </p:nvSpPr>
        <p:spPr bwMode="auto">
          <a:xfrm>
            <a:off x="4876800" y="1066800"/>
            <a:ext cx="457200" cy="304800"/>
          </a:xfrm>
          <a:prstGeom prst="rect">
            <a:avLst/>
          </a:prstGeom>
          <a:solidFill>
            <a:srgbClr val="FFCC99"/>
          </a:solidFill>
          <a:ln w="9525">
            <a:solidFill>
              <a:schemeClr val="tx1"/>
            </a:solidFill>
            <a:miter lim="800000"/>
            <a:headEnd/>
            <a:tailEnd/>
          </a:ln>
        </p:spPr>
        <p:txBody>
          <a:bodyPr wrap="none" anchor="ctr"/>
          <a:lstStyle/>
          <a:p>
            <a:endParaRPr lang="en-US"/>
          </a:p>
        </p:txBody>
      </p:sp>
      <p:sp>
        <p:nvSpPr>
          <p:cNvPr id="23559" name="Rectangle 8"/>
          <p:cNvSpPr>
            <a:spLocks noChangeArrowheads="1"/>
          </p:cNvSpPr>
          <p:nvPr/>
        </p:nvSpPr>
        <p:spPr bwMode="auto">
          <a:xfrm>
            <a:off x="5410200" y="685800"/>
            <a:ext cx="2692400" cy="366713"/>
          </a:xfrm>
          <a:prstGeom prst="rect">
            <a:avLst/>
          </a:prstGeom>
          <a:noFill/>
          <a:ln w="9525">
            <a:noFill/>
            <a:miter lim="800000"/>
            <a:headEnd/>
            <a:tailEnd/>
          </a:ln>
        </p:spPr>
        <p:txBody>
          <a:bodyPr wrap="none">
            <a:spAutoFit/>
          </a:bodyPr>
          <a:lstStyle/>
          <a:p>
            <a:r>
              <a:rPr lang="en-US"/>
              <a:t>= Cell with a number in it</a:t>
            </a:r>
          </a:p>
        </p:txBody>
      </p:sp>
      <p:sp>
        <p:nvSpPr>
          <p:cNvPr id="23560" name="Rectangle 9"/>
          <p:cNvSpPr>
            <a:spLocks noChangeArrowheads="1"/>
          </p:cNvSpPr>
          <p:nvPr/>
        </p:nvSpPr>
        <p:spPr bwMode="auto">
          <a:xfrm>
            <a:off x="5410200" y="1066800"/>
            <a:ext cx="2679700" cy="366713"/>
          </a:xfrm>
          <a:prstGeom prst="rect">
            <a:avLst/>
          </a:prstGeom>
          <a:noFill/>
          <a:ln w="9525">
            <a:noFill/>
            <a:miter lim="800000"/>
            <a:headEnd/>
            <a:tailEnd/>
          </a:ln>
        </p:spPr>
        <p:txBody>
          <a:bodyPr wrap="none">
            <a:spAutoFit/>
          </a:bodyPr>
          <a:lstStyle/>
          <a:p>
            <a:r>
              <a:rPr lang="en-US"/>
              <a:t>= Cell with a formula in it</a:t>
            </a:r>
          </a:p>
        </p:txBody>
      </p:sp>
      <p:sp>
        <p:nvSpPr>
          <p:cNvPr id="23561" name="Text Box 15"/>
          <p:cNvSpPr txBox="1">
            <a:spLocks noChangeArrowheads="1"/>
          </p:cNvSpPr>
          <p:nvPr/>
        </p:nvSpPr>
        <p:spPr bwMode="auto">
          <a:xfrm>
            <a:off x="76200" y="3900488"/>
            <a:ext cx="914400" cy="366712"/>
          </a:xfrm>
          <a:prstGeom prst="rect">
            <a:avLst/>
          </a:prstGeom>
          <a:noFill/>
          <a:ln w="9525">
            <a:noFill/>
            <a:miter lim="800000"/>
            <a:headEnd/>
            <a:tailEnd/>
          </a:ln>
        </p:spPr>
        <p:txBody>
          <a:bodyPr>
            <a:spAutoFit/>
          </a:bodyPr>
          <a:lstStyle/>
          <a:p>
            <a:r>
              <a:rPr lang="en-US"/>
              <a:t>Finish</a:t>
            </a:r>
          </a:p>
        </p:txBody>
      </p:sp>
      <p:sp>
        <p:nvSpPr>
          <p:cNvPr id="23562" name="Text Box 16"/>
          <p:cNvSpPr txBox="1">
            <a:spLocks noChangeArrowheads="1"/>
          </p:cNvSpPr>
          <p:nvPr/>
        </p:nvSpPr>
        <p:spPr bwMode="auto">
          <a:xfrm>
            <a:off x="5851525" y="1560513"/>
            <a:ext cx="3063875" cy="4737100"/>
          </a:xfrm>
          <a:prstGeom prst="rect">
            <a:avLst/>
          </a:prstGeom>
          <a:noFill/>
          <a:ln w="9525">
            <a:noFill/>
            <a:miter lim="800000"/>
            <a:headEnd/>
            <a:tailEnd/>
          </a:ln>
        </p:spPr>
        <p:txBody>
          <a:bodyPr>
            <a:spAutoFit/>
          </a:bodyPr>
          <a:lstStyle/>
          <a:p>
            <a:pPr marL="342900" indent="-342900">
              <a:buFontTx/>
              <a:buAutoNum type="arabicPeriod"/>
            </a:pPr>
            <a:r>
              <a:rPr lang="en-US" sz="1600"/>
              <a:t>Highlight a cell in Column D, click on “Insert” and then on “column.”  Repeat to insert the other two columns for percentages.</a:t>
            </a:r>
          </a:p>
          <a:p>
            <a:pPr marL="342900" indent="-342900">
              <a:buFontTx/>
              <a:buAutoNum type="arabicPeriod"/>
            </a:pPr>
            <a:r>
              <a:rPr lang="en-US" sz="1600"/>
              <a:t>To enter the percentages, use the formula =C8/C$6 for orange Cell D8, and then copy and paste it into all of the other orange cells.  Why does this work?</a:t>
            </a:r>
          </a:p>
          <a:p>
            <a:pPr marL="342900" indent="-342900">
              <a:buFontTx/>
              <a:buAutoNum type="arabicPeriod"/>
            </a:pPr>
            <a:r>
              <a:rPr lang="en-US" sz="1600"/>
              <a:t> To format the orange cells, highlight the numbers in Column D, click on “Format,” then on “Cells,” then “Number” (on the tab), and then on “Percentage.”  Repeat for the other columns of orange cells.</a:t>
            </a:r>
          </a:p>
        </p:txBody>
      </p:sp>
      <p:sp>
        <p:nvSpPr>
          <p:cNvPr id="23563" name="Text Box 17"/>
          <p:cNvSpPr txBox="1">
            <a:spLocks noChangeArrowheads="1"/>
          </p:cNvSpPr>
          <p:nvPr/>
        </p:nvSpPr>
        <p:spPr bwMode="auto">
          <a:xfrm>
            <a:off x="6461125" y="6361113"/>
            <a:ext cx="2012950" cy="366712"/>
          </a:xfrm>
          <a:prstGeom prst="rect">
            <a:avLst/>
          </a:prstGeom>
          <a:noFill/>
          <a:ln w="9525">
            <a:noFill/>
            <a:miter lim="800000"/>
            <a:headEnd/>
            <a:tailEnd/>
          </a:ln>
        </p:spPr>
        <p:txBody>
          <a:bodyPr wrap="none">
            <a:spAutoFit/>
          </a:bodyPr>
          <a:lstStyle/>
          <a:p>
            <a:r>
              <a:rPr lang="en-US">
                <a:hlinkClick r:id="rId2" action="ppaction://hlinksldjump"/>
              </a:rPr>
              <a:t>Return to Slide 12</a:t>
            </a:r>
            <a:endParaRPr lang="en-US"/>
          </a:p>
        </p:txBody>
      </p:sp>
      <p:pic>
        <p:nvPicPr>
          <p:cNvPr id="23564" name="Picture 15"/>
          <p:cNvPicPr>
            <a:picLocks noChangeAspect="1" noChangeArrowheads="1"/>
          </p:cNvPicPr>
          <p:nvPr/>
        </p:nvPicPr>
        <p:blipFill>
          <a:blip r:embed="rId3"/>
          <a:srcRect/>
          <a:stretch>
            <a:fillRect/>
          </a:stretch>
        </p:blipFill>
        <p:spPr bwMode="auto">
          <a:xfrm>
            <a:off x="514350" y="1447800"/>
            <a:ext cx="4133850" cy="2095500"/>
          </a:xfrm>
          <a:prstGeom prst="rect">
            <a:avLst/>
          </a:prstGeom>
          <a:noFill/>
          <a:ln w="9525">
            <a:noFill/>
            <a:miter lim="800000"/>
            <a:headEnd/>
            <a:tailEnd/>
          </a:ln>
        </p:spPr>
      </p:pic>
      <p:pic>
        <p:nvPicPr>
          <p:cNvPr id="23565" name="Picture 16"/>
          <p:cNvPicPr>
            <a:picLocks noChangeAspect="1" noChangeArrowheads="1"/>
          </p:cNvPicPr>
          <p:nvPr/>
        </p:nvPicPr>
        <p:blipFill>
          <a:blip r:embed="rId4"/>
          <a:srcRect/>
          <a:stretch>
            <a:fillRect/>
          </a:stretch>
        </p:blipFill>
        <p:spPr bwMode="auto">
          <a:xfrm>
            <a:off x="304800" y="4397375"/>
            <a:ext cx="5503863" cy="20796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Slide Number Placeholder 7"/>
          <p:cNvSpPr>
            <a:spLocks noGrp="1"/>
          </p:cNvSpPr>
          <p:nvPr>
            <p:ph type="sldNum" sz="quarter" idx="12"/>
          </p:nvPr>
        </p:nvSpPr>
        <p:spPr>
          <a:noFill/>
        </p:spPr>
        <p:txBody>
          <a:bodyPr/>
          <a:lstStyle/>
          <a:p>
            <a:fld id="{48E4C75B-F7F7-424C-9107-E0548440AE74}" type="slidenum">
              <a:rPr lang="en-US" smtClean="0"/>
              <a:pPr/>
              <a:t>3</a:t>
            </a:fld>
            <a:endParaRPr lang="en-US" smtClean="0"/>
          </a:p>
        </p:txBody>
      </p:sp>
      <p:sp>
        <p:nvSpPr>
          <p:cNvPr id="6147" name="Rectangle 2"/>
          <p:cNvSpPr>
            <a:spLocks noGrp="1" noChangeArrowheads="1"/>
          </p:cNvSpPr>
          <p:nvPr>
            <p:ph type="title"/>
          </p:nvPr>
        </p:nvSpPr>
        <p:spPr>
          <a:xfrm>
            <a:off x="152400" y="152400"/>
            <a:ext cx="3124200" cy="411163"/>
          </a:xfrm>
          <a:noFill/>
        </p:spPr>
        <p:txBody>
          <a:bodyPr/>
          <a:lstStyle/>
          <a:p>
            <a:pPr eaLnBrk="1" hangingPunct="1"/>
            <a:r>
              <a:rPr lang="en-US" sz="1800" smtClean="0"/>
              <a:t>Basic Terms and Concepts</a:t>
            </a:r>
          </a:p>
        </p:txBody>
      </p:sp>
      <p:sp>
        <p:nvSpPr>
          <p:cNvPr id="6148" name="Rectangle 3"/>
          <p:cNvSpPr>
            <a:spLocks noChangeArrowheads="1"/>
          </p:cNvSpPr>
          <p:nvPr>
            <p:ph type="body" sz="half" idx="1"/>
          </p:nvPr>
        </p:nvSpPr>
        <p:spPr bwMode="auto">
          <a:xfrm>
            <a:off x="304800" y="762000"/>
            <a:ext cx="4267200" cy="5562600"/>
          </a:xfrm>
          <a:solidFill>
            <a:srgbClr val="CCECFF"/>
          </a:solidFill>
          <a:ln>
            <a:solidFill>
              <a:schemeClr val="accent2"/>
            </a:solid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80000"/>
              </a:lnSpc>
              <a:buFont typeface="Wingdings" pitchFamily="2" charset="2"/>
              <a:buChar char="v"/>
            </a:pPr>
            <a:r>
              <a:rPr lang="en-US" sz="1800" b="1" smtClean="0">
                <a:solidFill>
                  <a:schemeClr val="tx1"/>
                </a:solidFill>
              </a:rPr>
              <a:t>Race: Biologically, race is deemed meaningless since all human beings worldwide are the same. </a:t>
            </a:r>
          </a:p>
          <a:p>
            <a:pPr eaLnBrk="1" hangingPunct="1">
              <a:lnSpc>
                <a:spcPct val="80000"/>
              </a:lnSpc>
              <a:buFont typeface="Wingdings" pitchFamily="2" charset="2"/>
              <a:buChar char="v"/>
            </a:pPr>
            <a:r>
              <a:rPr lang="en-US" sz="1800" b="1" smtClean="0">
                <a:solidFill>
                  <a:schemeClr val="tx1"/>
                </a:solidFill>
              </a:rPr>
              <a:t>Definitions of Race and Ethnicity are socially constructed by society based on history, values, culture.  </a:t>
            </a:r>
          </a:p>
          <a:p>
            <a:pPr eaLnBrk="1" hangingPunct="1">
              <a:lnSpc>
                <a:spcPct val="80000"/>
              </a:lnSpc>
              <a:buFont typeface="Wingdings" pitchFamily="2" charset="2"/>
              <a:buChar char="v"/>
            </a:pPr>
            <a:r>
              <a:rPr lang="en-US" sz="1800" b="1" smtClean="0">
                <a:solidFill>
                  <a:schemeClr val="tx1"/>
                </a:solidFill>
              </a:rPr>
              <a:t>Therefore, definitions of race and ethnicity continually change over time and across cultures.  They differ from society to society; for example, the meaning of “black” in the US differs from the meaning of “black” in Brazil. </a:t>
            </a:r>
          </a:p>
          <a:p>
            <a:pPr eaLnBrk="1" hangingPunct="1">
              <a:lnSpc>
                <a:spcPct val="80000"/>
              </a:lnSpc>
              <a:buFont typeface="Wingdings" pitchFamily="2" charset="2"/>
              <a:buChar char="v"/>
            </a:pPr>
            <a:r>
              <a:rPr lang="en-US" sz="1800" b="1" smtClean="0">
                <a:solidFill>
                  <a:schemeClr val="tx1"/>
                </a:solidFill>
              </a:rPr>
              <a:t>Ethnicity, like race, is socially constructed.  It relates more to values assigned to cultural characteristics, and, though a few of  the common characteristics could include physical similarity, they are not essential to the definition of Ethnicity.  </a:t>
            </a:r>
          </a:p>
        </p:txBody>
      </p:sp>
      <p:sp>
        <p:nvSpPr>
          <p:cNvPr id="6149" name="Rectangle 6"/>
          <p:cNvSpPr>
            <a:spLocks noChangeArrowheads="1"/>
          </p:cNvSpPr>
          <p:nvPr/>
        </p:nvSpPr>
        <p:spPr bwMode="auto">
          <a:xfrm>
            <a:off x="4800600" y="762000"/>
            <a:ext cx="4191000" cy="5486400"/>
          </a:xfrm>
          <a:prstGeom prst="rect">
            <a:avLst/>
          </a:prstGeom>
          <a:solidFill>
            <a:srgbClr val="CCECFF"/>
          </a:solidFill>
          <a:ln w="9525">
            <a:solidFill>
              <a:schemeClr val="accent2"/>
            </a:solidFill>
            <a:miter lim="800000"/>
            <a:headEnd/>
            <a:tailEnd/>
          </a:ln>
        </p:spPr>
        <p:txBody>
          <a:bodyPr/>
          <a:lstStyle/>
          <a:p>
            <a:pPr marL="342900" indent="-342900">
              <a:lnSpc>
                <a:spcPct val="80000"/>
              </a:lnSpc>
              <a:spcBef>
                <a:spcPct val="20000"/>
              </a:spcBef>
              <a:buFont typeface="Wingdings" pitchFamily="2" charset="2"/>
              <a:buChar char="v"/>
            </a:pPr>
            <a:r>
              <a:rPr lang="en-US" b="1"/>
              <a:t>The social concepts of Race and Ethnicity, however, continue to be of great significance in the world and domestically.  It is often deemed to be the cause of armed conflicts and used as the basis for power - dominant/ subordinate - relationships among groups.</a:t>
            </a:r>
          </a:p>
          <a:p>
            <a:pPr marL="342900" indent="-342900">
              <a:lnSpc>
                <a:spcPct val="90000"/>
              </a:lnSpc>
              <a:spcBef>
                <a:spcPct val="20000"/>
              </a:spcBef>
              <a:buFont typeface="Wingdings" pitchFamily="2" charset="2"/>
              <a:buChar char="v"/>
            </a:pPr>
            <a:r>
              <a:rPr lang="en-US" b="1"/>
              <a:t>Prejudice and discrimination have traditionally developed based on race and ethnicity.</a:t>
            </a:r>
          </a:p>
          <a:p>
            <a:pPr marL="342900" indent="-342900">
              <a:lnSpc>
                <a:spcPct val="90000"/>
              </a:lnSpc>
              <a:spcBef>
                <a:spcPct val="20000"/>
              </a:spcBef>
              <a:buFont typeface="Wingdings" pitchFamily="2" charset="2"/>
              <a:buChar char="v"/>
            </a:pPr>
            <a:r>
              <a:rPr lang="en-US" b="1"/>
              <a:t>The diversity of the United States is unique in the world as we come to be known as a </a:t>
            </a:r>
            <a:r>
              <a:rPr lang="en-US" b="1" i="1"/>
              <a:t>Nation of Immigrants</a:t>
            </a:r>
            <a:r>
              <a:rPr lang="en-US" b="1"/>
              <a:t>. </a:t>
            </a:r>
          </a:p>
          <a:p>
            <a:pPr marL="342900" indent="-342900">
              <a:lnSpc>
                <a:spcPct val="90000"/>
              </a:lnSpc>
              <a:spcBef>
                <a:spcPct val="20000"/>
              </a:spcBef>
              <a:buFont typeface="Wingdings" pitchFamily="2" charset="2"/>
              <a:buChar char="v"/>
            </a:pPr>
            <a:r>
              <a:rPr lang="en-US" b="1"/>
              <a:t>The continual change in the mix and status of various ethnic groups continues to shape the country and thus the importance of studying these changes.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7"/>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46B26B00-B211-46F8-B3C1-CD2335A49A4D}" type="slidenum">
              <a:rPr lang="en-US" sz="1400"/>
              <a:pPr algn="r"/>
              <a:t>4</a:t>
            </a:fld>
            <a:endParaRPr lang="en-US" sz="1400"/>
          </a:p>
        </p:txBody>
      </p:sp>
      <p:sp>
        <p:nvSpPr>
          <p:cNvPr id="7171" name="Rectangle 2"/>
          <p:cNvSpPr>
            <a:spLocks noGrp="1" noChangeArrowheads="1"/>
          </p:cNvSpPr>
          <p:nvPr>
            <p:ph type="title" idx="4294967295"/>
          </p:nvPr>
        </p:nvSpPr>
        <p:spPr>
          <a:xfrm>
            <a:off x="152400" y="152400"/>
            <a:ext cx="3124200" cy="411163"/>
          </a:xfrm>
          <a:noFill/>
        </p:spPr>
        <p:txBody>
          <a:bodyPr/>
          <a:lstStyle/>
          <a:p>
            <a:pPr eaLnBrk="1" hangingPunct="1"/>
            <a:r>
              <a:rPr lang="en-US" sz="1800" smtClean="0"/>
              <a:t>Basic Terms and Concepts</a:t>
            </a:r>
          </a:p>
        </p:txBody>
      </p:sp>
      <p:sp>
        <p:nvSpPr>
          <p:cNvPr id="7172" name="Rectangle 6"/>
          <p:cNvSpPr>
            <a:spLocks noChangeArrowheads="1"/>
          </p:cNvSpPr>
          <p:nvPr/>
        </p:nvSpPr>
        <p:spPr bwMode="auto">
          <a:xfrm>
            <a:off x="457200" y="762000"/>
            <a:ext cx="5334000" cy="5867400"/>
          </a:xfrm>
          <a:prstGeom prst="rect">
            <a:avLst/>
          </a:prstGeom>
          <a:solidFill>
            <a:srgbClr val="CCECFF"/>
          </a:solidFill>
          <a:ln w="9525">
            <a:solidFill>
              <a:schemeClr val="accent2"/>
            </a:solidFill>
            <a:miter lim="800000"/>
            <a:headEnd/>
            <a:tailEnd/>
          </a:ln>
        </p:spPr>
        <p:txBody>
          <a:bodyPr/>
          <a:lstStyle/>
          <a:p>
            <a:pPr marL="342900" indent="-342900">
              <a:lnSpc>
                <a:spcPct val="90000"/>
              </a:lnSpc>
              <a:spcBef>
                <a:spcPct val="20000"/>
              </a:spcBef>
              <a:buFont typeface="Wingdings" pitchFamily="2" charset="2"/>
              <a:buChar char="v"/>
            </a:pPr>
            <a:r>
              <a:rPr lang="en-US" b="1"/>
              <a:t>In the United States, the concept of Race was absent before the arrival of the Europeans.  </a:t>
            </a:r>
          </a:p>
          <a:p>
            <a:pPr marL="342900" indent="-342900">
              <a:lnSpc>
                <a:spcPct val="90000"/>
              </a:lnSpc>
              <a:spcBef>
                <a:spcPct val="20000"/>
              </a:spcBef>
              <a:buFont typeface="Wingdings" pitchFamily="2" charset="2"/>
              <a:buChar char="v"/>
            </a:pPr>
            <a:r>
              <a:rPr lang="en-US" b="1"/>
              <a:t>Since then, the influx of diverse peoples encouraged the sorting and categorization of people according to color, physical characteristics, language, religion and other cultural characteristics. </a:t>
            </a:r>
          </a:p>
          <a:p>
            <a:pPr marL="342900" indent="-342900">
              <a:lnSpc>
                <a:spcPct val="90000"/>
              </a:lnSpc>
              <a:spcBef>
                <a:spcPct val="20000"/>
              </a:spcBef>
              <a:buFont typeface="Wingdings" pitchFamily="2" charset="2"/>
              <a:buChar char="v"/>
            </a:pPr>
            <a:r>
              <a:rPr lang="en-US" b="1"/>
              <a:t>The process of categorization and the process of assigning functions and status  to specific groups contributed to the social construction of race and ethnicity; the positions of  various groups relative to power in the society were also established.</a:t>
            </a:r>
          </a:p>
          <a:p>
            <a:pPr marL="342900" indent="-342900">
              <a:lnSpc>
                <a:spcPct val="90000"/>
              </a:lnSpc>
              <a:spcBef>
                <a:spcPct val="20000"/>
              </a:spcBef>
              <a:buFont typeface="Wingdings" pitchFamily="2" charset="2"/>
              <a:buChar char="v"/>
            </a:pPr>
            <a:r>
              <a:rPr lang="en-US" b="1"/>
              <a:t>Over time, some of the subordinate groups were replaced by new immigrants and the growing influence of several groups have attracted much public attention.</a:t>
            </a:r>
          </a:p>
          <a:p>
            <a:pPr marL="342900" indent="-342900">
              <a:lnSpc>
                <a:spcPct val="90000"/>
              </a:lnSpc>
              <a:spcBef>
                <a:spcPct val="20000"/>
              </a:spcBef>
              <a:buFont typeface="Wingdings" pitchFamily="2" charset="2"/>
              <a:buChar char="v"/>
            </a:pPr>
            <a:r>
              <a:rPr lang="en-US" b="1"/>
              <a:t> In modern times, there is increasing recognition of the value and contributory role of diversity in all aspects of society.  </a:t>
            </a:r>
          </a:p>
          <a:p>
            <a:pPr marL="342900" indent="-342900">
              <a:lnSpc>
                <a:spcPct val="90000"/>
              </a:lnSpc>
              <a:spcBef>
                <a:spcPct val="20000"/>
              </a:spcBef>
              <a:buFont typeface="Wingdings" pitchFamily="2" charset="2"/>
              <a:buChar char="v"/>
            </a:pPr>
            <a:endParaRPr lang="en-US" b="1"/>
          </a:p>
          <a:p>
            <a:pPr marL="342900" indent="-342900">
              <a:lnSpc>
                <a:spcPct val="90000"/>
              </a:lnSpc>
              <a:spcBef>
                <a:spcPct val="20000"/>
              </a:spcBef>
              <a:buFont typeface="Wingdings" pitchFamily="2" charset="2"/>
              <a:buChar char="v"/>
            </a:pPr>
            <a:endParaRPr lang="en-US" b="1"/>
          </a:p>
          <a:p>
            <a:pPr marL="342900" indent="-342900">
              <a:lnSpc>
                <a:spcPct val="90000"/>
              </a:lnSpc>
              <a:spcBef>
                <a:spcPct val="20000"/>
              </a:spcBef>
              <a:buFont typeface="Wingdings" pitchFamily="2" charset="2"/>
              <a:buChar char="v"/>
            </a:pPr>
            <a:endParaRPr lang="en-US" b="1"/>
          </a:p>
          <a:p>
            <a:pPr marL="342900" indent="-342900">
              <a:lnSpc>
                <a:spcPct val="90000"/>
              </a:lnSpc>
              <a:spcBef>
                <a:spcPct val="20000"/>
              </a:spcBef>
              <a:buFont typeface="Wingdings" pitchFamily="2" charset="2"/>
              <a:buChar char="v"/>
            </a:pPr>
            <a:endParaRPr lang="en-US" b="1"/>
          </a:p>
        </p:txBody>
      </p:sp>
      <p:pic>
        <p:nvPicPr>
          <p:cNvPr id="7173" name="Picture 6" descr="U"/>
          <p:cNvPicPr>
            <a:picLocks noChangeAspect="1" noChangeArrowheads="1"/>
          </p:cNvPicPr>
          <p:nvPr/>
        </p:nvPicPr>
        <p:blipFill>
          <a:blip r:embed="rId2"/>
          <a:srcRect/>
          <a:stretch>
            <a:fillRect/>
          </a:stretch>
        </p:blipFill>
        <p:spPr bwMode="auto">
          <a:xfrm>
            <a:off x="5943600" y="914400"/>
            <a:ext cx="2828925" cy="2482850"/>
          </a:xfrm>
          <a:prstGeom prst="rect">
            <a:avLst/>
          </a:prstGeom>
          <a:noFill/>
          <a:ln w="9525">
            <a:noFill/>
            <a:miter lim="800000"/>
            <a:headEnd/>
            <a:tailEnd/>
          </a:ln>
        </p:spPr>
      </p:pic>
      <p:sp>
        <p:nvSpPr>
          <p:cNvPr id="7174" name="Text Box 7"/>
          <p:cNvSpPr txBox="1">
            <a:spLocks noChangeArrowheads="1"/>
          </p:cNvSpPr>
          <p:nvPr/>
        </p:nvSpPr>
        <p:spPr bwMode="auto">
          <a:xfrm>
            <a:off x="6172200" y="4800600"/>
            <a:ext cx="2667000" cy="1190625"/>
          </a:xfrm>
          <a:prstGeom prst="rect">
            <a:avLst/>
          </a:prstGeom>
          <a:solidFill>
            <a:schemeClr val="accent1"/>
          </a:solidFill>
          <a:ln w="9525">
            <a:solidFill>
              <a:schemeClr val="accent6">
                <a:lumMod val="75000"/>
              </a:schemeClr>
            </a:solidFill>
            <a:miter lim="800000"/>
            <a:headEnd/>
            <a:tailEnd/>
          </a:ln>
        </p:spPr>
        <p:txBody>
          <a:bodyPr>
            <a:spAutoFit/>
          </a:bodyPr>
          <a:lstStyle/>
          <a:p>
            <a:r>
              <a:rPr lang="en-US" dirty="0"/>
              <a:t>The definitions of race and ethnicity in the following slide are still commonly used.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Slide Number Placeholder 7"/>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0F47F1AB-CC51-4026-81A1-F8226F047163}" type="slidenum">
              <a:rPr lang="en-US" sz="1400"/>
              <a:pPr algn="r"/>
              <a:t>5</a:t>
            </a:fld>
            <a:endParaRPr lang="en-US" sz="1400"/>
          </a:p>
        </p:txBody>
      </p:sp>
      <p:sp>
        <p:nvSpPr>
          <p:cNvPr id="8195" name="Rectangle 2"/>
          <p:cNvSpPr>
            <a:spLocks noGrp="1" noChangeArrowheads="1"/>
          </p:cNvSpPr>
          <p:nvPr>
            <p:ph type="title" idx="4294967295"/>
          </p:nvPr>
        </p:nvSpPr>
        <p:spPr>
          <a:xfrm>
            <a:off x="152400" y="152400"/>
            <a:ext cx="3124200" cy="411163"/>
          </a:xfrm>
          <a:noFill/>
        </p:spPr>
        <p:txBody>
          <a:bodyPr/>
          <a:lstStyle/>
          <a:p>
            <a:pPr eaLnBrk="1" hangingPunct="1"/>
            <a:r>
              <a:rPr lang="en-US" sz="1800" smtClean="0"/>
              <a:t>Basic Terms and Concepts</a:t>
            </a:r>
          </a:p>
        </p:txBody>
      </p:sp>
      <p:sp>
        <p:nvSpPr>
          <p:cNvPr id="8196" name="Rectangle 3"/>
          <p:cNvSpPr>
            <a:spLocks noChangeArrowheads="1"/>
          </p:cNvSpPr>
          <p:nvPr>
            <p:ph type="body" sz="half" idx="4294967295"/>
          </p:nvPr>
        </p:nvSpPr>
        <p:spPr bwMode="auto">
          <a:xfrm>
            <a:off x="304800" y="762000"/>
            <a:ext cx="4011613" cy="1752600"/>
          </a:xfrm>
          <a:prstGeom prst="rect">
            <a:avLst/>
          </a:prstGeom>
          <a:solidFill>
            <a:srgbClr val="CCECFF"/>
          </a:solidFill>
          <a:ln>
            <a:solidFill>
              <a:schemeClr val="accent2"/>
            </a:solidFill>
            <a:miter lim="800000"/>
            <a:headEnd/>
            <a:tailEnd/>
          </a:ln>
        </p:spPr>
        <p:txBody>
          <a:bodyPr/>
          <a:lstStyle/>
          <a:p>
            <a:pPr eaLnBrk="1" hangingPunct="1">
              <a:lnSpc>
                <a:spcPct val="90000"/>
              </a:lnSpc>
              <a:buFont typeface="Wingdings" pitchFamily="2" charset="2"/>
              <a:buChar char="v"/>
            </a:pPr>
            <a:r>
              <a:rPr lang="en-US" sz="1600" b="1" smtClean="0">
                <a:solidFill>
                  <a:schemeClr val="tx1"/>
                </a:solidFill>
              </a:rPr>
              <a:t>Race:  A group of people who are generally considered to be …..</a:t>
            </a:r>
          </a:p>
          <a:p>
            <a:pPr eaLnBrk="1" hangingPunct="1">
              <a:lnSpc>
                <a:spcPct val="90000"/>
              </a:lnSpc>
              <a:buFont typeface="Wingdings" pitchFamily="2" charset="2"/>
              <a:buChar char="Ø"/>
            </a:pPr>
            <a:r>
              <a:rPr lang="en-US" sz="1600" b="1" smtClean="0">
                <a:solidFill>
                  <a:schemeClr val="tx1"/>
                </a:solidFill>
              </a:rPr>
              <a:t>    physically distinct in some way, such as skin color, hair texture or facial features and</a:t>
            </a:r>
          </a:p>
          <a:p>
            <a:pPr eaLnBrk="1" hangingPunct="1">
              <a:lnSpc>
                <a:spcPct val="90000"/>
              </a:lnSpc>
              <a:buFont typeface="Wingdings" pitchFamily="2" charset="2"/>
              <a:buChar char="Ø"/>
            </a:pPr>
            <a:r>
              <a:rPr lang="en-US" sz="1600" b="1" smtClean="0">
                <a:solidFill>
                  <a:schemeClr val="tx1"/>
                </a:solidFill>
              </a:rPr>
              <a:t>    are considered by self or others as a distinct group. (M.Marger 2003) </a:t>
            </a:r>
          </a:p>
          <a:p>
            <a:pPr eaLnBrk="1" hangingPunct="1">
              <a:lnSpc>
                <a:spcPct val="90000"/>
              </a:lnSpc>
              <a:buFont typeface="Wingdings" pitchFamily="2" charset="2"/>
              <a:buChar char="v"/>
            </a:pPr>
            <a:endParaRPr lang="en-US" sz="1600" b="1" smtClean="0">
              <a:solidFill>
                <a:schemeClr val="tx1"/>
              </a:solidFill>
            </a:endParaRPr>
          </a:p>
          <a:p>
            <a:pPr eaLnBrk="1" hangingPunct="1">
              <a:lnSpc>
                <a:spcPct val="90000"/>
              </a:lnSpc>
              <a:buFont typeface="Wingdings" pitchFamily="2" charset="2"/>
              <a:buChar char="Ø"/>
            </a:pPr>
            <a:endParaRPr lang="en-US" sz="1600" b="1" smtClean="0">
              <a:solidFill>
                <a:schemeClr val="tx1"/>
              </a:solidFill>
            </a:endParaRPr>
          </a:p>
        </p:txBody>
      </p:sp>
      <p:pic>
        <p:nvPicPr>
          <p:cNvPr id="8197" name="Picture 4" descr="African_Man_with_Face_Paint"/>
          <p:cNvPicPr>
            <a:picLocks noChangeAspect="1" noChangeArrowheads="1"/>
          </p:cNvPicPr>
          <p:nvPr>
            <p:ph sz="quarter" idx="4294967295"/>
          </p:nvPr>
        </p:nvPicPr>
        <p:blipFill>
          <a:blip r:embed="rId2"/>
          <a:srcRect/>
          <a:stretch>
            <a:fillRect/>
          </a:stretch>
        </p:blipFill>
        <p:spPr bwMode="auto">
          <a:xfrm>
            <a:off x="2209800" y="2819400"/>
            <a:ext cx="2209800" cy="1636713"/>
          </a:xfrm>
          <a:prstGeom prst="rect">
            <a:avLst/>
          </a:prstGeom>
          <a:noFill/>
          <a:ln>
            <a:miter lim="800000"/>
            <a:headEnd/>
            <a:tailEnd/>
          </a:ln>
        </p:spPr>
      </p:pic>
      <p:pic>
        <p:nvPicPr>
          <p:cNvPr id="8198" name="Picture 5" descr="Hispanic_Mother_&amp;_Children"/>
          <p:cNvPicPr>
            <a:picLocks noChangeAspect="1" noChangeArrowheads="1"/>
          </p:cNvPicPr>
          <p:nvPr>
            <p:ph sz="quarter" idx="4294967295"/>
          </p:nvPr>
        </p:nvPicPr>
        <p:blipFill>
          <a:blip r:embed="rId3"/>
          <a:srcRect/>
          <a:stretch>
            <a:fillRect/>
          </a:stretch>
        </p:blipFill>
        <p:spPr bwMode="auto">
          <a:xfrm>
            <a:off x="228600" y="3048000"/>
            <a:ext cx="1798638" cy="2179638"/>
          </a:xfrm>
          <a:prstGeom prst="rect">
            <a:avLst/>
          </a:prstGeom>
          <a:noFill/>
          <a:ln>
            <a:miter lim="800000"/>
            <a:headEnd/>
            <a:tailEnd/>
          </a:ln>
        </p:spPr>
      </p:pic>
      <p:sp>
        <p:nvSpPr>
          <p:cNvPr id="8199" name="Rectangle 6"/>
          <p:cNvSpPr>
            <a:spLocks noChangeArrowheads="1"/>
          </p:cNvSpPr>
          <p:nvPr/>
        </p:nvSpPr>
        <p:spPr bwMode="auto">
          <a:xfrm>
            <a:off x="4419600" y="762000"/>
            <a:ext cx="4648200" cy="1752600"/>
          </a:xfrm>
          <a:prstGeom prst="rect">
            <a:avLst/>
          </a:prstGeom>
          <a:solidFill>
            <a:srgbClr val="CCECFF"/>
          </a:solidFill>
          <a:ln w="9525">
            <a:solidFill>
              <a:schemeClr val="accent2"/>
            </a:solidFill>
            <a:miter lim="800000"/>
            <a:headEnd/>
            <a:tailEnd/>
          </a:ln>
        </p:spPr>
        <p:txBody>
          <a:bodyPr/>
          <a:lstStyle/>
          <a:p>
            <a:pPr marL="342900" indent="-342900">
              <a:lnSpc>
                <a:spcPct val="90000"/>
              </a:lnSpc>
              <a:spcBef>
                <a:spcPct val="20000"/>
              </a:spcBef>
              <a:buFont typeface="Wingdings" pitchFamily="2" charset="2"/>
              <a:buChar char="v"/>
            </a:pPr>
            <a:r>
              <a:rPr lang="en-US" b="1"/>
              <a:t>Ethnic Group: A group of people who are generally recognized by themselves and/or by others as a distinct group, with such recognition based on social or cultural characteristics. (M.Marger 2003)</a:t>
            </a:r>
          </a:p>
        </p:txBody>
      </p:sp>
      <p:pic>
        <p:nvPicPr>
          <p:cNvPr id="8200" name="Picture 7" descr="Ethnic_Dancing"/>
          <p:cNvPicPr>
            <a:picLocks noChangeAspect="1" noChangeArrowheads="1"/>
          </p:cNvPicPr>
          <p:nvPr/>
        </p:nvPicPr>
        <p:blipFill>
          <a:blip r:embed="rId4"/>
          <a:srcRect/>
          <a:stretch>
            <a:fillRect/>
          </a:stretch>
        </p:blipFill>
        <p:spPr bwMode="auto">
          <a:xfrm>
            <a:off x="2667000" y="4648200"/>
            <a:ext cx="3533775" cy="1965325"/>
          </a:xfrm>
          <a:prstGeom prst="rect">
            <a:avLst/>
          </a:prstGeom>
          <a:noFill/>
          <a:ln w="9525">
            <a:noFill/>
            <a:miter lim="800000"/>
            <a:headEnd/>
            <a:tailEnd/>
          </a:ln>
        </p:spPr>
      </p:pic>
      <p:pic>
        <p:nvPicPr>
          <p:cNvPr id="8201" name="Picture 8" descr="Ethnic_Dance"/>
          <p:cNvPicPr>
            <a:picLocks noChangeAspect="1" noChangeArrowheads="1"/>
          </p:cNvPicPr>
          <p:nvPr/>
        </p:nvPicPr>
        <p:blipFill>
          <a:blip r:embed="rId5"/>
          <a:srcRect/>
          <a:stretch>
            <a:fillRect/>
          </a:stretch>
        </p:blipFill>
        <p:spPr bwMode="auto">
          <a:xfrm>
            <a:off x="5715000" y="2717800"/>
            <a:ext cx="2438400" cy="18081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3"/>
          <p:cNvSpPr>
            <a:spLocks noGrp="1"/>
          </p:cNvSpPr>
          <p:nvPr>
            <p:ph type="sldNum" sz="quarter" idx="12"/>
          </p:nvPr>
        </p:nvSpPr>
        <p:spPr>
          <a:noFill/>
        </p:spPr>
        <p:txBody>
          <a:bodyPr/>
          <a:lstStyle/>
          <a:p>
            <a:fld id="{E9732656-5AFF-47B3-BB77-5F4349D70309}" type="slidenum">
              <a:rPr lang="en-US" smtClean="0"/>
              <a:pPr/>
              <a:t>6</a:t>
            </a:fld>
            <a:endParaRPr lang="en-US" smtClean="0"/>
          </a:p>
        </p:txBody>
      </p:sp>
      <p:sp>
        <p:nvSpPr>
          <p:cNvPr id="1028" name="Text Box 3"/>
          <p:cNvSpPr txBox="1">
            <a:spLocks noChangeArrowheads="1"/>
          </p:cNvSpPr>
          <p:nvPr/>
        </p:nvSpPr>
        <p:spPr bwMode="auto">
          <a:xfrm>
            <a:off x="76200" y="65088"/>
            <a:ext cx="5662613" cy="396875"/>
          </a:xfrm>
          <a:prstGeom prst="rect">
            <a:avLst/>
          </a:prstGeom>
          <a:noFill/>
          <a:ln w="9525">
            <a:noFill/>
            <a:miter lim="800000"/>
            <a:headEnd/>
            <a:tailEnd/>
          </a:ln>
        </p:spPr>
        <p:txBody>
          <a:bodyPr wrap="none">
            <a:spAutoFit/>
          </a:bodyPr>
          <a:lstStyle/>
          <a:p>
            <a:r>
              <a:rPr lang="en-US" sz="2000" b="1"/>
              <a:t>Background on Proportions and Percentages</a:t>
            </a:r>
          </a:p>
        </p:txBody>
      </p:sp>
      <p:sp>
        <p:nvSpPr>
          <p:cNvPr id="1029" name="Text Box 4"/>
          <p:cNvSpPr txBox="1">
            <a:spLocks noChangeArrowheads="1"/>
          </p:cNvSpPr>
          <p:nvPr/>
        </p:nvSpPr>
        <p:spPr bwMode="auto">
          <a:xfrm>
            <a:off x="0" y="603250"/>
            <a:ext cx="9144000" cy="5934075"/>
          </a:xfrm>
          <a:prstGeom prst="rect">
            <a:avLst/>
          </a:prstGeom>
          <a:solidFill>
            <a:srgbClr val="CCECFF">
              <a:alpha val="50195"/>
            </a:srgbClr>
          </a:solidFill>
          <a:ln w="38100" algn="ctr">
            <a:solidFill>
              <a:srgbClr val="006699"/>
            </a:solidFill>
            <a:miter lim="800000"/>
            <a:headEnd/>
            <a:tailEnd/>
          </a:ln>
        </p:spPr>
        <p:txBody>
          <a:bodyPr lIns="182880" tIns="137160" rIns="182880" bIns="137160">
            <a:spAutoFit/>
          </a:bodyPr>
          <a:lstStyle/>
          <a:p>
            <a:pPr eaLnBrk="0" hangingPunct="0"/>
            <a:r>
              <a:rPr lang="en-US" sz="1600" b="1"/>
              <a:t>Percentage literally means “per one hundred.”  Percentages are a standard way of comparing the size of two quantities of the same kind (in our case, numbers of people).  </a:t>
            </a:r>
          </a:p>
          <a:p>
            <a:pPr eaLnBrk="0" hangingPunct="0"/>
            <a:endParaRPr lang="en-US" sz="1600" b="1"/>
          </a:p>
          <a:p>
            <a:pPr eaLnBrk="0" hangingPunct="0"/>
            <a:r>
              <a:rPr lang="en-US" sz="1600" b="1"/>
              <a:t>Percentages arise in this module in two contexts:</a:t>
            </a:r>
          </a:p>
          <a:p>
            <a:pPr eaLnBrk="0" hangingPunct="0">
              <a:buFontTx/>
              <a:buChar char="•"/>
            </a:pPr>
            <a:r>
              <a:rPr lang="en-US" sz="1600" b="1"/>
              <a:t> </a:t>
            </a:r>
            <a:r>
              <a:rPr lang="en-US" sz="1600" b="1" u="sng"/>
              <a:t>Parts of a whole</a:t>
            </a:r>
            <a:r>
              <a:rPr lang="en-US" sz="1600" b="1"/>
              <a:t>.  Because the subject is the racial composition of a population, we are automatically speaking of parts of a whole.  For example, we will say that 18% of the population of New York City in 1980 was Hispanic according to the U.S. Census.  Stating the part-to-whole as a percentage is much more convenient and allows much easier comparisons than stating the numerator-to-denominator ratio using the actual numbers of the Hispanic and total populations.  Thus, the 18% (i.e., 18/100) is the result of</a:t>
            </a:r>
          </a:p>
          <a:p>
            <a:pPr eaLnBrk="0" hangingPunct="0"/>
            <a:r>
              <a:rPr lang="en-US" sz="1600" b="1"/>
              <a:t> a </a:t>
            </a:r>
            <a:r>
              <a:rPr lang="en-US" sz="1600" b="1" i="1"/>
              <a:t>proportion</a:t>
            </a:r>
            <a:r>
              <a:rPr lang="en-US" sz="1600" b="1"/>
              <a:t> (equality of two ratios):</a:t>
            </a:r>
          </a:p>
          <a:p>
            <a:pPr eaLnBrk="0" hangingPunct="0"/>
            <a:r>
              <a:rPr lang="en-US" sz="1600" b="1"/>
              <a:t>		</a:t>
            </a:r>
          </a:p>
          <a:p>
            <a:pPr eaLnBrk="0" hangingPunct="0">
              <a:buFontTx/>
              <a:buChar char="•"/>
            </a:pPr>
            <a:endParaRPr lang="en-US" sz="1600" b="1"/>
          </a:p>
          <a:p>
            <a:pPr eaLnBrk="0" hangingPunct="0">
              <a:buFontTx/>
              <a:buChar char="•"/>
            </a:pPr>
            <a:r>
              <a:rPr lang="en-US" sz="1600" b="1"/>
              <a:t> </a:t>
            </a:r>
            <a:r>
              <a:rPr lang="en-US" sz="1600" b="1" u="sng"/>
              <a:t>Percent change</a:t>
            </a:r>
            <a:r>
              <a:rPr lang="en-US" sz="1600" b="1"/>
              <a:t>.  Racial composition is not static; it changes from Census to Census.  This module gives Census data on the changing numbers and changing percentages.  Percent change relates to the size of the difference relative to the starting quantity, and the language describing such changes can get tricky.  Consider, for example, a forest consisting of 20 oaks and 30 maples, and suppose it was logged so that it now contains 15 oaks and 15 maples.  The number of oaks decreased by 25% (</a:t>
            </a:r>
            <a:r>
              <a:rPr lang="en-US" sz="1600" b="1">
                <a:cs typeface="Arial" charset="0"/>
              </a:rPr>
              <a:t>−</a:t>
            </a:r>
            <a:r>
              <a:rPr lang="en-US" sz="1600" b="1"/>
              <a:t>5/20) and the number of maples decreased by 50% (</a:t>
            </a:r>
            <a:r>
              <a:rPr lang="en-US" sz="1600" b="1">
                <a:cs typeface="Arial" charset="0"/>
              </a:rPr>
              <a:t>−</a:t>
            </a:r>
            <a:r>
              <a:rPr lang="en-US" sz="1600" b="1"/>
              <a:t>15/30).  But note, the percentage compositions changed also.  The oaks increased by 10 </a:t>
            </a:r>
            <a:r>
              <a:rPr lang="en-US" sz="1600" b="1" i="1"/>
              <a:t>percentage points</a:t>
            </a:r>
            <a:r>
              <a:rPr lang="en-US" sz="1600" b="1"/>
              <a:t> (40% to 50%) and the maples decreased by 10 </a:t>
            </a:r>
            <a:r>
              <a:rPr lang="en-US" sz="1600" b="1" i="1"/>
              <a:t>percentage points</a:t>
            </a:r>
            <a:r>
              <a:rPr lang="en-US" sz="1600" b="1"/>
              <a:t> (60% to 50%).  The oak percentage (fractional part) of the forest, therefore, increased by 25% (10/40), and the maple percentage decreased by 17% (</a:t>
            </a:r>
            <a:r>
              <a:rPr lang="en-US" sz="1600" b="1">
                <a:cs typeface="Arial" charset="0"/>
              </a:rPr>
              <a:t>−</a:t>
            </a:r>
            <a:r>
              <a:rPr lang="en-US" sz="1600" b="1"/>
              <a:t>10/60).  </a:t>
            </a:r>
          </a:p>
        </p:txBody>
      </p:sp>
      <p:sp>
        <p:nvSpPr>
          <p:cNvPr id="1030"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1031"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026" name="Object 8"/>
          <p:cNvGraphicFramePr>
            <a:graphicFrameLocks noChangeAspect="1"/>
          </p:cNvGraphicFramePr>
          <p:nvPr/>
        </p:nvGraphicFramePr>
        <p:xfrm>
          <a:off x="3962400" y="3200400"/>
          <a:ext cx="1524000" cy="614363"/>
        </p:xfrm>
        <a:graphic>
          <a:graphicData uri="http://schemas.openxmlformats.org/presentationml/2006/ole">
            <p:oleObj spid="_x0000_s1026" name="Equation" r:id="rId3" imgW="1040948" imgH="418918" progId="Equation.3">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B9FDD8FC-5466-4AA6-9652-585E4BB6FC82}" type="slidenum">
              <a:rPr lang="en-US" smtClean="0"/>
              <a:pPr/>
              <a:t>7</a:t>
            </a:fld>
            <a:endParaRPr lang="en-US" smtClean="0"/>
          </a:p>
        </p:txBody>
      </p:sp>
      <p:sp>
        <p:nvSpPr>
          <p:cNvPr id="9219" name="Text Box 2"/>
          <p:cNvSpPr txBox="1">
            <a:spLocks noChangeArrowheads="1"/>
          </p:cNvSpPr>
          <p:nvPr/>
        </p:nvSpPr>
        <p:spPr bwMode="auto">
          <a:xfrm>
            <a:off x="76200" y="76200"/>
            <a:ext cx="8532813" cy="396875"/>
          </a:xfrm>
          <a:prstGeom prst="rect">
            <a:avLst/>
          </a:prstGeom>
          <a:noFill/>
          <a:ln w="9525">
            <a:noFill/>
            <a:miter lim="800000"/>
            <a:headEnd/>
            <a:tailEnd/>
          </a:ln>
        </p:spPr>
        <p:txBody>
          <a:bodyPr wrap="none">
            <a:spAutoFit/>
          </a:bodyPr>
          <a:lstStyle/>
          <a:p>
            <a:r>
              <a:rPr lang="en-US" sz="2000" b="1"/>
              <a:t>Problem: How does the diversity of NYC compare to that of the USA?</a:t>
            </a:r>
          </a:p>
        </p:txBody>
      </p:sp>
      <p:sp>
        <p:nvSpPr>
          <p:cNvPr id="9220" name="Rectangle 3"/>
          <p:cNvSpPr>
            <a:spLocks noChangeArrowheads="1"/>
          </p:cNvSpPr>
          <p:nvPr/>
        </p:nvSpPr>
        <p:spPr bwMode="auto">
          <a:xfrm>
            <a:off x="2322513" y="4892675"/>
            <a:ext cx="247650" cy="366713"/>
          </a:xfrm>
          <a:prstGeom prst="rect">
            <a:avLst/>
          </a:prstGeom>
          <a:noFill/>
          <a:ln w="25400" algn="ctr">
            <a:noFill/>
            <a:miter lim="800000"/>
            <a:headEnd/>
            <a:tailEnd/>
          </a:ln>
        </p:spPr>
        <p:txBody>
          <a:bodyPr wrap="none">
            <a:spAutoFit/>
          </a:bodyPr>
          <a:lstStyle/>
          <a:p>
            <a:pPr algn="ctr">
              <a:spcBef>
                <a:spcPct val="20000"/>
              </a:spcBef>
            </a:pPr>
            <a:r>
              <a:rPr lang="en-US" b="1">
                <a:sym typeface="Wingdings" pitchFamily="2" charset="2"/>
              </a:rPr>
              <a:t> </a:t>
            </a:r>
          </a:p>
        </p:txBody>
      </p:sp>
      <p:pic>
        <p:nvPicPr>
          <p:cNvPr id="9221" name="Picture 4" descr="chart_race_graph_1"/>
          <p:cNvPicPr>
            <a:picLocks noChangeAspect="1" noChangeArrowheads="1"/>
          </p:cNvPicPr>
          <p:nvPr/>
        </p:nvPicPr>
        <p:blipFill>
          <a:blip r:embed="rId2"/>
          <a:srcRect/>
          <a:stretch>
            <a:fillRect/>
          </a:stretch>
        </p:blipFill>
        <p:spPr bwMode="auto">
          <a:xfrm>
            <a:off x="4648200" y="1828800"/>
            <a:ext cx="4038600" cy="3351213"/>
          </a:xfrm>
          <a:prstGeom prst="rect">
            <a:avLst/>
          </a:prstGeom>
          <a:noFill/>
          <a:ln w="9525">
            <a:solidFill>
              <a:schemeClr val="tx1"/>
            </a:solidFill>
            <a:miter lim="800000"/>
            <a:headEnd/>
            <a:tailEnd/>
          </a:ln>
        </p:spPr>
      </p:pic>
      <p:sp>
        <p:nvSpPr>
          <p:cNvPr id="9222" name="Text Box 6"/>
          <p:cNvSpPr txBox="1">
            <a:spLocks noChangeArrowheads="1"/>
          </p:cNvSpPr>
          <p:nvPr/>
        </p:nvSpPr>
        <p:spPr bwMode="auto">
          <a:xfrm>
            <a:off x="4876800" y="1554163"/>
            <a:ext cx="3505200" cy="274637"/>
          </a:xfrm>
          <a:prstGeom prst="rect">
            <a:avLst/>
          </a:prstGeom>
          <a:noFill/>
          <a:ln w="9525">
            <a:noFill/>
            <a:miter lim="800000"/>
            <a:headEnd/>
            <a:tailEnd/>
          </a:ln>
        </p:spPr>
        <p:txBody>
          <a:bodyPr>
            <a:spAutoFit/>
          </a:bodyPr>
          <a:lstStyle/>
          <a:p>
            <a:pPr>
              <a:spcBef>
                <a:spcPct val="50000"/>
              </a:spcBef>
            </a:pPr>
            <a:r>
              <a:rPr lang="en-US" sz="1200"/>
              <a:t>United States</a:t>
            </a:r>
          </a:p>
        </p:txBody>
      </p:sp>
      <p:pic>
        <p:nvPicPr>
          <p:cNvPr id="9223" name="Picture 7" descr="NYC race"/>
          <p:cNvPicPr>
            <a:picLocks noChangeAspect="1" noChangeArrowheads="1"/>
          </p:cNvPicPr>
          <p:nvPr/>
        </p:nvPicPr>
        <p:blipFill>
          <a:blip r:embed="rId3"/>
          <a:srcRect/>
          <a:stretch>
            <a:fillRect/>
          </a:stretch>
        </p:blipFill>
        <p:spPr bwMode="auto">
          <a:xfrm>
            <a:off x="228600" y="1828800"/>
            <a:ext cx="4114800" cy="3325813"/>
          </a:xfrm>
          <a:prstGeom prst="rect">
            <a:avLst/>
          </a:prstGeom>
          <a:noFill/>
          <a:ln w="9525">
            <a:solidFill>
              <a:schemeClr val="tx1"/>
            </a:solidFill>
            <a:miter lim="800000"/>
            <a:headEnd/>
            <a:tailEnd/>
          </a:ln>
        </p:spPr>
      </p:pic>
      <p:sp>
        <p:nvSpPr>
          <p:cNvPr id="9224" name="Text Box 8"/>
          <p:cNvSpPr txBox="1">
            <a:spLocks noChangeArrowheads="1"/>
          </p:cNvSpPr>
          <p:nvPr/>
        </p:nvSpPr>
        <p:spPr bwMode="auto">
          <a:xfrm>
            <a:off x="1981200" y="5181600"/>
            <a:ext cx="6400800" cy="366713"/>
          </a:xfrm>
          <a:prstGeom prst="rect">
            <a:avLst/>
          </a:prstGeom>
          <a:noFill/>
          <a:ln w="9525">
            <a:noFill/>
            <a:miter lim="800000"/>
            <a:headEnd/>
            <a:tailEnd/>
          </a:ln>
        </p:spPr>
        <p:txBody>
          <a:bodyPr>
            <a:spAutoFit/>
          </a:bodyPr>
          <a:lstStyle/>
          <a:p>
            <a:r>
              <a:rPr lang="en-US" sz="1200"/>
              <a:t>Source: </a:t>
            </a:r>
            <a:r>
              <a:rPr lang="en-US">
                <a:hlinkClick r:id="rId4"/>
              </a:rPr>
              <a:t>http://www.censusscope.org</a:t>
            </a:r>
            <a:r>
              <a:rPr lang="en-US"/>
              <a:t> from the U.S. Census</a:t>
            </a:r>
          </a:p>
        </p:txBody>
      </p:sp>
      <p:sp>
        <p:nvSpPr>
          <p:cNvPr id="9225" name="Text Box 9"/>
          <p:cNvSpPr txBox="1">
            <a:spLocks noChangeArrowheads="1"/>
          </p:cNvSpPr>
          <p:nvPr/>
        </p:nvSpPr>
        <p:spPr bwMode="auto">
          <a:xfrm>
            <a:off x="533400" y="1600200"/>
            <a:ext cx="3505200" cy="274638"/>
          </a:xfrm>
          <a:prstGeom prst="rect">
            <a:avLst/>
          </a:prstGeom>
          <a:noFill/>
          <a:ln w="9525">
            <a:noFill/>
            <a:miter lim="800000"/>
            <a:headEnd/>
            <a:tailEnd/>
          </a:ln>
        </p:spPr>
        <p:txBody>
          <a:bodyPr>
            <a:spAutoFit/>
          </a:bodyPr>
          <a:lstStyle/>
          <a:p>
            <a:pPr>
              <a:spcBef>
                <a:spcPct val="50000"/>
              </a:spcBef>
            </a:pPr>
            <a:r>
              <a:rPr lang="en-US" sz="1200"/>
              <a:t>New York City</a:t>
            </a:r>
          </a:p>
        </p:txBody>
      </p:sp>
      <p:sp>
        <p:nvSpPr>
          <p:cNvPr id="9226" name="Text Box 11"/>
          <p:cNvSpPr txBox="1">
            <a:spLocks noChangeArrowheads="1"/>
          </p:cNvSpPr>
          <p:nvPr/>
        </p:nvSpPr>
        <p:spPr bwMode="auto">
          <a:xfrm>
            <a:off x="228600" y="685800"/>
            <a:ext cx="8686800" cy="838200"/>
          </a:xfrm>
          <a:prstGeom prst="rect">
            <a:avLst/>
          </a:prstGeom>
          <a:solidFill>
            <a:srgbClr val="CCFFCC">
              <a:alpha val="50195"/>
            </a:srgbClr>
          </a:solidFill>
          <a:ln w="25400">
            <a:solidFill>
              <a:srgbClr val="339966"/>
            </a:solidFill>
            <a:miter lim="800000"/>
            <a:headEnd/>
            <a:tailEnd/>
          </a:ln>
        </p:spPr>
        <p:txBody>
          <a:bodyPr/>
          <a:lstStyle/>
          <a:p>
            <a:pPr>
              <a:lnSpc>
                <a:spcPct val="90000"/>
              </a:lnSpc>
              <a:spcBef>
                <a:spcPct val="20000"/>
              </a:spcBef>
            </a:pPr>
            <a:r>
              <a:rPr lang="en-US" b="1">
                <a:sym typeface="Wingdings" pitchFamily="2" charset="2"/>
              </a:rPr>
              <a:t>What conclusions can you draw from these stacked bar graphs?   Compare the distribution of racial/ethnic groups in NYC vs. the USA.  Which are growing?  Diminishing?  Is diversity increasing?  </a:t>
            </a:r>
          </a:p>
        </p:txBody>
      </p:sp>
      <p:sp>
        <p:nvSpPr>
          <p:cNvPr id="9227" name="Rectangle 13"/>
          <p:cNvSpPr>
            <a:spLocks noChangeArrowheads="1"/>
          </p:cNvSpPr>
          <p:nvPr/>
        </p:nvSpPr>
        <p:spPr bwMode="auto">
          <a:xfrm>
            <a:off x="457200" y="5686425"/>
            <a:ext cx="8153400" cy="942975"/>
          </a:xfrm>
          <a:prstGeom prst="rect">
            <a:avLst/>
          </a:prstGeom>
          <a:noFill/>
          <a:ln w="9525">
            <a:noFill/>
            <a:miter lim="800000"/>
            <a:headEnd/>
            <a:tailEnd/>
          </a:ln>
        </p:spPr>
        <p:txBody>
          <a:bodyPr anchor="ctr">
            <a:spAutoFit/>
          </a:bodyPr>
          <a:lstStyle/>
          <a:p>
            <a:r>
              <a:rPr lang="en-US" sz="1400"/>
              <a:t>From Census Scope: “On the 2000 Census questionnaire, ‘race’ and ‘Hispanic ethnicity’ are listed as separate questions. A person of Hispanic ethnicity is anyone who identifies with that social group, and so can be of any race. This can make data on race and ethnicity difficult to interpret.”  (Throughout this module, we will refer to these groups as ‘racial/ethic’ groups.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5AC30122-0361-4F32-AC5E-12685FBCEED8}" type="slidenum">
              <a:rPr lang="en-US" smtClean="0"/>
              <a:pPr/>
              <a:t>8</a:t>
            </a:fld>
            <a:endParaRPr lang="en-US" smtClean="0"/>
          </a:p>
        </p:txBody>
      </p:sp>
      <p:sp>
        <p:nvSpPr>
          <p:cNvPr id="10243" name="Rectangle 2"/>
          <p:cNvSpPr>
            <a:spLocks noGrp="1" noChangeArrowheads="1"/>
          </p:cNvSpPr>
          <p:nvPr>
            <p:ph type="title"/>
          </p:nvPr>
        </p:nvSpPr>
        <p:spPr/>
        <p:txBody>
          <a:bodyPr/>
          <a:lstStyle/>
          <a:p>
            <a:pPr eaLnBrk="1" hangingPunct="1"/>
            <a:r>
              <a:rPr lang="en-US" smtClean="0"/>
              <a:t>Reading the Stacked Bar Charts for NYC</a:t>
            </a:r>
          </a:p>
        </p:txBody>
      </p:sp>
      <p:pic>
        <p:nvPicPr>
          <p:cNvPr id="10244" name="Picture 4" descr="NYC race"/>
          <p:cNvPicPr>
            <a:picLocks noGrp="1" noChangeAspect="1" noChangeArrowheads="1"/>
          </p:cNvPicPr>
          <p:nvPr>
            <p:ph type="body" idx="4294967295"/>
          </p:nvPr>
        </p:nvPicPr>
        <p:blipFill>
          <a:blip r:embed="rId2"/>
          <a:srcRect/>
          <a:stretch>
            <a:fillRect/>
          </a:stretch>
        </p:blipFill>
        <p:spPr bwMode="auto">
          <a:xfrm>
            <a:off x="0" y="990600"/>
            <a:ext cx="3902075" cy="4267200"/>
          </a:xfrm>
          <a:prstGeom prst="rect">
            <a:avLst/>
          </a:prstGeom>
          <a:noFill/>
          <a:ln>
            <a:solidFill>
              <a:schemeClr val="tx1"/>
            </a:solidFill>
            <a:miter lim="800000"/>
            <a:headEnd/>
            <a:tailEnd/>
          </a:ln>
        </p:spPr>
      </p:pic>
      <p:sp>
        <p:nvSpPr>
          <p:cNvPr id="10245" name="Text Box 5"/>
          <p:cNvSpPr txBox="1">
            <a:spLocks noChangeArrowheads="1"/>
          </p:cNvSpPr>
          <p:nvPr/>
        </p:nvSpPr>
        <p:spPr bwMode="auto">
          <a:xfrm>
            <a:off x="7299325" y="2627313"/>
            <a:ext cx="184150" cy="366712"/>
          </a:xfrm>
          <a:prstGeom prst="rect">
            <a:avLst/>
          </a:prstGeom>
          <a:noFill/>
          <a:ln w="9525">
            <a:noFill/>
            <a:miter lim="800000"/>
            <a:headEnd/>
            <a:tailEnd/>
          </a:ln>
        </p:spPr>
        <p:txBody>
          <a:bodyPr wrap="none">
            <a:spAutoFit/>
          </a:bodyPr>
          <a:lstStyle/>
          <a:p>
            <a:endParaRPr lang="en-US"/>
          </a:p>
        </p:txBody>
      </p:sp>
      <p:sp>
        <p:nvSpPr>
          <p:cNvPr id="10246" name="Text Box 6"/>
          <p:cNvSpPr txBox="1">
            <a:spLocks noChangeArrowheads="1"/>
          </p:cNvSpPr>
          <p:nvPr/>
        </p:nvSpPr>
        <p:spPr bwMode="auto">
          <a:xfrm>
            <a:off x="5715000" y="1295400"/>
            <a:ext cx="2590800" cy="366713"/>
          </a:xfrm>
          <a:prstGeom prst="rect">
            <a:avLst/>
          </a:prstGeom>
          <a:noFill/>
          <a:ln w="9525">
            <a:noFill/>
            <a:miter lim="800000"/>
            <a:headEnd/>
            <a:tailEnd/>
          </a:ln>
        </p:spPr>
        <p:txBody>
          <a:bodyPr>
            <a:spAutoFit/>
          </a:bodyPr>
          <a:lstStyle/>
          <a:p>
            <a:endParaRPr lang="en-US"/>
          </a:p>
        </p:txBody>
      </p:sp>
      <p:sp>
        <p:nvSpPr>
          <p:cNvPr id="10247" name="Text Box 7"/>
          <p:cNvSpPr txBox="1">
            <a:spLocks noChangeArrowheads="1"/>
          </p:cNvSpPr>
          <p:nvPr/>
        </p:nvSpPr>
        <p:spPr bwMode="auto">
          <a:xfrm>
            <a:off x="7299325" y="2855913"/>
            <a:ext cx="184150" cy="366712"/>
          </a:xfrm>
          <a:prstGeom prst="rect">
            <a:avLst/>
          </a:prstGeom>
          <a:noFill/>
          <a:ln w="9525">
            <a:noFill/>
            <a:miter lim="800000"/>
            <a:headEnd/>
            <a:tailEnd/>
          </a:ln>
        </p:spPr>
        <p:txBody>
          <a:bodyPr wrap="none">
            <a:spAutoFit/>
          </a:bodyPr>
          <a:lstStyle/>
          <a:p>
            <a:endParaRPr lang="en-US"/>
          </a:p>
        </p:txBody>
      </p:sp>
      <p:sp>
        <p:nvSpPr>
          <p:cNvPr id="10248" name="Text Box 8"/>
          <p:cNvSpPr txBox="1">
            <a:spLocks noChangeArrowheads="1"/>
          </p:cNvSpPr>
          <p:nvPr/>
        </p:nvSpPr>
        <p:spPr bwMode="auto">
          <a:xfrm>
            <a:off x="6384925" y="1981200"/>
            <a:ext cx="2378075" cy="366713"/>
          </a:xfrm>
          <a:prstGeom prst="rect">
            <a:avLst/>
          </a:prstGeom>
          <a:noFill/>
          <a:ln w="9525">
            <a:noFill/>
            <a:miter lim="800000"/>
            <a:headEnd/>
            <a:tailEnd/>
          </a:ln>
        </p:spPr>
        <p:txBody>
          <a:bodyPr>
            <a:spAutoFit/>
          </a:bodyPr>
          <a:lstStyle/>
          <a:p>
            <a:endParaRPr lang="en-US"/>
          </a:p>
        </p:txBody>
      </p:sp>
      <p:sp>
        <p:nvSpPr>
          <p:cNvPr id="10249" name="Text Box 10"/>
          <p:cNvSpPr txBox="1">
            <a:spLocks noChangeArrowheads="1"/>
          </p:cNvSpPr>
          <p:nvPr/>
        </p:nvSpPr>
        <p:spPr bwMode="auto">
          <a:xfrm>
            <a:off x="152400" y="609600"/>
            <a:ext cx="1905000" cy="366713"/>
          </a:xfrm>
          <a:prstGeom prst="rect">
            <a:avLst/>
          </a:prstGeom>
          <a:noFill/>
          <a:ln w="9525">
            <a:noFill/>
            <a:miter lim="800000"/>
            <a:headEnd/>
            <a:tailEnd/>
          </a:ln>
        </p:spPr>
        <p:txBody>
          <a:bodyPr>
            <a:spAutoFit/>
          </a:bodyPr>
          <a:lstStyle/>
          <a:p>
            <a:r>
              <a:rPr lang="en-US" b="1"/>
              <a:t>New York City</a:t>
            </a:r>
          </a:p>
        </p:txBody>
      </p:sp>
      <p:sp>
        <p:nvSpPr>
          <p:cNvPr id="10250" name="Text Box 11"/>
          <p:cNvSpPr txBox="1">
            <a:spLocks noChangeArrowheads="1"/>
          </p:cNvSpPr>
          <p:nvPr/>
        </p:nvSpPr>
        <p:spPr bwMode="auto">
          <a:xfrm>
            <a:off x="4724400" y="685800"/>
            <a:ext cx="3429000" cy="1397000"/>
          </a:xfrm>
          <a:prstGeom prst="rect">
            <a:avLst/>
          </a:prstGeom>
          <a:solidFill>
            <a:srgbClr val="CCFFCC">
              <a:alpha val="49803"/>
            </a:srgbClr>
          </a:solidFill>
          <a:ln w="28575">
            <a:solidFill>
              <a:srgbClr val="006600"/>
            </a:solidFill>
            <a:miter lim="800000"/>
            <a:headEnd/>
            <a:tailEnd/>
          </a:ln>
        </p:spPr>
        <p:txBody>
          <a:bodyPr>
            <a:spAutoFit/>
          </a:bodyPr>
          <a:lstStyle/>
          <a:p>
            <a:r>
              <a:rPr lang="en-US" sz="1400"/>
              <a:t>Examine the four major racial groups starting from the top end of the chart:</a:t>
            </a:r>
          </a:p>
          <a:p>
            <a:pPr>
              <a:buFontTx/>
              <a:buChar char="•"/>
            </a:pPr>
            <a:r>
              <a:rPr lang="en-US" sz="1400"/>
              <a:t>  Hispanic  (H), </a:t>
            </a:r>
          </a:p>
          <a:p>
            <a:pPr>
              <a:buFontTx/>
              <a:buChar char="•"/>
            </a:pPr>
            <a:r>
              <a:rPr lang="en-US" sz="1400"/>
              <a:t>  Non-Hispanic White (HW),</a:t>
            </a:r>
          </a:p>
          <a:p>
            <a:pPr>
              <a:buFontTx/>
              <a:buChar char="•"/>
            </a:pPr>
            <a:r>
              <a:rPr lang="en-US" sz="1400"/>
              <a:t>  Non-Hispanic Black (NHB)  </a:t>
            </a:r>
          </a:p>
          <a:p>
            <a:pPr>
              <a:buFontTx/>
              <a:buChar char="•"/>
            </a:pPr>
            <a:r>
              <a:rPr lang="en-US" sz="1400"/>
              <a:t> Non-Hispanic Asian (NHA)</a:t>
            </a:r>
          </a:p>
        </p:txBody>
      </p:sp>
      <p:sp>
        <p:nvSpPr>
          <p:cNvPr id="10251" name="Text Box 15"/>
          <p:cNvSpPr txBox="1">
            <a:spLocks noChangeArrowheads="1"/>
          </p:cNvSpPr>
          <p:nvPr/>
        </p:nvSpPr>
        <p:spPr bwMode="auto">
          <a:xfrm>
            <a:off x="609600" y="5562600"/>
            <a:ext cx="5486400" cy="1216025"/>
          </a:xfrm>
          <a:prstGeom prst="rect">
            <a:avLst/>
          </a:prstGeom>
          <a:solidFill>
            <a:srgbClr val="CCECFF">
              <a:alpha val="50195"/>
            </a:srgbClr>
          </a:solidFill>
          <a:ln w="25400">
            <a:solidFill>
              <a:srgbClr val="006699"/>
            </a:solidFill>
            <a:miter lim="800000"/>
            <a:headEnd/>
            <a:tailEnd/>
          </a:ln>
        </p:spPr>
        <p:txBody>
          <a:bodyPr>
            <a:spAutoFit/>
          </a:bodyPr>
          <a:lstStyle/>
          <a:p>
            <a:pPr>
              <a:buFontTx/>
              <a:buChar char="•"/>
            </a:pPr>
            <a:r>
              <a:rPr lang="en-US"/>
              <a:t> Did the NHW group decrease from 1980 to 2000?</a:t>
            </a:r>
          </a:p>
          <a:p>
            <a:pPr>
              <a:buFontTx/>
              <a:buChar char="•"/>
            </a:pPr>
            <a:r>
              <a:rPr lang="en-US"/>
              <a:t> Did H grow to exceed NHB in 2000?</a:t>
            </a:r>
          </a:p>
          <a:p>
            <a:pPr>
              <a:buFontTx/>
              <a:buChar char="•"/>
            </a:pPr>
            <a:r>
              <a:rPr lang="en-US"/>
              <a:t> Which if any groups doubled?</a:t>
            </a:r>
          </a:p>
          <a:p>
            <a:pPr>
              <a:buFontTx/>
              <a:buChar char="•"/>
            </a:pPr>
            <a:r>
              <a:rPr lang="en-US"/>
              <a:t> Is the diversity of NYC increasing?</a:t>
            </a:r>
          </a:p>
        </p:txBody>
      </p:sp>
      <p:graphicFrame>
        <p:nvGraphicFramePr>
          <p:cNvPr id="58459" name="Group 91"/>
          <p:cNvGraphicFramePr>
            <a:graphicFrameLocks noGrp="1"/>
          </p:cNvGraphicFramePr>
          <p:nvPr>
            <p:ph idx="1"/>
          </p:nvPr>
        </p:nvGraphicFramePr>
        <p:xfrm>
          <a:off x="5257800" y="3810000"/>
          <a:ext cx="2667000" cy="1566863"/>
        </p:xfrm>
        <a:graphic>
          <a:graphicData uri="http://schemas.openxmlformats.org/drawingml/2006/table">
            <a:tbl>
              <a:tblPr/>
              <a:tblGrid>
                <a:gridCol w="722313"/>
                <a:gridCol w="611187"/>
                <a:gridCol w="695325"/>
                <a:gridCol w="638175"/>
              </a:tblGrid>
              <a:tr h="247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800000"/>
                          </a:solidFill>
                          <a:effectLst/>
                          <a:latin typeface="Arial" charset="0"/>
                        </a:rPr>
                        <a:t>Year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800000"/>
                          </a:solidFill>
                          <a:effectLst/>
                          <a:latin typeface="Arial" charset="0"/>
                        </a:rPr>
                        <a:t>1980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800000"/>
                          </a:solidFill>
                          <a:effectLst/>
                          <a:latin typeface="Arial" charset="0"/>
                        </a:rPr>
                        <a:t>1990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800000"/>
                          </a:solidFill>
                          <a:effectLst/>
                          <a:latin typeface="Arial" charset="0"/>
                        </a:rPr>
                        <a:t>2000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rPr>
                        <a:t>H</a:t>
                      </a:r>
                      <a:endParaRPr kumimoji="0" lang="en-US" sz="1400" b="0" i="0" u="none" strike="noStrike" cap="none" normalizeH="0" baseline="0" smtClean="0">
                        <a:ln>
                          <a:noFill/>
                        </a:ln>
                        <a:solidFill>
                          <a:srgbClr val="8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6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rPr>
                        <a:t>NHW</a:t>
                      </a:r>
                      <a:endParaRPr kumimoji="0" lang="en-US" sz="1400" b="0" i="0" u="none" strike="noStrike" cap="none" normalizeH="0" baseline="0" smtClean="0">
                        <a:ln>
                          <a:noFill/>
                        </a:ln>
                        <a:solidFill>
                          <a:srgbClr val="8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rPr>
                        <a:t>NHB</a:t>
                      </a:r>
                      <a:endParaRPr kumimoji="0" lang="en-US" sz="1400" b="0" i="0" u="none" strike="noStrike" cap="none" normalizeH="0" baseline="0" smtClean="0">
                        <a:ln>
                          <a:noFill/>
                        </a:ln>
                        <a:solidFill>
                          <a:srgbClr val="8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rPr>
                        <a:t>NHA</a:t>
                      </a:r>
                      <a:endParaRPr kumimoji="0" lang="en-US" sz="1400" b="0" i="0" u="none" strike="noStrike" cap="none" normalizeH="0" baseline="0" smtClean="0">
                        <a:ln>
                          <a:noFill/>
                        </a:ln>
                        <a:solidFill>
                          <a:srgbClr val="8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284" name="Text Box 90"/>
          <p:cNvSpPr txBox="1">
            <a:spLocks noChangeArrowheads="1"/>
          </p:cNvSpPr>
          <p:nvPr/>
        </p:nvSpPr>
        <p:spPr bwMode="auto">
          <a:xfrm>
            <a:off x="4114800" y="2209800"/>
            <a:ext cx="4595813" cy="1343025"/>
          </a:xfrm>
          <a:prstGeom prst="rect">
            <a:avLst/>
          </a:prstGeom>
          <a:solidFill>
            <a:srgbClr val="CCFFCC">
              <a:alpha val="50195"/>
            </a:srgbClr>
          </a:solidFill>
          <a:ln w="28575">
            <a:solidFill>
              <a:srgbClr val="006600"/>
            </a:solidFill>
            <a:miter lim="800000"/>
            <a:headEnd/>
            <a:tailEnd/>
          </a:ln>
        </p:spPr>
        <p:txBody>
          <a:bodyPr>
            <a:spAutoFit/>
          </a:bodyPr>
          <a:lstStyle/>
          <a:p>
            <a:r>
              <a:rPr lang="en-US" sz="1600" b="1"/>
              <a:t>Use the graph to estimate the percentage of the NYC population composed of each of the four racial groups for each year, and write your answers on a piece of paper.  Start with 18% for Hispanics for 1980.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94B98870-A2F3-4FBB-82E0-93DB5DE7B5BF}" type="slidenum">
              <a:rPr lang="en-US" smtClean="0"/>
              <a:pPr/>
              <a:t>9</a:t>
            </a:fld>
            <a:endParaRPr lang="en-US" smtClean="0"/>
          </a:p>
        </p:txBody>
      </p:sp>
      <p:sp>
        <p:nvSpPr>
          <p:cNvPr id="11267" name="Rectangle 2"/>
          <p:cNvSpPr>
            <a:spLocks noGrp="1" noChangeArrowheads="1"/>
          </p:cNvSpPr>
          <p:nvPr>
            <p:ph type="title"/>
          </p:nvPr>
        </p:nvSpPr>
        <p:spPr/>
        <p:txBody>
          <a:bodyPr/>
          <a:lstStyle/>
          <a:p>
            <a:pPr eaLnBrk="1" hangingPunct="1"/>
            <a:r>
              <a:rPr lang="en-US" smtClean="0"/>
              <a:t>Reading the Stacked Bar Charts for the USA</a:t>
            </a:r>
          </a:p>
        </p:txBody>
      </p:sp>
      <p:sp>
        <p:nvSpPr>
          <p:cNvPr id="11268" name="Text Box 4"/>
          <p:cNvSpPr txBox="1">
            <a:spLocks noChangeArrowheads="1"/>
          </p:cNvSpPr>
          <p:nvPr/>
        </p:nvSpPr>
        <p:spPr bwMode="auto">
          <a:xfrm>
            <a:off x="7299325" y="2627313"/>
            <a:ext cx="184150" cy="366712"/>
          </a:xfrm>
          <a:prstGeom prst="rect">
            <a:avLst/>
          </a:prstGeom>
          <a:noFill/>
          <a:ln w="9525">
            <a:noFill/>
            <a:miter lim="800000"/>
            <a:headEnd/>
            <a:tailEnd/>
          </a:ln>
        </p:spPr>
        <p:txBody>
          <a:bodyPr wrap="none">
            <a:spAutoFit/>
          </a:bodyPr>
          <a:lstStyle/>
          <a:p>
            <a:endParaRPr lang="en-US"/>
          </a:p>
        </p:txBody>
      </p:sp>
      <p:sp>
        <p:nvSpPr>
          <p:cNvPr id="11269" name="Text Box 5"/>
          <p:cNvSpPr txBox="1">
            <a:spLocks noChangeArrowheads="1"/>
          </p:cNvSpPr>
          <p:nvPr/>
        </p:nvSpPr>
        <p:spPr bwMode="auto">
          <a:xfrm>
            <a:off x="5715000" y="1295400"/>
            <a:ext cx="2590800" cy="366713"/>
          </a:xfrm>
          <a:prstGeom prst="rect">
            <a:avLst/>
          </a:prstGeom>
          <a:noFill/>
          <a:ln w="9525">
            <a:noFill/>
            <a:miter lim="800000"/>
            <a:headEnd/>
            <a:tailEnd/>
          </a:ln>
        </p:spPr>
        <p:txBody>
          <a:bodyPr>
            <a:spAutoFit/>
          </a:bodyPr>
          <a:lstStyle/>
          <a:p>
            <a:endParaRPr lang="en-US"/>
          </a:p>
        </p:txBody>
      </p:sp>
      <p:sp>
        <p:nvSpPr>
          <p:cNvPr id="11270" name="Text Box 6"/>
          <p:cNvSpPr txBox="1">
            <a:spLocks noChangeArrowheads="1"/>
          </p:cNvSpPr>
          <p:nvPr/>
        </p:nvSpPr>
        <p:spPr bwMode="auto">
          <a:xfrm>
            <a:off x="7299325" y="2855913"/>
            <a:ext cx="184150" cy="366712"/>
          </a:xfrm>
          <a:prstGeom prst="rect">
            <a:avLst/>
          </a:prstGeom>
          <a:noFill/>
          <a:ln w="9525">
            <a:noFill/>
            <a:miter lim="800000"/>
            <a:headEnd/>
            <a:tailEnd/>
          </a:ln>
        </p:spPr>
        <p:txBody>
          <a:bodyPr wrap="none">
            <a:spAutoFit/>
          </a:bodyPr>
          <a:lstStyle/>
          <a:p>
            <a:endParaRPr lang="en-US"/>
          </a:p>
        </p:txBody>
      </p:sp>
      <p:sp>
        <p:nvSpPr>
          <p:cNvPr id="11271" name="Text Box 7"/>
          <p:cNvSpPr txBox="1">
            <a:spLocks noChangeArrowheads="1"/>
          </p:cNvSpPr>
          <p:nvPr/>
        </p:nvSpPr>
        <p:spPr bwMode="auto">
          <a:xfrm>
            <a:off x="6384925" y="1981200"/>
            <a:ext cx="2378075" cy="366713"/>
          </a:xfrm>
          <a:prstGeom prst="rect">
            <a:avLst/>
          </a:prstGeom>
          <a:noFill/>
          <a:ln w="9525">
            <a:noFill/>
            <a:miter lim="800000"/>
            <a:headEnd/>
            <a:tailEnd/>
          </a:ln>
        </p:spPr>
        <p:txBody>
          <a:bodyPr>
            <a:spAutoFit/>
          </a:bodyPr>
          <a:lstStyle/>
          <a:p>
            <a:endParaRPr lang="en-US"/>
          </a:p>
        </p:txBody>
      </p:sp>
      <p:sp>
        <p:nvSpPr>
          <p:cNvPr id="11272" name="Text Box 8"/>
          <p:cNvSpPr txBox="1">
            <a:spLocks noChangeArrowheads="1"/>
          </p:cNvSpPr>
          <p:nvPr/>
        </p:nvSpPr>
        <p:spPr bwMode="auto">
          <a:xfrm>
            <a:off x="152400" y="609600"/>
            <a:ext cx="1905000" cy="366713"/>
          </a:xfrm>
          <a:prstGeom prst="rect">
            <a:avLst/>
          </a:prstGeom>
          <a:noFill/>
          <a:ln w="9525">
            <a:noFill/>
            <a:miter lim="800000"/>
            <a:headEnd/>
            <a:tailEnd/>
          </a:ln>
        </p:spPr>
        <p:txBody>
          <a:bodyPr>
            <a:spAutoFit/>
          </a:bodyPr>
          <a:lstStyle/>
          <a:p>
            <a:r>
              <a:rPr lang="en-US" b="1"/>
              <a:t>USA</a:t>
            </a:r>
          </a:p>
        </p:txBody>
      </p:sp>
      <p:sp>
        <p:nvSpPr>
          <p:cNvPr id="11273" name="Text Box 9"/>
          <p:cNvSpPr txBox="1">
            <a:spLocks noChangeArrowheads="1"/>
          </p:cNvSpPr>
          <p:nvPr/>
        </p:nvSpPr>
        <p:spPr bwMode="auto">
          <a:xfrm>
            <a:off x="4724400" y="1133475"/>
            <a:ext cx="3429000" cy="850900"/>
          </a:xfrm>
          <a:prstGeom prst="rect">
            <a:avLst/>
          </a:prstGeom>
          <a:solidFill>
            <a:srgbClr val="CCFFCC">
              <a:alpha val="50195"/>
            </a:srgbClr>
          </a:solidFill>
          <a:ln w="25400">
            <a:solidFill>
              <a:srgbClr val="006600"/>
            </a:solidFill>
            <a:miter lim="800000"/>
            <a:headEnd/>
            <a:tailEnd/>
          </a:ln>
        </p:spPr>
        <p:txBody>
          <a:bodyPr>
            <a:spAutoFit/>
          </a:bodyPr>
          <a:lstStyle/>
          <a:p>
            <a:r>
              <a:rPr lang="en-US" sz="1600"/>
              <a:t>Now, do the same for the bar charts for the composition of the USA population</a:t>
            </a:r>
          </a:p>
        </p:txBody>
      </p:sp>
      <p:sp>
        <p:nvSpPr>
          <p:cNvPr id="11274" name="Text Box 10"/>
          <p:cNvSpPr txBox="1">
            <a:spLocks noChangeArrowheads="1"/>
          </p:cNvSpPr>
          <p:nvPr/>
        </p:nvSpPr>
        <p:spPr bwMode="auto">
          <a:xfrm>
            <a:off x="609600" y="5410200"/>
            <a:ext cx="5486400" cy="1216025"/>
          </a:xfrm>
          <a:prstGeom prst="rect">
            <a:avLst/>
          </a:prstGeom>
          <a:solidFill>
            <a:srgbClr val="CCECFF">
              <a:alpha val="50195"/>
            </a:srgbClr>
          </a:solidFill>
          <a:ln w="25400">
            <a:solidFill>
              <a:srgbClr val="006699"/>
            </a:solidFill>
            <a:miter lim="800000"/>
            <a:headEnd/>
            <a:tailEnd/>
          </a:ln>
        </p:spPr>
        <p:txBody>
          <a:bodyPr>
            <a:spAutoFit/>
          </a:bodyPr>
          <a:lstStyle/>
          <a:p>
            <a:pPr>
              <a:buFontTx/>
              <a:buChar char="•"/>
            </a:pPr>
            <a:r>
              <a:rPr lang="en-US"/>
              <a:t> Did the NHW group decrease from 1980 to 2000?</a:t>
            </a:r>
          </a:p>
          <a:p>
            <a:pPr>
              <a:buFontTx/>
              <a:buChar char="•"/>
            </a:pPr>
            <a:r>
              <a:rPr lang="en-US"/>
              <a:t> Did H grow to exceed NHB in 2000?</a:t>
            </a:r>
          </a:p>
          <a:p>
            <a:pPr>
              <a:buFontTx/>
              <a:buChar char="•"/>
            </a:pPr>
            <a:r>
              <a:rPr lang="en-US"/>
              <a:t> Which if any groups doubled in size?</a:t>
            </a:r>
          </a:p>
          <a:p>
            <a:pPr>
              <a:buFontTx/>
              <a:buChar char="•"/>
            </a:pPr>
            <a:r>
              <a:rPr lang="en-US"/>
              <a:t> Is the diversity of the USA increasing?</a:t>
            </a:r>
          </a:p>
        </p:txBody>
      </p:sp>
      <p:graphicFrame>
        <p:nvGraphicFramePr>
          <p:cNvPr id="80907" name="Group 11"/>
          <p:cNvGraphicFramePr>
            <a:graphicFrameLocks noGrp="1"/>
          </p:cNvGraphicFramePr>
          <p:nvPr>
            <p:ph idx="1"/>
          </p:nvPr>
        </p:nvGraphicFramePr>
        <p:xfrm>
          <a:off x="4953000" y="3429000"/>
          <a:ext cx="2667000" cy="1566863"/>
        </p:xfrm>
        <a:graphic>
          <a:graphicData uri="http://schemas.openxmlformats.org/drawingml/2006/table">
            <a:tbl>
              <a:tblPr/>
              <a:tblGrid>
                <a:gridCol w="722313"/>
                <a:gridCol w="611187"/>
                <a:gridCol w="695325"/>
                <a:gridCol w="638175"/>
              </a:tblGrid>
              <a:tr h="247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800000"/>
                          </a:solidFill>
                          <a:effectLst/>
                          <a:latin typeface="Arial" charset="0"/>
                        </a:rPr>
                        <a:t>Year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800000"/>
                          </a:solidFill>
                          <a:effectLst/>
                          <a:latin typeface="Arial" charset="0"/>
                        </a:rPr>
                        <a:t>1980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800000"/>
                          </a:solidFill>
                          <a:effectLst/>
                          <a:latin typeface="Arial" charset="0"/>
                        </a:rPr>
                        <a:t>1990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800000"/>
                          </a:solidFill>
                          <a:effectLst/>
                          <a:latin typeface="Arial" charset="0"/>
                        </a:rPr>
                        <a:t>2000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rPr>
                        <a:t>H</a:t>
                      </a:r>
                      <a:endParaRPr kumimoji="0" lang="en-US" sz="1400" b="0" i="0" u="none" strike="noStrike" cap="none" normalizeH="0" baseline="0" smtClean="0">
                        <a:ln>
                          <a:noFill/>
                        </a:ln>
                        <a:solidFill>
                          <a:srgbClr val="8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6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rPr>
                        <a:t>NHW</a:t>
                      </a:r>
                      <a:endParaRPr kumimoji="0" lang="en-US" sz="1400" b="0" i="0" u="none" strike="noStrike" cap="none" normalizeH="0" baseline="0" smtClean="0">
                        <a:ln>
                          <a:noFill/>
                        </a:ln>
                        <a:solidFill>
                          <a:srgbClr val="8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7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rPr>
                        <a:t>NHB</a:t>
                      </a:r>
                      <a:endParaRPr kumimoji="0" lang="en-US" sz="1400" b="0" i="0" u="none" strike="noStrike" cap="none" normalizeH="0" baseline="0" smtClean="0">
                        <a:ln>
                          <a:noFill/>
                        </a:ln>
                        <a:solidFill>
                          <a:srgbClr val="8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rPr>
                        <a:t>NHA</a:t>
                      </a:r>
                      <a:endParaRPr kumimoji="0" lang="en-US" sz="1400" b="0" i="0" u="none" strike="noStrike" cap="none" normalizeH="0" baseline="0" smtClean="0">
                        <a:ln>
                          <a:noFill/>
                        </a:ln>
                        <a:solidFill>
                          <a:srgbClr val="8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rgbClr val="8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307" name="Text Box 45"/>
          <p:cNvSpPr txBox="1">
            <a:spLocks noChangeArrowheads="1"/>
          </p:cNvSpPr>
          <p:nvPr/>
        </p:nvSpPr>
        <p:spPr bwMode="auto">
          <a:xfrm>
            <a:off x="4343400" y="2514600"/>
            <a:ext cx="4038600" cy="606425"/>
          </a:xfrm>
          <a:prstGeom prst="rect">
            <a:avLst/>
          </a:prstGeom>
          <a:solidFill>
            <a:srgbClr val="CCFFCC">
              <a:alpha val="50195"/>
            </a:srgbClr>
          </a:solidFill>
          <a:ln w="25400">
            <a:solidFill>
              <a:srgbClr val="006600"/>
            </a:solidFill>
            <a:miter lim="800000"/>
            <a:headEnd/>
            <a:tailEnd/>
          </a:ln>
        </p:spPr>
        <p:txBody>
          <a:bodyPr>
            <a:spAutoFit/>
          </a:bodyPr>
          <a:lstStyle/>
          <a:p>
            <a:r>
              <a:rPr lang="en-US" sz="1600" b="1"/>
              <a:t>Fill out the table on a sheet of paper, and answer the four questions.</a:t>
            </a:r>
          </a:p>
        </p:txBody>
      </p:sp>
      <p:pic>
        <p:nvPicPr>
          <p:cNvPr id="11308" name="Picture 47" descr="chart_race_graph_1"/>
          <p:cNvPicPr>
            <a:picLocks noChangeAspect="1" noChangeArrowheads="1"/>
          </p:cNvPicPr>
          <p:nvPr/>
        </p:nvPicPr>
        <p:blipFill>
          <a:blip r:embed="rId2"/>
          <a:srcRect/>
          <a:stretch>
            <a:fillRect/>
          </a:stretch>
        </p:blipFill>
        <p:spPr bwMode="auto">
          <a:xfrm>
            <a:off x="76200" y="1066800"/>
            <a:ext cx="3886200" cy="4267200"/>
          </a:xfrm>
          <a:prstGeom prst="rect">
            <a:avLst/>
          </a:prstGeom>
          <a:noFill/>
          <a:ln w="9525">
            <a:solidFill>
              <a:schemeClr val="tx1"/>
            </a:solidFill>
            <a:miter lim="800000"/>
            <a:headEnd/>
            <a:tailEnd/>
          </a:ln>
        </p:spPr>
      </p:pic>
      <p:sp>
        <p:nvSpPr>
          <p:cNvPr id="11309" name="Text Box 10"/>
          <p:cNvSpPr txBox="1">
            <a:spLocks noChangeArrowheads="1"/>
          </p:cNvSpPr>
          <p:nvPr/>
        </p:nvSpPr>
        <p:spPr bwMode="auto">
          <a:xfrm>
            <a:off x="6553200" y="5553075"/>
            <a:ext cx="2209800" cy="923925"/>
          </a:xfrm>
          <a:prstGeom prst="rect">
            <a:avLst/>
          </a:prstGeom>
          <a:solidFill>
            <a:srgbClr val="CCECFF">
              <a:alpha val="50195"/>
            </a:srgbClr>
          </a:solidFill>
          <a:ln w="25400">
            <a:solidFill>
              <a:srgbClr val="006699"/>
            </a:solidFill>
            <a:miter lim="800000"/>
            <a:headEnd/>
            <a:tailEnd/>
          </a:ln>
        </p:spPr>
        <p:txBody>
          <a:bodyPr>
            <a:spAutoFit/>
          </a:bodyPr>
          <a:lstStyle/>
          <a:p>
            <a:r>
              <a:rPr lang="en-US"/>
              <a:t>Now, let’s look at the data behind the graphs </a:t>
            </a:r>
            <a:r>
              <a:rPr lang="en-US">
                <a:sym typeface="Wingdings" pitchFamily="2" charset="2"/>
              </a:rPr>
              <a:t> </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QL Program">
  <a:themeElements>
    <a:clrScheme name="1_QL Progra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QL Progr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QL Progra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QL Progra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QL Progra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QL Progra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QL Progra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QL Progra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QL Progra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QL Progra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QL Progra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QL Progra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QL Progra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QL Progra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2956</TotalTime>
  <Words>2998</Words>
  <Application>Microsoft Office PowerPoint</Application>
  <PresentationFormat>On-screen Show (4:3)</PresentationFormat>
  <Paragraphs>201</Paragraphs>
  <Slides>21</Slides>
  <Notes>0</Notes>
  <HiddenSlides>2</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5" baseType="lpstr">
      <vt:lpstr>Arial</vt:lpstr>
      <vt:lpstr>Wingdings</vt:lpstr>
      <vt:lpstr>1_QL Program</vt:lpstr>
      <vt:lpstr>Microsoft Equation 3.0</vt:lpstr>
      <vt:lpstr>How Diverse Are We? </vt:lpstr>
      <vt:lpstr>Slide 2</vt:lpstr>
      <vt:lpstr>Basic Terms and Concepts</vt:lpstr>
      <vt:lpstr>Basic Terms and Concepts</vt:lpstr>
      <vt:lpstr>Basic Terms and Concepts</vt:lpstr>
      <vt:lpstr>Slide 6</vt:lpstr>
      <vt:lpstr>Slide 7</vt:lpstr>
      <vt:lpstr>Reading the Stacked Bar Charts for NYC</vt:lpstr>
      <vt:lpstr>Reading the Stacked Bar Charts for the USA</vt:lpstr>
      <vt:lpstr>Question 1: Did the NHW group decrease from 1980 to 2000?</vt:lpstr>
      <vt:lpstr>Question 1: Did the NHW group decrease from 1980 to 2000? (2)</vt:lpstr>
      <vt:lpstr>Question 1: Did the NHW group decrease from 1980 to 2000? (3)</vt:lpstr>
      <vt:lpstr>Slide 13</vt:lpstr>
      <vt:lpstr>Slide 14</vt:lpstr>
      <vt:lpstr>Slide 15</vt:lpstr>
      <vt:lpstr>Slide 16</vt:lpstr>
      <vt:lpstr>Slide 17</vt:lpstr>
      <vt:lpstr>Slide 18</vt:lpstr>
      <vt:lpstr>End-of-Module Assignment: Questions</vt:lpstr>
      <vt:lpstr>Slide 20</vt:lpstr>
      <vt:lpstr>Help for the spreadsheets of Slide 12</vt:lpstr>
    </vt:vector>
  </TitlesOfParts>
  <Company>Manhattan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School of Arts</dc:creator>
  <cp:lastModifiedBy>College of Arts and Sciences</cp:lastModifiedBy>
  <cp:revision>128</cp:revision>
  <dcterms:created xsi:type="dcterms:W3CDTF">2007-07-17T20:05:44Z</dcterms:created>
  <dcterms:modified xsi:type="dcterms:W3CDTF">2008-09-09T19:48:11Z</dcterms:modified>
</cp:coreProperties>
</file>