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1" r:id="rId1"/>
  </p:sldMasterIdLst>
  <p:notesMasterIdLst>
    <p:notesMasterId r:id="rId21"/>
  </p:notesMasterIdLst>
  <p:handoutMasterIdLst>
    <p:handoutMasterId r:id="rId22"/>
  </p:handoutMasterIdLst>
  <p:sldIdLst>
    <p:sldId id="261" r:id="rId2"/>
    <p:sldId id="279" r:id="rId3"/>
    <p:sldId id="319" r:id="rId4"/>
    <p:sldId id="320" r:id="rId5"/>
    <p:sldId id="310" r:id="rId6"/>
    <p:sldId id="322" r:id="rId7"/>
    <p:sldId id="326" r:id="rId8"/>
    <p:sldId id="327" r:id="rId9"/>
    <p:sldId id="328" r:id="rId10"/>
    <p:sldId id="324" r:id="rId11"/>
    <p:sldId id="332" r:id="rId12"/>
    <p:sldId id="329" r:id="rId13"/>
    <p:sldId id="333" r:id="rId14"/>
    <p:sldId id="330" r:id="rId15"/>
    <p:sldId id="295" r:id="rId16"/>
    <p:sldId id="321" r:id="rId17"/>
    <p:sldId id="301" r:id="rId18"/>
    <p:sldId id="334" r:id="rId19"/>
    <p:sldId id="318" r:id="rId20"/>
  </p:sldIdLst>
  <p:sldSz cx="9144000" cy="6858000" type="screen4x3"/>
  <p:notesSz cx="6858000" cy="9144000"/>
  <p:defaultTextStyle>
    <a:defPPr>
      <a:defRPr lang="en-US"/>
    </a:defPPr>
    <a:lvl1pPr algn="l" rtl="0" fontAlgn="base">
      <a:spcBef>
        <a:spcPct val="0"/>
      </a:spcBef>
      <a:spcAft>
        <a:spcPct val="0"/>
      </a:spcAft>
      <a:defRPr sz="1600" b="1" kern="1200">
        <a:solidFill>
          <a:schemeClr val="tx1"/>
        </a:solidFill>
        <a:latin typeface="Arial" charset="0"/>
        <a:ea typeface="+mn-ea"/>
        <a:cs typeface="Arial" charset="0"/>
      </a:defRPr>
    </a:lvl1pPr>
    <a:lvl2pPr marL="457200" algn="l" rtl="0" fontAlgn="base">
      <a:spcBef>
        <a:spcPct val="0"/>
      </a:spcBef>
      <a:spcAft>
        <a:spcPct val="0"/>
      </a:spcAft>
      <a:defRPr sz="1600" b="1" kern="1200">
        <a:solidFill>
          <a:schemeClr val="tx1"/>
        </a:solidFill>
        <a:latin typeface="Arial" charset="0"/>
        <a:ea typeface="+mn-ea"/>
        <a:cs typeface="Arial" charset="0"/>
      </a:defRPr>
    </a:lvl2pPr>
    <a:lvl3pPr marL="914400" algn="l" rtl="0" fontAlgn="base">
      <a:spcBef>
        <a:spcPct val="0"/>
      </a:spcBef>
      <a:spcAft>
        <a:spcPct val="0"/>
      </a:spcAft>
      <a:defRPr sz="1600" b="1" kern="1200">
        <a:solidFill>
          <a:schemeClr val="tx1"/>
        </a:solidFill>
        <a:latin typeface="Arial" charset="0"/>
        <a:ea typeface="+mn-ea"/>
        <a:cs typeface="Arial" charset="0"/>
      </a:defRPr>
    </a:lvl3pPr>
    <a:lvl4pPr marL="1371600" algn="l" rtl="0" fontAlgn="base">
      <a:spcBef>
        <a:spcPct val="0"/>
      </a:spcBef>
      <a:spcAft>
        <a:spcPct val="0"/>
      </a:spcAft>
      <a:defRPr sz="1600" b="1" kern="1200">
        <a:solidFill>
          <a:schemeClr val="tx1"/>
        </a:solidFill>
        <a:latin typeface="Arial" charset="0"/>
        <a:ea typeface="+mn-ea"/>
        <a:cs typeface="Arial" charset="0"/>
      </a:defRPr>
    </a:lvl4pPr>
    <a:lvl5pPr marL="1828800" algn="l" rtl="0" fontAlgn="base">
      <a:spcBef>
        <a:spcPct val="0"/>
      </a:spcBef>
      <a:spcAft>
        <a:spcPct val="0"/>
      </a:spcAft>
      <a:defRPr sz="1600" b="1" kern="1200">
        <a:solidFill>
          <a:schemeClr val="tx1"/>
        </a:solidFill>
        <a:latin typeface="Arial" charset="0"/>
        <a:ea typeface="+mn-ea"/>
        <a:cs typeface="Arial" charset="0"/>
      </a:defRPr>
    </a:lvl5pPr>
    <a:lvl6pPr marL="2286000" algn="l" defTabSz="914400" rtl="0" eaLnBrk="1" latinLnBrk="0" hangingPunct="1">
      <a:defRPr sz="1600" b="1" kern="1200">
        <a:solidFill>
          <a:schemeClr val="tx1"/>
        </a:solidFill>
        <a:latin typeface="Arial" charset="0"/>
        <a:ea typeface="+mn-ea"/>
        <a:cs typeface="Arial" charset="0"/>
      </a:defRPr>
    </a:lvl6pPr>
    <a:lvl7pPr marL="2743200" algn="l" defTabSz="914400" rtl="0" eaLnBrk="1" latinLnBrk="0" hangingPunct="1">
      <a:defRPr sz="1600" b="1" kern="1200">
        <a:solidFill>
          <a:schemeClr val="tx1"/>
        </a:solidFill>
        <a:latin typeface="Arial" charset="0"/>
        <a:ea typeface="+mn-ea"/>
        <a:cs typeface="Arial" charset="0"/>
      </a:defRPr>
    </a:lvl7pPr>
    <a:lvl8pPr marL="3200400" algn="l" defTabSz="914400" rtl="0" eaLnBrk="1" latinLnBrk="0" hangingPunct="1">
      <a:defRPr sz="1600" b="1" kern="1200">
        <a:solidFill>
          <a:schemeClr val="tx1"/>
        </a:solidFill>
        <a:latin typeface="Arial" charset="0"/>
        <a:ea typeface="+mn-ea"/>
        <a:cs typeface="Arial" charset="0"/>
      </a:defRPr>
    </a:lvl8pPr>
    <a:lvl9pPr marL="3657600" algn="l" defTabSz="914400" rtl="0" eaLnBrk="1" latinLnBrk="0" hangingPunct="1">
      <a:defRPr sz="16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66"/>
    <a:srgbClr val="006666"/>
    <a:srgbClr val="009999"/>
    <a:srgbClr val="006600"/>
    <a:srgbClr val="003300"/>
    <a:srgbClr val="00CC66"/>
    <a:srgbClr val="FF3300"/>
    <a:srgbClr val="FF505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17" autoAdjust="0"/>
    <p:restoredTop sz="94595" autoAdjust="0"/>
  </p:normalViewPr>
  <p:slideViewPr>
    <p:cSldViewPr>
      <p:cViewPr varScale="1">
        <p:scale>
          <a:sx n="70" d="100"/>
          <a:sy n="70" d="100"/>
        </p:scale>
        <p:origin x="-116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11161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cs typeface="+mn-cs"/>
              </a:defRPr>
            </a:lvl1pPr>
          </a:lstStyle>
          <a:p>
            <a:pPr>
              <a:defRPr/>
            </a:pPr>
            <a:endParaRPr lang="en-US"/>
          </a:p>
        </p:txBody>
      </p:sp>
      <p:sp>
        <p:nvSpPr>
          <p:cNvPr id="11162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11162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cs typeface="+mn-cs"/>
              </a:defRPr>
            </a:lvl1pPr>
          </a:lstStyle>
          <a:p>
            <a:pPr>
              <a:defRPr/>
            </a:pPr>
            <a:fld id="{3DB44EB6-4450-442C-A4C0-0122728F287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30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cs typeface="+mn-cs"/>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30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cs typeface="+mn-cs"/>
              </a:defRPr>
            </a:lvl1pPr>
          </a:lstStyle>
          <a:p>
            <a:pPr>
              <a:defRPr/>
            </a:pPr>
            <a:fld id="{B7040892-7585-4EBD-9511-2C5B3396932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p>
            <a:pPr>
              <a:defRPr/>
            </a:pPr>
            <a:fld id="{7D1D7D28-A002-4391-9D6C-2B53D0712664}" type="slidenum">
              <a:rPr lang="en-US" smtClean="0"/>
              <a:pPr>
                <a:defRPr/>
              </a:pPr>
              <a:t>1</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p>
            <a:pPr>
              <a:defRPr/>
            </a:pPr>
            <a:fld id="{F19A6AAB-46E5-4ED4-A1C6-2C6110A3F9D2}" type="slidenum">
              <a:rPr lang="en-US" smtClean="0"/>
              <a:pPr>
                <a:defRPr/>
              </a:pPr>
              <a:t>15</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p:txBody>
          <a:bodyPr/>
          <a:lstStyle/>
          <a:p>
            <a:pPr>
              <a:defRPr/>
            </a:pPr>
            <a:fld id="{04154D25-D669-4DA6-9C2B-F468D138E663}" type="slidenum">
              <a:rPr lang="en-US" smtClean="0"/>
              <a:pPr>
                <a:defRPr/>
              </a:pPr>
              <a:t>17</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p:txBody>
          <a:bodyPr/>
          <a:lstStyle/>
          <a:p>
            <a:pPr>
              <a:defRPr/>
            </a:pPr>
            <a:fld id="{18CD331E-B0B9-41F0-8243-AFB6C36FD00F}" type="slidenum">
              <a:rPr lang="en-US" smtClean="0"/>
              <a:pPr>
                <a:defRPr/>
              </a:pPr>
              <a:t>18</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B4606E52-F365-42BF-AEEF-7950A7EA9094}" type="slidenum">
              <a:rPr lang="en-US" smtClean="0"/>
              <a:pPr>
                <a:defRPr/>
              </a:pPr>
              <a:t>2</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p:txBody>
          <a:bodyPr/>
          <a:lstStyle/>
          <a:p>
            <a:pPr>
              <a:defRPr/>
            </a:pPr>
            <a:fld id="{55D44B21-B273-4A0C-9DE7-461B7C5A2844}" type="slidenum">
              <a:rPr lang="en-US" smtClean="0"/>
              <a:pPr>
                <a:defRPr/>
              </a:pPr>
              <a:t>3</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p>
            <a:pPr>
              <a:defRPr/>
            </a:pPr>
            <a:fld id="{A7564F86-2E6D-40E7-9D07-E71FC8F8BD0E}" type="slidenum">
              <a:rPr lang="en-US" smtClean="0"/>
              <a:pPr>
                <a:defRPr/>
              </a:pPr>
              <a:t>4</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p:txBody>
          <a:bodyPr/>
          <a:lstStyle/>
          <a:p>
            <a:pPr>
              <a:defRPr/>
            </a:pPr>
            <a:fld id="{B109FFA7-B3DA-4F9B-95AC-196721BBA23F}" type="slidenum">
              <a:rPr lang="en-US" smtClean="0"/>
              <a:pPr>
                <a:defRPr/>
              </a:pPr>
              <a:t>5</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eaLnBrk="0" hangingPunct="0">
              <a:defRPr/>
            </a:pPr>
            <a:endParaRPr lang="en-US">
              <a:cs typeface="+mn-cs"/>
            </a:endParaRPr>
          </a:p>
        </p:txBody>
      </p:sp>
      <p:sp>
        <p:nvSpPr>
          <p:cNvPr id="5" name="Rectangle 8"/>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eaLnBrk="0" hangingPunct="0">
              <a:defRPr/>
            </a:pPr>
            <a:endParaRPr lang="en-US">
              <a:cs typeface="+mn-cs"/>
            </a:endParaRPr>
          </a:p>
        </p:txBody>
      </p:sp>
      <p:sp>
        <p:nvSpPr>
          <p:cNvPr id="59394" name="AutoShape 2"/>
          <p:cNvSpPr>
            <a:spLocks noGrp="1" noChangeArrowheads="1"/>
          </p:cNvSpPr>
          <p:nvPr>
            <p:ph type="ctrTitle"/>
          </p:nvPr>
        </p:nvSpPr>
        <p:spPr>
          <a:xfrm>
            <a:off x="2044700" y="1481138"/>
            <a:ext cx="6013450" cy="819150"/>
          </a:xfrm>
          <a:prstGeom prst="roundRect">
            <a:avLst>
              <a:gd name="adj" fmla="val 50000"/>
            </a:avLst>
          </a:prstGeom>
          <a:solidFill>
            <a:srgbClr val="FF7C80">
              <a:alpha val="80000"/>
            </a:srgbClr>
          </a:solidFill>
          <a:ln w="38100">
            <a:solidFill>
              <a:srgbClr val="800000"/>
            </a:solidFill>
            <a:round/>
          </a:ln>
        </p:spPr>
        <p:txBody>
          <a:bodyPr wrap="none">
            <a:spAutoFit/>
          </a:bodyPr>
          <a:lstStyle>
            <a:lvl1pPr>
              <a:defRPr sz="3200">
                <a:solidFill>
                  <a:srgbClr val="800000"/>
                </a:solidFill>
              </a:defRPr>
            </a:lvl1pPr>
          </a:lstStyle>
          <a:p>
            <a:r>
              <a:rPr lang="en-US"/>
              <a:t>Click to edit Master title style</a:t>
            </a:r>
          </a:p>
        </p:txBody>
      </p:sp>
      <p:sp>
        <p:nvSpPr>
          <p:cNvPr id="59395" name="Rectangle 3"/>
          <p:cNvSpPr>
            <a:spLocks noGrp="1" noChangeArrowheads="1"/>
          </p:cNvSpPr>
          <p:nvPr>
            <p:ph type="subTitle" idx="1"/>
          </p:nvPr>
        </p:nvSpPr>
        <p:spPr>
          <a:xfrm>
            <a:off x="1295400" y="2895600"/>
            <a:ext cx="6400800" cy="533400"/>
          </a:xfrm>
        </p:spPr>
        <p:txBody>
          <a:bodyPr/>
          <a:lstStyle>
            <a:lvl1pPr marL="0" indent="0" algn="ctr">
              <a:buFontTx/>
              <a:buNone/>
              <a:defRPr b="1"/>
            </a:lvl1pPr>
          </a:lstStyle>
          <a:p>
            <a:r>
              <a:rPr 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a:xfrm>
            <a:off x="6553200" y="6553200"/>
            <a:ext cx="2590800" cy="304800"/>
          </a:xfrm>
        </p:spPr>
        <p:txBody>
          <a:bodyPr/>
          <a:lstStyle>
            <a:lvl1pPr>
              <a:defRPr/>
            </a:lvl1pPr>
          </a:lstStyle>
          <a:p>
            <a:pPr>
              <a:defRPr/>
            </a:pPr>
            <a:fld id="{324A49D6-43EE-4C66-9038-B9B794BEE816}"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9B892D-2EE4-4808-9F70-34B99033A50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2238"/>
            <a:ext cx="2152650" cy="3763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 y="122238"/>
            <a:ext cx="6305550" cy="3763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3ED00E-15A1-4B7C-A0D8-8C73C461B5A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553200"/>
            <a:ext cx="2590800" cy="304800"/>
          </a:xfrm>
        </p:spPr>
        <p:txBody>
          <a:bodyPr/>
          <a:lstStyle>
            <a:lvl1pPr>
              <a:defRPr/>
            </a:lvl1pPr>
          </a:lstStyle>
          <a:p>
            <a:pPr>
              <a:defRPr/>
            </a:pPr>
            <a:fld id="{1D453E53-B522-4B28-8374-057B836C0CC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20A03F-93F5-4DD4-B1E9-70D4A7C37C4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283F03-E5C5-4651-ACBF-5374E10D3EF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17EB94F-0ECD-4919-82C5-EBB41D3D2B4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8534400" y="6553200"/>
            <a:ext cx="609600" cy="304800"/>
          </a:xfrm>
        </p:spPr>
        <p:txBody>
          <a:bodyPr/>
          <a:lstStyle>
            <a:lvl1pPr>
              <a:defRPr/>
            </a:lvl1pPr>
          </a:lstStyle>
          <a:p>
            <a:pPr>
              <a:defRPr/>
            </a:pPr>
            <a:fld id="{586E5C1B-B058-49BF-A9EA-5AA2CF5B7A9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1AF9B5B-20B6-483E-A129-EAAA1C16BE5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F7BDAB-21E1-4E28-A432-1FB1CFEB3CA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C34EE2E-1C6F-4131-934F-7D968B9C0AE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DC"/>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76200" y="122238"/>
            <a:ext cx="8229600" cy="411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83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mn-cs"/>
              </a:defRPr>
            </a:lvl1pPr>
          </a:lstStyle>
          <a:p>
            <a:pPr>
              <a:defRPr/>
            </a:pPr>
            <a:endParaRPr lang="en-US"/>
          </a:p>
        </p:txBody>
      </p:sp>
      <p:sp>
        <p:nvSpPr>
          <p:cNvPr id="583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mn-cs"/>
              </a:defRPr>
            </a:lvl1pPr>
          </a:lstStyle>
          <a:p>
            <a:pPr>
              <a:defRPr/>
            </a:pPr>
            <a:endParaRPr lang="en-US"/>
          </a:p>
        </p:txBody>
      </p:sp>
      <p:sp>
        <p:nvSpPr>
          <p:cNvPr id="58374" name="Rectangle 6"/>
          <p:cNvSpPr>
            <a:spLocks noGrp="1" noChangeArrowheads="1"/>
          </p:cNvSpPr>
          <p:nvPr>
            <p:ph type="sldNum" sz="quarter" idx="4"/>
          </p:nvPr>
        </p:nvSpPr>
        <p:spPr bwMode="auto">
          <a:xfrm>
            <a:off x="6553200" y="6477000"/>
            <a:ext cx="25908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atin typeface="Arial" charset="0"/>
                <a:cs typeface="+mn-cs"/>
              </a:defRPr>
            </a:lvl1pPr>
          </a:lstStyle>
          <a:p>
            <a:pPr>
              <a:defRPr/>
            </a:pPr>
            <a:fld id="{1952EF7A-620A-4095-9C15-41ECE0D4F9CE}" type="slidenum">
              <a:rPr lang="en-US"/>
              <a:pPr>
                <a:defRPr/>
              </a:pPr>
              <a:t>‹#›</a:t>
            </a:fld>
            <a:endParaRPr lang="en-US"/>
          </a:p>
        </p:txBody>
      </p:sp>
      <p:sp>
        <p:nvSpPr>
          <p:cNvPr id="58375" name="Rectangle 7"/>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lgn="ctr">
              <a:defRPr/>
            </a:pPr>
            <a:endParaRPr lang="en-US" sz="2400" b="0">
              <a:cs typeface="+mn-cs"/>
            </a:endParaRPr>
          </a:p>
        </p:txBody>
      </p:sp>
      <p:sp>
        <p:nvSpPr>
          <p:cNvPr id="58376" name="Rectangle 8"/>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eaLnBrk="0" hangingPunct="0">
              <a:defRPr/>
            </a:pPr>
            <a:endParaRPr lang="en-US">
              <a:cs typeface="+mn-cs"/>
            </a:endParaRPr>
          </a:p>
        </p:txBody>
      </p:sp>
    </p:spTree>
  </p:cSld>
  <p:clrMap bg1="lt1" tx1="dk1" bg2="lt2" tx2="dk2" accent1="accent1" accent2="accent2" accent3="accent3" accent4="accent4" accent5="accent5" accent6="accent6" hlink="hlink" folHlink="folHlink"/>
  <p:sldLayoutIdLst>
    <p:sldLayoutId id="2147483828" r:id="rId1"/>
    <p:sldLayoutId id="2147483829" r:id="rId2"/>
    <p:sldLayoutId id="2147483820" r:id="rId3"/>
    <p:sldLayoutId id="2147483821" r:id="rId4"/>
    <p:sldLayoutId id="2147483822" r:id="rId5"/>
    <p:sldLayoutId id="2147483830" r:id="rId6"/>
    <p:sldLayoutId id="2147483823" r:id="rId7"/>
    <p:sldLayoutId id="2147483824" r:id="rId8"/>
    <p:sldLayoutId id="2147483825" r:id="rId9"/>
    <p:sldLayoutId id="2147483826" r:id="rId10"/>
    <p:sldLayoutId id="2147483827" r:id="rId11"/>
  </p:sldLayoutIdLst>
  <p:hf hdr="0" ftr="0" dt="0"/>
  <p:txStyles>
    <p:titleStyle>
      <a:lvl1pPr algn="l" rtl="0" eaLnBrk="0" fontAlgn="base" hangingPunct="0">
        <a:spcBef>
          <a:spcPct val="0"/>
        </a:spcBef>
        <a:spcAft>
          <a:spcPct val="0"/>
        </a:spcAft>
        <a:defRPr sz="2000" b="1">
          <a:solidFill>
            <a:schemeClr val="tx2"/>
          </a:solidFill>
          <a:latin typeface="+mj-lt"/>
          <a:ea typeface="+mj-ea"/>
          <a:cs typeface="+mj-cs"/>
        </a:defRPr>
      </a:lvl1pPr>
      <a:lvl2pPr algn="l" rtl="0" eaLnBrk="0" fontAlgn="base" hangingPunct="0">
        <a:spcBef>
          <a:spcPct val="0"/>
        </a:spcBef>
        <a:spcAft>
          <a:spcPct val="0"/>
        </a:spcAft>
        <a:defRPr sz="2000" b="1">
          <a:solidFill>
            <a:schemeClr val="tx2"/>
          </a:solidFill>
          <a:latin typeface="Arial" charset="0"/>
        </a:defRPr>
      </a:lvl2pPr>
      <a:lvl3pPr algn="l" rtl="0" eaLnBrk="0" fontAlgn="base" hangingPunct="0">
        <a:spcBef>
          <a:spcPct val="0"/>
        </a:spcBef>
        <a:spcAft>
          <a:spcPct val="0"/>
        </a:spcAft>
        <a:defRPr sz="2000" b="1">
          <a:solidFill>
            <a:schemeClr val="tx2"/>
          </a:solidFill>
          <a:latin typeface="Arial" charset="0"/>
        </a:defRPr>
      </a:lvl3pPr>
      <a:lvl4pPr algn="l" rtl="0" eaLnBrk="0" fontAlgn="base" hangingPunct="0">
        <a:spcBef>
          <a:spcPct val="0"/>
        </a:spcBef>
        <a:spcAft>
          <a:spcPct val="0"/>
        </a:spcAft>
        <a:defRPr sz="2000" b="1">
          <a:solidFill>
            <a:schemeClr val="tx2"/>
          </a:solidFill>
          <a:latin typeface="Arial" charset="0"/>
        </a:defRPr>
      </a:lvl4pPr>
      <a:lvl5pPr algn="l" rtl="0" eaLnBrk="0" fontAlgn="base" hangingPunct="0">
        <a:spcBef>
          <a:spcPct val="0"/>
        </a:spcBef>
        <a:spcAft>
          <a:spcPct val="0"/>
        </a:spcAft>
        <a:defRPr sz="2000" b="1">
          <a:solidFill>
            <a:schemeClr val="tx2"/>
          </a:solidFill>
          <a:latin typeface="Arial" charset="0"/>
        </a:defRPr>
      </a:lvl5pPr>
      <a:lvl6pPr marL="457200" algn="l" rtl="0" fontAlgn="base">
        <a:spcBef>
          <a:spcPct val="0"/>
        </a:spcBef>
        <a:spcAft>
          <a:spcPct val="0"/>
        </a:spcAft>
        <a:defRPr sz="2000" b="1">
          <a:solidFill>
            <a:schemeClr val="tx2"/>
          </a:solidFill>
          <a:latin typeface="Arial" charset="0"/>
        </a:defRPr>
      </a:lvl6pPr>
      <a:lvl7pPr marL="914400" algn="l" rtl="0" fontAlgn="base">
        <a:spcBef>
          <a:spcPct val="0"/>
        </a:spcBef>
        <a:spcAft>
          <a:spcPct val="0"/>
        </a:spcAft>
        <a:defRPr sz="2000" b="1">
          <a:solidFill>
            <a:schemeClr val="tx2"/>
          </a:solidFill>
          <a:latin typeface="Arial" charset="0"/>
        </a:defRPr>
      </a:lvl7pPr>
      <a:lvl8pPr marL="1371600" algn="l" rtl="0" fontAlgn="base">
        <a:spcBef>
          <a:spcPct val="0"/>
        </a:spcBef>
        <a:spcAft>
          <a:spcPct val="0"/>
        </a:spcAft>
        <a:defRPr sz="2000" b="1">
          <a:solidFill>
            <a:schemeClr val="tx2"/>
          </a:solidFill>
          <a:latin typeface="Arial" charset="0"/>
        </a:defRPr>
      </a:lvl8pPr>
      <a:lvl9pPr marL="1828800" algn="l" rtl="0" fontAlgn="base">
        <a:spcBef>
          <a:spcPct val="0"/>
        </a:spcBef>
        <a:spcAft>
          <a:spcPct val="0"/>
        </a:spcAft>
        <a:defRPr sz="2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rgbClr val="800000"/>
          </a:solidFill>
          <a:latin typeface="+mn-lt"/>
          <a:ea typeface="+mn-ea"/>
          <a:cs typeface="+mn-cs"/>
        </a:defRPr>
      </a:lvl1pPr>
      <a:lvl2pPr marL="742950" indent="-285750" algn="l" rtl="0" eaLnBrk="0" fontAlgn="base" hangingPunct="0">
        <a:spcBef>
          <a:spcPct val="20000"/>
        </a:spcBef>
        <a:spcAft>
          <a:spcPct val="0"/>
        </a:spcAft>
        <a:buChar char="–"/>
        <a:defRPr sz="2000">
          <a:solidFill>
            <a:srgbClr val="800000"/>
          </a:solidFill>
          <a:latin typeface="+mn-lt"/>
        </a:defRPr>
      </a:lvl2pPr>
      <a:lvl3pPr marL="1143000" indent="-228600" algn="l" rtl="0" eaLnBrk="0" fontAlgn="base" hangingPunct="0">
        <a:spcBef>
          <a:spcPct val="20000"/>
        </a:spcBef>
        <a:spcAft>
          <a:spcPct val="0"/>
        </a:spcAft>
        <a:buChar char="•"/>
        <a:defRPr sz="2400">
          <a:solidFill>
            <a:srgbClr val="800000"/>
          </a:solidFill>
          <a:latin typeface="+mn-lt"/>
        </a:defRPr>
      </a:lvl3pPr>
      <a:lvl4pPr marL="1600200" indent="-228600" algn="l" rtl="0" eaLnBrk="0" fontAlgn="base" hangingPunct="0">
        <a:spcBef>
          <a:spcPct val="20000"/>
        </a:spcBef>
        <a:spcAft>
          <a:spcPct val="0"/>
        </a:spcAft>
        <a:buChar char="–"/>
        <a:defRPr sz="1600">
          <a:solidFill>
            <a:srgbClr val="800000"/>
          </a:solidFill>
          <a:latin typeface="+mn-lt"/>
        </a:defRPr>
      </a:lvl4pPr>
      <a:lvl5pPr marL="2057400" indent="-228600" algn="l" rtl="0" eaLnBrk="0" fontAlgn="base" hangingPunct="0">
        <a:spcBef>
          <a:spcPct val="20000"/>
        </a:spcBef>
        <a:spcAft>
          <a:spcPct val="0"/>
        </a:spcAft>
        <a:buChar char="»"/>
        <a:defRPr sz="1600">
          <a:solidFill>
            <a:srgbClr val="800000"/>
          </a:solidFill>
          <a:latin typeface="+mn-lt"/>
        </a:defRPr>
      </a:lvl5pPr>
      <a:lvl6pPr marL="2514600" indent="-228600" algn="l" rtl="0" fontAlgn="base">
        <a:spcBef>
          <a:spcPct val="20000"/>
        </a:spcBef>
        <a:spcAft>
          <a:spcPct val="0"/>
        </a:spcAft>
        <a:buChar char="»"/>
        <a:defRPr sz="1600">
          <a:solidFill>
            <a:srgbClr val="800000"/>
          </a:solidFill>
          <a:latin typeface="+mn-lt"/>
        </a:defRPr>
      </a:lvl6pPr>
      <a:lvl7pPr marL="2971800" indent="-228600" algn="l" rtl="0" fontAlgn="base">
        <a:spcBef>
          <a:spcPct val="20000"/>
        </a:spcBef>
        <a:spcAft>
          <a:spcPct val="0"/>
        </a:spcAft>
        <a:buChar char="»"/>
        <a:defRPr sz="1600">
          <a:solidFill>
            <a:srgbClr val="800000"/>
          </a:solidFill>
          <a:latin typeface="+mn-lt"/>
        </a:defRPr>
      </a:lvl7pPr>
      <a:lvl8pPr marL="3429000" indent="-228600" algn="l" rtl="0" fontAlgn="base">
        <a:spcBef>
          <a:spcPct val="20000"/>
        </a:spcBef>
        <a:spcAft>
          <a:spcPct val="0"/>
        </a:spcAft>
        <a:buChar char="»"/>
        <a:defRPr sz="1600">
          <a:solidFill>
            <a:srgbClr val="800000"/>
          </a:solidFill>
          <a:latin typeface="+mn-lt"/>
        </a:defRPr>
      </a:lvl8pPr>
      <a:lvl9pPr marL="3886200" indent="-228600" algn="l" rtl="0" fontAlgn="base">
        <a:spcBef>
          <a:spcPct val="20000"/>
        </a:spcBef>
        <a:spcAft>
          <a:spcPct val="0"/>
        </a:spcAft>
        <a:buChar char="»"/>
        <a:defRPr sz="1600">
          <a:solidFill>
            <a:srgbClr val="8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package" Target="../embeddings/Microsoft_Office_Excel_Worksheet2.xlsx"/></Relationships>
</file>

<file path=ppt/slides/_rels/slide1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slide" Target="slide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package" Target="../embeddings/Microsoft_Office_Excel_Worksheet1.xlsx"/><Relationship Id="rId5" Type="http://schemas.openxmlformats.org/officeDocument/2006/relationships/image" Target="../media/image2.png"/><Relationship Id="rId4" Type="http://schemas.openxmlformats.org/officeDocument/2006/relationships/slide" Target="slide16.xml"/></Relationships>
</file>

<file path=ppt/slides/_rels/slide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slide" Target="slide18.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1.wmf"/><Relationship Id="rId4"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ctrTitle"/>
          </p:nvPr>
        </p:nvSpPr>
        <p:spPr>
          <a:xfrm>
            <a:off x="2743200" y="914400"/>
            <a:ext cx="3832225" cy="822325"/>
          </a:xfrm>
          <a:solidFill>
            <a:srgbClr val="FF7C80">
              <a:alpha val="79999"/>
            </a:srgbClr>
          </a:solidFill>
        </p:spPr>
        <p:txBody>
          <a:bodyPr/>
          <a:lstStyle/>
          <a:p>
            <a:pPr algn="ctr" eaLnBrk="1" hangingPunct="1"/>
            <a:r>
              <a:rPr lang="en-US" smtClean="0"/>
              <a:t>The Digital Divide</a:t>
            </a:r>
          </a:p>
        </p:txBody>
      </p:sp>
      <p:sp>
        <p:nvSpPr>
          <p:cNvPr id="7171" name="Rectangle 3"/>
          <p:cNvSpPr>
            <a:spLocks noGrp="1" noChangeArrowheads="1"/>
          </p:cNvSpPr>
          <p:nvPr>
            <p:ph type="subTitle" idx="1"/>
          </p:nvPr>
        </p:nvSpPr>
        <p:spPr>
          <a:xfrm>
            <a:off x="533400" y="1981200"/>
            <a:ext cx="8077200" cy="533400"/>
          </a:xfrm>
        </p:spPr>
        <p:txBody>
          <a:bodyPr/>
          <a:lstStyle/>
          <a:p>
            <a:pPr eaLnBrk="1" hangingPunct="1"/>
            <a:r>
              <a:rPr lang="en-US" smtClean="0"/>
              <a:t>A Question of Equal Access to Computer Technology</a:t>
            </a:r>
          </a:p>
        </p:txBody>
      </p:sp>
      <p:sp>
        <p:nvSpPr>
          <p:cNvPr id="7172" name="Text Box 4"/>
          <p:cNvSpPr txBox="1">
            <a:spLocks noChangeArrowheads="1"/>
          </p:cNvSpPr>
          <p:nvPr/>
        </p:nvSpPr>
        <p:spPr bwMode="auto">
          <a:xfrm>
            <a:off x="533400" y="3048000"/>
            <a:ext cx="3962400" cy="2047875"/>
          </a:xfrm>
          <a:prstGeom prst="rect">
            <a:avLst/>
          </a:prstGeom>
          <a:noFill/>
          <a:ln w="9525">
            <a:noFill/>
            <a:miter lim="800000"/>
            <a:headEnd/>
            <a:tailEnd/>
          </a:ln>
        </p:spPr>
        <p:txBody>
          <a:bodyPr>
            <a:spAutoFit/>
          </a:bodyPr>
          <a:lstStyle/>
          <a:p>
            <a:pPr algn="ctr"/>
            <a:r>
              <a:rPr lang="en-US" b="0" i="1"/>
              <a:t>In a democratic society, we like to think that all citizens have equal access to resources such as education, books, computers and Internet availability.  </a:t>
            </a:r>
          </a:p>
          <a:p>
            <a:pPr algn="ctr"/>
            <a:endParaRPr lang="en-US" b="0" i="1"/>
          </a:p>
          <a:p>
            <a:pPr algn="ctr"/>
            <a:r>
              <a:rPr lang="en-US" b="0" i="1"/>
              <a:t>Do all American citizens have equal access to computers and technology?</a:t>
            </a:r>
          </a:p>
          <a:p>
            <a:pPr algn="ctr"/>
            <a:endParaRPr lang="en-US" b="0" i="1"/>
          </a:p>
        </p:txBody>
      </p:sp>
      <p:sp>
        <p:nvSpPr>
          <p:cNvPr id="7173" name="Text Box 5"/>
          <p:cNvSpPr txBox="1">
            <a:spLocks noChangeArrowheads="1"/>
          </p:cNvSpPr>
          <p:nvPr/>
        </p:nvSpPr>
        <p:spPr bwMode="auto">
          <a:xfrm>
            <a:off x="533400" y="5638800"/>
            <a:ext cx="7696200" cy="908050"/>
          </a:xfrm>
          <a:prstGeom prst="rect">
            <a:avLst/>
          </a:prstGeom>
          <a:solidFill>
            <a:srgbClr val="CCFFCC">
              <a:alpha val="50195"/>
            </a:srgbClr>
          </a:solidFill>
          <a:ln w="25400">
            <a:solidFill>
              <a:srgbClr val="339966"/>
            </a:solidFill>
            <a:miter lim="800000"/>
            <a:headEnd/>
            <a:tailEnd/>
          </a:ln>
        </p:spPr>
        <p:txBody>
          <a:bodyPr>
            <a:spAutoFit/>
          </a:bodyPr>
          <a:lstStyle/>
          <a:p>
            <a:r>
              <a:rPr lang="en-US" sz="1400" b="0"/>
              <a:t>Prepared for SSAC by</a:t>
            </a:r>
          </a:p>
          <a:p>
            <a:r>
              <a:rPr lang="en-US" sz="1400" b="0"/>
              <a:t>Maryann Allen – Colby-Sawyer College</a:t>
            </a:r>
          </a:p>
          <a:p>
            <a:endParaRPr lang="en-US" sz="1200" b="0"/>
          </a:p>
          <a:p>
            <a:r>
              <a:rPr lang="en-US" sz="1200" b="0"/>
              <a:t>© The Washington Center for Improving the Quality of Undergraduate Education.  All rights reserved. 2007.</a:t>
            </a:r>
          </a:p>
        </p:txBody>
      </p:sp>
      <p:sp>
        <p:nvSpPr>
          <p:cNvPr id="7174" name="Rectangle 7"/>
          <p:cNvSpPr>
            <a:spLocks noChangeArrowheads="1"/>
          </p:cNvSpPr>
          <p:nvPr/>
        </p:nvSpPr>
        <p:spPr bwMode="auto">
          <a:xfrm>
            <a:off x="76200" y="76200"/>
            <a:ext cx="2133600" cy="457200"/>
          </a:xfrm>
          <a:prstGeom prst="rect">
            <a:avLst/>
          </a:prstGeom>
          <a:noFill/>
          <a:ln w="9525">
            <a:noFill/>
            <a:miter lim="800000"/>
            <a:headEnd/>
            <a:tailEnd/>
          </a:ln>
        </p:spPr>
        <p:txBody>
          <a:bodyPr wrap="none" anchor="ctr"/>
          <a:lstStyle/>
          <a:p>
            <a:pPr eaLnBrk="0" hangingPunct="0"/>
            <a:r>
              <a:rPr lang="en-US" sz="1800"/>
              <a:t>SSAC2007:HN49.MA1.2</a:t>
            </a:r>
          </a:p>
        </p:txBody>
      </p:sp>
      <p:sp>
        <p:nvSpPr>
          <p:cNvPr id="14342" name="Text Box 6"/>
          <p:cNvSpPr txBox="1">
            <a:spLocks noChangeArrowheads="1"/>
          </p:cNvSpPr>
          <p:nvPr/>
        </p:nvSpPr>
        <p:spPr bwMode="auto">
          <a:xfrm>
            <a:off x="4648200" y="3810000"/>
            <a:ext cx="3962400" cy="1169551"/>
          </a:xfrm>
          <a:prstGeom prst="rect">
            <a:avLst/>
          </a:prstGeom>
          <a:solidFill>
            <a:srgbClr val="CCECFF">
              <a:alpha val="50000"/>
            </a:srgbClr>
          </a:solidFill>
          <a:ln w="25400">
            <a:solidFill>
              <a:srgbClr val="006699"/>
            </a:solidFill>
            <a:miter lim="800000"/>
            <a:headEnd/>
            <a:tailEnd/>
          </a:ln>
          <a:effectLst/>
        </p:spPr>
        <p:txBody>
          <a:bodyPr wrap="square">
            <a:spAutoFit/>
          </a:bodyPr>
          <a:lstStyle/>
          <a:p>
            <a:pPr eaLnBrk="0" hangingPunct="0">
              <a:defRPr/>
            </a:pPr>
            <a:r>
              <a:rPr lang="en-US" sz="1400" u="sng" dirty="0"/>
              <a:t>Supporting Quantitative Concepts and Skills</a:t>
            </a:r>
          </a:p>
          <a:p>
            <a:pPr eaLnBrk="0" hangingPunct="0">
              <a:defRPr/>
            </a:pPr>
            <a:r>
              <a:rPr lang="en-US" sz="1400" dirty="0">
                <a:effectLst>
                  <a:outerShdw blurRad="38100" dist="38100" dir="2700000" algn="tl">
                    <a:srgbClr val="FFFFFF"/>
                  </a:outerShdw>
                </a:effectLst>
              </a:rPr>
              <a:t>Formulas</a:t>
            </a:r>
          </a:p>
          <a:p>
            <a:pPr eaLnBrk="0" hangingPunct="0">
              <a:defRPr/>
            </a:pPr>
            <a:r>
              <a:rPr lang="en-US" sz="1400" dirty="0">
                <a:effectLst>
                  <a:outerShdw blurRad="38100" dist="38100" dir="2700000" algn="tl">
                    <a:srgbClr val="FFFFFF"/>
                  </a:outerShdw>
                </a:effectLst>
              </a:rPr>
              <a:t>Rates</a:t>
            </a:r>
          </a:p>
          <a:p>
            <a:pPr eaLnBrk="0" hangingPunct="0">
              <a:defRPr/>
            </a:pPr>
            <a:r>
              <a:rPr lang="en-US" sz="1400" dirty="0">
                <a:effectLst>
                  <a:outerShdw blurRad="38100" dist="38100" dir="2700000" algn="tl">
                    <a:srgbClr val="FFFFFF"/>
                  </a:outerShdw>
                </a:effectLst>
              </a:rPr>
              <a:t>Data Analysis (Subtotals)</a:t>
            </a:r>
            <a:endParaRPr lang="en-US" sz="1400" b="0" dirty="0">
              <a:effectLst>
                <a:outerShdw blurRad="38100" dist="38100" dir="2700000" algn="tl">
                  <a:srgbClr val="FFFFFF"/>
                </a:outerShdw>
              </a:effectLst>
            </a:endParaRPr>
          </a:p>
          <a:p>
            <a:pPr eaLnBrk="0" hangingPunct="0">
              <a:defRPr/>
            </a:pPr>
            <a:endParaRPr lang="en-US" sz="1400" b="0" dirty="0">
              <a:effectLst>
                <a:outerShdw blurRad="38100" dist="38100" dir="2700000" algn="tl">
                  <a:srgbClr val="FFFFFF"/>
                </a:outerShdw>
              </a:effectLst>
            </a:endParaRPr>
          </a:p>
        </p:txBody>
      </p:sp>
      <p:sp>
        <p:nvSpPr>
          <p:cNvPr id="7176" name="Text Box 18"/>
          <p:cNvSpPr txBox="1">
            <a:spLocks noChangeArrowheads="1"/>
          </p:cNvSpPr>
          <p:nvPr/>
        </p:nvSpPr>
        <p:spPr bwMode="auto">
          <a:xfrm>
            <a:off x="5029200" y="2895600"/>
            <a:ext cx="3581400" cy="553998"/>
          </a:xfrm>
          <a:prstGeom prst="rect">
            <a:avLst/>
          </a:prstGeom>
          <a:solidFill>
            <a:srgbClr val="CCECFF">
              <a:alpha val="50000"/>
            </a:srgbClr>
          </a:solidFill>
          <a:ln w="25400">
            <a:solidFill>
              <a:srgbClr val="006699"/>
            </a:solidFill>
            <a:miter lim="800000"/>
            <a:headEnd/>
            <a:tailEnd/>
          </a:ln>
        </p:spPr>
        <p:txBody>
          <a:bodyPr wrap="square">
            <a:spAutoFit/>
          </a:bodyPr>
          <a:lstStyle/>
          <a:p>
            <a:pPr eaLnBrk="0" hangingPunct="0"/>
            <a:r>
              <a:rPr lang="en-US" u="sng" dirty="0"/>
              <a:t>Core Quantitative Concept</a:t>
            </a:r>
          </a:p>
          <a:p>
            <a:pPr eaLnBrk="0" hangingPunct="0"/>
            <a:r>
              <a:rPr lang="en-US" sz="1400" dirty="0"/>
              <a:t>Weighted Averages (or Weighted Rates)</a:t>
            </a:r>
          </a:p>
        </p:txBody>
      </p:sp>
      <p:sp>
        <p:nvSpPr>
          <p:cNvPr id="7177" name="Slide Number Placeholder 10"/>
          <p:cNvSpPr>
            <a:spLocks noGrp="1"/>
          </p:cNvSpPr>
          <p:nvPr>
            <p:ph type="sldNum" sz="quarter" idx="12"/>
          </p:nvPr>
        </p:nvSpPr>
        <p:spPr/>
        <p:txBody>
          <a:bodyPr/>
          <a:lstStyle/>
          <a:p>
            <a:pPr>
              <a:defRPr/>
            </a:pPr>
            <a:fld id="{FC7EE8C6-78B0-49F8-BC9D-8D51D004004B}" type="slidenum">
              <a:rPr lang="en-US" smtClean="0"/>
              <a:pPr>
                <a:defRPr/>
              </a:pPr>
              <a:t>1</a:t>
            </a:fld>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2"/>
          <p:cNvSpPr txBox="1">
            <a:spLocks noChangeArrowheads="1"/>
          </p:cNvSpPr>
          <p:nvPr/>
        </p:nvSpPr>
        <p:spPr bwMode="auto">
          <a:xfrm>
            <a:off x="304800" y="762000"/>
            <a:ext cx="8382000" cy="1107996"/>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sz="1800" dirty="0"/>
              <a:t>In Excel, there are many useful tools for summarizing and analyzing data.  In this exercise, we will use the Subtotal tool to summarize the digital divide dataset</a:t>
            </a:r>
            <a:r>
              <a:rPr lang="en-US" sz="1800" dirty="0" smtClean="0"/>
              <a:t>.</a:t>
            </a:r>
            <a:endParaRPr lang="en-US" dirty="0"/>
          </a:p>
        </p:txBody>
      </p:sp>
      <p:sp>
        <p:nvSpPr>
          <p:cNvPr id="15362" name="Title 1"/>
          <p:cNvSpPr>
            <a:spLocks noGrp="1"/>
          </p:cNvSpPr>
          <p:nvPr>
            <p:ph type="title"/>
          </p:nvPr>
        </p:nvSpPr>
        <p:spPr/>
        <p:txBody>
          <a:bodyPr/>
          <a:lstStyle/>
          <a:p>
            <a:pPr eaLnBrk="1" hangingPunct="1"/>
            <a:r>
              <a:rPr lang="en-US" smtClean="0"/>
              <a:t>Inserting Subtotals</a:t>
            </a:r>
          </a:p>
        </p:txBody>
      </p:sp>
      <p:pic>
        <p:nvPicPr>
          <p:cNvPr id="15363" name="Picture 2"/>
          <p:cNvPicPr>
            <a:picLocks noChangeAspect="1" noChangeArrowheads="1"/>
          </p:cNvPicPr>
          <p:nvPr/>
        </p:nvPicPr>
        <p:blipFill>
          <a:blip r:embed="rId3"/>
          <a:srcRect/>
          <a:stretch>
            <a:fillRect/>
          </a:stretch>
        </p:blipFill>
        <p:spPr bwMode="auto">
          <a:xfrm>
            <a:off x="381000" y="2057400"/>
            <a:ext cx="8428038" cy="1466850"/>
          </a:xfrm>
          <a:prstGeom prst="rect">
            <a:avLst/>
          </a:prstGeom>
          <a:noFill/>
          <a:ln w="9525">
            <a:noFill/>
            <a:miter lim="800000"/>
            <a:headEnd/>
            <a:tailEnd/>
          </a:ln>
        </p:spPr>
      </p:pic>
      <p:sp>
        <p:nvSpPr>
          <p:cNvPr id="15364" name="Slide Number Placeholder 4"/>
          <p:cNvSpPr>
            <a:spLocks noGrp="1"/>
          </p:cNvSpPr>
          <p:nvPr>
            <p:ph type="sldNum" sz="quarter" idx="12"/>
          </p:nvPr>
        </p:nvSpPr>
        <p:spPr/>
        <p:txBody>
          <a:bodyPr/>
          <a:lstStyle/>
          <a:p>
            <a:pPr>
              <a:defRPr/>
            </a:pPr>
            <a:fld id="{566E1A5B-8761-44B3-BC79-57B5DB5BE179}" type="slidenum">
              <a:rPr lang="en-US" smtClean="0"/>
              <a:pPr>
                <a:defRPr/>
              </a:pPr>
              <a:t>10</a:t>
            </a:fld>
            <a:endParaRPr lang="en-US" smtClean="0"/>
          </a:p>
        </p:txBody>
      </p:sp>
      <p:pic>
        <p:nvPicPr>
          <p:cNvPr id="15365" name="Picture 2"/>
          <p:cNvPicPr>
            <a:picLocks noChangeAspect="1" noChangeArrowheads="1"/>
          </p:cNvPicPr>
          <p:nvPr/>
        </p:nvPicPr>
        <p:blipFill>
          <a:blip r:embed="rId4"/>
          <a:srcRect/>
          <a:stretch>
            <a:fillRect/>
          </a:stretch>
        </p:blipFill>
        <p:spPr bwMode="auto">
          <a:xfrm>
            <a:off x="6172200" y="3429000"/>
            <a:ext cx="2486025" cy="3152775"/>
          </a:xfrm>
          <a:prstGeom prst="rect">
            <a:avLst/>
          </a:prstGeom>
          <a:noFill/>
          <a:ln w="9525">
            <a:noFill/>
            <a:miter lim="800000"/>
            <a:headEnd/>
            <a:tailEnd/>
          </a:ln>
        </p:spPr>
      </p:pic>
      <p:sp>
        <p:nvSpPr>
          <p:cNvPr id="15367" name="Text Box 12"/>
          <p:cNvSpPr txBox="1">
            <a:spLocks noChangeArrowheads="1"/>
          </p:cNvSpPr>
          <p:nvPr/>
        </p:nvSpPr>
        <p:spPr bwMode="auto">
          <a:xfrm>
            <a:off x="914400" y="3886200"/>
            <a:ext cx="4191000" cy="1754326"/>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dirty="0"/>
              <a:t>To access the Subtotal tool, click the Data tab on the Excel ribbon,  and click on Subtotal.</a:t>
            </a:r>
          </a:p>
          <a:p>
            <a:pPr eaLnBrk="0" hangingPunct="0"/>
            <a:endParaRPr lang="en-US" dirty="0"/>
          </a:p>
          <a:p>
            <a:pPr eaLnBrk="0" hangingPunct="0"/>
            <a:r>
              <a:rPr lang="en-US" dirty="0"/>
              <a:t>This opens the Subtotal Dialog Box as shown to the right</a:t>
            </a:r>
            <a:r>
              <a:rPr lang="en-US" dirty="0" smtClean="0"/>
              <a:t>.</a:t>
            </a:r>
            <a:endParaRPr lang="en-US" dirty="0"/>
          </a:p>
        </p:txBody>
      </p:sp>
      <p:sp>
        <p:nvSpPr>
          <p:cNvPr id="15368" name="Freeform 10"/>
          <p:cNvSpPr>
            <a:spLocks noChangeArrowheads="1"/>
          </p:cNvSpPr>
          <p:nvPr/>
        </p:nvSpPr>
        <p:spPr bwMode="auto">
          <a:xfrm>
            <a:off x="228600" y="1828800"/>
            <a:ext cx="3505200" cy="2590800"/>
          </a:xfrm>
          <a:custGeom>
            <a:avLst/>
            <a:gdLst>
              <a:gd name="T0" fmla="*/ 232767 w 3947886"/>
              <a:gd name="T1" fmla="*/ 11271471 h 2266648"/>
              <a:gd name="T2" fmla="*/ 45281 w 3947886"/>
              <a:gd name="T3" fmla="*/ 7662670 h 2266648"/>
              <a:gd name="T4" fmla="*/ 69663 w 3947886"/>
              <a:gd name="T5" fmla="*/ 2321667 h 2266648"/>
              <a:gd name="T6" fmla="*/ 463262 w 3947886"/>
              <a:gd name="T7" fmla="*/ 156381 h 2266648"/>
              <a:gd name="T8" fmla="*/ 853375 w 3947886"/>
              <a:gd name="T9" fmla="*/ 1383373 h 2266648"/>
              <a:gd name="T10" fmla="*/ 947422 w 3947886"/>
              <a:gd name="T11" fmla="*/ 2249484 h 2266648"/>
              <a:gd name="T12" fmla="*/ 0 60000 65536"/>
              <a:gd name="T13" fmla="*/ 0 60000 65536"/>
              <a:gd name="T14" fmla="*/ 0 60000 65536"/>
              <a:gd name="T15" fmla="*/ 0 60000 65536"/>
              <a:gd name="T16" fmla="*/ 0 60000 65536"/>
              <a:gd name="T17" fmla="*/ 0 60000 65536"/>
              <a:gd name="T18" fmla="*/ 0 w 3947886"/>
              <a:gd name="T19" fmla="*/ 0 h 2266648"/>
              <a:gd name="T20" fmla="*/ 3947886 w 3947886"/>
              <a:gd name="T21" fmla="*/ 2266648 h 2266648"/>
            </a:gdLst>
            <a:ahLst/>
            <a:cxnLst>
              <a:cxn ang="T12">
                <a:pos x="T0" y="T1"/>
              </a:cxn>
              <a:cxn ang="T13">
                <a:pos x="T2" y="T3"/>
              </a:cxn>
              <a:cxn ang="T14">
                <a:pos x="T4" y="T5"/>
              </a:cxn>
              <a:cxn ang="T15">
                <a:pos x="T6" y="T7"/>
              </a:cxn>
              <a:cxn ang="T16">
                <a:pos x="T8" y="T9"/>
              </a:cxn>
              <a:cxn ang="T17">
                <a:pos x="T10" y="T11"/>
              </a:cxn>
            </a:cxnLst>
            <a:rect l="T18" t="T19" r="T20" b="T21"/>
            <a:pathLst>
              <a:path w="3947886" h="2266648">
                <a:moveTo>
                  <a:pt x="969933" y="2266648"/>
                </a:moveTo>
                <a:cubicBezTo>
                  <a:pt x="707466" y="2053772"/>
                  <a:pt x="301960" y="1840896"/>
                  <a:pt x="188686" y="1540934"/>
                </a:cubicBezTo>
                <a:cubicBezTo>
                  <a:pt x="75412" y="1240972"/>
                  <a:pt x="0" y="718458"/>
                  <a:pt x="290286" y="466877"/>
                </a:cubicBezTo>
                <a:cubicBezTo>
                  <a:pt x="580572" y="215296"/>
                  <a:pt x="1386115" y="62896"/>
                  <a:pt x="1930401" y="31448"/>
                </a:cubicBezTo>
                <a:cubicBezTo>
                  <a:pt x="2474687" y="0"/>
                  <a:pt x="3219754" y="208039"/>
                  <a:pt x="3556001" y="278191"/>
                </a:cubicBezTo>
                <a:cubicBezTo>
                  <a:pt x="3892248" y="348343"/>
                  <a:pt x="3920067" y="400352"/>
                  <a:pt x="3947886" y="452362"/>
                </a:cubicBezTo>
              </a:path>
            </a:pathLst>
          </a:custGeom>
          <a:noFill/>
          <a:ln w="31750" algn="ctr">
            <a:solidFill>
              <a:srgbClr val="006699"/>
            </a:solidFill>
            <a:round/>
            <a:headEnd/>
            <a:tailEnd type="stealth" w="lg" len="med"/>
          </a:ln>
        </p:spPr>
        <p:txBody>
          <a:bodyPr lIns="182880" tIns="137160" rIns="182880" bIns="137160"/>
          <a:lstStyle/>
          <a:p>
            <a:pPr marL="342900" indent="-342900" eaLnBrk="0" hangingPunct="0"/>
            <a:endParaRPr lang="en-US"/>
          </a:p>
        </p:txBody>
      </p:sp>
      <p:sp>
        <p:nvSpPr>
          <p:cNvPr id="15369" name="Freeform 15"/>
          <p:cNvSpPr>
            <a:spLocks noChangeArrowheads="1"/>
          </p:cNvSpPr>
          <p:nvPr/>
        </p:nvSpPr>
        <p:spPr bwMode="auto">
          <a:xfrm>
            <a:off x="5122863" y="3629025"/>
            <a:ext cx="1046162" cy="1819275"/>
          </a:xfrm>
          <a:custGeom>
            <a:avLst/>
            <a:gdLst>
              <a:gd name="T0" fmla="*/ 0 w 1045028"/>
              <a:gd name="T1" fmla="*/ 21574083 h 1445406"/>
              <a:gd name="T2" fmla="*/ 587540 w 1045028"/>
              <a:gd name="T3" fmla="*/ 19967535 h 1445406"/>
              <a:gd name="T4" fmla="*/ 631606 w 1045028"/>
              <a:gd name="T5" fmla="*/ 4243646 h 1445406"/>
              <a:gd name="T6" fmla="*/ 1057571 w 1045028"/>
              <a:gd name="T7" fmla="*/ 0 h 1445406"/>
              <a:gd name="T8" fmla="*/ 1057571 w 1045028"/>
              <a:gd name="T9" fmla="*/ 0 h 1445406"/>
              <a:gd name="T10" fmla="*/ 0 60000 65536"/>
              <a:gd name="T11" fmla="*/ 0 60000 65536"/>
              <a:gd name="T12" fmla="*/ 0 60000 65536"/>
              <a:gd name="T13" fmla="*/ 0 60000 65536"/>
              <a:gd name="T14" fmla="*/ 0 60000 65536"/>
              <a:gd name="T15" fmla="*/ 0 w 1045028"/>
              <a:gd name="T16" fmla="*/ 0 h 1445406"/>
              <a:gd name="T17" fmla="*/ 1045028 w 1045028"/>
              <a:gd name="T18" fmla="*/ 1445406 h 1445406"/>
            </a:gdLst>
            <a:ahLst/>
            <a:cxnLst>
              <a:cxn ang="T10">
                <a:pos x="T0" y="T1"/>
              </a:cxn>
              <a:cxn ang="T11">
                <a:pos x="T2" y="T3"/>
              </a:cxn>
              <a:cxn ang="T12">
                <a:pos x="T4" y="T5"/>
              </a:cxn>
              <a:cxn ang="T13">
                <a:pos x="T6" y="T7"/>
              </a:cxn>
              <a:cxn ang="T14">
                <a:pos x="T8" y="T9"/>
              </a:cxn>
            </a:cxnLst>
            <a:rect l="T15" t="T16" r="T17" b="T18"/>
            <a:pathLst>
              <a:path w="1045028" h="1445406">
                <a:moveTo>
                  <a:pt x="0" y="1364343"/>
                </a:moveTo>
                <a:cubicBezTo>
                  <a:pt x="238276" y="1389743"/>
                  <a:pt x="476552" y="1445406"/>
                  <a:pt x="580571" y="1262743"/>
                </a:cubicBezTo>
                <a:cubicBezTo>
                  <a:pt x="684590" y="1080080"/>
                  <a:pt x="546705" y="478824"/>
                  <a:pt x="624114" y="268367"/>
                </a:cubicBezTo>
                <a:cubicBezTo>
                  <a:pt x="701523" y="57910"/>
                  <a:pt x="974876" y="44728"/>
                  <a:pt x="1045028" y="0"/>
                </a:cubicBezTo>
              </a:path>
            </a:pathLst>
          </a:custGeom>
          <a:noFill/>
          <a:ln w="31750" algn="ctr">
            <a:solidFill>
              <a:srgbClr val="006699"/>
            </a:solidFill>
            <a:round/>
            <a:headEnd/>
            <a:tailEnd type="stealth" w="lg" len="med"/>
          </a:ln>
        </p:spPr>
        <p:txBody>
          <a:bodyPr lIns="182880" tIns="137160" rIns="182880" bIns="137160"/>
          <a:lstStyle/>
          <a:p>
            <a:pPr marL="342900" indent="-342900" eaLnBrk="0" hangingPunct="0"/>
            <a:endParaRPr lang="en-US"/>
          </a:p>
        </p:txBody>
      </p:sp>
      <p:sp>
        <p:nvSpPr>
          <p:cNvPr id="15370" name="Freeform 16"/>
          <p:cNvSpPr>
            <a:spLocks noChangeArrowheads="1"/>
          </p:cNvSpPr>
          <p:nvPr/>
        </p:nvSpPr>
        <p:spPr bwMode="auto">
          <a:xfrm>
            <a:off x="2328863" y="2330450"/>
            <a:ext cx="4583112" cy="2357438"/>
          </a:xfrm>
          <a:custGeom>
            <a:avLst/>
            <a:gdLst>
              <a:gd name="T0" fmla="*/ 112551 w 4582884"/>
              <a:gd name="T1" fmla="*/ 29616083 h 1872980"/>
              <a:gd name="T2" fmla="*/ 0 w 4582884"/>
              <a:gd name="T3" fmla="*/ 29616083 h 1872980"/>
              <a:gd name="T4" fmla="*/ 2247318 w 4582884"/>
              <a:gd name="T5" fmla="*/ 29479383 h 1872980"/>
              <a:gd name="T6" fmla="*/ 3129521 w 4582884"/>
              <a:gd name="T7" fmla="*/ 20370294 h 1872980"/>
              <a:gd name="T8" fmla="*/ 3401819 w 4582884"/>
              <a:gd name="T9" fmla="*/ 4646931 h 1872980"/>
              <a:gd name="T10" fmla="*/ 3822954 w 4582884"/>
              <a:gd name="T11" fmla="*/ 403414 h 1872980"/>
              <a:gd name="T12" fmla="*/ 4276789 w 4582884"/>
              <a:gd name="T13" fmla="*/ 2226380 h 1872980"/>
              <a:gd name="T14" fmla="*/ 4585392 w 4582884"/>
              <a:gd name="T15" fmla="*/ 8059796 h 1872980"/>
              <a:gd name="T16" fmla="*/ 0 60000 65536"/>
              <a:gd name="T17" fmla="*/ 0 60000 65536"/>
              <a:gd name="T18" fmla="*/ 0 60000 65536"/>
              <a:gd name="T19" fmla="*/ 0 60000 65536"/>
              <a:gd name="T20" fmla="*/ 0 60000 65536"/>
              <a:gd name="T21" fmla="*/ 0 60000 65536"/>
              <a:gd name="T22" fmla="*/ 0 60000 65536"/>
              <a:gd name="T23" fmla="*/ 0 60000 65536"/>
              <a:gd name="T24" fmla="*/ 0 w 4582884"/>
              <a:gd name="T25" fmla="*/ 0 h 1872980"/>
              <a:gd name="T26" fmla="*/ 4582884 w 4582884"/>
              <a:gd name="T27" fmla="*/ 1872980 h 18729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82884" h="1872980">
                <a:moveTo>
                  <a:pt x="112485" y="1872980"/>
                </a:moveTo>
                <a:lnTo>
                  <a:pt x="0" y="1872980"/>
                </a:lnTo>
                <a:lnTo>
                  <a:pt x="2246086" y="1864333"/>
                </a:lnTo>
                <a:cubicBezTo>
                  <a:pt x="2748643" y="1766879"/>
                  <a:pt x="2935513" y="1549998"/>
                  <a:pt x="3127827" y="1288256"/>
                </a:cubicBezTo>
                <a:cubicBezTo>
                  <a:pt x="3320141" y="1026514"/>
                  <a:pt x="3284460" y="504337"/>
                  <a:pt x="3399970" y="293880"/>
                </a:cubicBezTo>
                <a:cubicBezTo>
                  <a:pt x="3515480" y="83423"/>
                  <a:pt x="3675136" y="51026"/>
                  <a:pt x="3820884" y="25513"/>
                </a:cubicBezTo>
                <a:cubicBezTo>
                  <a:pt x="3966632" y="0"/>
                  <a:pt x="4147457" y="60099"/>
                  <a:pt x="4274457" y="140800"/>
                </a:cubicBezTo>
                <a:cubicBezTo>
                  <a:pt x="4401457" y="221501"/>
                  <a:pt x="4506080" y="458318"/>
                  <a:pt x="4582884" y="509717"/>
                </a:cubicBezTo>
              </a:path>
            </a:pathLst>
          </a:custGeom>
          <a:noFill/>
          <a:ln w="31750" algn="ctr">
            <a:solidFill>
              <a:srgbClr val="006699"/>
            </a:solidFill>
            <a:round/>
            <a:headEnd/>
            <a:tailEnd type="stealth" w="lg" len="med"/>
          </a:ln>
        </p:spPr>
        <p:txBody>
          <a:bodyPr lIns="182880" tIns="137160" rIns="182880" bIns="137160"/>
          <a:lstStyle/>
          <a:p>
            <a:pPr marL="342900" indent="-342900" eaLnBrk="0" hangingPunct="0"/>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Inserting Subtotals (continued)</a:t>
            </a:r>
          </a:p>
        </p:txBody>
      </p:sp>
      <p:sp>
        <p:nvSpPr>
          <p:cNvPr id="16387" name="Slide Number Placeholder 4"/>
          <p:cNvSpPr>
            <a:spLocks noGrp="1"/>
          </p:cNvSpPr>
          <p:nvPr>
            <p:ph type="sldNum" sz="quarter" idx="12"/>
          </p:nvPr>
        </p:nvSpPr>
        <p:spPr/>
        <p:txBody>
          <a:bodyPr/>
          <a:lstStyle/>
          <a:p>
            <a:pPr>
              <a:defRPr/>
            </a:pPr>
            <a:fld id="{564F94C5-14A2-4716-A02E-695495B747AB}" type="slidenum">
              <a:rPr lang="en-US" smtClean="0"/>
              <a:pPr>
                <a:defRPr/>
              </a:pPr>
              <a:t>11</a:t>
            </a:fld>
            <a:endParaRPr lang="en-US" smtClean="0"/>
          </a:p>
        </p:txBody>
      </p:sp>
      <p:pic>
        <p:nvPicPr>
          <p:cNvPr id="16388" name="Picture 2"/>
          <p:cNvPicPr>
            <a:picLocks noChangeAspect="1" noChangeArrowheads="1"/>
          </p:cNvPicPr>
          <p:nvPr/>
        </p:nvPicPr>
        <p:blipFill>
          <a:blip r:embed="rId3"/>
          <a:srcRect/>
          <a:stretch>
            <a:fillRect/>
          </a:stretch>
        </p:blipFill>
        <p:spPr bwMode="auto">
          <a:xfrm>
            <a:off x="609600" y="3505200"/>
            <a:ext cx="2486025" cy="3152775"/>
          </a:xfrm>
          <a:prstGeom prst="rect">
            <a:avLst/>
          </a:prstGeom>
          <a:noFill/>
          <a:ln w="9525">
            <a:noFill/>
            <a:miter lim="800000"/>
            <a:headEnd/>
            <a:tailEnd/>
          </a:ln>
        </p:spPr>
      </p:pic>
      <p:sp>
        <p:nvSpPr>
          <p:cNvPr id="16389" name="Rectangle 13"/>
          <p:cNvSpPr>
            <a:spLocks noChangeArrowheads="1"/>
          </p:cNvSpPr>
          <p:nvPr/>
        </p:nvSpPr>
        <p:spPr bwMode="auto">
          <a:xfrm>
            <a:off x="304800" y="762000"/>
            <a:ext cx="8458200" cy="1828800"/>
          </a:xfrm>
          <a:prstGeom prst="rect">
            <a:avLst/>
          </a:prstGeom>
          <a:solidFill>
            <a:srgbClr val="FF7C80">
              <a:alpha val="50000"/>
            </a:srgbClr>
          </a:solidFill>
          <a:ln w="25400" algn="ctr">
            <a:solidFill>
              <a:srgbClr val="800000"/>
            </a:solidFill>
            <a:miter lim="800000"/>
            <a:headEnd/>
            <a:tailEnd/>
          </a:ln>
        </p:spPr>
        <p:txBody>
          <a:bodyPr anchor="ctr"/>
          <a:lstStyle/>
          <a:p>
            <a:pPr marL="342900" indent="-342900">
              <a:spcAft>
                <a:spcPts val="600"/>
              </a:spcAft>
            </a:pPr>
            <a:r>
              <a:rPr lang="en-US" dirty="0">
                <a:solidFill>
                  <a:srgbClr val="800000"/>
                </a:solidFill>
              </a:rPr>
              <a:t>The Subtotals Dialog Box asks you to select three key pieces of information:</a:t>
            </a:r>
          </a:p>
          <a:p>
            <a:pPr marL="342900" indent="-342900">
              <a:spcAft>
                <a:spcPts val="600"/>
              </a:spcAft>
              <a:buFontTx/>
              <a:buAutoNum type="arabicPeriod"/>
            </a:pPr>
            <a:r>
              <a:rPr lang="en-US" dirty="0">
                <a:solidFill>
                  <a:srgbClr val="800000"/>
                </a:solidFill>
              </a:rPr>
              <a:t> “At each change in”: (in the dropdown list of column headings-or data fields)</a:t>
            </a:r>
          </a:p>
          <a:p>
            <a:pPr marL="800100" lvl="1" indent="-342900">
              <a:spcAft>
                <a:spcPts val="600"/>
              </a:spcAft>
              <a:buFont typeface="Arial" charset="0"/>
              <a:buChar char="•"/>
            </a:pPr>
            <a:r>
              <a:rPr lang="en-US" dirty="0">
                <a:solidFill>
                  <a:srgbClr val="800000"/>
                </a:solidFill>
              </a:rPr>
              <a:t>As you may recall from Slide 6, the data set must be sorted by whatever field you choose here prior to inserting subtotals.</a:t>
            </a:r>
          </a:p>
          <a:p>
            <a:pPr marL="342900" indent="-342900">
              <a:spcAft>
                <a:spcPts val="600"/>
              </a:spcAft>
              <a:buFontTx/>
              <a:buAutoNum type="arabicPeriod" startAt="2"/>
            </a:pPr>
            <a:r>
              <a:rPr lang="en-US" dirty="0">
                <a:solidFill>
                  <a:srgbClr val="800000"/>
                </a:solidFill>
              </a:rPr>
              <a:t>“Use function”: (in the dropdown list of ways to summarize the data)</a:t>
            </a:r>
          </a:p>
          <a:p>
            <a:pPr marL="342900" indent="-342900">
              <a:spcAft>
                <a:spcPts val="600"/>
              </a:spcAft>
              <a:buFontTx/>
              <a:buAutoNum type="arabicPeriod" startAt="2"/>
            </a:pPr>
            <a:r>
              <a:rPr lang="en-US" dirty="0">
                <a:solidFill>
                  <a:srgbClr val="800000"/>
                </a:solidFill>
              </a:rPr>
              <a:t>“Add subtotals to”: (series of check boxes for all of the fields in the data set)</a:t>
            </a:r>
          </a:p>
        </p:txBody>
      </p:sp>
      <p:sp>
        <p:nvSpPr>
          <p:cNvPr id="16390" name="Text Box 9"/>
          <p:cNvSpPr txBox="1">
            <a:spLocks noChangeArrowheads="1"/>
          </p:cNvSpPr>
          <p:nvPr/>
        </p:nvSpPr>
        <p:spPr bwMode="auto">
          <a:xfrm>
            <a:off x="3352800" y="3429000"/>
            <a:ext cx="5334000" cy="3279775"/>
          </a:xfrm>
          <a:prstGeom prst="rect">
            <a:avLst/>
          </a:prstGeom>
          <a:solidFill>
            <a:srgbClr val="CCFFCC">
              <a:alpha val="50195"/>
            </a:srgbClr>
          </a:solidFill>
          <a:ln w="25400">
            <a:solidFill>
              <a:srgbClr val="339966"/>
            </a:solidFill>
            <a:miter lim="800000"/>
            <a:headEnd/>
            <a:tailEnd/>
          </a:ln>
        </p:spPr>
        <p:txBody>
          <a:bodyPr>
            <a:spAutoFit/>
          </a:bodyPr>
          <a:lstStyle/>
          <a:p>
            <a:pPr marL="342900" indent="-342900" eaLnBrk="0" hangingPunct="0">
              <a:spcBef>
                <a:spcPts val="600"/>
              </a:spcBef>
              <a:buFont typeface="Arial" charset="0"/>
              <a:buAutoNum type="arabicPeriod"/>
            </a:pPr>
            <a:r>
              <a:rPr lang="en-US"/>
              <a:t>Choose Region from the first dropdown list. (Note that the data must be sorted by Region prior to inserting subtotals.  This signals Excel to insert a row whenever the data in that column change from one value to another.  Hence the need to sort by this column prior to inserting subtotals.)</a:t>
            </a:r>
          </a:p>
          <a:p>
            <a:pPr marL="342900" indent="-342900" eaLnBrk="0" hangingPunct="0">
              <a:spcBef>
                <a:spcPts val="600"/>
              </a:spcBef>
              <a:buFont typeface="Arial" charset="0"/>
              <a:buAutoNum type="arabicPeriod"/>
            </a:pPr>
            <a:r>
              <a:rPr lang="en-US"/>
              <a:t>Choose function Sum (because we want to add up the values for each region).</a:t>
            </a:r>
            <a:endParaRPr lang="en-US" b="0"/>
          </a:p>
          <a:p>
            <a:pPr marL="342900" indent="-342900" eaLnBrk="0" hangingPunct="0">
              <a:spcBef>
                <a:spcPts val="600"/>
              </a:spcBef>
              <a:buFont typeface="Arial" charset="0"/>
              <a:buAutoNum type="arabicPeriod"/>
            </a:pPr>
            <a:r>
              <a:rPr lang="en-US"/>
              <a:t>Click the checkboxes for Households, Computer, and Internet.</a:t>
            </a:r>
          </a:p>
          <a:p>
            <a:pPr marL="342900" indent="-342900" eaLnBrk="0" hangingPunct="0">
              <a:spcBef>
                <a:spcPts val="600"/>
              </a:spcBef>
              <a:buFont typeface="Arial" charset="0"/>
              <a:buAutoNum type="arabicPeriod"/>
            </a:pPr>
            <a:r>
              <a:rPr lang="en-US"/>
              <a:t>Click OK</a:t>
            </a:r>
          </a:p>
        </p:txBody>
      </p:sp>
      <p:sp>
        <p:nvSpPr>
          <p:cNvPr id="16391" name="Text Box 8"/>
          <p:cNvSpPr txBox="1">
            <a:spLocks noChangeArrowheads="1"/>
          </p:cNvSpPr>
          <p:nvPr/>
        </p:nvSpPr>
        <p:spPr bwMode="auto">
          <a:xfrm>
            <a:off x="1295400" y="2743200"/>
            <a:ext cx="6781800" cy="606425"/>
          </a:xfrm>
          <a:prstGeom prst="rect">
            <a:avLst/>
          </a:prstGeom>
          <a:solidFill>
            <a:srgbClr val="CCECFF">
              <a:alpha val="50195"/>
            </a:srgbClr>
          </a:solidFill>
          <a:ln w="25400">
            <a:solidFill>
              <a:srgbClr val="006699"/>
            </a:solidFill>
            <a:miter lim="800000"/>
            <a:headEnd/>
            <a:tailEnd/>
          </a:ln>
        </p:spPr>
        <p:txBody>
          <a:bodyPr>
            <a:spAutoFit/>
          </a:bodyPr>
          <a:lstStyle/>
          <a:p>
            <a:pPr algn="ctr" eaLnBrk="0" hangingPunct="0">
              <a:spcBef>
                <a:spcPct val="50000"/>
              </a:spcBef>
            </a:pPr>
            <a:r>
              <a:rPr lang="en-US"/>
              <a:t>We want to group the data by region and add the values in the Household, Computer and Internet columns for each region.</a:t>
            </a:r>
          </a:p>
        </p:txBody>
      </p:sp>
      <p:cxnSp>
        <p:nvCxnSpPr>
          <p:cNvPr id="16392" name="Straight Arrow Connector 17"/>
          <p:cNvCxnSpPr>
            <a:cxnSpLocks noChangeShapeType="1"/>
          </p:cNvCxnSpPr>
          <p:nvPr/>
        </p:nvCxnSpPr>
        <p:spPr bwMode="auto">
          <a:xfrm rot="10800000" flipV="1">
            <a:off x="2667000" y="3657600"/>
            <a:ext cx="685800" cy="457200"/>
          </a:xfrm>
          <a:prstGeom prst="straightConnector1">
            <a:avLst/>
          </a:prstGeom>
          <a:noFill/>
          <a:ln w="31750" algn="ctr">
            <a:solidFill>
              <a:srgbClr val="006666"/>
            </a:solidFill>
            <a:round/>
            <a:headEnd/>
            <a:tailEnd type="arrow" w="med" len="med"/>
          </a:ln>
        </p:spPr>
      </p:cxnSp>
      <p:cxnSp>
        <p:nvCxnSpPr>
          <p:cNvPr id="16393" name="Straight Arrow Connector 19"/>
          <p:cNvCxnSpPr>
            <a:cxnSpLocks noChangeShapeType="1"/>
          </p:cNvCxnSpPr>
          <p:nvPr/>
        </p:nvCxnSpPr>
        <p:spPr bwMode="auto">
          <a:xfrm rot="16200000" flipV="1">
            <a:off x="2590800" y="4572000"/>
            <a:ext cx="838200" cy="685800"/>
          </a:xfrm>
          <a:prstGeom prst="straightConnector1">
            <a:avLst/>
          </a:prstGeom>
          <a:noFill/>
          <a:ln w="31750" algn="ctr">
            <a:solidFill>
              <a:srgbClr val="006666"/>
            </a:solidFill>
            <a:round/>
            <a:headEnd/>
            <a:tailEnd type="arrow" w="med" len="med"/>
          </a:ln>
        </p:spPr>
      </p:cxnSp>
      <p:cxnSp>
        <p:nvCxnSpPr>
          <p:cNvPr id="16394" name="Straight Arrow Connector 26"/>
          <p:cNvCxnSpPr>
            <a:cxnSpLocks noChangeShapeType="1"/>
          </p:cNvCxnSpPr>
          <p:nvPr/>
        </p:nvCxnSpPr>
        <p:spPr bwMode="auto">
          <a:xfrm rot="10800000">
            <a:off x="1752600" y="5257800"/>
            <a:ext cx="1600200" cy="685800"/>
          </a:xfrm>
          <a:prstGeom prst="straightConnector1">
            <a:avLst/>
          </a:prstGeom>
          <a:noFill/>
          <a:ln w="31750" algn="ctr">
            <a:solidFill>
              <a:srgbClr val="006666"/>
            </a:solidFill>
            <a:round/>
            <a:headEnd/>
            <a:tailEnd type="arrow" w="med" len="med"/>
          </a:ln>
        </p:spPr>
      </p:cxnSp>
      <p:sp>
        <p:nvSpPr>
          <p:cNvPr id="16395" name="Right Brace 28"/>
          <p:cNvSpPr>
            <a:spLocks/>
          </p:cNvSpPr>
          <p:nvPr/>
        </p:nvSpPr>
        <p:spPr bwMode="auto">
          <a:xfrm>
            <a:off x="1447800" y="5105400"/>
            <a:ext cx="152400" cy="304800"/>
          </a:xfrm>
          <a:prstGeom prst="rightBrace">
            <a:avLst>
              <a:gd name="adj1" fmla="val 8333"/>
              <a:gd name="adj2" fmla="val 50000"/>
            </a:avLst>
          </a:prstGeom>
          <a:noFill/>
          <a:ln w="31750" algn="ctr">
            <a:solidFill>
              <a:srgbClr val="006666"/>
            </a:solidFill>
            <a:round/>
            <a:headEnd/>
            <a:tailEnd/>
          </a:ln>
        </p:spPr>
        <p:txBody>
          <a:bodyPr lIns="182880" tIns="137160" rIns="182880" bIns="137160"/>
          <a:lstStyle/>
          <a:p>
            <a:pPr marL="342900" indent="-342900" eaLnBrk="0" hangingPunct="0"/>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8"/>
          <p:cNvSpPr txBox="1">
            <a:spLocks noChangeArrowheads="1"/>
          </p:cNvSpPr>
          <p:nvPr/>
        </p:nvSpPr>
        <p:spPr bwMode="auto">
          <a:xfrm>
            <a:off x="533400" y="685800"/>
            <a:ext cx="8382000" cy="2057400"/>
          </a:xfrm>
          <a:prstGeom prst="rect">
            <a:avLst/>
          </a:prstGeom>
          <a:solidFill>
            <a:srgbClr val="CCECFF">
              <a:alpha val="50195"/>
            </a:srgbClr>
          </a:solidFill>
          <a:ln w="25400">
            <a:solidFill>
              <a:srgbClr val="006699"/>
            </a:solidFill>
            <a:miter lim="800000"/>
            <a:headEnd/>
            <a:tailEnd/>
          </a:ln>
        </p:spPr>
        <p:txBody>
          <a:bodyPr>
            <a:spAutoFit/>
          </a:bodyPr>
          <a:lstStyle/>
          <a:p>
            <a:pPr eaLnBrk="0" hangingPunct="0">
              <a:spcBef>
                <a:spcPct val="50000"/>
              </a:spcBef>
            </a:pPr>
            <a:r>
              <a:rPr lang="en-US"/>
              <a:t>Notice that the Subtotal tool changed your spreadsheet in two important ways:</a:t>
            </a:r>
          </a:p>
          <a:p>
            <a:pPr eaLnBrk="0" hangingPunct="0">
              <a:spcBef>
                <a:spcPts val="600"/>
              </a:spcBef>
              <a:buFont typeface="Arial" charset="0"/>
              <a:buAutoNum type="arabicPeriod"/>
            </a:pPr>
            <a:r>
              <a:rPr lang="en-US"/>
              <a:t>Subtotal rows were inserted for each region (Column B).</a:t>
            </a:r>
          </a:p>
          <a:p>
            <a:pPr eaLnBrk="0" hangingPunct="0">
              <a:spcBef>
                <a:spcPts val="300"/>
              </a:spcBef>
              <a:buFont typeface="Arial" charset="0"/>
              <a:buAutoNum type="arabicPeriod"/>
            </a:pPr>
            <a:r>
              <a:rPr lang="en-US"/>
              <a:t>Outline buttons and bars were added to the left of the row numbers.  Clicking the various outline buttons will show and hide specific rows of the spreadsheet:</a:t>
            </a:r>
          </a:p>
          <a:p>
            <a:pPr marL="800100" lvl="1" indent="-342900" eaLnBrk="0" hangingPunct="0">
              <a:spcBef>
                <a:spcPts val="300"/>
              </a:spcBef>
            </a:pPr>
            <a:r>
              <a:rPr lang="en-US"/>
              <a:t>	  Click to show only the row containing the Grand Total.</a:t>
            </a:r>
          </a:p>
          <a:p>
            <a:pPr marL="800100" lvl="1" indent="-342900" eaLnBrk="0" hangingPunct="0">
              <a:spcBef>
                <a:spcPts val="300"/>
              </a:spcBef>
            </a:pPr>
            <a:r>
              <a:rPr lang="en-US"/>
              <a:t>	  Click to show only the rows containing the Subtotals..</a:t>
            </a:r>
          </a:p>
          <a:p>
            <a:pPr marL="800100" lvl="1" indent="-342900" eaLnBrk="0" hangingPunct="0">
              <a:spcBef>
                <a:spcPts val="300"/>
              </a:spcBef>
            </a:pPr>
            <a:r>
              <a:rPr lang="en-US"/>
              <a:t>	  Click to show all rows.</a:t>
            </a:r>
          </a:p>
        </p:txBody>
      </p:sp>
      <p:sp>
        <p:nvSpPr>
          <p:cNvPr id="17411" name="Title 1"/>
          <p:cNvSpPr>
            <a:spLocks noGrp="1"/>
          </p:cNvSpPr>
          <p:nvPr>
            <p:ph type="title"/>
          </p:nvPr>
        </p:nvSpPr>
        <p:spPr/>
        <p:txBody>
          <a:bodyPr/>
          <a:lstStyle/>
          <a:p>
            <a:pPr eaLnBrk="1" hangingPunct="1"/>
            <a:r>
              <a:rPr lang="en-US" smtClean="0"/>
              <a:t>Results of Subtotals</a:t>
            </a:r>
          </a:p>
        </p:txBody>
      </p:sp>
      <p:sp>
        <p:nvSpPr>
          <p:cNvPr id="17412" name="Slide Number Placeholder 2"/>
          <p:cNvSpPr>
            <a:spLocks noGrp="1"/>
          </p:cNvSpPr>
          <p:nvPr>
            <p:ph type="sldNum" sz="quarter" idx="12"/>
          </p:nvPr>
        </p:nvSpPr>
        <p:spPr/>
        <p:txBody>
          <a:bodyPr/>
          <a:lstStyle/>
          <a:p>
            <a:pPr>
              <a:defRPr/>
            </a:pPr>
            <a:fld id="{819A9D74-F24C-4D4F-A02B-A2037F7A29B7}" type="slidenum">
              <a:rPr lang="en-US" smtClean="0"/>
              <a:pPr>
                <a:defRPr/>
              </a:pPr>
              <a:t>12</a:t>
            </a:fld>
            <a:endParaRPr lang="en-US" smtClean="0"/>
          </a:p>
        </p:txBody>
      </p:sp>
      <p:pic>
        <p:nvPicPr>
          <p:cNvPr id="17413" name="Picture 3"/>
          <p:cNvPicPr>
            <a:picLocks noChangeAspect="1" noChangeArrowheads="1"/>
          </p:cNvPicPr>
          <p:nvPr/>
        </p:nvPicPr>
        <p:blipFill>
          <a:blip r:embed="rId3"/>
          <a:srcRect/>
          <a:stretch>
            <a:fillRect/>
          </a:stretch>
        </p:blipFill>
        <p:spPr bwMode="auto">
          <a:xfrm>
            <a:off x="533400" y="2895600"/>
            <a:ext cx="5707063" cy="3756025"/>
          </a:xfrm>
          <a:prstGeom prst="rect">
            <a:avLst/>
          </a:prstGeom>
          <a:noFill/>
          <a:ln w="9525">
            <a:noFill/>
            <a:miter lim="800000"/>
            <a:headEnd/>
            <a:tailEnd/>
          </a:ln>
        </p:spPr>
      </p:pic>
      <p:sp>
        <p:nvSpPr>
          <p:cNvPr id="17414" name="Text Box 9"/>
          <p:cNvSpPr txBox="1">
            <a:spLocks noChangeArrowheads="1"/>
          </p:cNvSpPr>
          <p:nvPr/>
        </p:nvSpPr>
        <p:spPr bwMode="auto">
          <a:xfrm>
            <a:off x="6477000" y="3276600"/>
            <a:ext cx="2362200" cy="1371600"/>
          </a:xfrm>
          <a:prstGeom prst="rect">
            <a:avLst/>
          </a:prstGeom>
          <a:solidFill>
            <a:srgbClr val="CCFFCC"/>
          </a:solidFill>
          <a:ln w="25400">
            <a:solidFill>
              <a:srgbClr val="339966"/>
            </a:solidFill>
            <a:miter lim="800000"/>
            <a:headEnd/>
            <a:tailEnd/>
          </a:ln>
        </p:spPr>
        <p:txBody>
          <a:bodyPr/>
          <a:lstStyle/>
          <a:p>
            <a:pPr>
              <a:spcBef>
                <a:spcPct val="50000"/>
              </a:spcBef>
            </a:pPr>
            <a:r>
              <a:rPr lang="en-US"/>
              <a:t>Click the outline button to show only the rows with subtotals.  </a:t>
            </a:r>
          </a:p>
        </p:txBody>
      </p:sp>
      <p:sp>
        <p:nvSpPr>
          <p:cNvPr id="17415" name="Freeform 20"/>
          <p:cNvSpPr>
            <a:spLocks noChangeArrowheads="1"/>
          </p:cNvSpPr>
          <p:nvPr/>
        </p:nvSpPr>
        <p:spPr bwMode="auto">
          <a:xfrm flipV="1">
            <a:off x="215900" y="1219200"/>
            <a:ext cx="1079500" cy="3810000"/>
          </a:xfrm>
          <a:custGeom>
            <a:avLst/>
            <a:gdLst>
              <a:gd name="T0" fmla="*/ 4366556 w 865708"/>
              <a:gd name="T1" fmla="*/ 5 h 13028905"/>
              <a:gd name="T2" fmla="*/ 217342 w 865708"/>
              <a:gd name="T3" fmla="*/ 4 h 13028905"/>
              <a:gd name="T4" fmla="*/ 5670619 w 865708"/>
              <a:gd name="T5" fmla="*/ 1 h 13028905"/>
              <a:gd name="T6" fmla="*/ 12234468 w 865708"/>
              <a:gd name="T7" fmla="*/ 0 h 13028905"/>
              <a:gd name="T8" fmla="*/ 12234468 w 865708"/>
              <a:gd name="T9" fmla="*/ 0 h 13028905"/>
              <a:gd name="T10" fmla="*/ 0 60000 65536"/>
              <a:gd name="T11" fmla="*/ 0 60000 65536"/>
              <a:gd name="T12" fmla="*/ 0 60000 65536"/>
              <a:gd name="T13" fmla="*/ 0 60000 65536"/>
              <a:gd name="T14" fmla="*/ 0 60000 65536"/>
              <a:gd name="T15" fmla="*/ 0 w 865708"/>
              <a:gd name="T16" fmla="*/ 0 h 13028905"/>
              <a:gd name="T17" fmla="*/ 865708 w 865708"/>
              <a:gd name="T18" fmla="*/ 13028905 h 13028905"/>
            </a:gdLst>
            <a:ahLst/>
            <a:cxnLst>
              <a:cxn ang="T10">
                <a:pos x="T0" y="T1"/>
              </a:cxn>
              <a:cxn ang="T11">
                <a:pos x="T2" y="T3"/>
              </a:cxn>
              <a:cxn ang="T12">
                <a:pos x="T4" y="T5"/>
              </a:cxn>
              <a:cxn ang="T13">
                <a:pos x="T6" y="T7"/>
              </a:cxn>
              <a:cxn ang="T14">
                <a:pos x="T8" y="T9"/>
              </a:cxn>
            </a:cxnLst>
            <a:rect l="T15" t="T16" r="T17" b="T18"/>
            <a:pathLst>
              <a:path w="865708" h="13028905">
                <a:moveTo>
                  <a:pt x="308976" y="13028905"/>
                </a:moveTo>
                <a:cubicBezTo>
                  <a:pt x="309697" y="13027849"/>
                  <a:pt x="0" y="11892691"/>
                  <a:pt x="15379" y="9989108"/>
                </a:cubicBezTo>
                <a:cubicBezTo>
                  <a:pt x="30758" y="8085525"/>
                  <a:pt x="259530" y="3214813"/>
                  <a:pt x="401251" y="1607406"/>
                </a:cubicBezTo>
                <a:cubicBezTo>
                  <a:pt x="542972" y="-1"/>
                  <a:pt x="788299" y="555120"/>
                  <a:pt x="865708" y="344663"/>
                </a:cubicBezTo>
              </a:path>
            </a:pathLst>
          </a:custGeom>
          <a:noFill/>
          <a:ln w="31750" algn="ctr">
            <a:solidFill>
              <a:srgbClr val="006699"/>
            </a:solidFill>
            <a:round/>
            <a:headEnd/>
            <a:tailEnd type="stealth" w="lg" len="med"/>
          </a:ln>
        </p:spPr>
        <p:txBody>
          <a:bodyPr lIns="182880" tIns="137160" rIns="182880" bIns="137160"/>
          <a:lstStyle/>
          <a:p>
            <a:pPr marL="342900" indent="-342900" eaLnBrk="0" hangingPunct="0"/>
            <a:endParaRPr lang="en-US"/>
          </a:p>
        </p:txBody>
      </p:sp>
      <p:sp>
        <p:nvSpPr>
          <p:cNvPr id="17416" name="Freeform 21"/>
          <p:cNvSpPr>
            <a:spLocks noChangeArrowheads="1"/>
          </p:cNvSpPr>
          <p:nvPr/>
        </p:nvSpPr>
        <p:spPr bwMode="auto">
          <a:xfrm flipV="1">
            <a:off x="334963" y="1600200"/>
            <a:ext cx="274637" cy="1371600"/>
          </a:xfrm>
          <a:custGeom>
            <a:avLst/>
            <a:gdLst>
              <a:gd name="T0" fmla="*/ 2147483647 w 111383"/>
              <a:gd name="T1" fmla="*/ 0 h 9952057"/>
              <a:gd name="T2" fmla="*/ 1473616450 w 111383"/>
              <a:gd name="T3" fmla="*/ 0 h 9952057"/>
              <a:gd name="T4" fmla="*/ 692733367 w 111383"/>
              <a:gd name="T5" fmla="*/ 0 h 9952057"/>
              <a:gd name="T6" fmla="*/ 2147483647 w 111383"/>
              <a:gd name="T7" fmla="*/ 0 h 9952057"/>
              <a:gd name="T8" fmla="*/ 0 60000 65536"/>
              <a:gd name="T9" fmla="*/ 0 60000 65536"/>
              <a:gd name="T10" fmla="*/ 0 60000 65536"/>
              <a:gd name="T11" fmla="*/ 0 60000 65536"/>
              <a:gd name="T12" fmla="*/ 0 w 111383"/>
              <a:gd name="T13" fmla="*/ 0 h 9952057"/>
              <a:gd name="T14" fmla="*/ 111383 w 111383"/>
              <a:gd name="T15" fmla="*/ 9952057 h 9952057"/>
            </a:gdLst>
            <a:ahLst/>
            <a:cxnLst>
              <a:cxn ang="T8">
                <a:pos x="T0" y="T1"/>
              </a:cxn>
              <a:cxn ang="T9">
                <a:pos x="T2" y="T3"/>
              </a:cxn>
              <a:cxn ang="T10">
                <a:pos x="T4" y="T5"/>
              </a:cxn>
              <a:cxn ang="T11">
                <a:pos x="T6" y="T7"/>
              </a:cxn>
            </a:cxnLst>
            <a:rect l="T12" t="T13" r="T14" b="T15"/>
            <a:pathLst>
              <a:path w="111383" h="9952057">
                <a:moveTo>
                  <a:pt x="106397" y="9952057"/>
                </a:moveTo>
                <a:cubicBezTo>
                  <a:pt x="90305" y="9138704"/>
                  <a:pt x="44603" y="7195118"/>
                  <a:pt x="29154" y="6047961"/>
                </a:cubicBezTo>
                <a:cubicBezTo>
                  <a:pt x="13705" y="4900804"/>
                  <a:pt x="0" y="4077110"/>
                  <a:pt x="13705" y="3069117"/>
                </a:cubicBezTo>
                <a:cubicBezTo>
                  <a:pt x="27410" y="2061124"/>
                  <a:pt x="104934" y="511519"/>
                  <a:pt x="111383" y="0"/>
                </a:cubicBezTo>
              </a:path>
            </a:pathLst>
          </a:custGeom>
          <a:noFill/>
          <a:ln w="31750" algn="ctr">
            <a:solidFill>
              <a:srgbClr val="006699"/>
            </a:solidFill>
            <a:round/>
            <a:headEnd/>
            <a:tailEnd type="stealth" w="lg" len="med"/>
          </a:ln>
        </p:spPr>
        <p:txBody>
          <a:bodyPr lIns="182880" tIns="137160" rIns="182880" bIns="137160"/>
          <a:lstStyle/>
          <a:p>
            <a:pPr marL="342900" indent="-342900" eaLnBrk="0" hangingPunct="0"/>
            <a:endParaRPr lang="en-US"/>
          </a:p>
        </p:txBody>
      </p:sp>
      <p:pic>
        <p:nvPicPr>
          <p:cNvPr id="111618" name="Picture 2"/>
          <p:cNvPicPr>
            <a:picLocks noChangeAspect="1" noChangeArrowheads="1"/>
          </p:cNvPicPr>
          <p:nvPr/>
        </p:nvPicPr>
        <p:blipFill>
          <a:blip r:embed="rId4"/>
          <a:srcRect/>
          <a:stretch>
            <a:fillRect/>
          </a:stretch>
        </p:blipFill>
        <p:spPr bwMode="auto">
          <a:xfrm>
            <a:off x="7696200" y="4114800"/>
            <a:ext cx="180975" cy="180975"/>
          </a:xfrm>
          <a:prstGeom prst="rect">
            <a:avLst/>
          </a:prstGeom>
          <a:noFill/>
          <a:ln w="9525">
            <a:solidFill>
              <a:srgbClr val="7F7F7F"/>
            </a:solidFill>
            <a:miter lim="800000"/>
            <a:headEnd/>
            <a:tailEnd/>
          </a:ln>
          <a:effectLst>
            <a:outerShdw dist="38100" dir="2700000" algn="tl" rotWithShape="0">
              <a:srgbClr val="808080">
                <a:alpha val="39999"/>
              </a:srgbClr>
            </a:outerShdw>
          </a:effectLst>
        </p:spPr>
      </p:pic>
      <p:pic>
        <p:nvPicPr>
          <p:cNvPr id="111619" name="Picture 3"/>
          <p:cNvPicPr>
            <a:picLocks noChangeAspect="1" noChangeArrowheads="1"/>
          </p:cNvPicPr>
          <p:nvPr/>
        </p:nvPicPr>
        <p:blipFill>
          <a:blip r:embed="rId5"/>
          <a:srcRect/>
          <a:stretch>
            <a:fillRect/>
          </a:stretch>
        </p:blipFill>
        <p:spPr bwMode="auto">
          <a:xfrm>
            <a:off x="1219200" y="2438400"/>
            <a:ext cx="176213" cy="193675"/>
          </a:xfrm>
          <a:prstGeom prst="rect">
            <a:avLst/>
          </a:prstGeom>
          <a:noFill/>
          <a:ln w="9525">
            <a:solidFill>
              <a:srgbClr val="7F7F7F"/>
            </a:solidFill>
            <a:miter lim="800000"/>
            <a:headEnd/>
            <a:tailEnd/>
          </a:ln>
          <a:effectLst>
            <a:outerShdw dist="38100" dir="2700000" algn="tl" rotWithShape="0">
              <a:srgbClr val="808080">
                <a:alpha val="39999"/>
              </a:srgbClr>
            </a:outerShdw>
          </a:effectLst>
        </p:spPr>
      </p:pic>
      <p:pic>
        <p:nvPicPr>
          <p:cNvPr id="26" name="Picture 2"/>
          <p:cNvPicPr>
            <a:picLocks noChangeAspect="1" noChangeArrowheads="1"/>
          </p:cNvPicPr>
          <p:nvPr/>
        </p:nvPicPr>
        <p:blipFill>
          <a:blip r:embed="rId4"/>
          <a:srcRect/>
          <a:stretch>
            <a:fillRect/>
          </a:stretch>
        </p:blipFill>
        <p:spPr bwMode="auto">
          <a:xfrm>
            <a:off x="1219200" y="2162175"/>
            <a:ext cx="180975" cy="180975"/>
          </a:xfrm>
          <a:prstGeom prst="rect">
            <a:avLst/>
          </a:prstGeom>
          <a:noFill/>
          <a:ln w="6350">
            <a:solidFill>
              <a:srgbClr val="7F7F7F"/>
            </a:solidFill>
            <a:miter lim="800000"/>
            <a:headEnd/>
            <a:tailEnd/>
          </a:ln>
          <a:effectLst>
            <a:outerShdw dist="38100" dir="2700000" algn="tl" rotWithShape="0">
              <a:srgbClr val="808080">
                <a:alpha val="39999"/>
              </a:srgbClr>
            </a:outerShdw>
          </a:effectLst>
        </p:spPr>
      </p:pic>
      <p:pic>
        <p:nvPicPr>
          <p:cNvPr id="111620" name="Picture 4"/>
          <p:cNvPicPr>
            <a:picLocks noChangeAspect="1" noChangeArrowheads="1"/>
          </p:cNvPicPr>
          <p:nvPr/>
        </p:nvPicPr>
        <p:blipFill>
          <a:blip r:embed="rId6"/>
          <a:srcRect/>
          <a:stretch>
            <a:fillRect/>
          </a:stretch>
        </p:blipFill>
        <p:spPr bwMode="auto">
          <a:xfrm>
            <a:off x="1219200" y="1905000"/>
            <a:ext cx="171450" cy="161925"/>
          </a:xfrm>
          <a:prstGeom prst="rect">
            <a:avLst/>
          </a:prstGeom>
          <a:noFill/>
          <a:ln w="9525">
            <a:solidFill>
              <a:srgbClr val="7F7F7F"/>
            </a:solidFill>
            <a:miter lim="800000"/>
            <a:headEnd/>
            <a:tailEnd/>
          </a:ln>
          <a:effectLst>
            <a:outerShdw dist="38100" dir="2700000" algn="tl" rotWithShape="0">
              <a:srgbClr val="808080">
                <a:alpha val="39999"/>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t>Results of Subtotals (Using Outline Buttons)</a:t>
            </a:r>
          </a:p>
        </p:txBody>
      </p:sp>
      <p:sp>
        <p:nvSpPr>
          <p:cNvPr id="18435" name="Slide Number Placeholder 3"/>
          <p:cNvSpPr>
            <a:spLocks noGrp="1"/>
          </p:cNvSpPr>
          <p:nvPr>
            <p:ph type="sldNum" sz="quarter" idx="12"/>
          </p:nvPr>
        </p:nvSpPr>
        <p:spPr/>
        <p:txBody>
          <a:bodyPr/>
          <a:lstStyle/>
          <a:p>
            <a:pPr>
              <a:defRPr/>
            </a:pPr>
            <a:fld id="{F1E039CD-73CF-455D-ABFE-AB828924AA30}" type="slidenum">
              <a:rPr lang="en-US" smtClean="0"/>
              <a:pPr>
                <a:defRPr/>
              </a:pPr>
              <a:t>13</a:t>
            </a:fld>
            <a:endParaRPr lang="en-US" smtClean="0"/>
          </a:p>
        </p:txBody>
      </p:sp>
      <p:pic>
        <p:nvPicPr>
          <p:cNvPr id="18436" name="Picture 2"/>
          <p:cNvPicPr>
            <a:picLocks noChangeAspect="1" noChangeArrowheads="1"/>
          </p:cNvPicPr>
          <p:nvPr/>
        </p:nvPicPr>
        <p:blipFill>
          <a:blip r:embed="rId3"/>
          <a:srcRect/>
          <a:stretch>
            <a:fillRect/>
          </a:stretch>
        </p:blipFill>
        <p:spPr bwMode="auto">
          <a:xfrm>
            <a:off x="1295400" y="2057400"/>
            <a:ext cx="6684963" cy="1409700"/>
          </a:xfrm>
          <a:prstGeom prst="rect">
            <a:avLst/>
          </a:prstGeom>
          <a:noFill/>
          <a:ln w="9525">
            <a:noFill/>
            <a:miter lim="800000"/>
            <a:headEnd/>
            <a:tailEnd/>
          </a:ln>
        </p:spPr>
      </p:pic>
      <p:sp>
        <p:nvSpPr>
          <p:cNvPr id="18437" name="Text Box 6"/>
          <p:cNvSpPr txBox="1">
            <a:spLocks noChangeArrowheads="1"/>
          </p:cNvSpPr>
          <p:nvPr/>
        </p:nvSpPr>
        <p:spPr bwMode="auto">
          <a:xfrm>
            <a:off x="838200" y="3810000"/>
            <a:ext cx="7620000" cy="2133600"/>
          </a:xfrm>
          <a:prstGeom prst="rect">
            <a:avLst/>
          </a:prstGeom>
          <a:solidFill>
            <a:srgbClr val="CCFFCC">
              <a:alpha val="50195"/>
            </a:srgbClr>
          </a:solidFill>
          <a:ln w="25400">
            <a:solidFill>
              <a:srgbClr val="339966"/>
            </a:solidFill>
            <a:miter lim="800000"/>
            <a:headEnd/>
            <a:tailEnd/>
          </a:ln>
        </p:spPr>
        <p:txBody>
          <a:bodyPr/>
          <a:lstStyle/>
          <a:p>
            <a:pPr marL="342900" indent="-342900">
              <a:spcBef>
                <a:spcPct val="50000"/>
              </a:spcBef>
              <a:buFontTx/>
              <a:buAutoNum type="arabicPeriod"/>
            </a:pPr>
            <a:r>
              <a:rPr lang="en-US"/>
              <a:t>In Cell F14, enter a formula to calculate the percentage of households with a computer.</a:t>
            </a:r>
          </a:p>
          <a:p>
            <a:pPr marL="342900" indent="-342900">
              <a:spcBef>
                <a:spcPct val="50000"/>
              </a:spcBef>
              <a:buFontTx/>
              <a:buAutoNum type="arabicPeriod"/>
            </a:pPr>
            <a:r>
              <a:rPr lang="en-US"/>
              <a:t>In Cell G14, enter a formula to calculate the percentage of households connected to the Internet.</a:t>
            </a:r>
          </a:p>
          <a:p>
            <a:pPr marL="342900" indent="-342900">
              <a:spcBef>
                <a:spcPct val="50000"/>
              </a:spcBef>
              <a:buFontTx/>
              <a:buAutoNum type="arabicPeriod"/>
            </a:pPr>
            <a:r>
              <a:rPr lang="en-US"/>
              <a:t>Copy the formulas in Cells F14:G14, and paste them into the remaining subtotal rows.  (Note that using the fill handle here will copy the formulas into all contiguous cells, even those that are currently hidden).</a:t>
            </a:r>
          </a:p>
          <a:p>
            <a:pPr marL="342900" indent="-342900">
              <a:spcBef>
                <a:spcPct val="50000"/>
              </a:spcBef>
              <a:buFontTx/>
              <a:buAutoNum type="arabicPeriod"/>
            </a:pPr>
            <a:endParaRPr lang="en-US"/>
          </a:p>
        </p:txBody>
      </p:sp>
      <p:sp>
        <p:nvSpPr>
          <p:cNvPr id="18438" name="Freeform 10"/>
          <p:cNvSpPr>
            <a:spLocks noChangeArrowheads="1"/>
          </p:cNvSpPr>
          <p:nvPr/>
        </p:nvSpPr>
        <p:spPr bwMode="auto">
          <a:xfrm flipH="1" flipV="1">
            <a:off x="7772400" y="2438400"/>
            <a:ext cx="914400" cy="2133600"/>
          </a:xfrm>
          <a:custGeom>
            <a:avLst/>
            <a:gdLst>
              <a:gd name="T0" fmla="*/ 0 w 4785190"/>
              <a:gd name="T1" fmla="*/ 2554 h 2774828"/>
              <a:gd name="T2" fmla="*/ 0 w 4785190"/>
              <a:gd name="T3" fmla="*/ 14180 h 2774828"/>
              <a:gd name="T4" fmla="*/ 0 w 4785190"/>
              <a:gd name="T5" fmla="*/ 84848 h 2774828"/>
              <a:gd name="T6" fmla="*/ 0 w 4785190"/>
              <a:gd name="T7" fmla="*/ 118511 h 2774828"/>
              <a:gd name="T8" fmla="*/ 0 60000 65536"/>
              <a:gd name="T9" fmla="*/ 0 60000 65536"/>
              <a:gd name="T10" fmla="*/ 0 60000 65536"/>
              <a:gd name="T11" fmla="*/ 0 60000 65536"/>
              <a:gd name="T12" fmla="*/ 0 w 4785190"/>
              <a:gd name="T13" fmla="*/ 0 h 2774828"/>
              <a:gd name="T14" fmla="*/ 4785190 w 4785190"/>
              <a:gd name="T15" fmla="*/ 2774828 h 2774828"/>
            </a:gdLst>
            <a:ahLst/>
            <a:cxnLst>
              <a:cxn ang="T8">
                <a:pos x="T0" y="T1"/>
              </a:cxn>
              <a:cxn ang="T9">
                <a:pos x="T2" y="T3"/>
              </a:cxn>
              <a:cxn ang="T10">
                <a:pos x="T4" y="T5"/>
              </a:cxn>
              <a:cxn ang="T11">
                <a:pos x="T6" y="T7"/>
              </a:cxn>
            </a:cxnLst>
            <a:rect l="T12" t="T13" r="T14" b="T15"/>
            <a:pathLst>
              <a:path w="4785190" h="2774828">
                <a:moveTo>
                  <a:pt x="2643069" y="59805"/>
                </a:moveTo>
                <a:cubicBezTo>
                  <a:pt x="2480993" y="88834"/>
                  <a:pt x="922844" y="0"/>
                  <a:pt x="652697" y="332007"/>
                </a:cubicBezTo>
                <a:cubicBezTo>
                  <a:pt x="389546" y="654427"/>
                  <a:pt x="0" y="1560325"/>
                  <a:pt x="699243" y="1986635"/>
                </a:cubicBezTo>
                <a:cubicBezTo>
                  <a:pt x="1387992" y="2393772"/>
                  <a:pt x="3811523" y="2610621"/>
                  <a:pt x="4785190" y="2774828"/>
                </a:cubicBezTo>
              </a:path>
            </a:pathLst>
          </a:custGeom>
          <a:noFill/>
          <a:ln w="31750" algn="ctr">
            <a:solidFill>
              <a:srgbClr val="339966"/>
            </a:solidFill>
            <a:round/>
            <a:headEnd/>
            <a:tailEnd type="stealth" w="lg" len="med"/>
          </a:ln>
        </p:spPr>
        <p:txBody>
          <a:bodyPr lIns="182880" tIns="137160" rIns="182880" bIns="137160"/>
          <a:lstStyle/>
          <a:p>
            <a:pPr marL="342900" indent="-342900" eaLnBrk="0" hangingPunct="0"/>
            <a:endParaRPr lang="en-US"/>
          </a:p>
        </p:txBody>
      </p:sp>
      <p:sp>
        <p:nvSpPr>
          <p:cNvPr id="18439" name="Freeform 11"/>
          <p:cNvSpPr>
            <a:spLocks noChangeArrowheads="1"/>
          </p:cNvSpPr>
          <p:nvPr/>
        </p:nvSpPr>
        <p:spPr bwMode="auto">
          <a:xfrm flipH="1" flipV="1">
            <a:off x="6934200" y="2438400"/>
            <a:ext cx="228600" cy="1371600"/>
          </a:xfrm>
          <a:custGeom>
            <a:avLst/>
            <a:gdLst>
              <a:gd name="T0" fmla="*/ 0 w 4036237"/>
              <a:gd name="T1" fmla="*/ 0 h 2793022"/>
              <a:gd name="T2" fmla="*/ 0 w 4036237"/>
              <a:gd name="T3" fmla="*/ 114 h 2793022"/>
              <a:gd name="T4" fmla="*/ 0 w 4036237"/>
              <a:gd name="T5" fmla="*/ 360 h 2793022"/>
              <a:gd name="T6" fmla="*/ 0 w 4036237"/>
              <a:gd name="T7" fmla="*/ 550 h 2793022"/>
              <a:gd name="T8" fmla="*/ 0 60000 65536"/>
              <a:gd name="T9" fmla="*/ 0 60000 65536"/>
              <a:gd name="T10" fmla="*/ 0 60000 65536"/>
              <a:gd name="T11" fmla="*/ 0 60000 65536"/>
              <a:gd name="T12" fmla="*/ 0 w 4036237"/>
              <a:gd name="T13" fmla="*/ 0 h 2793022"/>
              <a:gd name="T14" fmla="*/ 4036237 w 4036237"/>
              <a:gd name="T15" fmla="*/ 2793022 h 2793022"/>
            </a:gdLst>
            <a:ahLst/>
            <a:cxnLst>
              <a:cxn ang="T8">
                <a:pos x="T0" y="T1"/>
              </a:cxn>
              <a:cxn ang="T9">
                <a:pos x="T2" y="T3"/>
              </a:cxn>
              <a:cxn ang="T10">
                <a:pos x="T4" y="T5"/>
              </a:cxn>
              <a:cxn ang="T11">
                <a:pos x="T6" y="T7"/>
              </a:cxn>
            </a:cxnLst>
            <a:rect l="T12" t="T13" r="T14" b="T15"/>
            <a:pathLst>
              <a:path w="4036237" h="2793022">
                <a:moveTo>
                  <a:pt x="3153856" y="0"/>
                </a:moveTo>
                <a:cubicBezTo>
                  <a:pt x="3067309" y="90463"/>
                  <a:pt x="117311" y="189668"/>
                  <a:pt x="47602" y="581225"/>
                </a:cubicBezTo>
                <a:cubicBezTo>
                  <a:pt x="0" y="837617"/>
                  <a:pt x="24251" y="1464169"/>
                  <a:pt x="689023" y="1832802"/>
                </a:cubicBezTo>
                <a:cubicBezTo>
                  <a:pt x="1353795" y="2201435"/>
                  <a:pt x="3062570" y="2628815"/>
                  <a:pt x="4036237" y="2793022"/>
                </a:cubicBezTo>
              </a:path>
            </a:pathLst>
          </a:custGeom>
          <a:noFill/>
          <a:ln w="31750" algn="ctr">
            <a:solidFill>
              <a:srgbClr val="339966"/>
            </a:solidFill>
            <a:round/>
            <a:headEnd/>
            <a:tailEnd type="stealth" w="lg" len="med"/>
          </a:ln>
        </p:spPr>
        <p:txBody>
          <a:bodyPr lIns="182880" tIns="137160" rIns="182880" bIns="137160"/>
          <a:lstStyle/>
          <a:p>
            <a:pPr marL="342900" indent="-342900" eaLnBrk="0" hangingPunct="0"/>
            <a:endParaRPr lang="en-US"/>
          </a:p>
        </p:txBody>
      </p:sp>
      <p:sp>
        <p:nvSpPr>
          <p:cNvPr id="18440" name="Text Box 12"/>
          <p:cNvSpPr txBox="1">
            <a:spLocks noChangeArrowheads="1"/>
          </p:cNvSpPr>
          <p:nvPr/>
        </p:nvSpPr>
        <p:spPr bwMode="auto">
          <a:xfrm>
            <a:off x="381000" y="762000"/>
            <a:ext cx="8305800" cy="990600"/>
          </a:xfrm>
          <a:prstGeom prst="rect">
            <a:avLst/>
          </a:prstGeom>
          <a:solidFill>
            <a:srgbClr val="CCECFF">
              <a:alpha val="50195"/>
            </a:srgbClr>
          </a:solidFill>
          <a:ln w="38100" algn="ctr">
            <a:solidFill>
              <a:srgbClr val="006699"/>
            </a:solidFill>
            <a:miter lim="800000"/>
            <a:headEnd/>
            <a:tailEnd/>
          </a:ln>
        </p:spPr>
        <p:txBody>
          <a:bodyPr lIns="182880" tIns="137160" rIns="182880" bIns="137160"/>
          <a:lstStyle/>
          <a:p>
            <a:pPr eaLnBrk="0" hangingPunct="0"/>
            <a:r>
              <a:rPr lang="en-US"/>
              <a:t>As shown below, your Excel sheet will now display only the rows containing the subtotals and the grand total.  The remaining rows are hidden, and can be displayed by using the outline buttons as described in Slide 12.</a:t>
            </a:r>
          </a:p>
          <a:p>
            <a:pPr eaLnBrk="0" hangingPunct="0"/>
            <a:endParaRPr lang="en-US"/>
          </a:p>
          <a:p>
            <a:pPr eaLnBrk="0" hangingPunct="0"/>
            <a:endParaRPr lang="en-US"/>
          </a:p>
          <a:p>
            <a:pPr eaLnBrk="0" hangingPunct="0"/>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t>Subtotals completed </a:t>
            </a:r>
          </a:p>
        </p:txBody>
      </p:sp>
      <p:sp>
        <p:nvSpPr>
          <p:cNvPr id="19459" name="Slide Number Placeholder 2"/>
          <p:cNvSpPr>
            <a:spLocks noGrp="1"/>
          </p:cNvSpPr>
          <p:nvPr>
            <p:ph type="sldNum" sz="quarter" idx="12"/>
          </p:nvPr>
        </p:nvSpPr>
        <p:spPr/>
        <p:txBody>
          <a:bodyPr/>
          <a:lstStyle/>
          <a:p>
            <a:pPr>
              <a:defRPr/>
            </a:pPr>
            <a:fld id="{D545E334-1180-434B-A767-4D333B846DB2}" type="slidenum">
              <a:rPr lang="en-US" smtClean="0"/>
              <a:pPr>
                <a:defRPr/>
              </a:pPr>
              <a:t>14</a:t>
            </a:fld>
            <a:endParaRPr lang="en-US" smtClean="0"/>
          </a:p>
        </p:txBody>
      </p:sp>
      <p:sp>
        <p:nvSpPr>
          <p:cNvPr id="19460" name="Text Box 12"/>
          <p:cNvSpPr txBox="1">
            <a:spLocks noChangeArrowheads="1"/>
          </p:cNvSpPr>
          <p:nvPr/>
        </p:nvSpPr>
        <p:spPr bwMode="auto">
          <a:xfrm>
            <a:off x="457200" y="762000"/>
            <a:ext cx="8305800" cy="1219200"/>
          </a:xfrm>
          <a:prstGeom prst="rect">
            <a:avLst/>
          </a:prstGeom>
          <a:solidFill>
            <a:srgbClr val="CCECFF">
              <a:alpha val="50195"/>
            </a:srgbClr>
          </a:solidFill>
          <a:ln w="38100" algn="ctr">
            <a:solidFill>
              <a:srgbClr val="006699"/>
            </a:solidFill>
            <a:miter lim="800000"/>
            <a:headEnd/>
            <a:tailEnd/>
          </a:ln>
        </p:spPr>
        <p:txBody>
          <a:bodyPr lIns="182880" tIns="137160" rIns="182880" bIns="137160"/>
          <a:lstStyle/>
          <a:p>
            <a:pPr eaLnBrk="0" hangingPunct="0"/>
            <a:r>
              <a:rPr lang="en-US"/>
              <a:t>Now you have calculated the weighted percentages of households with a computer and with Internet connection for each region in the data set.  As you can see from the results, availability of computers and Internet connection rates vary throughout various regions in the United States.</a:t>
            </a:r>
          </a:p>
          <a:p>
            <a:pPr eaLnBrk="0" hangingPunct="0"/>
            <a:endParaRPr lang="en-US"/>
          </a:p>
        </p:txBody>
      </p:sp>
      <p:sp>
        <p:nvSpPr>
          <p:cNvPr id="19461" name="Rectangle 13"/>
          <p:cNvSpPr>
            <a:spLocks noChangeArrowheads="1"/>
          </p:cNvSpPr>
          <p:nvPr/>
        </p:nvSpPr>
        <p:spPr bwMode="auto">
          <a:xfrm>
            <a:off x="381000" y="3810000"/>
            <a:ext cx="8458200" cy="2262158"/>
          </a:xfrm>
          <a:prstGeom prst="rect">
            <a:avLst/>
          </a:prstGeom>
          <a:solidFill>
            <a:srgbClr val="FF7C80">
              <a:alpha val="50000"/>
            </a:srgbClr>
          </a:solidFill>
          <a:ln w="25400" algn="ctr">
            <a:solidFill>
              <a:srgbClr val="800000"/>
            </a:solidFill>
            <a:miter lim="800000"/>
            <a:headEnd/>
            <a:tailEnd/>
          </a:ln>
        </p:spPr>
        <p:txBody>
          <a:bodyPr anchor="ctr">
            <a:spAutoFit/>
          </a:bodyPr>
          <a:lstStyle/>
          <a:p>
            <a:pPr eaLnBrk="0" hangingPunct="0">
              <a:lnSpc>
                <a:spcPct val="150000"/>
              </a:lnSpc>
            </a:pPr>
            <a:r>
              <a:rPr lang="en-US" dirty="0"/>
              <a:t>Important Note: </a:t>
            </a:r>
          </a:p>
          <a:p>
            <a:pPr eaLnBrk="0" hangingPunct="0">
              <a:spcAft>
                <a:spcPts val="600"/>
              </a:spcAft>
            </a:pPr>
            <a:r>
              <a:rPr lang="en-US" dirty="0"/>
              <a:t>When the Subtotal tool is used to calculate an average, it calculates a </a:t>
            </a:r>
            <a:r>
              <a:rPr lang="en-US" i="1" u="sng" dirty="0"/>
              <a:t>straight </a:t>
            </a:r>
            <a:r>
              <a:rPr lang="en-US" dirty="0"/>
              <a:t>average. If you used the subtotal tool to calculate the average number of households with a computer and with Internet connection for each region, these quantities would have been calculated as straight averages of the percentage of households with a computer and with Internet connection within each region, yielding incorrect results. </a:t>
            </a:r>
          </a:p>
          <a:p>
            <a:pPr eaLnBrk="0" hangingPunct="0"/>
            <a:r>
              <a:rPr lang="en-US" dirty="0"/>
              <a:t>This underscores the need to understand how technological tools perform calculations. Otherwise, erroneous results can occur.</a:t>
            </a:r>
          </a:p>
        </p:txBody>
      </p:sp>
      <p:pic>
        <p:nvPicPr>
          <p:cNvPr id="19462" name="Picture 2"/>
          <p:cNvPicPr>
            <a:picLocks noChangeAspect="1" noChangeArrowheads="1"/>
          </p:cNvPicPr>
          <p:nvPr/>
        </p:nvPicPr>
        <p:blipFill>
          <a:blip r:embed="rId3"/>
          <a:srcRect/>
          <a:stretch>
            <a:fillRect/>
          </a:stretch>
        </p:blipFill>
        <p:spPr bwMode="auto">
          <a:xfrm>
            <a:off x="762000" y="2286000"/>
            <a:ext cx="7304088" cy="1409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Grp="1" noChangeArrowheads="1"/>
          </p:cNvSpPr>
          <p:nvPr>
            <p:ph type="title"/>
          </p:nvPr>
        </p:nvSpPr>
        <p:spPr/>
        <p:txBody>
          <a:bodyPr/>
          <a:lstStyle/>
          <a:p>
            <a:pPr eaLnBrk="1" hangingPunct="1"/>
            <a:r>
              <a:rPr lang="en-US" smtClean="0">
                <a:solidFill>
                  <a:schemeClr val="tx1"/>
                </a:solidFill>
              </a:rPr>
              <a:t>End of Module Assignment</a:t>
            </a:r>
          </a:p>
        </p:txBody>
      </p:sp>
      <p:sp>
        <p:nvSpPr>
          <p:cNvPr id="2052" name="Slide Number Placeholder 3"/>
          <p:cNvSpPr>
            <a:spLocks noGrp="1"/>
          </p:cNvSpPr>
          <p:nvPr>
            <p:ph type="sldNum" sz="quarter" idx="12"/>
          </p:nvPr>
        </p:nvSpPr>
        <p:spPr/>
        <p:txBody>
          <a:bodyPr/>
          <a:lstStyle/>
          <a:p>
            <a:pPr>
              <a:defRPr/>
            </a:pPr>
            <a:fld id="{77069805-A8FA-4C2C-8856-6E77884339B1}" type="slidenum">
              <a:rPr lang="en-US" smtClean="0"/>
              <a:pPr>
                <a:defRPr/>
              </a:pPr>
              <a:t>15</a:t>
            </a:fld>
            <a:endParaRPr lang="en-US" smtClean="0"/>
          </a:p>
        </p:txBody>
      </p:sp>
      <p:sp>
        <p:nvSpPr>
          <p:cNvPr id="2053" name="Text Box 2"/>
          <p:cNvSpPr txBox="1">
            <a:spLocks noChangeArrowheads="1"/>
          </p:cNvSpPr>
          <p:nvPr/>
        </p:nvSpPr>
        <p:spPr bwMode="auto">
          <a:xfrm>
            <a:off x="228600" y="914400"/>
            <a:ext cx="8534400" cy="5486400"/>
          </a:xfrm>
          <a:prstGeom prst="rect">
            <a:avLst/>
          </a:prstGeom>
          <a:solidFill>
            <a:srgbClr val="CCFFCC">
              <a:alpha val="50195"/>
            </a:srgbClr>
          </a:solidFill>
          <a:ln w="38100">
            <a:solidFill>
              <a:srgbClr val="339966"/>
            </a:solidFill>
            <a:miter lim="800000"/>
            <a:headEnd/>
            <a:tailEnd/>
          </a:ln>
        </p:spPr>
        <p:txBody>
          <a:bodyPr/>
          <a:lstStyle/>
          <a:p>
            <a:pPr marL="457200" indent="-365125" eaLnBrk="0" hangingPunct="0">
              <a:spcAft>
                <a:spcPct val="25000"/>
              </a:spcAft>
              <a:buFontTx/>
              <a:buAutoNum type="arabicPeriod"/>
            </a:pPr>
            <a:r>
              <a:rPr lang="en-US" sz="1500" b="0" dirty="0"/>
              <a:t>Open the Excel file below (click on the icon in Normal Mode).  This file lists various countries on the continents of North and South America along with the population and number of Internet users in each country.  Use this file to complete the following tasks:</a:t>
            </a:r>
          </a:p>
          <a:p>
            <a:pPr marL="2101850" lvl="1" indent="-273050" eaLnBrk="0" hangingPunct="0">
              <a:spcAft>
                <a:spcPct val="25000"/>
              </a:spcAft>
              <a:buFont typeface="Arial" charset="0"/>
              <a:buAutoNum type="alphaLcParenR"/>
            </a:pPr>
            <a:r>
              <a:rPr lang="en-US" sz="1500" b="0" dirty="0"/>
              <a:t>In Cells E2:E32, enter a formula to calculate the percentage of the population that are Internet users.</a:t>
            </a:r>
          </a:p>
          <a:p>
            <a:pPr marL="2101850" lvl="1" indent="-273050" eaLnBrk="0" hangingPunct="0">
              <a:spcAft>
                <a:spcPct val="25000"/>
              </a:spcAft>
              <a:buFont typeface="Arial" charset="0"/>
              <a:buAutoNum type="alphaLcParenR"/>
            </a:pPr>
            <a:r>
              <a:rPr lang="en-US" sz="1500" b="0" dirty="0"/>
              <a:t>Use the Subtotals tool in Excel to determine the total population of each continent, and the total number of Internet users on each continent.</a:t>
            </a:r>
          </a:p>
          <a:p>
            <a:pPr marL="2101850" lvl="1" indent="-273050" eaLnBrk="0" hangingPunct="0">
              <a:spcAft>
                <a:spcPct val="25000"/>
              </a:spcAft>
              <a:buFont typeface="Arial" charset="0"/>
              <a:buAutoNum type="alphaLcParenR"/>
            </a:pPr>
            <a:r>
              <a:rPr lang="en-US" sz="1500" b="0" dirty="0"/>
              <a:t>Use the outline button to display only the rows with subtotals.</a:t>
            </a:r>
          </a:p>
          <a:p>
            <a:pPr marL="2101850" lvl="1" indent="-273050" eaLnBrk="0" hangingPunct="0">
              <a:spcAft>
                <a:spcPct val="25000"/>
              </a:spcAft>
              <a:buFont typeface="Arial" charset="0"/>
              <a:buAutoNum type="alphaLcParenR"/>
            </a:pPr>
            <a:r>
              <a:rPr lang="en-US" sz="1500" b="0" dirty="0"/>
              <a:t>In Column E of the subtotaled rows, enter a formula to compute the Internet usage rate for each continent.</a:t>
            </a:r>
          </a:p>
          <a:p>
            <a:pPr marL="457200" indent="-365125" eaLnBrk="0" hangingPunct="0">
              <a:spcAft>
                <a:spcPct val="25000"/>
              </a:spcAft>
              <a:buFont typeface="Arial" charset="0"/>
              <a:buAutoNum type="arabicPeriod"/>
            </a:pPr>
            <a:r>
              <a:rPr lang="en-US" sz="1500" b="0" dirty="0"/>
              <a:t>Is there a Digital Divide between the continents of North America and South America?</a:t>
            </a:r>
          </a:p>
          <a:p>
            <a:pPr marL="457200" indent="-365125" eaLnBrk="0" hangingPunct="0">
              <a:spcAft>
                <a:spcPct val="25000"/>
              </a:spcAft>
              <a:buFont typeface="Arial" charset="0"/>
              <a:buAutoNum type="arabicPeriod"/>
            </a:pPr>
            <a:r>
              <a:rPr lang="en-US" sz="1500" b="0" dirty="0"/>
              <a:t>Print a copy of the results of your subtotals.</a:t>
            </a:r>
          </a:p>
          <a:p>
            <a:pPr marL="457200" indent="-365125" eaLnBrk="0" hangingPunct="0">
              <a:spcAft>
                <a:spcPct val="25000"/>
              </a:spcAft>
              <a:buFont typeface="Arial" charset="0"/>
              <a:buAutoNum type="arabicPeriod"/>
            </a:pPr>
            <a:r>
              <a:rPr lang="en-US" sz="1500" b="0" dirty="0"/>
              <a:t>Remove the subtotals from the Excel sheet (Data tab, Subtotals button, click remove all).</a:t>
            </a:r>
          </a:p>
          <a:p>
            <a:pPr marL="457200" indent="-365125" eaLnBrk="0" hangingPunct="0">
              <a:spcAft>
                <a:spcPct val="25000"/>
              </a:spcAft>
              <a:buFont typeface="Arial" charset="0"/>
              <a:buAutoNum type="arabicPeriod"/>
            </a:pPr>
            <a:r>
              <a:rPr lang="en-US" sz="1500" b="0" dirty="0"/>
              <a:t>Use the subtotals tool in Excel to calculate the average rate of Internet Usage on each continent.  (At each change in continent, use function average, click the Rate checkbox).  Use the outline button to display only the subtotaled rows.  Print a copy of the results.</a:t>
            </a:r>
          </a:p>
          <a:p>
            <a:pPr marL="457200" indent="-365125" eaLnBrk="0" hangingPunct="0">
              <a:spcAft>
                <a:spcPct val="25000"/>
              </a:spcAft>
              <a:buFont typeface="Arial" charset="0"/>
              <a:buAutoNum type="arabicPeriod"/>
            </a:pPr>
            <a:r>
              <a:rPr lang="en-US" sz="1500" b="0" dirty="0"/>
              <a:t>Compare the Internet usage calculations that you printed in steps 3 and 5.  Explain why the results are different.</a:t>
            </a:r>
          </a:p>
          <a:p>
            <a:pPr marL="457200" indent="-365125" eaLnBrk="0" hangingPunct="0">
              <a:spcAft>
                <a:spcPct val="25000"/>
              </a:spcAft>
              <a:buFont typeface="Arial" charset="0"/>
              <a:buAutoNum type="arabicPeriod"/>
            </a:pPr>
            <a:r>
              <a:rPr lang="en-US" sz="1500" b="0" dirty="0"/>
              <a:t>Write a paragraph that describes why it is necessary to understand how technological tools perform calculations before interpreting results.</a:t>
            </a:r>
          </a:p>
          <a:p>
            <a:pPr marL="457200" indent="-365125" eaLnBrk="0" hangingPunct="0">
              <a:spcAft>
                <a:spcPct val="25000"/>
              </a:spcAft>
              <a:buFont typeface="Arial" charset="0"/>
              <a:buAutoNum type="arabicPeriod"/>
            </a:pPr>
            <a:endParaRPr lang="en-US" b="0" dirty="0"/>
          </a:p>
          <a:p>
            <a:pPr marL="457200" indent="-365125" eaLnBrk="0" hangingPunct="0">
              <a:spcAft>
                <a:spcPct val="25000"/>
              </a:spcAft>
            </a:pPr>
            <a:endParaRPr lang="en-US" b="0" dirty="0"/>
          </a:p>
        </p:txBody>
      </p:sp>
      <p:graphicFrame>
        <p:nvGraphicFramePr>
          <p:cNvPr id="2055" name="Object 7"/>
          <p:cNvGraphicFramePr>
            <a:graphicFrameLocks noChangeAspect="1"/>
          </p:cNvGraphicFramePr>
          <p:nvPr/>
        </p:nvGraphicFramePr>
        <p:xfrm>
          <a:off x="304800" y="1828801"/>
          <a:ext cx="1828800" cy="1050594"/>
        </p:xfrm>
        <a:graphic>
          <a:graphicData uri="http://schemas.openxmlformats.org/presentationml/2006/ole">
            <p:oleObj spid="_x0000_s2055" name="Worksheet" showAsIcon="1" r:id="rId4" imgW="914400" imgH="771480" progId="Excel.Sheet.12">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End Notes</a:t>
            </a:r>
          </a:p>
        </p:txBody>
      </p:sp>
      <p:sp>
        <p:nvSpPr>
          <p:cNvPr id="21507" name="Rectangle 3"/>
          <p:cNvSpPr>
            <a:spLocks noGrp="1" noChangeArrowheads="1"/>
          </p:cNvSpPr>
          <p:nvPr>
            <p:ph type="body" idx="1"/>
          </p:nvPr>
        </p:nvSpPr>
        <p:spPr>
          <a:xfrm>
            <a:off x="457200" y="762000"/>
            <a:ext cx="8229600" cy="5715000"/>
          </a:xfrm>
        </p:spPr>
        <p:txBody>
          <a:bodyPr/>
          <a:lstStyle/>
          <a:p>
            <a:pPr marL="457200" indent="-457200" eaLnBrk="1" hangingPunct="1">
              <a:buFontTx/>
              <a:buAutoNum type="arabicPeriod"/>
            </a:pPr>
            <a:endParaRPr lang="en-US" sz="1800" smtClean="0"/>
          </a:p>
          <a:p>
            <a:pPr marL="457200" indent="-457200" eaLnBrk="1" hangingPunct="1">
              <a:buFontTx/>
              <a:buAutoNum type="arabicPeriod"/>
            </a:pPr>
            <a:r>
              <a:rPr lang="en-US" sz="1800" smtClean="0"/>
              <a:t>“Normal View,” “Slide Sorter View” and “Slide Show” refer to the icons on the Power Point at the lower left corner of the Normal and Slide Sorter Views.  The icons do not display in the Slide Show.  If you are viewing the module in Slide Show view, click on the icon for the Normal View in order to retrieve the data set.  </a:t>
            </a:r>
            <a:r>
              <a:rPr lang="en-US" sz="1800" i="1" smtClean="0">
                <a:hlinkClick r:id="rId3" action="ppaction://hlinksldjump"/>
              </a:rPr>
              <a:t>Return to Slide 4</a:t>
            </a:r>
            <a:r>
              <a:rPr lang="en-US" sz="1800" smtClean="0"/>
              <a:t>.  </a:t>
            </a:r>
          </a:p>
        </p:txBody>
      </p:sp>
      <p:sp>
        <p:nvSpPr>
          <p:cNvPr id="21508" name="Slide Number Placeholder 4"/>
          <p:cNvSpPr>
            <a:spLocks noGrp="1"/>
          </p:cNvSpPr>
          <p:nvPr>
            <p:ph type="sldNum" sz="quarter" idx="12"/>
          </p:nvPr>
        </p:nvSpPr>
        <p:spPr/>
        <p:txBody>
          <a:bodyPr/>
          <a:lstStyle/>
          <a:p>
            <a:pPr>
              <a:defRPr/>
            </a:pPr>
            <a:fld id="{02CD7701-C0AD-44F9-A5CC-29F9FB4FC468}" type="slidenum">
              <a:rPr lang="en-US" smtClean="0"/>
              <a:pPr>
                <a:defRPr/>
              </a:pPr>
              <a:t>16</a:t>
            </a:fld>
            <a:endParaRPr lang="en-US"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 Box 5"/>
          <p:cNvSpPr txBox="1">
            <a:spLocks noChangeArrowheads="1"/>
          </p:cNvSpPr>
          <p:nvPr/>
        </p:nvSpPr>
        <p:spPr bwMode="auto">
          <a:xfrm>
            <a:off x="304800" y="685800"/>
            <a:ext cx="8534400" cy="1219200"/>
          </a:xfrm>
          <a:prstGeom prst="rect">
            <a:avLst/>
          </a:prstGeom>
          <a:solidFill>
            <a:srgbClr val="CCECFF">
              <a:alpha val="50195"/>
            </a:srgbClr>
          </a:solidFill>
          <a:ln w="38100" algn="ctr">
            <a:solidFill>
              <a:srgbClr val="006699"/>
            </a:solidFill>
            <a:miter lim="800000"/>
            <a:headEnd/>
            <a:tailEnd/>
          </a:ln>
        </p:spPr>
        <p:txBody>
          <a:bodyPr lIns="182880" tIns="137160" rIns="182880" bIns="137160"/>
          <a:lstStyle/>
          <a:p>
            <a:pPr algn="ctr" eaLnBrk="0" hangingPunct="0"/>
            <a:r>
              <a:rPr lang="en-US"/>
              <a:t>When entering formulas in Excel, you first enter an equal sign (=) to indicate that the cell will contain a formula rather than data or text.  After you enter the equal sign, you can enter the formula either by using the keyboard, or by using the mouse to click on the cells you want to include in your formula as you are entering it.</a:t>
            </a:r>
          </a:p>
        </p:txBody>
      </p:sp>
      <p:sp>
        <p:nvSpPr>
          <p:cNvPr id="22531" name="Text Box 7"/>
          <p:cNvSpPr txBox="1">
            <a:spLocks noChangeArrowheads="1"/>
          </p:cNvSpPr>
          <p:nvPr/>
        </p:nvSpPr>
        <p:spPr bwMode="auto">
          <a:xfrm>
            <a:off x="4724400" y="1981200"/>
            <a:ext cx="3810000" cy="850900"/>
          </a:xfrm>
          <a:prstGeom prst="rect">
            <a:avLst/>
          </a:prstGeom>
          <a:solidFill>
            <a:srgbClr val="CCFFCC">
              <a:alpha val="50195"/>
            </a:srgbClr>
          </a:solidFill>
          <a:ln w="25400">
            <a:solidFill>
              <a:srgbClr val="339966"/>
            </a:solidFill>
            <a:miter lim="800000"/>
            <a:headEnd/>
            <a:tailEnd/>
          </a:ln>
        </p:spPr>
        <p:txBody>
          <a:bodyPr>
            <a:spAutoFit/>
          </a:bodyPr>
          <a:lstStyle/>
          <a:p>
            <a:pPr algn="ctr">
              <a:spcBef>
                <a:spcPct val="50000"/>
              </a:spcBef>
            </a:pPr>
            <a:r>
              <a:rPr lang="en-US"/>
              <a:t>Enter a formula to calculate the percentage of households with a computer in cell F2 (=</a:t>
            </a:r>
          </a:p>
        </p:txBody>
      </p:sp>
      <p:sp>
        <p:nvSpPr>
          <p:cNvPr id="22532" name="Rectangle 10"/>
          <p:cNvSpPr>
            <a:spLocks noGrp="1" noChangeArrowheads="1"/>
          </p:cNvSpPr>
          <p:nvPr>
            <p:ph type="title"/>
          </p:nvPr>
        </p:nvSpPr>
        <p:spPr/>
        <p:txBody>
          <a:bodyPr/>
          <a:lstStyle/>
          <a:p>
            <a:pPr eaLnBrk="1" hangingPunct="1"/>
            <a:r>
              <a:rPr lang="en-US" smtClean="0">
                <a:solidFill>
                  <a:schemeClr val="tx1"/>
                </a:solidFill>
              </a:rPr>
              <a:t>Entering and Copying Formulas</a:t>
            </a:r>
          </a:p>
        </p:txBody>
      </p:sp>
      <p:sp>
        <p:nvSpPr>
          <p:cNvPr id="22533" name="Text Box 15"/>
          <p:cNvSpPr txBox="1">
            <a:spLocks noChangeArrowheads="1"/>
          </p:cNvSpPr>
          <p:nvPr/>
        </p:nvSpPr>
        <p:spPr bwMode="auto">
          <a:xfrm>
            <a:off x="4343400" y="2971800"/>
            <a:ext cx="4572000" cy="1282700"/>
          </a:xfrm>
          <a:prstGeom prst="rect">
            <a:avLst/>
          </a:prstGeom>
          <a:solidFill>
            <a:srgbClr val="CCECFF">
              <a:alpha val="50195"/>
            </a:srgbClr>
          </a:solidFill>
          <a:ln w="31750" algn="ctr">
            <a:solidFill>
              <a:srgbClr val="006699"/>
            </a:solidFill>
            <a:miter lim="800000"/>
            <a:headEnd/>
            <a:tailEnd/>
          </a:ln>
        </p:spPr>
        <p:txBody>
          <a:bodyPr lIns="182880" tIns="137160" rIns="182880" bIns="137160">
            <a:spAutoFit/>
          </a:bodyPr>
          <a:lstStyle/>
          <a:p>
            <a:pPr eaLnBrk="0" hangingPunct="0"/>
            <a:r>
              <a:rPr lang="en-US"/>
              <a:t>The formula in Cell F2 can be copied to Cells F3 through F52 using the Fill Handle.  Notice the small black box at the bottom right corner of the active cell (E2).</a:t>
            </a:r>
            <a:r>
              <a:rPr lang="en-US" b="0"/>
              <a:t> </a:t>
            </a:r>
          </a:p>
        </p:txBody>
      </p:sp>
      <p:sp>
        <p:nvSpPr>
          <p:cNvPr id="22534" name="Text Box 16"/>
          <p:cNvSpPr txBox="1">
            <a:spLocks noChangeArrowheads="1"/>
          </p:cNvSpPr>
          <p:nvPr/>
        </p:nvSpPr>
        <p:spPr bwMode="auto">
          <a:xfrm>
            <a:off x="533400" y="4438650"/>
            <a:ext cx="8001000" cy="2266950"/>
          </a:xfrm>
          <a:prstGeom prst="rect">
            <a:avLst/>
          </a:prstGeom>
          <a:solidFill>
            <a:srgbClr val="CCFFCC">
              <a:alpha val="50195"/>
            </a:srgbClr>
          </a:solidFill>
          <a:ln w="38100" algn="ctr">
            <a:solidFill>
              <a:srgbClr val="339966"/>
            </a:solidFill>
            <a:miter lim="800000"/>
            <a:headEnd/>
            <a:tailEnd/>
          </a:ln>
        </p:spPr>
        <p:txBody>
          <a:bodyPr lIns="182880" tIns="137160" rIns="182880" bIns="137160">
            <a:spAutoFit/>
          </a:bodyPr>
          <a:lstStyle/>
          <a:p>
            <a:pPr eaLnBrk="0" hangingPunct="0"/>
            <a:r>
              <a:rPr lang="en-US"/>
              <a:t>Hover your mouse over the small black box in lower right hand corner of Cell F2.  You will notice that the pointer for the mouse changes from its usual appearance to a small black plus sign.</a:t>
            </a:r>
          </a:p>
          <a:p>
            <a:pPr eaLnBrk="0" hangingPunct="0"/>
            <a:endParaRPr lang="en-US"/>
          </a:p>
          <a:p>
            <a:pPr eaLnBrk="0" hangingPunct="0"/>
            <a:r>
              <a:rPr lang="en-US"/>
              <a:t>When the black plus sign appears, click the mouse, and drag down to Cell F52.  The formula will be copied as you drag the mouse down the column.</a:t>
            </a:r>
          </a:p>
          <a:p>
            <a:pPr eaLnBrk="0" hangingPunct="0"/>
            <a:endParaRPr lang="en-US"/>
          </a:p>
          <a:p>
            <a:pPr eaLnBrk="0" hangingPunct="0"/>
            <a:r>
              <a:rPr lang="en-US">
                <a:hlinkClick r:id="rId3" action="ppaction://hlinksldjump"/>
              </a:rPr>
              <a:t>Click here </a:t>
            </a:r>
            <a:r>
              <a:rPr lang="en-US"/>
              <a:t> to return to module.</a:t>
            </a:r>
          </a:p>
        </p:txBody>
      </p:sp>
      <p:sp>
        <p:nvSpPr>
          <p:cNvPr id="22535" name="Slide Number Placeholder 11"/>
          <p:cNvSpPr>
            <a:spLocks noGrp="1"/>
          </p:cNvSpPr>
          <p:nvPr>
            <p:ph type="sldNum" sz="quarter" idx="12"/>
          </p:nvPr>
        </p:nvSpPr>
        <p:spPr/>
        <p:txBody>
          <a:bodyPr/>
          <a:lstStyle/>
          <a:p>
            <a:pPr>
              <a:defRPr/>
            </a:pPr>
            <a:fld id="{DE2FC9DB-9CCE-4007-97B4-073DD3FBC327}" type="slidenum">
              <a:rPr lang="en-US" smtClean="0"/>
              <a:pPr>
                <a:defRPr/>
              </a:pPr>
              <a:t>17</a:t>
            </a:fld>
            <a:endParaRPr lang="en-US" smtClean="0"/>
          </a:p>
        </p:txBody>
      </p:sp>
      <p:pic>
        <p:nvPicPr>
          <p:cNvPr id="22536" name="Picture 3"/>
          <p:cNvPicPr>
            <a:picLocks noChangeAspect="1" noChangeArrowheads="1"/>
          </p:cNvPicPr>
          <p:nvPr/>
        </p:nvPicPr>
        <p:blipFill>
          <a:blip r:embed="rId4"/>
          <a:srcRect/>
          <a:stretch>
            <a:fillRect/>
          </a:stretch>
        </p:blipFill>
        <p:spPr bwMode="auto">
          <a:xfrm>
            <a:off x="457200" y="2286000"/>
            <a:ext cx="3705225" cy="1085850"/>
          </a:xfrm>
          <a:prstGeom prst="rect">
            <a:avLst/>
          </a:prstGeom>
          <a:noFill/>
          <a:ln w="9525">
            <a:noFill/>
            <a:miter lim="800000"/>
            <a:headEnd/>
            <a:tailEnd/>
          </a:ln>
        </p:spPr>
      </p:pic>
      <p:sp>
        <p:nvSpPr>
          <p:cNvPr id="22537" name="Line 13"/>
          <p:cNvSpPr>
            <a:spLocks noChangeShapeType="1"/>
          </p:cNvSpPr>
          <p:nvPr/>
        </p:nvSpPr>
        <p:spPr bwMode="auto">
          <a:xfrm flipH="1" flipV="1">
            <a:off x="3581400" y="2819400"/>
            <a:ext cx="762000" cy="990600"/>
          </a:xfrm>
          <a:prstGeom prst="line">
            <a:avLst/>
          </a:prstGeom>
          <a:noFill/>
          <a:ln w="31750">
            <a:solidFill>
              <a:srgbClr val="006699"/>
            </a:solidFill>
            <a:round/>
            <a:headEnd/>
            <a:tailEnd type="triangle" w="med" len="med"/>
          </a:ln>
        </p:spPr>
        <p:txBody>
          <a:bodyPr lIns="182880" tIns="137160" rIns="182880" bIns="137160"/>
          <a:lstStyle/>
          <a:p>
            <a:endParaRPr lang="en-US"/>
          </a:p>
        </p:txBody>
      </p:sp>
      <p:cxnSp>
        <p:nvCxnSpPr>
          <p:cNvPr id="22538" name="Elbow Connector 14"/>
          <p:cNvCxnSpPr>
            <a:cxnSpLocks noChangeShapeType="1"/>
          </p:cNvCxnSpPr>
          <p:nvPr/>
        </p:nvCxnSpPr>
        <p:spPr bwMode="auto">
          <a:xfrm rot="10800000" flipV="1">
            <a:off x="3505200" y="2135188"/>
            <a:ext cx="1219200" cy="531812"/>
          </a:xfrm>
          <a:prstGeom prst="bentConnector3">
            <a:avLst>
              <a:gd name="adj1" fmla="val 28569"/>
            </a:avLst>
          </a:prstGeom>
          <a:noFill/>
          <a:ln w="31750" algn="ctr">
            <a:solidFill>
              <a:srgbClr val="006699"/>
            </a:solidFill>
            <a:round/>
            <a:headEnd/>
            <a:tailEnd type="arrow" w="med" len="med"/>
          </a:ln>
        </p:spPr>
      </p:cxn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ext Box 5"/>
          <p:cNvSpPr txBox="1">
            <a:spLocks noChangeArrowheads="1"/>
          </p:cNvSpPr>
          <p:nvPr/>
        </p:nvSpPr>
        <p:spPr bwMode="auto">
          <a:xfrm>
            <a:off x="838200" y="838200"/>
            <a:ext cx="7086600" cy="1219200"/>
          </a:xfrm>
          <a:prstGeom prst="rect">
            <a:avLst/>
          </a:prstGeom>
          <a:solidFill>
            <a:srgbClr val="CCECFF">
              <a:alpha val="50195"/>
            </a:srgbClr>
          </a:solidFill>
          <a:ln w="38100" algn="ctr">
            <a:solidFill>
              <a:srgbClr val="006699"/>
            </a:solidFill>
            <a:miter lim="800000"/>
            <a:headEnd/>
            <a:tailEnd/>
          </a:ln>
        </p:spPr>
        <p:txBody>
          <a:bodyPr lIns="182880" tIns="137160" rIns="182880" bIns="137160"/>
          <a:lstStyle/>
          <a:p>
            <a:pPr algn="ctr" eaLnBrk="0" hangingPunct="0"/>
            <a:r>
              <a:rPr lang="en-US"/>
              <a:t>When examining a table of data in Excel, it is useful to be able to quickly look at various columns, and determine specific information, such as minimum, maximum, or data items meeting specific criteria.  The filter tool in Excel nicely serves this purpose.</a:t>
            </a:r>
          </a:p>
        </p:txBody>
      </p:sp>
      <p:sp>
        <p:nvSpPr>
          <p:cNvPr id="23555" name="Rectangle 10"/>
          <p:cNvSpPr>
            <a:spLocks noGrp="1" noChangeArrowheads="1"/>
          </p:cNvSpPr>
          <p:nvPr>
            <p:ph type="title"/>
          </p:nvPr>
        </p:nvSpPr>
        <p:spPr/>
        <p:txBody>
          <a:bodyPr/>
          <a:lstStyle/>
          <a:p>
            <a:pPr eaLnBrk="1" hangingPunct="1"/>
            <a:r>
              <a:rPr lang="en-US" smtClean="0">
                <a:solidFill>
                  <a:schemeClr val="tx1"/>
                </a:solidFill>
              </a:rPr>
              <a:t>Using Filters</a:t>
            </a:r>
          </a:p>
        </p:txBody>
      </p:sp>
      <p:sp>
        <p:nvSpPr>
          <p:cNvPr id="23556" name="Text Box 16"/>
          <p:cNvSpPr txBox="1">
            <a:spLocks noChangeArrowheads="1"/>
          </p:cNvSpPr>
          <p:nvPr/>
        </p:nvSpPr>
        <p:spPr bwMode="auto">
          <a:xfrm>
            <a:off x="381000" y="2590800"/>
            <a:ext cx="3352800" cy="2892425"/>
          </a:xfrm>
          <a:prstGeom prst="rect">
            <a:avLst/>
          </a:prstGeom>
          <a:solidFill>
            <a:srgbClr val="CCFFCC">
              <a:alpha val="50195"/>
            </a:srgbClr>
          </a:solidFill>
          <a:ln w="38100" algn="ctr">
            <a:solidFill>
              <a:srgbClr val="339966"/>
            </a:solidFill>
            <a:miter lim="800000"/>
            <a:headEnd/>
            <a:tailEnd/>
          </a:ln>
        </p:spPr>
        <p:txBody>
          <a:bodyPr lIns="182880" tIns="137160" rIns="182880" bIns="137160">
            <a:spAutoFit/>
          </a:bodyPr>
          <a:lstStyle/>
          <a:p>
            <a:pPr eaLnBrk="0" hangingPunct="0">
              <a:spcAft>
                <a:spcPts val="600"/>
              </a:spcAft>
              <a:buFont typeface="Arial" charset="0"/>
              <a:buChar char="•"/>
            </a:pPr>
            <a:r>
              <a:rPr lang="en-US"/>
              <a:t>To use the filter tool, click on the Data tab of the Excel Ribbon, then the Filter button.</a:t>
            </a:r>
          </a:p>
          <a:p>
            <a:pPr eaLnBrk="0" hangingPunct="0">
              <a:spcAft>
                <a:spcPts val="600"/>
              </a:spcAft>
              <a:buFont typeface="Arial" charset="0"/>
              <a:buChar char="•"/>
            </a:pPr>
            <a:r>
              <a:rPr lang="en-US"/>
              <a:t>This turns on the Auto filters in each column of your data.</a:t>
            </a:r>
          </a:p>
          <a:p>
            <a:pPr eaLnBrk="0" hangingPunct="0">
              <a:spcAft>
                <a:spcPts val="600"/>
              </a:spcAft>
              <a:buFont typeface="Arial" charset="0"/>
              <a:buChar char="•"/>
            </a:pPr>
            <a:r>
              <a:rPr lang="en-US"/>
              <a:t>The Drop down arrow added to each column allows you to select any data item in that column, and show only rows with that value.</a:t>
            </a:r>
          </a:p>
        </p:txBody>
      </p:sp>
      <p:sp>
        <p:nvSpPr>
          <p:cNvPr id="23557" name="Slide Number Placeholder 6"/>
          <p:cNvSpPr>
            <a:spLocks noGrp="1"/>
          </p:cNvSpPr>
          <p:nvPr>
            <p:ph type="sldNum" sz="quarter" idx="12"/>
          </p:nvPr>
        </p:nvSpPr>
        <p:spPr/>
        <p:txBody>
          <a:bodyPr/>
          <a:lstStyle/>
          <a:p>
            <a:pPr>
              <a:defRPr/>
            </a:pPr>
            <a:fld id="{CF4802BF-65E9-481E-913F-370311B3A359}" type="slidenum">
              <a:rPr lang="en-US" smtClean="0"/>
              <a:pPr>
                <a:defRPr/>
              </a:pPr>
              <a:t>18</a:t>
            </a:fld>
            <a:endParaRPr lang="en-US" smtClean="0"/>
          </a:p>
        </p:txBody>
      </p:sp>
      <p:pic>
        <p:nvPicPr>
          <p:cNvPr id="23558" name="Picture 3"/>
          <p:cNvPicPr>
            <a:picLocks noChangeAspect="1" noChangeArrowheads="1"/>
          </p:cNvPicPr>
          <p:nvPr/>
        </p:nvPicPr>
        <p:blipFill>
          <a:blip r:embed="rId3"/>
          <a:srcRect/>
          <a:stretch>
            <a:fillRect/>
          </a:stretch>
        </p:blipFill>
        <p:spPr bwMode="auto">
          <a:xfrm>
            <a:off x="3886200" y="2590800"/>
            <a:ext cx="5051425" cy="2887663"/>
          </a:xfrm>
          <a:prstGeom prst="rect">
            <a:avLst/>
          </a:prstGeom>
          <a:noFill/>
          <a:ln w="9525">
            <a:noFill/>
            <a:miter lim="800000"/>
            <a:headEnd/>
            <a:tailEnd/>
          </a:ln>
        </p:spPr>
      </p:pic>
      <p:sp>
        <p:nvSpPr>
          <p:cNvPr id="23559" name="Text Box 16"/>
          <p:cNvSpPr txBox="1">
            <a:spLocks noChangeArrowheads="1"/>
          </p:cNvSpPr>
          <p:nvPr/>
        </p:nvSpPr>
        <p:spPr bwMode="auto">
          <a:xfrm>
            <a:off x="2362200" y="5867400"/>
            <a:ext cx="3810000" cy="523875"/>
          </a:xfrm>
          <a:prstGeom prst="rect">
            <a:avLst/>
          </a:prstGeom>
          <a:solidFill>
            <a:srgbClr val="CCFFCC">
              <a:alpha val="50195"/>
            </a:srgbClr>
          </a:solidFill>
          <a:ln w="38100" algn="ctr">
            <a:solidFill>
              <a:srgbClr val="339966"/>
            </a:solidFill>
            <a:miter lim="800000"/>
            <a:headEnd/>
            <a:tailEnd/>
          </a:ln>
        </p:spPr>
        <p:txBody>
          <a:bodyPr lIns="182880" tIns="137160" rIns="182880" bIns="137160">
            <a:spAutoFit/>
          </a:bodyPr>
          <a:lstStyle/>
          <a:p>
            <a:pPr algn="ctr" eaLnBrk="0" hangingPunct="0"/>
            <a:r>
              <a:rPr lang="en-US">
                <a:hlinkClick r:id="rId4" action="ppaction://hlinksldjump"/>
              </a:rPr>
              <a:t>Click here </a:t>
            </a:r>
            <a:r>
              <a:rPr lang="en-US"/>
              <a:t> to return to module.</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685800" y="990600"/>
            <a:ext cx="8077200" cy="1616075"/>
          </a:xfrm>
          <a:prstGeom prst="rect">
            <a:avLst/>
          </a:prstGeom>
          <a:noFill/>
          <a:ln w="9525">
            <a:noFill/>
            <a:miter lim="800000"/>
            <a:headEnd/>
            <a:tailEnd/>
          </a:ln>
        </p:spPr>
        <p:txBody>
          <a:bodyPr>
            <a:spAutoFit/>
          </a:bodyPr>
          <a:lstStyle/>
          <a:p>
            <a:pPr algn="ctr" eaLnBrk="0" hangingPunct="0"/>
            <a:r>
              <a:rPr lang="en-US" sz="2000"/>
              <a:t>Aside from standardizing and creating a more professional look, neutral color patterns have been chosen to improve the digital contrast and allow for better visual perception.  Text box colors are less bright than previous module schemes, yet still contrast with the slide background, and are color-coded based on content.</a:t>
            </a:r>
          </a:p>
        </p:txBody>
      </p:sp>
      <p:sp>
        <p:nvSpPr>
          <p:cNvPr id="24579" name="Text Box 8"/>
          <p:cNvSpPr txBox="1">
            <a:spLocks noChangeArrowheads="1"/>
          </p:cNvSpPr>
          <p:nvPr/>
        </p:nvSpPr>
        <p:spPr bwMode="auto">
          <a:xfrm>
            <a:off x="3124200" y="2895600"/>
            <a:ext cx="3200400" cy="1400175"/>
          </a:xfrm>
          <a:prstGeom prst="rect">
            <a:avLst/>
          </a:prstGeom>
          <a:solidFill>
            <a:srgbClr val="CCECFF">
              <a:alpha val="50195"/>
            </a:srgbClr>
          </a:solidFill>
          <a:ln w="25400">
            <a:solidFill>
              <a:srgbClr val="006699"/>
            </a:solidFill>
            <a:miter lim="800000"/>
            <a:headEnd/>
            <a:tailEnd/>
          </a:ln>
        </p:spPr>
        <p:txBody>
          <a:bodyPr>
            <a:spAutoFit/>
          </a:bodyPr>
          <a:lstStyle/>
          <a:p>
            <a:pPr algn="ctr" eaLnBrk="0" hangingPunct="0">
              <a:spcBef>
                <a:spcPct val="50000"/>
              </a:spcBef>
            </a:pPr>
            <a:r>
              <a:rPr lang="en-US" sz="2000"/>
              <a:t>Blue boxes</a:t>
            </a:r>
            <a:r>
              <a:rPr lang="en-US"/>
              <a:t>: General information such as overviews, module introductions, instructions, and assignments.</a:t>
            </a:r>
          </a:p>
        </p:txBody>
      </p:sp>
      <p:sp>
        <p:nvSpPr>
          <p:cNvPr id="24580" name="Text Box 9"/>
          <p:cNvSpPr txBox="1">
            <a:spLocks noChangeArrowheads="1"/>
          </p:cNvSpPr>
          <p:nvPr/>
        </p:nvSpPr>
        <p:spPr bwMode="auto">
          <a:xfrm>
            <a:off x="3124200" y="4406900"/>
            <a:ext cx="3200400" cy="1155700"/>
          </a:xfrm>
          <a:prstGeom prst="rect">
            <a:avLst/>
          </a:prstGeom>
          <a:solidFill>
            <a:srgbClr val="CCFFCC">
              <a:alpha val="50195"/>
            </a:srgbClr>
          </a:solidFill>
          <a:ln w="25400">
            <a:solidFill>
              <a:srgbClr val="339966"/>
            </a:solidFill>
            <a:miter lim="800000"/>
            <a:headEnd/>
            <a:tailEnd/>
          </a:ln>
        </p:spPr>
        <p:txBody>
          <a:bodyPr>
            <a:spAutoFit/>
          </a:bodyPr>
          <a:lstStyle/>
          <a:p>
            <a:pPr algn="ctr" eaLnBrk="0" hangingPunct="0">
              <a:spcBef>
                <a:spcPct val="50000"/>
              </a:spcBef>
            </a:pPr>
            <a:r>
              <a:rPr lang="en-US" sz="2000"/>
              <a:t>Green boxes</a:t>
            </a:r>
            <a:r>
              <a:rPr lang="en-US"/>
              <a:t>: Active commands such as questions, problems, tasks, and assignments.</a:t>
            </a:r>
          </a:p>
        </p:txBody>
      </p:sp>
      <p:sp>
        <p:nvSpPr>
          <p:cNvPr id="24581" name="Rectangle 10"/>
          <p:cNvSpPr>
            <a:spLocks noChangeArrowheads="1"/>
          </p:cNvSpPr>
          <p:nvPr/>
        </p:nvSpPr>
        <p:spPr bwMode="auto">
          <a:xfrm>
            <a:off x="3124200" y="5638800"/>
            <a:ext cx="3200400" cy="914400"/>
          </a:xfrm>
          <a:prstGeom prst="rect">
            <a:avLst/>
          </a:prstGeom>
          <a:solidFill>
            <a:srgbClr val="FF7C80">
              <a:alpha val="79999"/>
            </a:srgbClr>
          </a:solidFill>
          <a:ln w="25400">
            <a:solidFill>
              <a:srgbClr val="800000"/>
            </a:solidFill>
            <a:miter lim="800000"/>
            <a:headEnd/>
            <a:tailEnd/>
          </a:ln>
        </p:spPr>
        <p:txBody>
          <a:bodyPr anchor="ctr"/>
          <a:lstStyle/>
          <a:p>
            <a:pPr algn="ctr" eaLnBrk="0" hangingPunct="0"/>
            <a:r>
              <a:rPr lang="en-US" sz="2000">
                <a:solidFill>
                  <a:srgbClr val="800000"/>
                </a:solidFill>
              </a:rPr>
              <a:t>Red boxes</a:t>
            </a:r>
            <a:r>
              <a:rPr lang="en-US">
                <a:solidFill>
                  <a:srgbClr val="800000"/>
                </a:solidFill>
              </a:rPr>
              <a:t>: Important information such as hints, tips, and interjections.</a:t>
            </a:r>
          </a:p>
        </p:txBody>
      </p:sp>
      <p:sp>
        <p:nvSpPr>
          <p:cNvPr id="24582" name="Rectangle 12"/>
          <p:cNvSpPr>
            <a:spLocks noGrp="1" noChangeArrowheads="1"/>
          </p:cNvSpPr>
          <p:nvPr>
            <p:ph type="title"/>
          </p:nvPr>
        </p:nvSpPr>
        <p:spPr>
          <a:xfrm>
            <a:off x="76200" y="122238"/>
            <a:ext cx="2895600" cy="411162"/>
          </a:xfrm>
        </p:spPr>
        <p:txBody>
          <a:bodyPr/>
          <a:lstStyle/>
          <a:p>
            <a:pPr eaLnBrk="1" hangingPunct="1"/>
            <a:r>
              <a:rPr lang="en-US" smtClean="0"/>
              <a:t>General Information</a:t>
            </a:r>
          </a:p>
        </p:txBody>
      </p:sp>
      <p:sp>
        <p:nvSpPr>
          <p:cNvPr id="24583" name="Slide Number Placeholder 7"/>
          <p:cNvSpPr>
            <a:spLocks noGrp="1"/>
          </p:cNvSpPr>
          <p:nvPr>
            <p:ph type="sldNum" sz="quarter" idx="12"/>
          </p:nvPr>
        </p:nvSpPr>
        <p:spPr/>
        <p:txBody>
          <a:bodyPr/>
          <a:lstStyle/>
          <a:p>
            <a:pPr>
              <a:defRPr/>
            </a:pPr>
            <a:fld id="{46911E0A-86CE-4604-A2F0-6A984909788F}" type="slidenum">
              <a:rPr lang="en-US" smtClean="0"/>
              <a:pPr>
                <a:defRPr/>
              </a:pPr>
              <a:t>19</a:t>
            </a:fld>
            <a:endParaRPr lang="en-US"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9"/>
          <p:cNvSpPr>
            <a:spLocks noGrp="1" noChangeArrowheads="1"/>
          </p:cNvSpPr>
          <p:nvPr>
            <p:ph type="title"/>
          </p:nvPr>
        </p:nvSpPr>
        <p:spPr/>
        <p:txBody>
          <a:bodyPr/>
          <a:lstStyle/>
          <a:p>
            <a:pPr eaLnBrk="1" hangingPunct="1"/>
            <a:r>
              <a:rPr lang="en-US" smtClean="0"/>
              <a:t>Problem</a:t>
            </a:r>
          </a:p>
        </p:txBody>
      </p:sp>
      <p:sp>
        <p:nvSpPr>
          <p:cNvPr id="8195" name="Rectangle 2"/>
          <p:cNvSpPr>
            <a:spLocks noGrp="1" noChangeArrowheads="1"/>
          </p:cNvSpPr>
          <p:nvPr>
            <p:ph type="body" idx="4294967295"/>
          </p:nvPr>
        </p:nvSpPr>
        <p:spPr>
          <a:xfrm>
            <a:off x="838200" y="1066800"/>
            <a:ext cx="7543800" cy="3124200"/>
          </a:xfrm>
          <a:solidFill>
            <a:srgbClr val="CCECFF">
              <a:alpha val="50195"/>
            </a:srgbClr>
          </a:solidFill>
          <a:ln w="25400">
            <a:solidFill>
              <a:srgbClr val="006699"/>
            </a:solidFill>
          </a:ln>
        </p:spPr>
        <p:txBody>
          <a:bodyPr/>
          <a:lstStyle/>
          <a:p>
            <a:pPr marL="0" indent="0" algn="ctr" eaLnBrk="1" hangingPunct="1">
              <a:buFontTx/>
              <a:buNone/>
            </a:pPr>
            <a:r>
              <a:rPr lang="en-US" sz="1800" b="1" smtClean="0">
                <a:solidFill>
                  <a:schemeClr val="tx1"/>
                </a:solidFill>
              </a:rPr>
              <a:t>The ability to use computers and the Internet as tools for solving problems is rapidly becoming an essential skill for successful employment both in the United States and throughout the world.</a:t>
            </a:r>
          </a:p>
          <a:p>
            <a:pPr marL="0" indent="0" algn="ctr" eaLnBrk="1" hangingPunct="1">
              <a:buFontTx/>
              <a:buNone/>
            </a:pPr>
            <a:endParaRPr lang="en-US" sz="1800" b="1" smtClean="0">
              <a:solidFill>
                <a:schemeClr val="tx1"/>
              </a:solidFill>
            </a:endParaRPr>
          </a:p>
          <a:p>
            <a:pPr marL="0" indent="0" algn="ctr" eaLnBrk="1" hangingPunct="1">
              <a:buFontTx/>
              <a:buNone/>
            </a:pPr>
            <a:r>
              <a:rPr lang="en-US" sz="1800" b="1" smtClean="0">
                <a:solidFill>
                  <a:schemeClr val="tx1"/>
                </a:solidFill>
              </a:rPr>
              <a:t>In a democratic society,  we like to think that all citizens have equal opportunity to choose a career path and become gainfully employed.  When the ability to use computer technology is a critical skill for a particular job, people who lack access to computers and the Internet are at a distinct disadvantage in the job market compared to their more experienced peers.</a:t>
            </a:r>
          </a:p>
        </p:txBody>
      </p:sp>
      <p:sp>
        <p:nvSpPr>
          <p:cNvPr id="8196" name="Text Box 4"/>
          <p:cNvSpPr txBox="1">
            <a:spLocks noChangeArrowheads="1"/>
          </p:cNvSpPr>
          <p:nvPr/>
        </p:nvSpPr>
        <p:spPr bwMode="auto">
          <a:xfrm>
            <a:off x="1066800" y="4800600"/>
            <a:ext cx="7086600" cy="666750"/>
          </a:xfrm>
          <a:prstGeom prst="rect">
            <a:avLst/>
          </a:prstGeom>
          <a:solidFill>
            <a:srgbClr val="CCFFCC">
              <a:alpha val="50195"/>
            </a:srgbClr>
          </a:solidFill>
          <a:ln w="25400">
            <a:solidFill>
              <a:srgbClr val="339966"/>
            </a:solidFill>
            <a:miter lim="800000"/>
            <a:headEnd/>
            <a:tailEnd/>
          </a:ln>
        </p:spPr>
        <p:txBody>
          <a:bodyPr>
            <a:spAutoFit/>
          </a:bodyPr>
          <a:lstStyle/>
          <a:p>
            <a:pPr algn="ctr" eaLnBrk="0" hangingPunct="0">
              <a:lnSpc>
                <a:spcPct val="90000"/>
              </a:lnSpc>
              <a:spcBef>
                <a:spcPct val="50000"/>
              </a:spcBef>
            </a:pPr>
            <a:r>
              <a:rPr lang="en-US" sz="2000"/>
              <a:t>In the United States, do all American citizens have equal access to computers and technology?</a:t>
            </a:r>
          </a:p>
        </p:txBody>
      </p:sp>
      <p:sp>
        <p:nvSpPr>
          <p:cNvPr id="8197" name="Slide Number Placeholder 6"/>
          <p:cNvSpPr>
            <a:spLocks noGrp="1"/>
          </p:cNvSpPr>
          <p:nvPr>
            <p:ph type="sldNum" sz="quarter" idx="12"/>
          </p:nvPr>
        </p:nvSpPr>
        <p:spPr/>
        <p:txBody>
          <a:bodyPr/>
          <a:lstStyle/>
          <a:p>
            <a:pPr>
              <a:defRPr/>
            </a:pPr>
            <a:fld id="{5CA2C26C-A637-475E-814A-F1875B2E06FB}" type="slidenum">
              <a:rPr lang="en-US" smtClean="0"/>
              <a:pPr>
                <a:defRPr/>
              </a:pPr>
              <a:t>2</a:t>
            </a:fld>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57200" y="2514600"/>
            <a:ext cx="8382000" cy="4003675"/>
          </a:xfrm>
          <a:prstGeom prst="rect">
            <a:avLst/>
          </a:prstGeom>
          <a:noFill/>
          <a:ln w="9525">
            <a:noFill/>
            <a:miter lim="800000"/>
            <a:headEnd/>
            <a:tailEnd/>
          </a:ln>
        </p:spPr>
        <p:txBody>
          <a:bodyPr>
            <a:spAutoFit/>
          </a:bodyPr>
          <a:lstStyle/>
          <a:p>
            <a:pPr eaLnBrk="0" hangingPunct="0"/>
            <a:r>
              <a:rPr lang="en-US" i="1"/>
              <a:t>Slides 4-5 introduce the concept of the digital divide, and describe how spreadsheets can be used to calculate rates of computer usage and Internet penetration.</a:t>
            </a:r>
          </a:p>
          <a:p>
            <a:pPr eaLnBrk="0" hangingPunct="0"/>
            <a:endParaRPr lang="en-US" i="1"/>
          </a:p>
          <a:p>
            <a:pPr eaLnBrk="0" hangingPunct="0"/>
            <a:r>
              <a:rPr lang="en-US" i="1"/>
              <a:t>Slide 6 describes how the Subtotal tool in Excel can be used to quickly summarize a dataset, and presents key points on using Subtotals successfully.</a:t>
            </a:r>
          </a:p>
          <a:p>
            <a:pPr eaLnBrk="0" hangingPunct="0"/>
            <a:endParaRPr lang="en-US" i="1"/>
          </a:p>
          <a:p>
            <a:pPr eaLnBrk="0" hangingPunct="0"/>
            <a:r>
              <a:rPr lang="en-US" i="1"/>
              <a:t>Slides 7-9 illustrate the concept of weighted averages.</a:t>
            </a:r>
          </a:p>
          <a:p>
            <a:pPr eaLnBrk="0" hangingPunct="0"/>
            <a:endParaRPr lang="en-US" i="1"/>
          </a:p>
          <a:p>
            <a:pPr eaLnBrk="0" hangingPunct="0"/>
            <a:r>
              <a:rPr lang="en-US" i="1"/>
              <a:t>Slides 10-12 step you through the process of using the Subtotals tool to summarize the digital divide data set by region.</a:t>
            </a:r>
            <a:endParaRPr lang="en-US" b="0" i="1"/>
          </a:p>
          <a:p>
            <a:pPr eaLnBrk="0" hangingPunct="0"/>
            <a:endParaRPr lang="en-US" b="0" i="1"/>
          </a:p>
          <a:p>
            <a:r>
              <a:rPr lang="en-US" i="1"/>
              <a:t>In slides 13-14 you will use the subtotal tool, in conjunction with some formulas, to calculate the weighted average Internet connection rate by region.</a:t>
            </a:r>
          </a:p>
          <a:p>
            <a:endParaRPr lang="en-US" b="0" i="1"/>
          </a:p>
          <a:p>
            <a:r>
              <a:rPr lang="en-US" i="1"/>
              <a:t>Slide 15 contains questions for you to answer after working through this module.</a:t>
            </a:r>
            <a:endParaRPr lang="en-US" b="0" i="1"/>
          </a:p>
        </p:txBody>
      </p:sp>
      <p:sp>
        <p:nvSpPr>
          <p:cNvPr id="9219" name="Text Box 4"/>
          <p:cNvSpPr txBox="1">
            <a:spLocks noChangeArrowheads="1"/>
          </p:cNvSpPr>
          <p:nvPr/>
        </p:nvSpPr>
        <p:spPr bwMode="auto">
          <a:xfrm>
            <a:off x="533400" y="685800"/>
            <a:ext cx="8229600" cy="1684338"/>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algn="ctr" eaLnBrk="0" hangingPunct="0"/>
            <a:r>
              <a:rPr lang="en-US" sz="1800"/>
              <a:t>In this module, you will use Excel to calculate rates of computer usage and Internet connection in each of the fifty states.  You will then learn how to use the subtotal tool in Excel to summarize data.  In the process, you will discover that inappropriate use of the subtotal tool can lead to errors, and you will learn how to avoid these types of errors.</a:t>
            </a:r>
          </a:p>
        </p:txBody>
      </p:sp>
      <p:sp>
        <p:nvSpPr>
          <p:cNvPr id="9220" name="Rectangle 9"/>
          <p:cNvSpPr>
            <a:spLocks noGrp="1" noChangeArrowheads="1"/>
          </p:cNvSpPr>
          <p:nvPr>
            <p:ph type="title"/>
          </p:nvPr>
        </p:nvSpPr>
        <p:spPr/>
        <p:txBody>
          <a:bodyPr/>
          <a:lstStyle/>
          <a:p>
            <a:pPr eaLnBrk="1" hangingPunct="1"/>
            <a:r>
              <a:rPr lang="en-US" smtClean="0">
                <a:solidFill>
                  <a:schemeClr val="tx1"/>
                </a:solidFill>
              </a:rPr>
              <a:t>Overview of Module</a:t>
            </a:r>
          </a:p>
        </p:txBody>
      </p:sp>
      <p:sp>
        <p:nvSpPr>
          <p:cNvPr id="9221" name="Slide Number Placeholder 7"/>
          <p:cNvSpPr>
            <a:spLocks noGrp="1"/>
          </p:cNvSpPr>
          <p:nvPr>
            <p:ph type="sldNum" sz="quarter" idx="12"/>
          </p:nvPr>
        </p:nvSpPr>
        <p:spPr/>
        <p:txBody>
          <a:bodyPr/>
          <a:lstStyle/>
          <a:p>
            <a:pPr>
              <a:defRPr/>
            </a:pPr>
            <a:fld id="{CFE36ECC-92B4-4CD0-88FE-19062300222B}" type="slidenum">
              <a:rPr lang="en-US" smtClean="0"/>
              <a:pPr>
                <a:defRPr/>
              </a:pPr>
              <a:t>3</a:t>
            </a:fld>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p:cNvSpPr txBox="1">
            <a:spLocks noChangeArrowheads="1"/>
          </p:cNvSpPr>
          <p:nvPr/>
        </p:nvSpPr>
        <p:spPr bwMode="auto">
          <a:xfrm>
            <a:off x="685800" y="5029200"/>
            <a:ext cx="7620000" cy="304800"/>
          </a:xfrm>
          <a:prstGeom prst="rect">
            <a:avLst/>
          </a:prstGeom>
          <a:noFill/>
          <a:ln w="9525">
            <a:noFill/>
            <a:miter lim="800000"/>
            <a:headEnd/>
            <a:tailEnd/>
          </a:ln>
        </p:spPr>
        <p:txBody>
          <a:bodyPr>
            <a:spAutoFit/>
          </a:bodyPr>
          <a:lstStyle/>
          <a:p>
            <a:pPr eaLnBrk="0" hangingPunct="0"/>
            <a:endParaRPr lang="en-US" sz="1400" b="0" i="1"/>
          </a:p>
        </p:txBody>
      </p:sp>
      <p:sp>
        <p:nvSpPr>
          <p:cNvPr id="1028" name="Text Box 4"/>
          <p:cNvSpPr txBox="1">
            <a:spLocks noChangeArrowheads="1"/>
          </p:cNvSpPr>
          <p:nvPr/>
        </p:nvSpPr>
        <p:spPr bwMode="auto">
          <a:xfrm>
            <a:off x="152400" y="762000"/>
            <a:ext cx="7239000" cy="1676400"/>
          </a:xfrm>
          <a:prstGeom prst="rect">
            <a:avLst/>
          </a:prstGeom>
          <a:solidFill>
            <a:srgbClr val="CCECFF">
              <a:alpha val="50195"/>
            </a:srgbClr>
          </a:solidFill>
          <a:ln w="38100" algn="ctr">
            <a:solidFill>
              <a:srgbClr val="006699"/>
            </a:solidFill>
            <a:miter lim="800000"/>
            <a:headEnd/>
            <a:tailEnd/>
          </a:ln>
        </p:spPr>
        <p:txBody>
          <a:bodyPr lIns="182880" tIns="137160" rIns="182880" bIns="137160"/>
          <a:lstStyle/>
          <a:p>
            <a:pPr algn="ctr" eaLnBrk="0" hangingPunct="0"/>
            <a:r>
              <a:rPr lang="en-US" sz="1800"/>
              <a:t>The Excel data file you will use in this module can be opened by clicking on the US Digital Divide icon to the right. (You need to be in “Normal View,” not “Slide Show.” See </a:t>
            </a:r>
            <a:r>
              <a:rPr lang="en-US" sz="1800" i="1">
                <a:hlinkClick r:id="rId4" action="ppaction://hlinksldjump"/>
              </a:rPr>
              <a:t>End Notes</a:t>
            </a:r>
            <a:r>
              <a:rPr lang="en-US" sz="1800"/>
              <a:t>).  After the file opens in Excel, click the Office Button, scroll down to Save As…, and save the file to your PC. </a:t>
            </a:r>
          </a:p>
        </p:txBody>
      </p:sp>
      <p:sp>
        <p:nvSpPr>
          <p:cNvPr id="1029" name="Rectangle 25"/>
          <p:cNvSpPr>
            <a:spLocks noGrp="1" noChangeArrowheads="1"/>
          </p:cNvSpPr>
          <p:nvPr>
            <p:ph type="title"/>
          </p:nvPr>
        </p:nvSpPr>
        <p:spPr/>
        <p:txBody>
          <a:bodyPr/>
          <a:lstStyle/>
          <a:p>
            <a:pPr eaLnBrk="1" hangingPunct="1"/>
            <a:r>
              <a:rPr lang="en-US" smtClean="0">
                <a:solidFill>
                  <a:schemeClr val="tx1"/>
                </a:solidFill>
              </a:rPr>
              <a:t>Getting Started</a:t>
            </a:r>
          </a:p>
        </p:txBody>
      </p:sp>
      <p:sp>
        <p:nvSpPr>
          <p:cNvPr id="1030" name="Text Box 29"/>
          <p:cNvSpPr txBox="1">
            <a:spLocks noChangeArrowheads="1"/>
          </p:cNvSpPr>
          <p:nvPr/>
        </p:nvSpPr>
        <p:spPr bwMode="auto">
          <a:xfrm>
            <a:off x="188913" y="4991100"/>
            <a:ext cx="609600" cy="517525"/>
          </a:xfrm>
          <a:prstGeom prst="rect">
            <a:avLst/>
          </a:prstGeom>
          <a:noFill/>
          <a:ln w="38100" algn="ctr">
            <a:noFill/>
            <a:miter lim="800000"/>
            <a:headEnd/>
            <a:tailEnd/>
          </a:ln>
        </p:spPr>
        <p:txBody>
          <a:bodyPr lIns="182880" tIns="137160" rIns="182880" bIns="137160">
            <a:spAutoFit/>
          </a:bodyPr>
          <a:lstStyle/>
          <a:p>
            <a:pPr marL="342900" indent="-342900" eaLnBrk="0" hangingPunct="0">
              <a:spcBef>
                <a:spcPct val="50000"/>
              </a:spcBef>
            </a:pPr>
            <a:endParaRPr lang="en-US"/>
          </a:p>
        </p:txBody>
      </p:sp>
      <p:sp>
        <p:nvSpPr>
          <p:cNvPr id="1031" name="Text Box 34"/>
          <p:cNvSpPr txBox="1">
            <a:spLocks noChangeArrowheads="1"/>
          </p:cNvSpPr>
          <p:nvPr/>
        </p:nvSpPr>
        <p:spPr bwMode="auto">
          <a:xfrm>
            <a:off x="5029200" y="2759075"/>
            <a:ext cx="3657600" cy="3244850"/>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a:t>The Excel file contains 52 rows of data from various regions within the United States.</a:t>
            </a:r>
          </a:p>
          <a:p>
            <a:pPr eaLnBrk="0" hangingPunct="0"/>
            <a:endParaRPr lang="en-US"/>
          </a:p>
          <a:p>
            <a:pPr eaLnBrk="0" hangingPunct="0"/>
            <a:r>
              <a:rPr lang="en-US"/>
              <a:t>There are five fields for each line of data:</a:t>
            </a:r>
          </a:p>
          <a:p>
            <a:pPr marL="800100" lvl="1" indent="-342900" eaLnBrk="0" hangingPunct="0">
              <a:buFontTx/>
              <a:buAutoNum type="alphaUcPeriod"/>
            </a:pPr>
            <a:r>
              <a:rPr lang="en-US"/>
              <a:t>State</a:t>
            </a:r>
          </a:p>
          <a:p>
            <a:pPr marL="800100" lvl="1" indent="-342900" eaLnBrk="0" hangingPunct="0">
              <a:buFontTx/>
              <a:buAutoNum type="alphaUcPeriod"/>
            </a:pPr>
            <a:r>
              <a:rPr lang="en-US"/>
              <a:t>Region</a:t>
            </a:r>
          </a:p>
          <a:p>
            <a:pPr marL="800100" lvl="1" indent="-342900" eaLnBrk="0" hangingPunct="0">
              <a:buFontTx/>
              <a:buAutoNum type="alphaUcPeriod"/>
            </a:pPr>
            <a:r>
              <a:rPr lang="en-US"/>
              <a:t>Number of Households</a:t>
            </a:r>
          </a:p>
          <a:p>
            <a:pPr marL="800100" lvl="1" indent="-342900" eaLnBrk="0" hangingPunct="0">
              <a:buFontTx/>
              <a:buAutoNum type="alphaUcPeriod"/>
            </a:pPr>
            <a:r>
              <a:rPr lang="en-US"/>
              <a:t>Computer (in household)</a:t>
            </a:r>
          </a:p>
          <a:p>
            <a:pPr marL="800100" lvl="1" indent="-342900" eaLnBrk="0" hangingPunct="0">
              <a:buFontTx/>
              <a:buAutoNum type="alphaUcPeriod"/>
            </a:pPr>
            <a:r>
              <a:rPr lang="en-US"/>
              <a:t>Internet connection (in household)</a:t>
            </a:r>
          </a:p>
        </p:txBody>
      </p:sp>
      <p:pic>
        <p:nvPicPr>
          <p:cNvPr id="1032" name="Picture 4"/>
          <p:cNvPicPr>
            <a:picLocks noChangeAspect="1" noChangeArrowheads="1"/>
          </p:cNvPicPr>
          <p:nvPr/>
        </p:nvPicPr>
        <p:blipFill>
          <a:blip r:embed="rId5"/>
          <a:srcRect/>
          <a:stretch>
            <a:fillRect/>
          </a:stretch>
        </p:blipFill>
        <p:spPr bwMode="auto">
          <a:xfrm>
            <a:off x="685800" y="2590800"/>
            <a:ext cx="3654425" cy="3906838"/>
          </a:xfrm>
          <a:prstGeom prst="rect">
            <a:avLst/>
          </a:prstGeom>
          <a:noFill/>
          <a:ln w="9525">
            <a:noFill/>
            <a:miter lim="800000"/>
            <a:headEnd/>
            <a:tailEnd/>
          </a:ln>
        </p:spPr>
      </p:pic>
      <p:sp>
        <p:nvSpPr>
          <p:cNvPr id="1033" name="Text Box 35"/>
          <p:cNvSpPr txBox="1">
            <a:spLocks noChangeArrowheads="1"/>
          </p:cNvSpPr>
          <p:nvPr/>
        </p:nvSpPr>
        <p:spPr bwMode="auto">
          <a:xfrm>
            <a:off x="1371600" y="6324600"/>
            <a:ext cx="2465388" cy="517525"/>
          </a:xfrm>
          <a:prstGeom prst="rect">
            <a:avLst/>
          </a:prstGeom>
          <a:noFill/>
          <a:ln w="38100" algn="ctr">
            <a:noFill/>
            <a:miter lim="800000"/>
            <a:headEnd/>
            <a:tailEnd/>
          </a:ln>
        </p:spPr>
        <p:txBody>
          <a:bodyPr lIns="182880" tIns="137160" rIns="182880" bIns="137160">
            <a:spAutoFit/>
          </a:bodyPr>
          <a:lstStyle/>
          <a:p>
            <a:pPr marL="342900" indent="-342900" eaLnBrk="0" hangingPunct="0"/>
            <a:r>
              <a:rPr lang="en-US"/>
              <a:t>Data from US Census</a:t>
            </a:r>
          </a:p>
        </p:txBody>
      </p:sp>
      <p:sp>
        <p:nvSpPr>
          <p:cNvPr id="1034" name="Slide Number Placeholder 13"/>
          <p:cNvSpPr>
            <a:spLocks noGrp="1"/>
          </p:cNvSpPr>
          <p:nvPr>
            <p:ph type="sldNum" sz="quarter" idx="12"/>
          </p:nvPr>
        </p:nvSpPr>
        <p:spPr/>
        <p:txBody>
          <a:bodyPr/>
          <a:lstStyle/>
          <a:p>
            <a:pPr>
              <a:defRPr/>
            </a:pPr>
            <a:fld id="{584CB5D0-F4E3-429F-9C52-860B1C71DF07}" type="slidenum">
              <a:rPr lang="en-US" smtClean="0"/>
              <a:pPr>
                <a:defRPr/>
              </a:pPr>
              <a:t>4</a:t>
            </a:fld>
            <a:endParaRPr lang="en-US" smtClean="0"/>
          </a:p>
        </p:txBody>
      </p:sp>
      <p:graphicFrame>
        <p:nvGraphicFramePr>
          <p:cNvPr id="1037" name="Object 13"/>
          <p:cNvGraphicFramePr>
            <a:graphicFrameLocks noChangeAspect="1"/>
          </p:cNvGraphicFramePr>
          <p:nvPr/>
        </p:nvGraphicFramePr>
        <p:xfrm>
          <a:off x="7603067" y="1143000"/>
          <a:ext cx="1083733" cy="914400"/>
        </p:xfrm>
        <a:graphic>
          <a:graphicData uri="http://schemas.openxmlformats.org/presentationml/2006/ole">
            <p:oleObj spid="_x0000_s1037" name="Worksheet" showAsIcon="1" r:id="rId6" imgW="914400" imgH="771480" progId="Excel.Sheet.12">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6"/>
          <p:cNvSpPr txBox="1">
            <a:spLocks noChangeArrowheads="1"/>
          </p:cNvSpPr>
          <p:nvPr/>
        </p:nvSpPr>
        <p:spPr bwMode="auto">
          <a:xfrm>
            <a:off x="4267200" y="2133600"/>
            <a:ext cx="4572000" cy="4267200"/>
          </a:xfrm>
          <a:prstGeom prst="rect">
            <a:avLst/>
          </a:prstGeom>
          <a:solidFill>
            <a:srgbClr val="CCFFCC">
              <a:alpha val="50195"/>
            </a:srgbClr>
          </a:solidFill>
          <a:ln w="25400">
            <a:solidFill>
              <a:srgbClr val="339966"/>
            </a:solidFill>
            <a:miter lim="800000"/>
            <a:headEnd/>
            <a:tailEnd/>
          </a:ln>
        </p:spPr>
        <p:txBody>
          <a:bodyPr/>
          <a:lstStyle/>
          <a:p>
            <a:pPr marL="342900" indent="-342900">
              <a:spcBef>
                <a:spcPct val="50000"/>
              </a:spcBef>
              <a:buFontTx/>
              <a:buAutoNum type="arabicPeriod"/>
            </a:pPr>
            <a:r>
              <a:rPr lang="en-US"/>
              <a:t>In Cell F2, enter a formula to calculate the percentage of households with a computer.</a:t>
            </a:r>
          </a:p>
          <a:p>
            <a:pPr marL="342900" indent="-342900">
              <a:spcBef>
                <a:spcPct val="50000"/>
              </a:spcBef>
              <a:buFontTx/>
              <a:buAutoNum type="arabicPeriod"/>
            </a:pPr>
            <a:r>
              <a:rPr lang="en-US"/>
              <a:t>In Cell G2, enter a formula to calculate the percentage of households connected to the Internet.</a:t>
            </a:r>
          </a:p>
          <a:p>
            <a:pPr marL="342900" indent="-342900">
              <a:spcBef>
                <a:spcPct val="50000"/>
              </a:spcBef>
              <a:buFontTx/>
              <a:buAutoNum type="arabicPeriod"/>
            </a:pPr>
            <a:r>
              <a:rPr lang="en-US"/>
              <a:t>Use the fill handle to copy the formulas in Cells F2 and G2 through Row 52.</a:t>
            </a:r>
          </a:p>
          <a:p>
            <a:pPr marL="342900" indent="-342900">
              <a:spcBef>
                <a:spcPct val="50000"/>
              </a:spcBef>
              <a:buFontTx/>
              <a:buAutoNum type="arabicPeriod"/>
            </a:pPr>
            <a:r>
              <a:rPr lang="en-US"/>
              <a:t>Format the cells of Columns F and G as percentage, if not already formatted.</a:t>
            </a:r>
          </a:p>
          <a:p>
            <a:pPr marL="342900" indent="-342900">
              <a:spcBef>
                <a:spcPct val="50000"/>
              </a:spcBef>
              <a:buFontTx/>
              <a:buAutoNum type="arabicPeriod"/>
            </a:pPr>
            <a:r>
              <a:rPr lang="en-US"/>
              <a:t>Examine the rates of computer ownership and Internet connection in various states.  (The filter feature of Excel is a useful tool to quickly scan the data.)</a:t>
            </a:r>
          </a:p>
          <a:p>
            <a:pPr marL="342900" indent="-342900">
              <a:spcBef>
                <a:spcPct val="50000"/>
              </a:spcBef>
              <a:buFontTx/>
              <a:buAutoNum type="arabicPeriod"/>
            </a:pPr>
            <a:endParaRPr lang="en-US"/>
          </a:p>
          <a:p>
            <a:pPr marL="342900" indent="-342900">
              <a:spcBef>
                <a:spcPct val="50000"/>
              </a:spcBef>
              <a:buFontTx/>
              <a:buAutoNum type="arabicPeriod"/>
            </a:pPr>
            <a:endParaRPr lang="en-US"/>
          </a:p>
        </p:txBody>
      </p:sp>
      <p:sp>
        <p:nvSpPr>
          <p:cNvPr id="10243" name="Text Box 8"/>
          <p:cNvSpPr txBox="1">
            <a:spLocks noChangeArrowheads="1"/>
          </p:cNvSpPr>
          <p:nvPr/>
        </p:nvSpPr>
        <p:spPr bwMode="auto">
          <a:xfrm>
            <a:off x="457200" y="838200"/>
            <a:ext cx="8001000" cy="1066800"/>
          </a:xfrm>
          <a:prstGeom prst="rect">
            <a:avLst/>
          </a:prstGeom>
          <a:solidFill>
            <a:srgbClr val="CCECFF">
              <a:alpha val="50195"/>
            </a:srgbClr>
          </a:solidFill>
          <a:ln w="38100" algn="ctr">
            <a:solidFill>
              <a:srgbClr val="006699"/>
            </a:solidFill>
            <a:miter lim="800000"/>
            <a:headEnd/>
            <a:tailEnd/>
          </a:ln>
        </p:spPr>
        <p:txBody>
          <a:bodyPr lIns="182880" tIns="137160" rIns="182880" bIns="137160"/>
          <a:lstStyle/>
          <a:p>
            <a:pPr eaLnBrk="0" hangingPunct="0"/>
            <a:r>
              <a:rPr lang="en-US"/>
              <a:t>In Column F, we will calculate the percentage of households with computers for each state.  In Column G, we will calculate the percentage of households connected to the Internet in each state. </a:t>
            </a:r>
          </a:p>
          <a:p>
            <a:pPr eaLnBrk="0" hangingPunct="0"/>
            <a:endParaRPr lang="en-US"/>
          </a:p>
        </p:txBody>
      </p:sp>
      <p:sp>
        <p:nvSpPr>
          <p:cNvPr id="10244" name="Rectangle 10"/>
          <p:cNvSpPr>
            <a:spLocks noChangeArrowheads="1"/>
          </p:cNvSpPr>
          <p:nvPr/>
        </p:nvSpPr>
        <p:spPr bwMode="auto">
          <a:xfrm>
            <a:off x="685800" y="4038600"/>
            <a:ext cx="3124200" cy="838200"/>
          </a:xfrm>
          <a:prstGeom prst="rect">
            <a:avLst/>
          </a:prstGeom>
          <a:solidFill>
            <a:srgbClr val="FF7C80">
              <a:alpha val="79999"/>
            </a:srgbClr>
          </a:solidFill>
          <a:ln w="25400" algn="ctr">
            <a:solidFill>
              <a:srgbClr val="800000"/>
            </a:solidFill>
            <a:miter lim="800000"/>
            <a:headEnd/>
            <a:tailEnd/>
          </a:ln>
        </p:spPr>
        <p:txBody>
          <a:bodyPr anchor="ctr"/>
          <a:lstStyle/>
          <a:p>
            <a:pPr algn="ctr"/>
            <a:r>
              <a:rPr lang="en-US">
                <a:solidFill>
                  <a:srgbClr val="800000"/>
                </a:solidFill>
              </a:rPr>
              <a:t>Need help entering and copying formulas? </a:t>
            </a:r>
          </a:p>
          <a:p>
            <a:pPr algn="ctr"/>
            <a:r>
              <a:rPr lang="en-US">
                <a:solidFill>
                  <a:srgbClr val="800000"/>
                </a:solidFill>
                <a:hlinkClick r:id="rId3" action="ppaction://hlinksldjump"/>
              </a:rPr>
              <a:t>Click here</a:t>
            </a:r>
            <a:endParaRPr lang="en-US">
              <a:solidFill>
                <a:srgbClr val="800000"/>
              </a:solidFill>
            </a:endParaRPr>
          </a:p>
        </p:txBody>
      </p:sp>
      <p:sp>
        <p:nvSpPr>
          <p:cNvPr id="10245" name="Rectangle 11"/>
          <p:cNvSpPr>
            <a:spLocks noGrp="1" noChangeArrowheads="1"/>
          </p:cNvSpPr>
          <p:nvPr>
            <p:ph type="title"/>
          </p:nvPr>
        </p:nvSpPr>
        <p:spPr/>
        <p:txBody>
          <a:bodyPr/>
          <a:lstStyle/>
          <a:p>
            <a:pPr eaLnBrk="1" hangingPunct="1"/>
            <a:r>
              <a:rPr lang="en-US" smtClean="0">
                <a:solidFill>
                  <a:schemeClr val="tx1"/>
                </a:solidFill>
              </a:rPr>
              <a:t>Rates of Computer Ownership and Internet Connection </a:t>
            </a:r>
          </a:p>
        </p:txBody>
      </p:sp>
      <p:pic>
        <p:nvPicPr>
          <p:cNvPr id="10246" name="Picture 2"/>
          <p:cNvPicPr>
            <a:picLocks noChangeAspect="1" noChangeArrowheads="1"/>
          </p:cNvPicPr>
          <p:nvPr/>
        </p:nvPicPr>
        <p:blipFill>
          <a:blip r:embed="rId4"/>
          <a:srcRect/>
          <a:stretch>
            <a:fillRect/>
          </a:stretch>
        </p:blipFill>
        <p:spPr bwMode="auto">
          <a:xfrm>
            <a:off x="228600" y="2209800"/>
            <a:ext cx="3895725" cy="1685925"/>
          </a:xfrm>
          <a:prstGeom prst="rect">
            <a:avLst/>
          </a:prstGeom>
          <a:noFill/>
          <a:ln w="9525">
            <a:noFill/>
            <a:miter lim="800000"/>
            <a:headEnd/>
            <a:tailEnd/>
          </a:ln>
        </p:spPr>
      </p:pic>
      <p:sp>
        <p:nvSpPr>
          <p:cNvPr id="35" name="Freeform 34"/>
          <p:cNvSpPr/>
          <p:nvPr/>
        </p:nvSpPr>
        <p:spPr bwMode="auto">
          <a:xfrm>
            <a:off x="2289175" y="1914525"/>
            <a:ext cx="3128963" cy="752475"/>
          </a:xfrm>
          <a:custGeom>
            <a:avLst/>
            <a:gdLst>
              <a:gd name="connsiteX0" fmla="*/ 2612572 w 2612572"/>
              <a:gd name="connsiteY0" fmla="*/ 345924 h 955524"/>
              <a:gd name="connsiteX1" fmla="*/ 2032000 w 2612572"/>
              <a:gd name="connsiteY1" fmla="*/ 26610 h 955524"/>
              <a:gd name="connsiteX2" fmla="*/ 566057 w 2612572"/>
              <a:gd name="connsiteY2" fmla="*/ 186267 h 955524"/>
              <a:gd name="connsiteX3" fmla="*/ 0 w 2612572"/>
              <a:gd name="connsiteY3" fmla="*/ 955524 h 955524"/>
              <a:gd name="connsiteX4" fmla="*/ 0 w 2612572"/>
              <a:gd name="connsiteY4" fmla="*/ 955524 h 955524"/>
              <a:gd name="connsiteX0" fmla="*/ 2689982 w 2689982"/>
              <a:gd name="connsiteY0" fmla="*/ 345923 h 955523"/>
              <a:gd name="connsiteX1" fmla="*/ 2109410 w 2689982"/>
              <a:gd name="connsiteY1" fmla="*/ 26609 h 955523"/>
              <a:gd name="connsiteX2" fmla="*/ 338667 w 2689982"/>
              <a:gd name="connsiteY2" fmla="*/ 186266 h 955523"/>
              <a:gd name="connsiteX3" fmla="*/ 77410 w 2689982"/>
              <a:gd name="connsiteY3" fmla="*/ 955523 h 955523"/>
              <a:gd name="connsiteX4" fmla="*/ 77410 w 2689982"/>
              <a:gd name="connsiteY4" fmla="*/ 955523 h 955523"/>
              <a:gd name="connsiteX0" fmla="*/ 2612572 w 2612572"/>
              <a:gd name="connsiteY0" fmla="*/ 370114 h 979714"/>
              <a:gd name="connsiteX1" fmla="*/ 2032000 w 2612572"/>
              <a:gd name="connsiteY1" fmla="*/ 50800 h 979714"/>
              <a:gd name="connsiteX2" fmla="*/ 1175657 w 2612572"/>
              <a:gd name="connsiteY2" fmla="*/ 65314 h 979714"/>
              <a:gd name="connsiteX3" fmla="*/ 261257 w 2612572"/>
              <a:gd name="connsiteY3" fmla="*/ 210457 h 979714"/>
              <a:gd name="connsiteX4" fmla="*/ 0 w 2612572"/>
              <a:gd name="connsiteY4" fmla="*/ 979714 h 979714"/>
              <a:gd name="connsiteX5" fmla="*/ 0 w 2612572"/>
              <a:gd name="connsiteY5" fmla="*/ 979714 h 979714"/>
              <a:gd name="connsiteX0" fmla="*/ 2612572 w 2612572"/>
              <a:gd name="connsiteY0" fmla="*/ 370114 h 979714"/>
              <a:gd name="connsiteX1" fmla="*/ 2032000 w 2612572"/>
              <a:gd name="connsiteY1" fmla="*/ 50800 h 979714"/>
              <a:gd name="connsiteX2" fmla="*/ 1175657 w 2612572"/>
              <a:gd name="connsiteY2" fmla="*/ 65314 h 979714"/>
              <a:gd name="connsiteX3" fmla="*/ 261257 w 2612572"/>
              <a:gd name="connsiteY3" fmla="*/ 210457 h 979714"/>
              <a:gd name="connsiteX4" fmla="*/ 0 w 2612572"/>
              <a:gd name="connsiteY4" fmla="*/ 979714 h 979714"/>
              <a:gd name="connsiteX5" fmla="*/ 0 w 2612572"/>
              <a:gd name="connsiteY5" fmla="*/ 979714 h 979714"/>
              <a:gd name="connsiteX0" fmla="*/ 2688772 w 2688772"/>
              <a:gd name="connsiteY0" fmla="*/ 370114 h 979714"/>
              <a:gd name="connsiteX1" fmla="*/ 2108200 w 2688772"/>
              <a:gd name="connsiteY1" fmla="*/ 50800 h 979714"/>
              <a:gd name="connsiteX2" fmla="*/ 1251857 w 2688772"/>
              <a:gd name="connsiteY2" fmla="*/ 65314 h 979714"/>
              <a:gd name="connsiteX3" fmla="*/ 337457 w 2688772"/>
              <a:gd name="connsiteY3" fmla="*/ 210457 h 979714"/>
              <a:gd name="connsiteX4" fmla="*/ 76200 w 2688772"/>
              <a:gd name="connsiteY4" fmla="*/ 979714 h 979714"/>
              <a:gd name="connsiteX5" fmla="*/ 76200 w 2688772"/>
              <a:gd name="connsiteY5" fmla="*/ 979714 h 979714"/>
              <a:gd name="connsiteX0" fmla="*/ 2688772 w 2688772"/>
              <a:gd name="connsiteY0" fmla="*/ 370114 h 979714"/>
              <a:gd name="connsiteX1" fmla="*/ 2108200 w 2688772"/>
              <a:gd name="connsiteY1" fmla="*/ 50800 h 979714"/>
              <a:gd name="connsiteX2" fmla="*/ 1251857 w 2688772"/>
              <a:gd name="connsiteY2" fmla="*/ 65314 h 979714"/>
              <a:gd name="connsiteX3" fmla="*/ 337457 w 2688772"/>
              <a:gd name="connsiteY3" fmla="*/ 210457 h 979714"/>
              <a:gd name="connsiteX4" fmla="*/ 76200 w 2688772"/>
              <a:gd name="connsiteY4" fmla="*/ 979714 h 979714"/>
              <a:gd name="connsiteX5" fmla="*/ 76200 w 2688772"/>
              <a:gd name="connsiteY5" fmla="*/ 979714 h 979714"/>
              <a:gd name="connsiteX0" fmla="*/ 2688772 w 2688772"/>
              <a:gd name="connsiteY0" fmla="*/ 370114 h 979714"/>
              <a:gd name="connsiteX1" fmla="*/ 2108200 w 2688772"/>
              <a:gd name="connsiteY1" fmla="*/ 50800 h 979714"/>
              <a:gd name="connsiteX2" fmla="*/ 1251857 w 2688772"/>
              <a:gd name="connsiteY2" fmla="*/ 293914 h 979714"/>
              <a:gd name="connsiteX3" fmla="*/ 337457 w 2688772"/>
              <a:gd name="connsiteY3" fmla="*/ 210457 h 979714"/>
              <a:gd name="connsiteX4" fmla="*/ 76200 w 2688772"/>
              <a:gd name="connsiteY4" fmla="*/ 979714 h 979714"/>
              <a:gd name="connsiteX5" fmla="*/ 76200 w 2688772"/>
              <a:gd name="connsiteY5" fmla="*/ 979714 h 979714"/>
              <a:gd name="connsiteX0" fmla="*/ 2688772 w 2688772"/>
              <a:gd name="connsiteY0" fmla="*/ 367695 h 977295"/>
              <a:gd name="connsiteX1" fmla="*/ 2108200 w 2688772"/>
              <a:gd name="connsiteY1" fmla="*/ 48381 h 977295"/>
              <a:gd name="connsiteX2" fmla="*/ 2079172 w 2688772"/>
              <a:gd name="connsiteY2" fmla="*/ 306009 h 977295"/>
              <a:gd name="connsiteX3" fmla="*/ 1251857 w 2688772"/>
              <a:gd name="connsiteY3" fmla="*/ 291495 h 977295"/>
              <a:gd name="connsiteX4" fmla="*/ 337457 w 2688772"/>
              <a:gd name="connsiteY4" fmla="*/ 208038 h 977295"/>
              <a:gd name="connsiteX5" fmla="*/ 76200 w 2688772"/>
              <a:gd name="connsiteY5" fmla="*/ 977295 h 977295"/>
              <a:gd name="connsiteX6" fmla="*/ 76200 w 2688772"/>
              <a:gd name="connsiteY6" fmla="*/ 977295 h 977295"/>
              <a:gd name="connsiteX0" fmla="*/ 2688772 w 2728686"/>
              <a:gd name="connsiteY0" fmla="*/ 367695 h 977295"/>
              <a:gd name="connsiteX1" fmla="*/ 2336800 w 2728686"/>
              <a:gd name="connsiteY1" fmla="*/ 48381 h 977295"/>
              <a:gd name="connsiteX2" fmla="*/ 2079172 w 2728686"/>
              <a:gd name="connsiteY2" fmla="*/ 306009 h 977295"/>
              <a:gd name="connsiteX3" fmla="*/ 1251857 w 2728686"/>
              <a:gd name="connsiteY3" fmla="*/ 291495 h 977295"/>
              <a:gd name="connsiteX4" fmla="*/ 337457 w 2728686"/>
              <a:gd name="connsiteY4" fmla="*/ 208038 h 977295"/>
              <a:gd name="connsiteX5" fmla="*/ 76200 w 2728686"/>
              <a:gd name="connsiteY5" fmla="*/ 977295 h 977295"/>
              <a:gd name="connsiteX6" fmla="*/ 76200 w 2728686"/>
              <a:gd name="connsiteY6" fmla="*/ 977295 h 977295"/>
              <a:gd name="connsiteX0" fmla="*/ 2688772 w 2728686"/>
              <a:gd name="connsiteY0" fmla="*/ 367695 h 977295"/>
              <a:gd name="connsiteX1" fmla="*/ 2336800 w 2728686"/>
              <a:gd name="connsiteY1" fmla="*/ 48381 h 977295"/>
              <a:gd name="connsiteX2" fmla="*/ 2079172 w 2728686"/>
              <a:gd name="connsiteY2" fmla="*/ 306009 h 977295"/>
              <a:gd name="connsiteX3" fmla="*/ 1251857 w 2728686"/>
              <a:gd name="connsiteY3" fmla="*/ 291495 h 977295"/>
              <a:gd name="connsiteX4" fmla="*/ 337457 w 2728686"/>
              <a:gd name="connsiteY4" fmla="*/ 208038 h 977295"/>
              <a:gd name="connsiteX5" fmla="*/ 76200 w 2728686"/>
              <a:gd name="connsiteY5" fmla="*/ 977295 h 977295"/>
              <a:gd name="connsiteX6" fmla="*/ 76200 w 2728686"/>
              <a:gd name="connsiteY6" fmla="*/ 977295 h 977295"/>
              <a:gd name="connsiteX0" fmla="*/ 2688772 w 2706915"/>
              <a:gd name="connsiteY0" fmla="*/ 367695 h 977295"/>
              <a:gd name="connsiteX1" fmla="*/ 2336800 w 2706915"/>
              <a:gd name="connsiteY1" fmla="*/ 48381 h 977295"/>
              <a:gd name="connsiteX2" fmla="*/ 2079172 w 2706915"/>
              <a:gd name="connsiteY2" fmla="*/ 306009 h 977295"/>
              <a:gd name="connsiteX3" fmla="*/ 1251857 w 2706915"/>
              <a:gd name="connsiteY3" fmla="*/ 291495 h 977295"/>
              <a:gd name="connsiteX4" fmla="*/ 337457 w 2706915"/>
              <a:gd name="connsiteY4" fmla="*/ 208038 h 977295"/>
              <a:gd name="connsiteX5" fmla="*/ 76200 w 2706915"/>
              <a:gd name="connsiteY5" fmla="*/ 977295 h 977295"/>
              <a:gd name="connsiteX6" fmla="*/ 76200 w 2706915"/>
              <a:gd name="connsiteY6" fmla="*/ 977295 h 977295"/>
              <a:gd name="connsiteX0" fmla="*/ 2688772 w 2688772"/>
              <a:gd name="connsiteY0" fmla="*/ 159657 h 769257"/>
              <a:gd name="connsiteX1" fmla="*/ 2079172 w 2688772"/>
              <a:gd name="connsiteY1" fmla="*/ 97971 h 769257"/>
              <a:gd name="connsiteX2" fmla="*/ 1251857 w 2688772"/>
              <a:gd name="connsiteY2" fmla="*/ 83457 h 769257"/>
              <a:gd name="connsiteX3" fmla="*/ 337457 w 2688772"/>
              <a:gd name="connsiteY3" fmla="*/ 0 h 769257"/>
              <a:gd name="connsiteX4" fmla="*/ 76200 w 2688772"/>
              <a:gd name="connsiteY4" fmla="*/ 769257 h 769257"/>
              <a:gd name="connsiteX5" fmla="*/ 76200 w 2688772"/>
              <a:gd name="connsiteY5" fmla="*/ 769257 h 769257"/>
              <a:gd name="connsiteX0" fmla="*/ 2688772 w 2688772"/>
              <a:gd name="connsiteY0" fmla="*/ 226786 h 836386"/>
              <a:gd name="connsiteX1" fmla="*/ 2079172 w 2688772"/>
              <a:gd name="connsiteY1" fmla="*/ 12700 h 836386"/>
              <a:gd name="connsiteX2" fmla="*/ 1251857 w 2688772"/>
              <a:gd name="connsiteY2" fmla="*/ 150586 h 836386"/>
              <a:gd name="connsiteX3" fmla="*/ 337457 w 2688772"/>
              <a:gd name="connsiteY3" fmla="*/ 67129 h 836386"/>
              <a:gd name="connsiteX4" fmla="*/ 76200 w 2688772"/>
              <a:gd name="connsiteY4" fmla="*/ 836386 h 836386"/>
              <a:gd name="connsiteX5" fmla="*/ 76200 w 2688772"/>
              <a:gd name="connsiteY5" fmla="*/ 836386 h 836386"/>
              <a:gd name="connsiteX0" fmla="*/ 2688772 w 2688772"/>
              <a:gd name="connsiteY0" fmla="*/ 226786 h 836386"/>
              <a:gd name="connsiteX1" fmla="*/ 2079172 w 2688772"/>
              <a:gd name="connsiteY1" fmla="*/ 12700 h 836386"/>
              <a:gd name="connsiteX2" fmla="*/ 1251857 w 2688772"/>
              <a:gd name="connsiteY2" fmla="*/ 150586 h 836386"/>
              <a:gd name="connsiteX3" fmla="*/ 337457 w 2688772"/>
              <a:gd name="connsiteY3" fmla="*/ 67129 h 836386"/>
              <a:gd name="connsiteX4" fmla="*/ 76200 w 2688772"/>
              <a:gd name="connsiteY4" fmla="*/ 836386 h 836386"/>
              <a:gd name="connsiteX5" fmla="*/ 76200 w 2688772"/>
              <a:gd name="connsiteY5" fmla="*/ 836386 h 836386"/>
              <a:gd name="connsiteX0" fmla="*/ 2612572 w 2612572"/>
              <a:gd name="connsiteY0" fmla="*/ 226786 h 836386"/>
              <a:gd name="connsiteX1" fmla="*/ 2002972 w 2612572"/>
              <a:gd name="connsiteY1" fmla="*/ 12700 h 836386"/>
              <a:gd name="connsiteX2" fmla="*/ 1175657 w 2612572"/>
              <a:gd name="connsiteY2" fmla="*/ 150586 h 836386"/>
              <a:gd name="connsiteX3" fmla="*/ 0 w 2612572"/>
              <a:gd name="connsiteY3" fmla="*/ 836386 h 836386"/>
              <a:gd name="connsiteX4" fmla="*/ 0 w 2612572"/>
              <a:gd name="connsiteY4" fmla="*/ 836386 h 836386"/>
              <a:gd name="connsiteX0" fmla="*/ 2637971 w 2637971"/>
              <a:gd name="connsiteY0" fmla="*/ 226786 h 836386"/>
              <a:gd name="connsiteX1" fmla="*/ 2028371 w 2637971"/>
              <a:gd name="connsiteY1" fmla="*/ 12700 h 836386"/>
              <a:gd name="connsiteX2" fmla="*/ 1201056 w 2637971"/>
              <a:gd name="connsiteY2" fmla="*/ 150586 h 836386"/>
              <a:gd name="connsiteX3" fmla="*/ 195943 w 2637971"/>
              <a:gd name="connsiteY3" fmla="*/ 139700 h 836386"/>
              <a:gd name="connsiteX4" fmla="*/ 25399 w 2637971"/>
              <a:gd name="connsiteY4" fmla="*/ 836386 h 836386"/>
              <a:gd name="connsiteX5" fmla="*/ 25399 w 2637971"/>
              <a:gd name="connsiteY5" fmla="*/ 836386 h 836386"/>
              <a:gd name="connsiteX0" fmla="*/ 2637971 w 2637971"/>
              <a:gd name="connsiteY0" fmla="*/ 226786 h 836386"/>
              <a:gd name="connsiteX1" fmla="*/ 2028371 w 2637971"/>
              <a:gd name="connsiteY1" fmla="*/ 12700 h 836386"/>
              <a:gd name="connsiteX2" fmla="*/ 1201056 w 2637971"/>
              <a:gd name="connsiteY2" fmla="*/ 150586 h 836386"/>
              <a:gd name="connsiteX3" fmla="*/ 195943 w 2637971"/>
              <a:gd name="connsiteY3" fmla="*/ 139700 h 836386"/>
              <a:gd name="connsiteX4" fmla="*/ 25399 w 2637971"/>
              <a:gd name="connsiteY4" fmla="*/ 836386 h 836386"/>
              <a:gd name="connsiteX5" fmla="*/ 25399 w 2637971"/>
              <a:gd name="connsiteY5" fmla="*/ 836386 h 836386"/>
              <a:gd name="connsiteX0" fmla="*/ 2637971 w 2637971"/>
              <a:gd name="connsiteY0" fmla="*/ 226786 h 836386"/>
              <a:gd name="connsiteX1" fmla="*/ 2028371 w 2637971"/>
              <a:gd name="connsiteY1" fmla="*/ 12700 h 836386"/>
              <a:gd name="connsiteX2" fmla="*/ 1201056 w 2637971"/>
              <a:gd name="connsiteY2" fmla="*/ 150586 h 836386"/>
              <a:gd name="connsiteX3" fmla="*/ 195943 w 2637971"/>
              <a:gd name="connsiteY3" fmla="*/ 139700 h 836386"/>
              <a:gd name="connsiteX4" fmla="*/ 25399 w 2637971"/>
              <a:gd name="connsiteY4" fmla="*/ 836386 h 836386"/>
              <a:gd name="connsiteX5" fmla="*/ 25399 w 2637971"/>
              <a:gd name="connsiteY5" fmla="*/ 836386 h 836386"/>
              <a:gd name="connsiteX0" fmla="*/ 2637971 w 2637971"/>
              <a:gd name="connsiteY0" fmla="*/ 226786 h 836386"/>
              <a:gd name="connsiteX1" fmla="*/ 2028371 w 2637971"/>
              <a:gd name="connsiteY1" fmla="*/ 12700 h 836386"/>
              <a:gd name="connsiteX2" fmla="*/ 1201056 w 2637971"/>
              <a:gd name="connsiteY2" fmla="*/ 150586 h 836386"/>
              <a:gd name="connsiteX3" fmla="*/ 195943 w 2637971"/>
              <a:gd name="connsiteY3" fmla="*/ 368300 h 836386"/>
              <a:gd name="connsiteX4" fmla="*/ 25399 w 2637971"/>
              <a:gd name="connsiteY4" fmla="*/ 836386 h 836386"/>
              <a:gd name="connsiteX5" fmla="*/ 25399 w 2637971"/>
              <a:gd name="connsiteY5" fmla="*/ 836386 h 836386"/>
              <a:gd name="connsiteX0" fmla="*/ 2633133 w 2633133"/>
              <a:gd name="connsiteY0" fmla="*/ 226786 h 836386"/>
              <a:gd name="connsiteX1" fmla="*/ 2023533 w 2633133"/>
              <a:gd name="connsiteY1" fmla="*/ 12700 h 836386"/>
              <a:gd name="connsiteX2" fmla="*/ 1196218 w 2633133"/>
              <a:gd name="connsiteY2" fmla="*/ 150586 h 836386"/>
              <a:gd name="connsiteX3" fmla="*/ 1167192 w 2633133"/>
              <a:gd name="connsiteY3" fmla="*/ 154214 h 836386"/>
              <a:gd name="connsiteX4" fmla="*/ 191105 w 2633133"/>
              <a:gd name="connsiteY4" fmla="*/ 368300 h 836386"/>
              <a:gd name="connsiteX5" fmla="*/ 20561 w 2633133"/>
              <a:gd name="connsiteY5" fmla="*/ 836386 h 836386"/>
              <a:gd name="connsiteX6" fmla="*/ 20561 w 2633133"/>
              <a:gd name="connsiteY6" fmla="*/ 836386 h 836386"/>
              <a:gd name="connsiteX0" fmla="*/ 2633133 w 2680306"/>
              <a:gd name="connsiteY0" fmla="*/ 255210 h 864810"/>
              <a:gd name="connsiteX1" fmla="*/ 2023533 w 2680306"/>
              <a:gd name="connsiteY1" fmla="*/ 41124 h 864810"/>
              <a:gd name="connsiteX2" fmla="*/ 2542420 w 2680306"/>
              <a:gd name="connsiteY2" fmla="*/ 22981 h 864810"/>
              <a:gd name="connsiteX3" fmla="*/ 1196218 w 2680306"/>
              <a:gd name="connsiteY3" fmla="*/ 179010 h 864810"/>
              <a:gd name="connsiteX4" fmla="*/ 1167192 w 2680306"/>
              <a:gd name="connsiteY4" fmla="*/ 182638 h 864810"/>
              <a:gd name="connsiteX5" fmla="*/ 191105 w 2680306"/>
              <a:gd name="connsiteY5" fmla="*/ 396724 h 864810"/>
              <a:gd name="connsiteX6" fmla="*/ 20561 w 2680306"/>
              <a:gd name="connsiteY6" fmla="*/ 864810 h 864810"/>
              <a:gd name="connsiteX7" fmla="*/ 20561 w 2680306"/>
              <a:gd name="connsiteY7" fmla="*/ 864810 h 864810"/>
              <a:gd name="connsiteX0" fmla="*/ 2633133 w 2633133"/>
              <a:gd name="connsiteY0" fmla="*/ 226786 h 836386"/>
              <a:gd name="connsiteX1" fmla="*/ 2023533 w 2633133"/>
              <a:gd name="connsiteY1" fmla="*/ 12700 h 836386"/>
              <a:gd name="connsiteX2" fmla="*/ 1196218 w 2633133"/>
              <a:gd name="connsiteY2" fmla="*/ 150586 h 836386"/>
              <a:gd name="connsiteX3" fmla="*/ 1167192 w 2633133"/>
              <a:gd name="connsiteY3" fmla="*/ 154214 h 836386"/>
              <a:gd name="connsiteX4" fmla="*/ 191105 w 2633133"/>
              <a:gd name="connsiteY4" fmla="*/ 368300 h 836386"/>
              <a:gd name="connsiteX5" fmla="*/ 20561 w 2633133"/>
              <a:gd name="connsiteY5" fmla="*/ 836386 h 836386"/>
              <a:gd name="connsiteX6" fmla="*/ 20561 w 2633133"/>
              <a:gd name="connsiteY6" fmla="*/ 836386 h 836386"/>
              <a:gd name="connsiteX0" fmla="*/ 2633133 w 2633133"/>
              <a:gd name="connsiteY0" fmla="*/ 247953 h 857553"/>
              <a:gd name="connsiteX1" fmla="*/ 2023533 w 2633133"/>
              <a:gd name="connsiteY1" fmla="*/ 33867 h 857553"/>
              <a:gd name="connsiteX2" fmla="*/ 2390020 w 2633133"/>
              <a:gd name="connsiteY2" fmla="*/ 44753 h 857553"/>
              <a:gd name="connsiteX3" fmla="*/ 1196218 w 2633133"/>
              <a:gd name="connsiteY3" fmla="*/ 171753 h 857553"/>
              <a:gd name="connsiteX4" fmla="*/ 1167192 w 2633133"/>
              <a:gd name="connsiteY4" fmla="*/ 175381 h 857553"/>
              <a:gd name="connsiteX5" fmla="*/ 191105 w 2633133"/>
              <a:gd name="connsiteY5" fmla="*/ 389467 h 857553"/>
              <a:gd name="connsiteX6" fmla="*/ 20561 w 2633133"/>
              <a:gd name="connsiteY6" fmla="*/ 857553 h 857553"/>
              <a:gd name="connsiteX7" fmla="*/ 20561 w 2633133"/>
              <a:gd name="connsiteY7" fmla="*/ 857553 h 857553"/>
              <a:gd name="connsiteX0" fmla="*/ 2633133 w 2633133"/>
              <a:gd name="connsiteY0" fmla="*/ 226786 h 836386"/>
              <a:gd name="connsiteX1" fmla="*/ 2023533 w 2633133"/>
              <a:gd name="connsiteY1" fmla="*/ 12700 h 836386"/>
              <a:gd name="connsiteX2" fmla="*/ 1196218 w 2633133"/>
              <a:gd name="connsiteY2" fmla="*/ 150586 h 836386"/>
              <a:gd name="connsiteX3" fmla="*/ 1167192 w 2633133"/>
              <a:gd name="connsiteY3" fmla="*/ 154214 h 836386"/>
              <a:gd name="connsiteX4" fmla="*/ 191105 w 2633133"/>
              <a:gd name="connsiteY4" fmla="*/ 368300 h 836386"/>
              <a:gd name="connsiteX5" fmla="*/ 20561 w 2633133"/>
              <a:gd name="connsiteY5" fmla="*/ 836386 h 836386"/>
              <a:gd name="connsiteX6" fmla="*/ 20561 w 2633133"/>
              <a:gd name="connsiteY6" fmla="*/ 836386 h 836386"/>
              <a:gd name="connsiteX0" fmla="*/ 2633133 w 2633133"/>
              <a:gd name="connsiteY0" fmla="*/ 226786 h 836386"/>
              <a:gd name="connsiteX1" fmla="*/ 2023533 w 2633133"/>
              <a:gd name="connsiteY1" fmla="*/ 12700 h 836386"/>
              <a:gd name="connsiteX2" fmla="*/ 1196218 w 2633133"/>
              <a:gd name="connsiteY2" fmla="*/ 150586 h 836386"/>
              <a:gd name="connsiteX3" fmla="*/ 1167192 w 2633133"/>
              <a:gd name="connsiteY3" fmla="*/ 154214 h 836386"/>
              <a:gd name="connsiteX4" fmla="*/ 191105 w 2633133"/>
              <a:gd name="connsiteY4" fmla="*/ 368300 h 836386"/>
              <a:gd name="connsiteX5" fmla="*/ 20561 w 2633133"/>
              <a:gd name="connsiteY5" fmla="*/ 836386 h 836386"/>
              <a:gd name="connsiteX6" fmla="*/ 20561 w 2633133"/>
              <a:gd name="connsiteY6" fmla="*/ 836386 h 836386"/>
              <a:gd name="connsiteX0" fmla="*/ 2633133 w 2633133"/>
              <a:gd name="connsiteY0" fmla="*/ 226786 h 836386"/>
              <a:gd name="connsiteX1" fmla="*/ 2023533 w 2633133"/>
              <a:gd name="connsiteY1" fmla="*/ 12700 h 836386"/>
              <a:gd name="connsiteX2" fmla="*/ 1196218 w 2633133"/>
              <a:gd name="connsiteY2" fmla="*/ 150586 h 836386"/>
              <a:gd name="connsiteX3" fmla="*/ 1167192 w 2633133"/>
              <a:gd name="connsiteY3" fmla="*/ 154214 h 836386"/>
              <a:gd name="connsiteX4" fmla="*/ 191105 w 2633133"/>
              <a:gd name="connsiteY4" fmla="*/ 139700 h 836386"/>
              <a:gd name="connsiteX5" fmla="*/ 20561 w 2633133"/>
              <a:gd name="connsiteY5" fmla="*/ 836386 h 836386"/>
              <a:gd name="connsiteX6" fmla="*/ 20561 w 2633133"/>
              <a:gd name="connsiteY6" fmla="*/ 836386 h 836386"/>
              <a:gd name="connsiteX0" fmla="*/ 2633133 w 2633133"/>
              <a:gd name="connsiteY0" fmla="*/ 226786 h 836386"/>
              <a:gd name="connsiteX1" fmla="*/ 2023533 w 2633133"/>
              <a:gd name="connsiteY1" fmla="*/ 12700 h 836386"/>
              <a:gd name="connsiteX2" fmla="*/ 1196218 w 2633133"/>
              <a:gd name="connsiteY2" fmla="*/ 150586 h 836386"/>
              <a:gd name="connsiteX3" fmla="*/ 1167192 w 2633133"/>
              <a:gd name="connsiteY3" fmla="*/ 154214 h 836386"/>
              <a:gd name="connsiteX4" fmla="*/ 191105 w 2633133"/>
              <a:gd name="connsiteY4" fmla="*/ 139700 h 836386"/>
              <a:gd name="connsiteX5" fmla="*/ 20561 w 2633133"/>
              <a:gd name="connsiteY5" fmla="*/ 836386 h 836386"/>
              <a:gd name="connsiteX6" fmla="*/ 20561 w 2633133"/>
              <a:gd name="connsiteY6" fmla="*/ 836386 h 836386"/>
              <a:gd name="connsiteX0" fmla="*/ 2633133 w 2633133"/>
              <a:gd name="connsiteY0" fmla="*/ 214086 h 823686"/>
              <a:gd name="connsiteX1" fmla="*/ 2023533 w 2633133"/>
              <a:gd name="connsiteY1" fmla="*/ 0 h 823686"/>
              <a:gd name="connsiteX2" fmla="*/ 1196218 w 2633133"/>
              <a:gd name="connsiteY2" fmla="*/ 137886 h 823686"/>
              <a:gd name="connsiteX3" fmla="*/ 1167192 w 2633133"/>
              <a:gd name="connsiteY3" fmla="*/ 141514 h 823686"/>
              <a:gd name="connsiteX4" fmla="*/ 191105 w 2633133"/>
              <a:gd name="connsiteY4" fmla="*/ 127000 h 823686"/>
              <a:gd name="connsiteX5" fmla="*/ 20561 w 2633133"/>
              <a:gd name="connsiteY5" fmla="*/ 823686 h 823686"/>
              <a:gd name="connsiteX6" fmla="*/ 20561 w 2633133"/>
              <a:gd name="connsiteY6" fmla="*/ 823686 h 823686"/>
              <a:gd name="connsiteX0" fmla="*/ 2633133 w 2633133"/>
              <a:gd name="connsiteY0" fmla="*/ 214086 h 823686"/>
              <a:gd name="connsiteX1" fmla="*/ 2023533 w 2633133"/>
              <a:gd name="connsiteY1" fmla="*/ 0 h 823686"/>
              <a:gd name="connsiteX2" fmla="*/ 1196218 w 2633133"/>
              <a:gd name="connsiteY2" fmla="*/ 137886 h 823686"/>
              <a:gd name="connsiteX3" fmla="*/ 1167192 w 2633133"/>
              <a:gd name="connsiteY3" fmla="*/ 141514 h 823686"/>
              <a:gd name="connsiteX4" fmla="*/ 191105 w 2633133"/>
              <a:gd name="connsiteY4" fmla="*/ 127000 h 823686"/>
              <a:gd name="connsiteX5" fmla="*/ 20561 w 2633133"/>
              <a:gd name="connsiteY5" fmla="*/ 823686 h 823686"/>
              <a:gd name="connsiteX6" fmla="*/ 20561 w 2633133"/>
              <a:gd name="connsiteY6" fmla="*/ 823686 h 823686"/>
              <a:gd name="connsiteX0" fmla="*/ 2612572 w 2612572"/>
              <a:gd name="connsiteY0" fmla="*/ 214086 h 823686"/>
              <a:gd name="connsiteX1" fmla="*/ 2002972 w 2612572"/>
              <a:gd name="connsiteY1" fmla="*/ 0 h 823686"/>
              <a:gd name="connsiteX2" fmla="*/ 1175657 w 2612572"/>
              <a:gd name="connsiteY2" fmla="*/ 137886 h 823686"/>
              <a:gd name="connsiteX3" fmla="*/ 1146631 w 2612572"/>
              <a:gd name="connsiteY3" fmla="*/ 141514 h 823686"/>
              <a:gd name="connsiteX4" fmla="*/ 170544 w 2612572"/>
              <a:gd name="connsiteY4" fmla="*/ 127000 h 823686"/>
              <a:gd name="connsiteX5" fmla="*/ 0 w 2612572"/>
              <a:gd name="connsiteY5" fmla="*/ 823686 h 823686"/>
              <a:gd name="connsiteX6" fmla="*/ 0 w 2612572"/>
              <a:gd name="connsiteY6" fmla="*/ 823686 h 823686"/>
              <a:gd name="connsiteX0" fmla="*/ 2612572 w 2612572"/>
              <a:gd name="connsiteY0" fmla="*/ 214086 h 823686"/>
              <a:gd name="connsiteX1" fmla="*/ 2002972 w 2612572"/>
              <a:gd name="connsiteY1" fmla="*/ 0 h 823686"/>
              <a:gd name="connsiteX2" fmla="*/ 1175657 w 2612572"/>
              <a:gd name="connsiteY2" fmla="*/ 137886 h 823686"/>
              <a:gd name="connsiteX3" fmla="*/ 1146631 w 2612572"/>
              <a:gd name="connsiteY3" fmla="*/ 141514 h 823686"/>
              <a:gd name="connsiteX4" fmla="*/ 170544 w 2612572"/>
              <a:gd name="connsiteY4" fmla="*/ 127000 h 823686"/>
              <a:gd name="connsiteX5" fmla="*/ 7258 w 2612572"/>
              <a:gd name="connsiteY5" fmla="*/ 127000 h 823686"/>
              <a:gd name="connsiteX6" fmla="*/ 0 w 2612572"/>
              <a:gd name="connsiteY6" fmla="*/ 823686 h 823686"/>
              <a:gd name="connsiteX7" fmla="*/ 0 w 2612572"/>
              <a:gd name="connsiteY7" fmla="*/ 823686 h 823686"/>
              <a:gd name="connsiteX0" fmla="*/ 2612572 w 2612572"/>
              <a:gd name="connsiteY0" fmla="*/ 214086 h 823686"/>
              <a:gd name="connsiteX1" fmla="*/ 2612572 w 2612572"/>
              <a:gd name="connsiteY1" fmla="*/ 0 h 823686"/>
              <a:gd name="connsiteX2" fmla="*/ 1175657 w 2612572"/>
              <a:gd name="connsiteY2" fmla="*/ 137886 h 823686"/>
              <a:gd name="connsiteX3" fmla="*/ 1146631 w 2612572"/>
              <a:gd name="connsiteY3" fmla="*/ 141514 h 823686"/>
              <a:gd name="connsiteX4" fmla="*/ 170544 w 2612572"/>
              <a:gd name="connsiteY4" fmla="*/ 127000 h 823686"/>
              <a:gd name="connsiteX5" fmla="*/ 7258 w 2612572"/>
              <a:gd name="connsiteY5" fmla="*/ 127000 h 823686"/>
              <a:gd name="connsiteX6" fmla="*/ 0 w 2612572"/>
              <a:gd name="connsiteY6" fmla="*/ 823686 h 823686"/>
              <a:gd name="connsiteX7" fmla="*/ 0 w 2612572"/>
              <a:gd name="connsiteY7" fmla="*/ 823686 h 823686"/>
              <a:gd name="connsiteX0" fmla="*/ 2612572 w 2612572"/>
              <a:gd name="connsiteY0" fmla="*/ 214086 h 823686"/>
              <a:gd name="connsiteX1" fmla="*/ 2612572 w 2612572"/>
              <a:gd name="connsiteY1" fmla="*/ 0 h 823686"/>
              <a:gd name="connsiteX2" fmla="*/ 1175657 w 2612572"/>
              <a:gd name="connsiteY2" fmla="*/ 137886 h 823686"/>
              <a:gd name="connsiteX3" fmla="*/ 1146631 w 2612572"/>
              <a:gd name="connsiteY3" fmla="*/ 141514 h 823686"/>
              <a:gd name="connsiteX4" fmla="*/ 7258 w 2612572"/>
              <a:gd name="connsiteY4" fmla="*/ 127000 h 823686"/>
              <a:gd name="connsiteX5" fmla="*/ 0 w 2612572"/>
              <a:gd name="connsiteY5" fmla="*/ 823686 h 823686"/>
              <a:gd name="connsiteX6" fmla="*/ 0 w 2612572"/>
              <a:gd name="connsiteY6" fmla="*/ 823686 h 823686"/>
              <a:gd name="connsiteX0" fmla="*/ 2612572 w 2612572"/>
              <a:gd name="connsiteY0" fmla="*/ 214086 h 823686"/>
              <a:gd name="connsiteX1" fmla="*/ 2612572 w 2612572"/>
              <a:gd name="connsiteY1" fmla="*/ 0 h 823686"/>
              <a:gd name="connsiteX2" fmla="*/ 1175657 w 2612572"/>
              <a:gd name="connsiteY2" fmla="*/ 137886 h 823686"/>
              <a:gd name="connsiteX3" fmla="*/ 7258 w 2612572"/>
              <a:gd name="connsiteY3" fmla="*/ 127000 h 823686"/>
              <a:gd name="connsiteX4" fmla="*/ 0 w 2612572"/>
              <a:gd name="connsiteY4" fmla="*/ 823686 h 823686"/>
              <a:gd name="connsiteX5" fmla="*/ 0 w 2612572"/>
              <a:gd name="connsiteY5" fmla="*/ 823686 h 823686"/>
              <a:gd name="connsiteX0" fmla="*/ 2612572 w 2612572"/>
              <a:gd name="connsiteY0" fmla="*/ 214086 h 823686"/>
              <a:gd name="connsiteX1" fmla="*/ 2612572 w 2612572"/>
              <a:gd name="connsiteY1" fmla="*/ 0 h 823686"/>
              <a:gd name="connsiteX2" fmla="*/ 1175657 w 2612572"/>
              <a:gd name="connsiteY2" fmla="*/ 137886 h 823686"/>
              <a:gd name="connsiteX3" fmla="*/ 7258 w 2612572"/>
              <a:gd name="connsiteY3" fmla="*/ 127000 h 823686"/>
              <a:gd name="connsiteX4" fmla="*/ 0 w 2612572"/>
              <a:gd name="connsiteY4" fmla="*/ 823686 h 823686"/>
              <a:gd name="connsiteX5" fmla="*/ 0 w 2612572"/>
              <a:gd name="connsiteY5" fmla="*/ 823686 h 823686"/>
              <a:gd name="connsiteX0" fmla="*/ 2612572 w 2612572"/>
              <a:gd name="connsiteY0" fmla="*/ 214086 h 823686"/>
              <a:gd name="connsiteX1" fmla="*/ 2612572 w 2612572"/>
              <a:gd name="connsiteY1" fmla="*/ 0 h 823686"/>
              <a:gd name="connsiteX2" fmla="*/ 7258 w 2612572"/>
              <a:gd name="connsiteY2" fmla="*/ 127000 h 823686"/>
              <a:gd name="connsiteX3" fmla="*/ 0 w 2612572"/>
              <a:gd name="connsiteY3" fmla="*/ 823686 h 823686"/>
              <a:gd name="connsiteX4" fmla="*/ 0 w 2612572"/>
              <a:gd name="connsiteY4" fmla="*/ 823686 h 823686"/>
              <a:gd name="connsiteX0" fmla="*/ 2612572 w 2612572"/>
              <a:gd name="connsiteY0" fmla="*/ 239486 h 849086"/>
              <a:gd name="connsiteX1" fmla="*/ 2612572 w 2612572"/>
              <a:gd name="connsiteY1" fmla="*/ 25400 h 849086"/>
              <a:gd name="connsiteX2" fmla="*/ 7258 w 2612572"/>
              <a:gd name="connsiteY2" fmla="*/ 0 h 849086"/>
              <a:gd name="connsiteX3" fmla="*/ 0 w 2612572"/>
              <a:gd name="connsiteY3" fmla="*/ 849086 h 849086"/>
              <a:gd name="connsiteX4" fmla="*/ 0 w 2612572"/>
              <a:gd name="connsiteY4" fmla="*/ 849086 h 849086"/>
              <a:gd name="connsiteX0" fmla="*/ 2612572 w 2612572"/>
              <a:gd name="connsiteY0" fmla="*/ 239486 h 849086"/>
              <a:gd name="connsiteX1" fmla="*/ 2612572 w 2612572"/>
              <a:gd name="connsiteY1" fmla="*/ 25400 h 849086"/>
              <a:gd name="connsiteX2" fmla="*/ 7258 w 2612572"/>
              <a:gd name="connsiteY2" fmla="*/ 0 h 849086"/>
              <a:gd name="connsiteX3" fmla="*/ 0 w 2612572"/>
              <a:gd name="connsiteY3" fmla="*/ 849086 h 849086"/>
              <a:gd name="connsiteX4" fmla="*/ 0 w 2612572"/>
              <a:gd name="connsiteY4" fmla="*/ 849086 h 849086"/>
              <a:gd name="connsiteX0" fmla="*/ 2612572 w 2612572"/>
              <a:gd name="connsiteY0" fmla="*/ 239486 h 849086"/>
              <a:gd name="connsiteX1" fmla="*/ 2612572 w 2612572"/>
              <a:gd name="connsiteY1" fmla="*/ 25400 h 849086"/>
              <a:gd name="connsiteX2" fmla="*/ 7258 w 2612572"/>
              <a:gd name="connsiteY2" fmla="*/ 0 h 849086"/>
              <a:gd name="connsiteX3" fmla="*/ 0 w 2612572"/>
              <a:gd name="connsiteY3" fmla="*/ 849086 h 849086"/>
              <a:gd name="connsiteX4" fmla="*/ 0 w 2612572"/>
              <a:gd name="connsiteY4" fmla="*/ 849086 h 849086"/>
              <a:gd name="connsiteX0" fmla="*/ 2612572 w 2612572"/>
              <a:gd name="connsiteY0" fmla="*/ 239486 h 849086"/>
              <a:gd name="connsiteX1" fmla="*/ 2612572 w 2612572"/>
              <a:gd name="connsiteY1" fmla="*/ 25400 h 849086"/>
              <a:gd name="connsiteX2" fmla="*/ 7258 w 2612572"/>
              <a:gd name="connsiteY2" fmla="*/ 0 h 849086"/>
              <a:gd name="connsiteX3" fmla="*/ 0 w 2612572"/>
              <a:gd name="connsiteY3" fmla="*/ 849086 h 849086"/>
              <a:gd name="connsiteX4" fmla="*/ 0 w 2612572"/>
              <a:gd name="connsiteY4" fmla="*/ 849086 h 849086"/>
              <a:gd name="connsiteX0" fmla="*/ 2612572 w 2612572"/>
              <a:gd name="connsiteY0" fmla="*/ 239486 h 849086"/>
              <a:gd name="connsiteX1" fmla="*/ 2612572 w 2612572"/>
              <a:gd name="connsiteY1" fmla="*/ 25400 h 849086"/>
              <a:gd name="connsiteX2" fmla="*/ 2608913 w 2612572"/>
              <a:gd name="connsiteY2" fmla="*/ 33081 h 849086"/>
              <a:gd name="connsiteX3" fmla="*/ 7258 w 2612572"/>
              <a:gd name="connsiteY3" fmla="*/ 0 h 849086"/>
              <a:gd name="connsiteX4" fmla="*/ 0 w 2612572"/>
              <a:gd name="connsiteY4" fmla="*/ 849086 h 849086"/>
              <a:gd name="connsiteX5" fmla="*/ 0 w 2612572"/>
              <a:gd name="connsiteY5" fmla="*/ 849086 h 849086"/>
              <a:gd name="connsiteX0" fmla="*/ 2612572 w 2612572"/>
              <a:gd name="connsiteY0" fmla="*/ 239486 h 849086"/>
              <a:gd name="connsiteX1" fmla="*/ 2612572 w 2612572"/>
              <a:gd name="connsiteY1" fmla="*/ 25400 h 849086"/>
              <a:gd name="connsiteX2" fmla="*/ 2608913 w 2612572"/>
              <a:gd name="connsiteY2" fmla="*/ 33081 h 849086"/>
              <a:gd name="connsiteX3" fmla="*/ 7258 w 2612572"/>
              <a:gd name="connsiteY3" fmla="*/ 0 h 849086"/>
              <a:gd name="connsiteX4" fmla="*/ 0 w 2612572"/>
              <a:gd name="connsiteY4" fmla="*/ 849086 h 849086"/>
              <a:gd name="connsiteX5" fmla="*/ 0 w 2612572"/>
              <a:gd name="connsiteY5" fmla="*/ 849086 h 849086"/>
              <a:gd name="connsiteX0" fmla="*/ 2612572 w 2612572"/>
              <a:gd name="connsiteY0" fmla="*/ 239486 h 849086"/>
              <a:gd name="connsiteX1" fmla="*/ 2612572 w 2612572"/>
              <a:gd name="connsiteY1" fmla="*/ 25400 h 849086"/>
              <a:gd name="connsiteX2" fmla="*/ 2608913 w 2612572"/>
              <a:gd name="connsiteY2" fmla="*/ 33081 h 849086"/>
              <a:gd name="connsiteX3" fmla="*/ 7258 w 2612572"/>
              <a:gd name="connsiteY3" fmla="*/ 0 h 849086"/>
              <a:gd name="connsiteX4" fmla="*/ 0 w 2612572"/>
              <a:gd name="connsiteY4" fmla="*/ 849086 h 849086"/>
              <a:gd name="connsiteX5" fmla="*/ 0 w 2612572"/>
              <a:gd name="connsiteY5" fmla="*/ 849086 h 849086"/>
              <a:gd name="connsiteX0" fmla="*/ 2612572 w 2612572"/>
              <a:gd name="connsiteY0" fmla="*/ 239486 h 849086"/>
              <a:gd name="connsiteX1" fmla="*/ 2612572 w 2612572"/>
              <a:gd name="connsiteY1" fmla="*/ 25400 h 849086"/>
              <a:gd name="connsiteX2" fmla="*/ 2608913 w 2612572"/>
              <a:gd name="connsiteY2" fmla="*/ 33081 h 849086"/>
              <a:gd name="connsiteX3" fmla="*/ 7258 w 2612572"/>
              <a:gd name="connsiteY3" fmla="*/ 0 h 849086"/>
              <a:gd name="connsiteX4" fmla="*/ 0 w 2612572"/>
              <a:gd name="connsiteY4" fmla="*/ 849086 h 849086"/>
              <a:gd name="connsiteX5" fmla="*/ 0 w 2612572"/>
              <a:gd name="connsiteY5" fmla="*/ 849086 h 849086"/>
              <a:gd name="connsiteX0" fmla="*/ 2612572 w 2612572"/>
              <a:gd name="connsiteY0" fmla="*/ 239486 h 849086"/>
              <a:gd name="connsiteX1" fmla="*/ 2612572 w 2612572"/>
              <a:gd name="connsiteY1" fmla="*/ 25400 h 849086"/>
              <a:gd name="connsiteX2" fmla="*/ 2608913 w 2612572"/>
              <a:gd name="connsiteY2" fmla="*/ 33081 h 849086"/>
              <a:gd name="connsiteX3" fmla="*/ 7258 w 2612572"/>
              <a:gd name="connsiteY3" fmla="*/ 0 h 849086"/>
              <a:gd name="connsiteX4" fmla="*/ 0 w 2612572"/>
              <a:gd name="connsiteY4" fmla="*/ 849086 h 849086"/>
              <a:gd name="connsiteX5" fmla="*/ 0 w 2612572"/>
              <a:gd name="connsiteY5" fmla="*/ 849086 h 849086"/>
              <a:gd name="connsiteX0" fmla="*/ 2612572 w 2612572"/>
              <a:gd name="connsiteY0" fmla="*/ 239486 h 849086"/>
              <a:gd name="connsiteX1" fmla="*/ 2612572 w 2612572"/>
              <a:gd name="connsiteY1" fmla="*/ 25400 h 849086"/>
              <a:gd name="connsiteX2" fmla="*/ 2608913 w 2612572"/>
              <a:gd name="connsiteY2" fmla="*/ 33081 h 849086"/>
              <a:gd name="connsiteX3" fmla="*/ 7258 w 2612572"/>
              <a:gd name="connsiteY3" fmla="*/ 0 h 849086"/>
              <a:gd name="connsiteX4" fmla="*/ 0 w 2612572"/>
              <a:gd name="connsiteY4" fmla="*/ 849086 h 849086"/>
              <a:gd name="connsiteX5" fmla="*/ 0 w 2612572"/>
              <a:gd name="connsiteY5" fmla="*/ 849086 h 849086"/>
              <a:gd name="connsiteX0" fmla="*/ 2612572 w 2612572"/>
              <a:gd name="connsiteY0" fmla="*/ 239486 h 849086"/>
              <a:gd name="connsiteX1" fmla="*/ 2612572 w 2612572"/>
              <a:gd name="connsiteY1" fmla="*/ 25400 h 849086"/>
              <a:gd name="connsiteX2" fmla="*/ 2608913 w 2612572"/>
              <a:gd name="connsiteY2" fmla="*/ 33081 h 849086"/>
              <a:gd name="connsiteX3" fmla="*/ 7258 w 2612572"/>
              <a:gd name="connsiteY3" fmla="*/ 0 h 849086"/>
              <a:gd name="connsiteX4" fmla="*/ 0 w 2612572"/>
              <a:gd name="connsiteY4" fmla="*/ 849086 h 849086"/>
              <a:gd name="connsiteX5" fmla="*/ 0 w 2612572"/>
              <a:gd name="connsiteY5" fmla="*/ 849086 h 849086"/>
              <a:gd name="connsiteX0" fmla="*/ 3224845 w 3224845"/>
              <a:gd name="connsiteY0" fmla="*/ 239486 h 849086"/>
              <a:gd name="connsiteX1" fmla="*/ 3224845 w 3224845"/>
              <a:gd name="connsiteY1" fmla="*/ 25400 h 849086"/>
              <a:gd name="connsiteX2" fmla="*/ 3221186 w 3224845"/>
              <a:gd name="connsiteY2" fmla="*/ 33081 h 849086"/>
              <a:gd name="connsiteX3" fmla="*/ 619531 w 3224845"/>
              <a:gd name="connsiteY3" fmla="*/ 0 h 849086"/>
              <a:gd name="connsiteX4" fmla="*/ 1210 w 3224845"/>
              <a:gd name="connsiteY4" fmla="*/ 632220 h 849086"/>
              <a:gd name="connsiteX5" fmla="*/ 612273 w 3224845"/>
              <a:gd name="connsiteY5" fmla="*/ 849086 h 849086"/>
              <a:gd name="connsiteX6" fmla="*/ 612273 w 3224845"/>
              <a:gd name="connsiteY6" fmla="*/ 849086 h 849086"/>
              <a:gd name="connsiteX0" fmla="*/ 3224845 w 3224845"/>
              <a:gd name="connsiteY0" fmla="*/ 239486 h 849086"/>
              <a:gd name="connsiteX1" fmla="*/ 3224845 w 3224845"/>
              <a:gd name="connsiteY1" fmla="*/ 25400 h 849086"/>
              <a:gd name="connsiteX2" fmla="*/ 3221186 w 3224845"/>
              <a:gd name="connsiteY2" fmla="*/ 33081 h 849086"/>
              <a:gd name="connsiteX3" fmla="*/ 619531 w 3224845"/>
              <a:gd name="connsiteY3" fmla="*/ 0 h 849086"/>
              <a:gd name="connsiteX4" fmla="*/ 1210 w 3224845"/>
              <a:gd name="connsiteY4" fmla="*/ 400652 h 849086"/>
              <a:gd name="connsiteX5" fmla="*/ 612273 w 3224845"/>
              <a:gd name="connsiteY5" fmla="*/ 849086 h 849086"/>
              <a:gd name="connsiteX6" fmla="*/ 612273 w 3224845"/>
              <a:gd name="connsiteY6" fmla="*/ 849086 h 849086"/>
              <a:gd name="connsiteX0" fmla="*/ 3224845 w 3225455"/>
              <a:gd name="connsiteY0" fmla="*/ 239486 h 849086"/>
              <a:gd name="connsiteX1" fmla="*/ 3224845 w 3225455"/>
              <a:gd name="connsiteY1" fmla="*/ 25400 h 849086"/>
              <a:gd name="connsiteX2" fmla="*/ 3221186 w 3225455"/>
              <a:gd name="connsiteY2" fmla="*/ 33081 h 849086"/>
              <a:gd name="connsiteX3" fmla="*/ 619531 w 3225455"/>
              <a:gd name="connsiteY3" fmla="*/ 0 h 849086"/>
              <a:gd name="connsiteX4" fmla="*/ 1210 w 3225455"/>
              <a:gd name="connsiteY4" fmla="*/ 400652 h 849086"/>
              <a:gd name="connsiteX5" fmla="*/ 612273 w 3225455"/>
              <a:gd name="connsiteY5" fmla="*/ 849086 h 849086"/>
              <a:gd name="connsiteX6" fmla="*/ 612273 w 3225455"/>
              <a:gd name="connsiteY6" fmla="*/ 849086 h 849086"/>
              <a:gd name="connsiteX0" fmla="*/ 3224845 w 3225455"/>
              <a:gd name="connsiteY0" fmla="*/ 300748 h 910348"/>
              <a:gd name="connsiteX1" fmla="*/ 3224845 w 3225455"/>
              <a:gd name="connsiteY1" fmla="*/ 86662 h 910348"/>
              <a:gd name="connsiteX2" fmla="*/ 3221186 w 3225455"/>
              <a:gd name="connsiteY2" fmla="*/ 94343 h 910348"/>
              <a:gd name="connsiteX3" fmla="*/ 619531 w 3225455"/>
              <a:gd name="connsiteY3" fmla="*/ 61262 h 910348"/>
              <a:gd name="connsiteX4" fmla="*/ 1210 w 3225455"/>
              <a:gd name="connsiteY4" fmla="*/ 461914 h 910348"/>
              <a:gd name="connsiteX5" fmla="*/ 612273 w 3225455"/>
              <a:gd name="connsiteY5" fmla="*/ 910348 h 910348"/>
              <a:gd name="connsiteX6" fmla="*/ 612273 w 3225455"/>
              <a:gd name="connsiteY6" fmla="*/ 910348 h 910348"/>
              <a:gd name="connsiteX0" fmla="*/ 3224845 w 3225455"/>
              <a:gd name="connsiteY0" fmla="*/ 300748 h 910348"/>
              <a:gd name="connsiteX1" fmla="*/ 3224845 w 3225455"/>
              <a:gd name="connsiteY1" fmla="*/ 86662 h 910348"/>
              <a:gd name="connsiteX2" fmla="*/ 2990665 w 3225455"/>
              <a:gd name="connsiteY2" fmla="*/ 94344 h 910348"/>
              <a:gd name="connsiteX3" fmla="*/ 619531 w 3225455"/>
              <a:gd name="connsiteY3" fmla="*/ 61262 h 910348"/>
              <a:gd name="connsiteX4" fmla="*/ 1210 w 3225455"/>
              <a:gd name="connsiteY4" fmla="*/ 461914 h 910348"/>
              <a:gd name="connsiteX5" fmla="*/ 612273 w 3225455"/>
              <a:gd name="connsiteY5" fmla="*/ 910348 h 910348"/>
              <a:gd name="connsiteX6" fmla="*/ 612273 w 3225455"/>
              <a:gd name="connsiteY6" fmla="*/ 910348 h 910348"/>
              <a:gd name="connsiteX0" fmla="*/ 3224845 w 3532816"/>
              <a:gd name="connsiteY0" fmla="*/ 300748 h 910348"/>
              <a:gd name="connsiteX1" fmla="*/ 3532206 w 3532816"/>
              <a:gd name="connsiteY1" fmla="*/ 86662 h 910348"/>
              <a:gd name="connsiteX2" fmla="*/ 2990665 w 3532816"/>
              <a:gd name="connsiteY2" fmla="*/ 94344 h 910348"/>
              <a:gd name="connsiteX3" fmla="*/ 619531 w 3532816"/>
              <a:gd name="connsiteY3" fmla="*/ 61262 h 910348"/>
              <a:gd name="connsiteX4" fmla="*/ 1210 w 3532816"/>
              <a:gd name="connsiteY4" fmla="*/ 461914 h 910348"/>
              <a:gd name="connsiteX5" fmla="*/ 612273 w 3532816"/>
              <a:gd name="connsiteY5" fmla="*/ 910348 h 910348"/>
              <a:gd name="connsiteX6" fmla="*/ 612273 w 3532816"/>
              <a:gd name="connsiteY6" fmla="*/ 910348 h 910348"/>
              <a:gd name="connsiteX0" fmla="*/ 3532206 w 3532816"/>
              <a:gd name="connsiteY0" fmla="*/ 300748 h 910348"/>
              <a:gd name="connsiteX1" fmla="*/ 3532206 w 3532816"/>
              <a:gd name="connsiteY1" fmla="*/ 86662 h 910348"/>
              <a:gd name="connsiteX2" fmla="*/ 2990665 w 3532816"/>
              <a:gd name="connsiteY2" fmla="*/ 94344 h 910348"/>
              <a:gd name="connsiteX3" fmla="*/ 619531 w 3532816"/>
              <a:gd name="connsiteY3" fmla="*/ 61262 h 910348"/>
              <a:gd name="connsiteX4" fmla="*/ 1210 w 3532816"/>
              <a:gd name="connsiteY4" fmla="*/ 461914 h 910348"/>
              <a:gd name="connsiteX5" fmla="*/ 612273 w 3532816"/>
              <a:gd name="connsiteY5" fmla="*/ 910348 h 910348"/>
              <a:gd name="connsiteX6" fmla="*/ 612273 w 3532816"/>
              <a:gd name="connsiteY6" fmla="*/ 910348 h 910348"/>
              <a:gd name="connsiteX0" fmla="*/ 3532206 w 3532816"/>
              <a:gd name="connsiteY0" fmla="*/ 300748 h 910348"/>
              <a:gd name="connsiteX1" fmla="*/ 3532206 w 3532816"/>
              <a:gd name="connsiteY1" fmla="*/ 86662 h 910348"/>
              <a:gd name="connsiteX2" fmla="*/ 2990665 w 3532816"/>
              <a:gd name="connsiteY2" fmla="*/ 94344 h 910348"/>
              <a:gd name="connsiteX3" fmla="*/ 619531 w 3532816"/>
              <a:gd name="connsiteY3" fmla="*/ 61262 h 910348"/>
              <a:gd name="connsiteX4" fmla="*/ 1210 w 3532816"/>
              <a:gd name="connsiteY4" fmla="*/ 461914 h 910348"/>
              <a:gd name="connsiteX5" fmla="*/ 612273 w 3532816"/>
              <a:gd name="connsiteY5" fmla="*/ 910348 h 910348"/>
              <a:gd name="connsiteX6" fmla="*/ 612273 w 3532816"/>
              <a:gd name="connsiteY6" fmla="*/ 910348 h 910348"/>
              <a:gd name="connsiteX0" fmla="*/ 3532206 w 3532206"/>
              <a:gd name="connsiteY0" fmla="*/ 300748 h 910348"/>
              <a:gd name="connsiteX1" fmla="*/ 2990665 w 3532206"/>
              <a:gd name="connsiteY1" fmla="*/ 94344 h 910348"/>
              <a:gd name="connsiteX2" fmla="*/ 619531 w 3532206"/>
              <a:gd name="connsiteY2" fmla="*/ 61262 h 910348"/>
              <a:gd name="connsiteX3" fmla="*/ 1210 w 3532206"/>
              <a:gd name="connsiteY3" fmla="*/ 461914 h 910348"/>
              <a:gd name="connsiteX4" fmla="*/ 612273 w 3532206"/>
              <a:gd name="connsiteY4" fmla="*/ 910348 h 910348"/>
              <a:gd name="connsiteX5" fmla="*/ 612273 w 3532206"/>
              <a:gd name="connsiteY5" fmla="*/ 910348 h 910348"/>
              <a:gd name="connsiteX0" fmla="*/ 3532206 w 3532206"/>
              <a:gd name="connsiteY0" fmla="*/ 300748 h 910348"/>
              <a:gd name="connsiteX1" fmla="*/ 2990665 w 3532206"/>
              <a:gd name="connsiteY1" fmla="*/ 94344 h 910348"/>
              <a:gd name="connsiteX2" fmla="*/ 619531 w 3532206"/>
              <a:gd name="connsiteY2" fmla="*/ 61262 h 910348"/>
              <a:gd name="connsiteX3" fmla="*/ 1210 w 3532206"/>
              <a:gd name="connsiteY3" fmla="*/ 461914 h 910348"/>
              <a:gd name="connsiteX4" fmla="*/ 612273 w 3532206"/>
              <a:gd name="connsiteY4" fmla="*/ 910348 h 910348"/>
              <a:gd name="connsiteX5" fmla="*/ 612273 w 3532206"/>
              <a:gd name="connsiteY5" fmla="*/ 910348 h 910348"/>
              <a:gd name="connsiteX0" fmla="*/ 3532206 w 3532206"/>
              <a:gd name="connsiteY0" fmla="*/ 380999 h 990599"/>
              <a:gd name="connsiteX1" fmla="*/ 2990665 w 3532206"/>
              <a:gd name="connsiteY1" fmla="*/ 174595 h 990599"/>
              <a:gd name="connsiteX2" fmla="*/ 2964597 w 3532206"/>
              <a:gd name="connsiteY2" fmla="*/ 5514 h 990599"/>
              <a:gd name="connsiteX3" fmla="*/ 619531 w 3532206"/>
              <a:gd name="connsiteY3" fmla="*/ 141513 h 990599"/>
              <a:gd name="connsiteX4" fmla="*/ 1210 w 3532206"/>
              <a:gd name="connsiteY4" fmla="*/ 542165 h 990599"/>
              <a:gd name="connsiteX5" fmla="*/ 612273 w 3532206"/>
              <a:gd name="connsiteY5" fmla="*/ 990599 h 990599"/>
              <a:gd name="connsiteX6" fmla="*/ 612273 w 3532206"/>
              <a:gd name="connsiteY6" fmla="*/ 990599 h 990599"/>
              <a:gd name="connsiteX0" fmla="*/ 3532206 w 3532206"/>
              <a:gd name="connsiteY0" fmla="*/ 380999 h 990599"/>
              <a:gd name="connsiteX1" fmla="*/ 2964597 w 3532206"/>
              <a:gd name="connsiteY1" fmla="*/ 5514 h 990599"/>
              <a:gd name="connsiteX2" fmla="*/ 619531 w 3532206"/>
              <a:gd name="connsiteY2" fmla="*/ 141513 h 990599"/>
              <a:gd name="connsiteX3" fmla="*/ 1210 w 3532206"/>
              <a:gd name="connsiteY3" fmla="*/ 542165 h 990599"/>
              <a:gd name="connsiteX4" fmla="*/ 612273 w 3532206"/>
              <a:gd name="connsiteY4" fmla="*/ 990599 h 990599"/>
              <a:gd name="connsiteX5" fmla="*/ 612273 w 3532206"/>
              <a:gd name="connsiteY5" fmla="*/ 990599 h 990599"/>
              <a:gd name="connsiteX0" fmla="*/ 2964597 w 2964597"/>
              <a:gd name="connsiteY0" fmla="*/ 5514 h 990599"/>
              <a:gd name="connsiteX1" fmla="*/ 619531 w 2964597"/>
              <a:gd name="connsiteY1" fmla="*/ 141513 h 990599"/>
              <a:gd name="connsiteX2" fmla="*/ 1210 w 2964597"/>
              <a:gd name="connsiteY2" fmla="*/ 542165 h 990599"/>
              <a:gd name="connsiteX3" fmla="*/ 612273 w 2964597"/>
              <a:gd name="connsiteY3" fmla="*/ 990599 h 990599"/>
              <a:gd name="connsiteX4" fmla="*/ 612273 w 2964597"/>
              <a:gd name="connsiteY4" fmla="*/ 990599 h 990599"/>
              <a:gd name="connsiteX0" fmla="*/ 3375623 w 3375623"/>
              <a:gd name="connsiteY0" fmla="*/ 159281 h 912798"/>
              <a:gd name="connsiteX1" fmla="*/ 619531 w 3375623"/>
              <a:gd name="connsiteY1" fmla="*/ 63712 h 912798"/>
              <a:gd name="connsiteX2" fmla="*/ 1210 w 3375623"/>
              <a:gd name="connsiteY2" fmla="*/ 464364 h 912798"/>
              <a:gd name="connsiteX3" fmla="*/ 612273 w 3375623"/>
              <a:gd name="connsiteY3" fmla="*/ 912798 h 912798"/>
              <a:gd name="connsiteX4" fmla="*/ 612273 w 3375623"/>
              <a:gd name="connsiteY4" fmla="*/ 912798 h 912798"/>
              <a:gd name="connsiteX0" fmla="*/ 3375623 w 3375623"/>
              <a:gd name="connsiteY0" fmla="*/ 240759 h 994276"/>
              <a:gd name="connsiteX1" fmla="*/ 619531 w 3375623"/>
              <a:gd name="connsiteY1" fmla="*/ 145190 h 994276"/>
              <a:gd name="connsiteX2" fmla="*/ 1210 w 3375623"/>
              <a:gd name="connsiteY2" fmla="*/ 545842 h 994276"/>
              <a:gd name="connsiteX3" fmla="*/ 612273 w 3375623"/>
              <a:gd name="connsiteY3" fmla="*/ 994276 h 994276"/>
              <a:gd name="connsiteX4" fmla="*/ 612273 w 3375623"/>
              <a:gd name="connsiteY4" fmla="*/ 994276 h 994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5623" h="994276">
                <a:moveTo>
                  <a:pt x="3375623" y="240759"/>
                </a:moveTo>
                <a:cubicBezTo>
                  <a:pt x="3019579" y="0"/>
                  <a:pt x="1113429" y="81478"/>
                  <a:pt x="619531" y="145190"/>
                </a:cubicBezTo>
                <a:cubicBezTo>
                  <a:pt x="185322" y="206452"/>
                  <a:pt x="2420" y="404328"/>
                  <a:pt x="1210" y="545842"/>
                </a:cubicBezTo>
                <a:cubicBezTo>
                  <a:pt x="0" y="687356"/>
                  <a:pt x="612883" y="919537"/>
                  <a:pt x="612273" y="994276"/>
                </a:cubicBezTo>
                <a:lnTo>
                  <a:pt x="612273" y="994276"/>
                </a:lnTo>
              </a:path>
            </a:pathLst>
          </a:custGeom>
          <a:noFill/>
          <a:ln w="31750" cap="flat" cmpd="sng" algn="ctr">
            <a:solidFill>
              <a:schemeClr val="accent4"/>
            </a:solidFill>
            <a:prstDash val="solid"/>
            <a:round/>
            <a:headEnd type="none" w="med" len="med"/>
            <a:tailEnd type="stealth" w="lg" len="med"/>
          </a:ln>
          <a:effectLst/>
        </p:spPr>
        <p:txBody>
          <a:bodyPr lIns="182880" tIns="137160" rIns="182880" bIns="137160"/>
          <a:lstStyle/>
          <a:p>
            <a:pPr marL="342900" indent="-342900" eaLnBrk="0" hangingPunct="0">
              <a:defRPr/>
            </a:pPr>
            <a:endParaRPr lang="en-US">
              <a:cs typeface="+mn-cs"/>
            </a:endParaRPr>
          </a:p>
        </p:txBody>
      </p:sp>
      <p:sp>
        <p:nvSpPr>
          <p:cNvPr id="10248" name="Freeform 39"/>
          <p:cNvSpPr>
            <a:spLocks noChangeArrowheads="1"/>
          </p:cNvSpPr>
          <p:nvPr/>
        </p:nvSpPr>
        <p:spPr bwMode="auto">
          <a:xfrm>
            <a:off x="4038600" y="2592388"/>
            <a:ext cx="1371600" cy="455612"/>
          </a:xfrm>
          <a:custGeom>
            <a:avLst/>
            <a:gdLst>
              <a:gd name="T0" fmla="*/ 33909 w 1920041"/>
              <a:gd name="T1" fmla="*/ 6073749 h 360030"/>
              <a:gd name="T2" fmla="*/ 32811 w 1920041"/>
              <a:gd name="T3" fmla="*/ 4530919 h 360030"/>
              <a:gd name="T4" fmla="*/ 17583 w 1920041"/>
              <a:gd name="T5" fmla="*/ 4912912 h 360030"/>
              <a:gd name="T6" fmla="*/ 11938 w 1920041"/>
              <a:gd name="T7" fmla="*/ 704326 h 360030"/>
              <a:gd name="T8" fmla="*/ 0 w 1920041"/>
              <a:gd name="T9" fmla="*/ 686912 h 360030"/>
              <a:gd name="T10" fmla="*/ 0 60000 65536"/>
              <a:gd name="T11" fmla="*/ 0 60000 65536"/>
              <a:gd name="T12" fmla="*/ 0 60000 65536"/>
              <a:gd name="T13" fmla="*/ 0 60000 65536"/>
              <a:gd name="T14" fmla="*/ 0 60000 65536"/>
              <a:gd name="T15" fmla="*/ 0 w 1920041"/>
              <a:gd name="T16" fmla="*/ 0 h 360030"/>
              <a:gd name="T17" fmla="*/ 1920041 w 1920041"/>
              <a:gd name="T18" fmla="*/ 360030 h 360030"/>
            </a:gdLst>
            <a:ahLst/>
            <a:cxnLst>
              <a:cxn ang="T10">
                <a:pos x="T0" y="T1"/>
              </a:cxn>
              <a:cxn ang="T11">
                <a:pos x="T2" y="T3"/>
              </a:cxn>
              <a:cxn ang="T12">
                <a:pos x="T4" y="T5"/>
              </a:cxn>
              <a:cxn ang="T13">
                <a:pos x="T6" y="T7"/>
              </a:cxn>
              <a:cxn ang="T14">
                <a:pos x="T8" y="T9"/>
              </a:cxn>
            </a:cxnLst>
            <a:rect l="T15" t="T16" r="T17" b="T18"/>
            <a:pathLst>
              <a:path w="1920041" h="360030">
                <a:moveTo>
                  <a:pt x="1920041" y="360030"/>
                </a:moveTo>
                <a:lnTo>
                  <a:pt x="1857920" y="268576"/>
                </a:lnTo>
                <a:cubicBezTo>
                  <a:pt x="1703843" y="257108"/>
                  <a:pt x="1192564" y="329024"/>
                  <a:pt x="995577" y="291220"/>
                </a:cubicBezTo>
                <a:cubicBezTo>
                  <a:pt x="798590" y="253416"/>
                  <a:pt x="841928" y="83500"/>
                  <a:pt x="675999" y="41750"/>
                </a:cubicBezTo>
                <a:cubicBezTo>
                  <a:pt x="510070" y="0"/>
                  <a:pt x="215136" y="40932"/>
                  <a:pt x="0" y="40717"/>
                </a:cubicBezTo>
              </a:path>
            </a:pathLst>
          </a:custGeom>
          <a:noFill/>
          <a:ln w="31750" algn="ctr">
            <a:solidFill>
              <a:schemeClr val="tx2"/>
            </a:solidFill>
            <a:round/>
            <a:headEnd/>
            <a:tailEnd type="stealth" w="lg" len="med"/>
          </a:ln>
        </p:spPr>
        <p:txBody>
          <a:bodyPr lIns="182880" tIns="137160" rIns="182880" bIns="137160"/>
          <a:lstStyle/>
          <a:p>
            <a:pPr marL="342900" indent="-342900" eaLnBrk="0" hangingPunct="0"/>
            <a:endParaRPr lang="en-US"/>
          </a:p>
        </p:txBody>
      </p:sp>
      <p:sp>
        <p:nvSpPr>
          <p:cNvPr id="10249" name="Rectangle 10"/>
          <p:cNvSpPr>
            <a:spLocks noChangeArrowheads="1"/>
          </p:cNvSpPr>
          <p:nvPr/>
        </p:nvSpPr>
        <p:spPr bwMode="auto">
          <a:xfrm>
            <a:off x="609600" y="5410200"/>
            <a:ext cx="3352800" cy="762000"/>
          </a:xfrm>
          <a:prstGeom prst="rect">
            <a:avLst/>
          </a:prstGeom>
          <a:solidFill>
            <a:srgbClr val="FF7C80">
              <a:alpha val="79999"/>
            </a:srgbClr>
          </a:solidFill>
          <a:ln w="25400" algn="ctr">
            <a:solidFill>
              <a:srgbClr val="800000"/>
            </a:solidFill>
            <a:miter lim="800000"/>
            <a:headEnd/>
            <a:tailEnd/>
          </a:ln>
        </p:spPr>
        <p:txBody>
          <a:bodyPr anchor="ctr"/>
          <a:lstStyle/>
          <a:p>
            <a:pPr algn="ctr"/>
            <a:r>
              <a:rPr lang="en-US">
                <a:solidFill>
                  <a:srgbClr val="800000"/>
                </a:solidFill>
              </a:rPr>
              <a:t>Need help using filters in Excel?</a:t>
            </a:r>
          </a:p>
          <a:p>
            <a:pPr algn="ctr"/>
            <a:r>
              <a:rPr lang="en-US">
                <a:solidFill>
                  <a:srgbClr val="800000"/>
                </a:solidFill>
                <a:hlinkClick r:id="rId5" action="ppaction://hlinksldjump"/>
              </a:rPr>
              <a:t>Click here</a:t>
            </a:r>
            <a:endParaRPr lang="en-US">
              <a:solidFill>
                <a:srgbClr val="800000"/>
              </a:solidFill>
            </a:endParaRPr>
          </a:p>
        </p:txBody>
      </p:sp>
      <p:sp>
        <p:nvSpPr>
          <p:cNvPr id="10250" name="Slide Number Placeholder 14"/>
          <p:cNvSpPr>
            <a:spLocks noGrp="1"/>
          </p:cNvSpPr>
          <p:nvPr>
            <p:ph type="sldNum" sz="quarter" idx="12"/>
          </p:nvPr>
        </p:nvSpPr>
        <p:spPr/>
        <p:txBody>
          <a:bodyPr/>
          <a:lstStyle/>
          <a:p>
            <a:pPr>
              <a:defRPr/>
            </a:pPr>
            <a:fld id="{96045761-A43B-4748-999E-E96950302745}" type="slidenum">
              <a:rPr lang="en-US" smtClean="0"/>
              <a:pPr>
                <a:defRPr/>
              </a:pPr>
              <a:t>5</a:t>
            </a:fld>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mtClean="0"/>
              <a:t> Using Subtotals (Keys to Success)</a:t>
            </a:r>
          </a:p>
        </p:txBody>
      </p:sp>
      <p:sp>
        <p:nvSpPr>
          <p:cNvPr id="11267" name="Text Box 8"/>
          <p:cNvSpPr txBox="1">
            <a:spLocks noChangeArrowheads="1"/>
          </p:cNvSpPr>
          <p:nvPr/>
        </p:nvSpPr>
        <p:spPr bwMode="auto">
          <a:xfrm>
            <a:off x="304800" y="838200"/>
            <a:ext cx="8610600" cy="2073275"/>
          </a:xfrm>
          <a:prstGeom prst="rect">
            <a:avLst/>
          </a:prstGeom>
          <a:solidFill>
            <a:srgbClr val="CCECFF">
              <a:alpha val="50195"/>
            </a:srgbClr>
          </a:solidFill>
          <a:ln w="25400">
            <a:solidFill>
              <a:srgbClr val="006699"/>
            </a:solidFill>
            <a:miter lim="800000"/>
            <a:headEnd/>
            <a:tailEnd/>
          </a:ln>
        </p:spPr>
        <p:txBody>
          <a:bodyPr>
            <a:spAutoFit/>
          </a:bodyPr>
          <a:lstStyle/>
          <a:p>
            <a:pPr eaLnBrk="0" hangingPunct="0">
              <a:spcBef>
                <a:spcPct val="50000"/>
              </a:spcBef>
            </a:pPr>
            <a:r>
              <a:rPr lang="en-US"/>
              <a:t>The Subtotal tool in Excel enables you to quickly summarize a large list of data.  Before we start using the tool, there are two essential concepts that are critical to using the Subtotals tool successfully:</a:t>
            </a:r>
          </a:p>
          <a:p>
            <a:pPr eaLnBrk="0" hangingPunct="0">
              <a:spcBef>
                <a:spcPct val="50000"/>
              </a:spcBef>
              <a:buFont typeface="Arial" charset="0"/>
              <a:buAutoNum type="arabicPeriod"/>
            </a:pPr>
            <a:r>
              <a:rPr lang="en-US"/>
              <a:t>Before entering Subtotals, the data set </a:t>
            </a:r>
            <a:r>
              <a:rPr lang="en-US" u="sng"/>
              <a:t>must be sorted</a:t>
            </a:r>
            <a:r>
              <a:rPr lang="en-US"/>
              <a:t> on the column that you wish to Subtotal; and</a:t>
            </a:r>
          </a:p>
          <a:p>
            <a:pPr eaLnBrk="0" hangingPunct="0">
              <a:spcBef>
                <a:spcPct val="50000"/>
              </a:spcBef>
              <a:buFont typeface="Arial" charset="0"/>
              <a:buAutoNum type="arabicPeriod"/>
            </a:pPr>
            <a:r>
              <a:rPr lang="en-US"/>
              <a:t>When an average is calculated on a column of data in Excel, it is a </a:t>
            </a:r>
            <a:r>
              <a:rPr lang="en-US" i="1"/>
              <a:t>straight average</a:t>
            </a:r>
            <a:r>
              <a:rPr lang="en-US"/>
              <a:t> of the numbers in the list, not a </a:t>
            </a:r>
            <a:r>
              <a:rPr lang="en-US" i="1"/>
              <a:t>weighted average</a:t>
            </a:r>
            <a:r>
              <a:rPr lang="en-US"/>
              <a:t>. </a:t>
            </a:r>
          </a:p>
        </p:txBody>
      </p:sp>
      <p:sp>
        <p:nvSpPr>
          <p:cNvPr id="11" name="Text Box 8"/>
          <p:cNvSpPr txBox="1">
            <a:spLocks noChangeArrowheads="1"/>
          </p:cNvSpPr>
          <p:nvPr/>
        </p:nvSpPr>
        <p:spPr bwMode="auto">
          <a:xfrm>
            <a:off x="304800" y="3124200"/>
            <a:ext cx="8610600" cy="1951038"/>
          </a:xfrm>
          <a:prstGeom prst="rect">
            <a:avLst/>
          </a:prstGeom>
          <a:solidFill>
            <a:srgbClr val="CCECFF">
              <a:alpha val="50000"/>
            </a:srgbClr>
          </a:solidFill>
          <a:ln w="25400">
            <a:solidFill>
              <a:srgbClr val="006699"/>
            </a:solidFill>
            <a:miter lim="800000"/>
            <a:headEnd/>
            <a:tailEnd/>
          </a:ln>
          <a:effectLst/>
        </p:spPr>
        <p:txBody>
          <a:bodyPr>
            <a:spAutoFit/>
          </a:bodyPr>
          <a:lstStyle/>
          <a:p>
            <a:pPr marL="342900" indent="-342900" eaLnBrk="0" hangingPunct="0">
              <a:spcBef>
                <a:spcPct val="50000"/>
              </a:spcBef>
              <a:defRPr/>
            </a:pPr>
            <a:r>
              <a:rPr lang="en-US" dirty="0">
                <a:cs typeface="+mn-cs"/>
              </a:rPr>
              <a:t>In order to examine the issue of straight average vs. weighted average, let’s look at the problem using an example:</a:t>
            </a:r>
          </a:p>
          <a:p>
            <a:pPr eaLnBrk="0" hangingPunct="0">
              <a:spcBef>
                <a:spcPct val="50000"/>
              </a:spcBef>
              <a:defRPr/>
            </a:pPr>
            <a:r>
              <a:rPr lang="en-US" dirty="0">
                <a:cs typeface="+mn-cs"/>
              </a:rPr>
              <a:t>Your high school was one of two high schools in a single school district.  The school you attended was the larger school located in the center of town, serving 1000 households, 600 of which were connected to the Internet.  A much smaller school, located on the edge of town, serves 100 households, 80 of which are connected to the Internet.  Let’s do some basic math using pencil and paper using this example.</a:t>
            </a:r>
          </a:p>
        </p:txBody>
      </p:sp>
      <p:sp>
        <p:nvSpPr>
          <p:cNvPr id="11269" name="Text Box 9"/>
          <p:cNvSpPr txBox="1">
            <a:spLocks noChangeArrowheads="1"/>
          </p:cNvSpPr>
          <p:nvPr/>
        </p:nvSpPr>
        <p:spPr bwMode="auto">
          <a:xfrm>
            <a:off x="4876800" y="5257800"/>
            <a:ext cx="3810000" cy="606425"/>
          </a:xfrm>
          <a:prstGeom prst="rect">
            <a:avLst/>
          </a:prstGeom>
          <a:solidFill>
            <a:srgbClr val="CCFFCC">
              <a:alpha val="50195"/>
            </a:srgbClr>
          </a:solidFill>
          <a:ln w="25400">
            <a:solidFill>
              <a:srgbClr val="339966"/>
            </a:solidFill>
            <a:miter lim="800000"/>
            <a:headEnd/>
            <a:tailEnd/>
          </a:ln>
        </p:spPr>
        <p:txBody>
          <a:bodyPr>
            <a:spAutoFit/>
          </a:bodyPr>
          <a:lstStyle/>
          <a:p>
            <a:pPr algn="ctr" eaLnBrk="0" hangingPunct="0">
              <a:spcBef>
                <a:spcPct val="50000"/>
              </a:spcBef>
            </a:pPr>
            <a:r>
              <a:rPr lang="en-US"/>
              <a:t>Calculate the Internet  connection rate for both schools.</a:t>
            </a:r>
          </a:p>
        </p:txBody>
      </p:sp>
      <p:pic>
        <p:nvPicPr>
          <p:cNvPr id="11270" name="Picture 5"/>
          <p:cNvPicPr>
            <a:picLocks noChangeAspect="1" noChangeArrowheads="1"/>
          </p:cNvPicPr>
          <p:nvPr/>
        </p:nvPicPr>
        <p:blipFill>
          <a:blip r:embed="rId3"/>
          <a:srcRect/>
          <a:stretch>
            <a:fillRect/>
          </a:stretch>
        </p:blipFill>
        <p:spPr bwMode="auto">
          <a:xfrm>
            <a:off x="304800" y="5334000"/>
            <a:ext cx="4117975" cy="1219200"/>
          </a:xfrm>
          <a:prstGeom prst="rect">
            <a:avLst/>
          </a:prstGeom>
          <a:noFill/>
          <a:ln w="9525">
            <a:noFill/>
            <a:miter lim="800000"/>
            <a:headEnd/>
            <a:tailEnd/>
          </a:ln>
        </p:spPr>
      </p:pic>
      <p:pic>
        <p:nvPicPr>
          <p:cNvPr id="11271" name="Picture 14"/>
          <p:cNvPicPr>
            <a:picLocks noChangeAspect="1" noChangeArrowheads="1"/>
          </p:cNvPicPr>
          <p:nvPr/>
        </p:nvPicPr>
        <p:blipFill>
          <a:blip r:embed="rId4"/>
          <a:srcRect/>
          <a:stretch>
            <a:fillRect/>
          </a:stretch>
        </p:blipFill>
        <p:spPr bwMode="auto">
          <a:xfrm rot="-1484943">
            <a:off x="3867150" y="5675313"/>
            <a:ext cx="923925" cy="112712"/>
          </a:xfrm>
          <a:prstGeom prst="rect">
            <a:avLst/>
          </a:prstGeom>
          <a:noFill/>
          <a:ln w="9525">
            <a:noFill/>
            <a:miter lim="800000"/>
            <a:headEnd/>
            <a:tailEnd/>
          </a:ln>
        </p:spPr>
      </p:pic>
      <p:sp>
        <p:nvSpPr>
          <p:cNvPr id="11272" name="Text Box 9"/>
          <p:cNvSpPr txBox="1">
            <a:spLocks noChangeArrowheads="1"/>
          </p:cNvSpPr>
          <p:nvPr/>
        </p:nvSpPr>
        <p:spPr bwMode="auto">
          <a:xfrm>
            <a:off x="4648200" y="5943600"/>
            <a:ext cx="4267200" cy="666750"/>
          </a:xfrm>
          <a:prstGeom prst="rect">
            <a:avLst/>
          </a:prstGeom>
          <a:solidFill>
            <a:srgbClr val="CCFFCC">
              <a:alpha val="50195"/>
            </a:srgbClr>
          </a:solidFill>
          <a:ln w="25400">
            <a:solidFill>
              <a:srgbClr val="339966"/>
            </a:solidFill>
            <a:miter lim="800000"/>
            <a:headEnd/>
            <a:tailEnd/>
          </a:ln>
        </p:spPr>
        <p:txBody>
          <a:bodyPr>
            <a:spAutoFit/>
          </a:bodyPr>
          <a:lstStyle/>
          <a:p>
            <a:pPr algn="ctr" eaLnBrk="0" hangingPunct="0"/>
            <a:r>
              <a:rPr lang="en-US"/>
              <a:t>(Connection Rate = </a:t>
            </a:r>
          </a:p>
          <a:p>
            <a:pPr algn="ctr" eaLnBrk="0" hangingPunct="0"/>
            <a:r>
              <a:rPr lang="en-US"/>
              <a:t>Internet connections </a:t>
            </a:r>
            <a:r>
              <a:rPr lang="en-US" sz="2000">
                <a:sym typeface="Symbol" pitchFamily="18" charset="2"/>
              </a:rPr>
              <a:t></a:t>
            </a:r>
            <a:r>
              <a:rPr lang="en-US">
                <a:sym typeface="Symbol" pitchFamily="18" charset="2"/>
              </a:rPr>
              <a:t> </a:t>
            </a:r>
            <a:r>
              <a:rPr lang="en-US"/>
              <a:t>households)</a:t>
            </a:r>
          </a:p>
        </p:txBody>
      </p:sp>
      <p:sp>
        <p:nvSpPr>
          <p:cNvPr id="11273" name="Slide Number Placeholder 13"/>
          <p:cNvSpPr>
            <a:spLocks noGrp="1"/>
          </p:cNvSpPr>
          <p:nvPr>
            <p:ph type="sldNum" sz="quarter" idx="12"/>
          </p:nvPr>
        </p:nvSpPr>
        <p:spPr/>
        <p:txBody>
          <a:bodyPr/>
          <a:lstStyle/>
          <a:p>
            <a:pPr>
              <a:defRPr/>
            </a:pPr>
            <a:fld id="{2974679A-DFB7-49AF-ADAD-82E3222A93DA}" type="slidenum">
              <a:rPr lang="en-US" smtClean="0"/>
              <a:pPr>
                <a:defRPr/>
              </a:pPr>
              <a:t>6</a:t>
            </a:fld>
            <a:endParaRPr 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mtClean="0"/>
              <a:t>Calculating Averages (Straight or Weighted)</a:t>
            </a:r>
          </a:p>
        </p:txBody>
      </p:sp>
      <p:sp>
        <p:nvSpPr>
          <p:cNvPr id="12291" name="Text Box 8"/>
          <p:cNvSpPr txBox="1">
            <a:spLocks noChangeArrowheads="1"/>
          </p:cNvSpPr>
          <p:nvPr/>
        </p:nvSpPr>
        <p:spPr bwMode="auto">
          <a:xfrm>
            <a:off x="304800" y="838200"/>
            <a:ext cx="8534400" cy="3295650"/>
          </a:xfrm>
          <a:prstGeom prst="rect">
            <a:avLst/>
          </a:prstGeom>
          <a:solidFill>
            <a:srgbClr val="CCECFF">
              <a:alpha val="50195"/>
            </a:srgbClr>
          </a:solidFill>
          <a:ln w="25400">
            <a:solidFill>
              <a:srgbClr val="006699"/>
            </a:solidFill>
            <a:miter lim="800000"/>
            <a:headEnd/>
            <a:tailEnd/>
          </a:ln>
        </p:spPr>
        <p:txBody>
          <a:bodyPr>
            <a:spAutoFit/>
          </a:bodyPr>
          <a:lstStyle/>
          <a:p>
            <a:pPr marL="342900" indent="-342900" eaLnBrk="0" hangingPunct="0">
              <a:spcBef>
                <a:spcPct val="50000"/>
              </a:spcBef>
            </a:pPr>
            <a:r>
              <a:rPr lang="en-US"/>
              <a:t>Continuing with our example:</a:t>
            </a:r>
          </a:p>
          <a:p>
            <a:pPr marL="342900" indent="-342900" eaLnBrk="0" hangingPunct="0">
              <a:spcBef>
                <a:spcPct val="50000"/>
              </a:spcBef>
            </a:pPr>
            <a:r>
              <a:rPr lang="en-US"/>
              <a:t>By calculating the Internet connection rate, you can see that 60% of the households served by the large school are connected to the Internet, while 80% of the homes served by the small school are connected.  So, now, what is the average rate of Internet connection for the whole school district? </a:t>
            </a:r>
          </a:p>
          <a:p>
            <a:pPr marL="342900" indent="-342900" eaLnBrk="0" hangingPunct="0">
              <a:spcBef>
                <a:spcPct val="50000"/>
              </a:spcBef>
            </a:pPr>
            <a:r>
              <a:rPr lang="en-US"/>
              <a:t>To answer this question, we need to understand the concept of weighted averages.   </a:t>
            </a:r>
          </a:p>
          <a:p>
            <a:pPr marL="342900" indent="-342900" eaLnBrk="0" hangingPunct="0">
              <a:spcBef>
                <a:spcPct val="50000"/>
              </a:spcBef>
            </a:pPr>
            <a:r>
              <a:rPr lang="en-US"/>
              <a:t>In our example, the Internet connection rate for the entire district </a:t>
            </a:r>
            <a:r>
              <a:rPr lang="en-US" i="1" u="sng"/>
              <a:t>cannot </a:t>
            </a:r>
            <a:r>
              <a:rPr lang="en-US"/>
              <a:t> simply be determined by averaging the rates for all schools in the district.  Because the two schools in the district are of different sizes, an accurate determination of the average requires that the calculation be </a:t>
            </a:r>
            <a:r>
              <a:rPr lang="en-US" i="1" u="sng"/>
              <a:t>weighted</a:t>
            </a:r>
            <a:r>
              <a:rPr lang="en-US"/>
              <a:t> for the size of each school.</a:t>
            </a:r>
          </a:p>
          <a:p>
            <a:pPr marL="342900" indent="-342900" eaLnBrk="0" hangingPunct="0">
              <a:spcBef>
                <a:spcPct val="50000"/>
              </a:spcBef>
            </a:pPr>
            <a:r>
              <a:rPr lang="en-US"/>
              <a:t>Let’s use Excel to illustrate how a weighted average should be calculated.</a:t>
            </a:r>
          </a:p>
        </p:txBody>
      </p:sp>
      <p:sp>
        <p:nvSpPr>
          <p:cNvPr id="12292" name="Text Box 9"/>
          <p:cNvSpPr txBox="1">
            <a:spLocks noChangeArrowheads="1"/>
          </p:cNvSpPr>
          <p:nvPr/>
        </p:nvSpPr>
        <p:spPr bwMode="auto">
          <a:xfrm>
            <a:off x="304800" y="4343400"/>
            <a:ext cx="4114800" cy="2209800"/>
          </a:xfrm>
          <a:prstGeom prst="rect">
            <a:avLst/>
          </a:prstGeom>
          <a:solidFill>
            <a:srgbClr val="CCFFCC">
              <a:alpha val="50195"/>
            </a:srgbClr>
          </a:solidFill>
          <a:ln w="25400">
            <a:solidFill>
              <a:srgbClr val="339966"/>
            </a:solidFill>
            <a:miter lim="800000"/>
            <a:headEnd/>
            <a:tailEnd/>
          </a:ln>
        </p:spPr>
        <p:txBody>
          <a:bodyPr/>
          <a:lstStyle/>
          <a:p>
            <a:pPr marL="342900" indent="-342900">
              <a:spcBef>
                <a:spcPct val="50000"/>
              </a:spcBef>
              <a:buFontTx/>
              <a:buAutoNum type="arabicPeriod"/>
            </a:pPr>
            <a:r>
              <a:rPr lang="en-US"/>
              <a:t>Insert a new worksheet in your Digital Divide Excel file.</a:t>
            </a:r>
          </a:p>
          <a:p>
            <a:pPr marL="342900" indent="-342900">
              <a:spcBef>
                <a:spcPct val="50000"/>
              </a:spcBef>
              <a:buFontTx/>
              <a:buAutoNum type="arabicPeriod"/>
            </a:pPr>
            <a:r>
              <a:rPr lang="en-US"/>
              <a:t>Enter the data as shown to the right. </a:t>
            </a:r>
          </a:p>
          <a:p>
            <a:pPr marL="342900" indent="-342900">
              <a:spcBef>
                <a:spcPct val="50000"/>
              </a:spcBef>
              <a:buFontTx/>
              <a:buAutoNum type="arabicPeriod"/>
            </a:pPr>
            <a:r>
              <a:rPr lang="en-US"/>
              <a:t>In Cells D2 and D3, enter formulas to calculate the Internet connection rate for the large school and small school respectively.</a:t>
            </a:r>
          </a:p>
        </p:txBody>
      </p:sp>
      <p:pic>
        <p:nvPicPr>
          <p:cNvPr id="12293" name="Picture 2"/>
          <p:cNvPicPr>
            <a:picLocks noChangeAspect="1" noChangeArrowheads="1"/>
          </p:cNvPicPr>
          <p:nvPr/>
        </p:nvPicPr>
        <p:blipFill>
          <a:blip r:embed="rId3"/>
          <a:srcRect/>
          <a:stretch>
            <a:fillRect/>
          </a:stretch>
        </p:blipFill>
        <p:spPr bwMode="auto">
          <a:xfrm>
            <a:off x="3124200" y="4648200"/>
            <a:ext cx="655638" cy="234950"/>
          </a:xfrm>
          <a:prstGeom prst="rect">
            <a:avLst/>
          </a:prstGeom>
          <a:noFill/>
          <a:ln w="9525">
            <a:noFill/>
            <a:miter lim="800000"/>
            <a:headEnd/>
            <a:tailEnd/>
          </a:ln>
        </p:spPr>
      </p:pic>
      <p:pic>
        <p:nvPicPr>
          <p:cNvPr id="12294" name="Picture 7"/>
          <p:cNvPicPr>
            <a:picLocks noChangeAspect="1" noChangeArrowheads="1"/>
          </p:cNvPicPr>
          <p:nvPr/>
        </p:nvPicPr>
        <p:blipFill>
          <a:blip r:embed="rId4"/>
          <a:srcRect/>
          <a:stretch>
            <a:fillRect/>
          </a:stretch>
        </p:blipFill>
        <p:spPr bwMode="auto">
          <a:xfrm>
            <a:off x="4572000" y="4419600"/>
            <a:ext cx="4000500" cy="1708150"/>
          </a:xfrm>
          <a:prstGeom prst="rect">
            <a:avLst/>
          </a:prstGeom>
          <a:noFill/>
          <a:ln w="9525">
            <a:noFill/>
            <a:miter lim="800000"/>
            <a:headEnd/>
            <a:tailEnd/>
          </a:ln>
        </p:spPr>
      </p:pic>
      <p:sp>
        <p:nvSpPr>
          <p:cNvPr id="12295" name="Freeform 14"/>
          <p:cNvSpPr>
            <a:spLocks noChangeArrowheads="1"/>
          </p:cNvSpPr>
          <p:nvPr/>
        </p:nvSpPr>
        <p:spPr bwMode="auto">
          <a:xfrm>
            <a:off x="4419600" y="5181600"/>
            <a:ext cx="4419600" cy="990600"/>
          </a:xfrm>
          <a:custGeom>
            <a:avLst/>
            <a:gdLst>
              <a:gd name="T0" fmla="*/ 0 w 4383314"/>
              <a:gd name="T1" fmla="*/ 1031399 h 986972"/>
              <a:gd name="T2" fmla="*/ 4502638 w 4383314"/>
              <a:gd name="T3" fmla="*/ 1016233 h 986972"/>
              <a:gd name="T4" fmla="*/ 4775042 w 4383314"/>
              <a:gd name="T5" fmla="*/ 1016233 h 986972"/>
              <a:gd name="T6" fmla="*/ 4839136 w 4383314"/>
              <a:gd name="T7" fmla="*/ 1016233 h 986972"/>
              <a:gd name="T8" fmla="*/ 4839136 w 4383314"/>
              <a:gd name="T9" fmla="*/ 1016233 h 986972"/>
              <a:gd name="T10" fmla="*/ 4839136 w 4383314"/>
              <a:gd name="T11" fmla="*/ 0 h 986972"/>
              <a:gd name="T12" fmla="*/ 4630826 w 4383314"/>
              <a:gd name="T13" fmla="*/ 0 h 986972"/>
              <a:gd name="T14" fmla="*/ 4463960 w 4383314"/>
              <a:gd name="T15" fmla="*/ 0 h 986972"/>
              <a:gd name="T16" fmla="*/ 0 60000 65536"/>
              <a:gd name="T17" fmla="*/ 0 60000 65536"/>
              <a:gd name="T18" fmla="*/ 0 60000 65536"/>
              <a:gd name="T19" fmla="*/ 0 60000 65536"/>
              <a:gd name="T20" fmla="*/ 0 60000 65536"/>
              <a:gd name="T21" fmla="*/ 0 60000 65536"/>
              <a:gd name="T22" fmla="*/ 0 60000 65536"/>
              <a:gd name="T23" fmla="*/ 0 60000 65536"/>
              <a:gd name="T24" fmla="*/ 0 w 4383314"/>
              <a:gd name="T25" fmla="*/ 0 h 986972"/>
              <a:gd name="T26" fmla="*/ 4383314 w 4383314"/>
              <a:gd name="T27" fmla="*/ 986972 h 9869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83314" h="986972">
                <a:moveTo>
                  <a:pt x="0" y="986972"/>
                </a:moveTo>
                <a:lnTo>
                  <a:pt x="4078514" y="972458"/>
                </a:lnTo>
                <a:lnTo>
                  <a:pt x="4325257" y="972458"/>
                </a:lnTo>
                <a:cubicBezTo>
                  <a:pt x="4343865" y="967142"/>
                  <a:pt x="4363962" y="972458"/>
                  <a:pt x="4383314" y="972458"/>
                </a:cubicBezTo>
                <a:lnTo>
                  <a:pt x="4383314" y="0"/>
                </a:lnTo>
                <a:lnTo>
                  <a:pt x="4194629" y="0"/>
                </a:lnTo>
                <a:lnTo>
                  <a:pt x="4043480" y="0"/>
                </a:lnTo>
              </a:path>
            </a:pathLst>
          </a:custGeom>
          <a:noFill/>
          <a:ln w="31750" algn="ctr">
            <a:solidFill>
              <a:schemeClr val="tx1"/>
            </a:solidFill>
            <a:round/>
            <a:headEnd/>
            <a:tailEnd type="stealth" w="lg" len="med"/>
          </a:ln>
        </p:spPr>
        <p:txBody>
          <a:bodyPr lIns="182880" tIns="137160" rIns="182880" bIns="137160"/>
          <a:lstStyle/>
          <a:p>
            <a:pPr marL="342900" indent="-342900" eaLnBrk="0" hangingPunct="0"/>
            <a:endParaRPr lang="en-US"/>
          </a:p>
        </p:txBody>
      </p:sp>
      <p:cxnSp>
        <p:nvCxnSpPr>
          <p:cNvPr id="12296" name="Straight Arrow Connector 16"/>
          <p:cNvCxnSpPr>
            <a:cxnSpLocks noChangeShapeType="1"/>
          </p:cNvCxnSpPr>
          <p:nvPr/>
        </p:nvCxnSpPr>
        <p:spPr bwMode="auto">
          <a:xfrm rot="10800000">
            <a:off x="8534400" y="5410200"/>
            <a:ext cx="304800" cy="1588"/>
          </a:xfrm>
          <a:prstGeom prst="straightConnector1">
            <a:avLst/>
          </a:prstGeom>
          <a:noFill/>
          <a:ln w="31750" algn="ctr">
            <a:solidFill>
              <a:schemeClr val="tx1"/>
            </a:solidFill>
            <a:round/>
            <a:headEnd/>
            <a:tailEnd type="stealth" w="lg" len="med"/>
          </a:ln>
        </p:spPr>
      </p:cxnSp>
      <p:sp>
        <p:nvSpPr>
          <p:cNvPr id="12297" name="Slide Number Placeholder 23"/>
          <p:cNvSpPr>
            <a:spLocks noGrp="1"/>
          </p:cNvSpPr>
          <p:nvPr>
            <p:ph type="sldNum" sz="quarter" idx="12"/>
          </p:nvPr>
        </p:nvSpPr>
        <p:spPr/>
        <p:txBody>
          <a:bodyPr/>
          <a:lstStyle/>
          <a:p>
            <a:pPr>
              <a:defRPr/>
            </a:pPr>
            <a:fld id="{87C4B59E-5AAE-4172-B1D8-5EC41CEF99E9}" type="slidenum">
              <a:rPr lang="en-US" smtClean="0"/>
              <a:pPr>
                <a:defRPr/>
              </a:pPr>
              <a:t>7</a:t>
            </a:fld>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smtClean="0"/>
              <a:t>Weighted Averages (continued)</a:t>
            </a:r>
          </a:p>
        </p:txBody>
      </p:sp>
      <p:sp>
        <p:nvSpPr>
          <p:cNvPr id="13315" name="Text Box 9"/>
          <p:cNvSpPr txBox="1">
            <a:spLocks noChangeArrowheads="1"/>
          </p:cNvSpPr>
          <p:nvPr/>
        </p:nvSpPr>
        <p:spPr bwMode="auto">
          <a:xfrm>
            <a:off x="5334000" y="1143000"/>
            <a:ext cx="3505200" cy="1077218"/>
          </a:xfrm>
          <a:prstGeom prst="rect">
            <a:avLst/>
          </a:prstGeom>
          <a:solidFill>
            <a:srgbClr val="CCFFCC">
              <a:alpha val="50195"/>
            </a:srgbClr>
          </a:solidFill>
          <a:ln w="25400">
            <a:solidFill>
              <a:srgbClr val="339966"/>
            </a:solidFill>
            <a:miter lim="800000"/>
            <a:headEnd/>
            <a:tailEnd/>
          </a:ln>
        </p:spPr>
        <p:txBody>
          <a:bodyPr>
            <a:spAutoFit/>
          </a:bodyPr>
          <a:lstStyle/>
          <a:p>
            <a:pPr>
              <a:spcBef>
                <a:spcPct val="50000"/>
              </a:spcBef>
            </a:pPr>
            <a:r>
              <a:rPr lang="en-US" dirty="0"/>
              <a:t>In Cells B4 and C4, enter formulas to calculate the total number of households and Internet connections for the entire district.</a:t>
            </a:r>
          </a:p>
        </p:txBody>
      </p:sp>
      <p:pic>
        <p:nvPicPr>
          <p:cNvPr id="13316" name="Picture 2"/>
          <p:cNvPicPr>
            <a:picLocks noChangeAspect="1" noChangeArrowheads="1"/>
          </p:cNvPicPr>
          <p:nvPr/>
        </p:nvPicPr>
        <p:blipFill>
          <a:blip r:embed="rId3"/>
          <a:srcRect/>
          <a:stretch>
            <a:fillRect/>
          </a:stretch>
        </p:blipFill>
        <p:spPr bwMode="auto">
          <a:xfrm>
            <a:off x="304800" y="990600"/>
            <a:ext cx="4214813" cy="1773238"/>
          </a:xfrm>
          <a:prstGeom prst="rect">
            <a:avLst/>
          </a:prstGeom>
          <a:noFill/>
          <a:ln w="9525">
            <a:noFill/>
            <a:miter lim="800000"/>
            <a:headEnd/>
            <a:tailEnd/>
          </a:ln>
        </p:spPr>
      </p:pic>
      <p:sp>
        <p:nvSpPr>
          <p:cNvPr id="13317" name="Freeform 6"/>
          <p:cNvSpPr>
            <a:spLocks noChangeArrowheads="1"/>
          </p:cNvSpPr>
          <p:nvPr/>
        </p:nvSpPr>
        <p:spPr bwMode="auto">
          <a:xfrm rot="5400000" flipV="1">
            <a:off x="3060700" y="658813"/>
            <a:ext cx="1508125" cy="3086100"/>
          </a:xfrm>
          <a:custGeom>
            <a:avLst/>
            <a:gdLst>
              <a:gd name="T0" fmla="*/ 2900 w 1603864"/>
              <a:gd name="T1" fmla="*/ 2147483647 h 1076720"/>
              <a:gd name="T2" fmla="*/ 0 w 1603864"/>
              <a:gd name="T3" fmla="*/ 2147483647 h 1076720"/>
              <a:gd name="T4" fmla="*/ 736154 w 1603864"/>
              <a:gd name="T5" fmla="*/ 2147483647 h 1076720"/>
              <a:gd name="T6" fmla="*/ 766028 w 1603864"/>
              <a:gd name="T7" fmla="*/ 2147483647 h 1076720"/>
              <a:gd name="T8" fmla="*/ 764730 w 1603864"/>
              <a:gd name="T9" fmla="*/ 1508172586 h 1076720"/>
              <a:gd name="T10" fmla="*/ 449445 w 1603864"/>
              <a:gd name="T11" fmla="*/ 0 h 1076720"/>
              <a:gd name="T12" fmla="*/ 0 60000 65536"/>
              <a:gd name="T13" fmla="*/ 0 60000 65536"/>
              <a:gd name="T14" fmla="*/ 0 60000 65536"/>
              <a:gd name="T15" fmla="*/ 0 60000 65536"/>
              <a:gd name="T16" fmla="*/ 0 60000 65536"/>
              <a:gd name="T17" fmla="*/ 0 60000 65536"/>
              <a:gd name="T18" fmla="*/ 0 w 1603864"/>
              <a:gd name="T19" fmla="*/ 0 h 1076720"/>
              <a:gd name="T20" fmla="*/ 1603864 w 1603864"/>
              <a:gd name="T21" fmla="*/ 1076720 h 1076720"/>
            </a:gdLst>
            <a:ahLst/>
            <a:cxnLst>
              <a:cxn ang="T12">
                <a:pos x="T0" y="T1"/>
              </a:cxn>
              <a:cxn ang="T13">
                <a:pos x="T2" y="T3"/>
              </a:cxn>
              <a:cxn ang="T14">
                <a:pos x="T4" y="T5"/>
              </a:cxn>
              <a:cxn ang="T15">
                <a:pos x="T6" y="T7"/>
              </a:cxn>
              <a:cxn ang="T16">
                <a:pos x="T8" y="T9"/>
              </a:cxn>
              <a:cxn ang="T17">
                <a:pos x="T10" y="T11"/>
              </a:cxn>
            </a:cxnLst>
            <a:rect l="T18" t="T19" r="T20" b="T21"/>
            <a:pathLst>
              <a:path w="1603864" h="1076720">
                <a:moveTo>
                  <a:pt x="6068" y="1076720"/>
                </a:moveTo>
                <a:lnTo>
                  <a:pt x="0" y="835608"/>
                </a:lnTo>
                <a:lnTo>
                  <a:pt x="1541315" y="852559"/>
                </a:lnTo>
                <a:lnTo>
                  <a:pt x="1603864" y="851036"/>
                </a:lnTo>
                <a:cubicBezTo>
                  <a:pt x="1602959" y="568993"/>
                  <a:pt x="1602053" y="286950"/>
                  <a:pt x="1601148" y="4907"/>
                </a:cubicBezTo>
                <a:lnTo>
                  <a:pt x="941020" y="0"/>
                </a:lnTo>
              </a:path>
            </a:pathLst>
          </a:custGeom>
          <a:noFill/>
          <a:ln w="31750" algn="ctr">
            <a:solidFill>
              <a:srgbClr val="006600"/>
            </a:solidFill>
            <a:round/>
            <a:headEnd/>
            <a:tailEnd type="stealth" w="lg" len="med"/>
          </a:ln>
        </p:spPr>
        <p:txBody>
          <a:bodyPr lIns="182880" tIns="137160" rIns="182880" bIns="137160"/>
          <a:lstStyle/>
          <a:p>
            <a:pPr marL="342900" indent="-342900" eaLnBrk="0" hangingPunct="0"/>
            <a:endParaRPr lang="en-US"/>
          </a:p>
        </p:txBody>
      </p:sp>
      <p:cxnSp>
        <p:nvCxnSpPr>
          <p:cNvPr id="13318" name="Straight Arrow Connector 7"/>
          <p:cNvCxnSpPr>
            <a:cxnSpLocks noChangeShapeType="1"/>
          </p:cNvCxnSpPr>
          <p:nvPr/>
        </p:nvCxnSpPr>
        <p:spPr bwMode="auto">
          <a:xfrm rot="5400000" flipH="1" flipV="1">
            <a:off x="2858294" y="2628106"/>
            <a:ext cx="685800" cy="1588"/>
          </a:xfrm>
          <a:prstGeom prst="straightConnector1">
            <a:avLst/>
          </a:prstGeom>
          <a:noFill/>
          <a:ln w="31750" algn="ctr">
            <a:solidFill>
              <a:srgbClr val="006600"/>
            </a:solidFill>
            <a:round/>
            <a:headEnd/>
            <a:tailEnd type="stealth" w="lg" len="med"/>
          </a:ln>
        </p:spPr>
      </p:cxnSp>
      <p:sp>
        <p:nvSpPr>
          <p:cNvPr id="13319" name="Text Box 8"/>
          <p:cNvSpPr txBox="1">
            <a:spLocks noChangeArrowheads="1"/>
          </p:cNvSpPr>
          <p:nvPr/>
        </p:nvSpPr>
        <p:spPr bwMode="auto">
          <a:xfrm>
            <a:off x="914400" y="3657600"/>
            <a:ext cx="7315200" cy="1339850"/>
          </a:xfrm>
          <a:prstGeom prst="rect">
            <a:avLst/>
          </a:prstGeom>
          <a:solidFill>
            <a:srgbClr val="CCECFF">
              <a:alpha val="50195"/>
            </a:srgbClr>
          </a:solidFill>
          <a:ln w="25400">
            <a:solidFill>
              <a:srgbClr val="006699"/>
            </a:solidFill>
            <a:miter lim="800000"/>
            <a:headEnd/>
            <a:tailEnd/>
          </a:ln>
        </p:spPr>
        <p:txBody>
          <a:bodyPr>
            <a:spAutoFit/>
          </a:bodyPr>
          <a:lstStyle/>
          <a:p>
            <a:pPr>
              <a:spcBef>
                <a:spcPct val="50000"/>
              </a:spcBef>
            </a:pPr>
            <a:r>
              <a:rPr lang="en-US"/>
              <a:t>In Cell D4, we need to enter a formula to calculate the Internet connection rate for the entire district.  Since this must be a weighted average, the rate for the entire district will be calculated using the total number of Internet connections for the district (Cell C4) and the total households (Cell B4) for the district, as shown below.  </a:t>
            </a:r>
          </a:p>
        </p:txBody>
      </p:sp>
      <p:sp>
        <p:nvSpPr>
          <p:cNvPr id="13320" name="Slide Number Placeholder 35"/>
          <p:cNvSpPr>
            <a:spLocks noGrp="1"/>
          </p:cNvSpPr>
          <p:nvPr>
            <p:ph type="sldNum" sz="quarter" idx="12"/>
          </p:nvPr>
        </p:nvSpPr>
        <p:spPr/>
        <p:txBody>
          <a:bodyPr/>
          <a:lstStyle/>
          <a:p>
            <a:pPr>
              <a:defRPr/>
            </a:pPr>
            <a:fld id="{94ADCFA4-3BE4-447B-A94D-9E455CB65630}" type="slidenum">
              <a:rPr lang="en-US" smtClean="0"/>
              <a:pPr>
                <a:defRPr/>
              </a:pPr>
              <a:t>8</a:t>
            </a:fld>
            <a:endParaRPr lang="en-US" smtClean="0"/>
          </a:p>
        </p:txBody>
      </p:sp>
      <p:sp>
        <p:nvSpPr>
          <p:cNvPr id="13321" name="Text Box 8"/>
          <p:cNvSpPr txBox="1">
            <a:spLocks noChangeArrowheads="1"/>
          </p:cNvSpPr>
          <p:nvPr/>
        </p:nvSpPr>
        <p:spPr bwMode="auto">
          <a:xfrm>
            <a:off x="533400" y="5410200"/>
            <a:ext cx="8229600" cy="422275"/>
          </a:xfrm>
          <a:prstGeom prst="rect">
            <a:avLst/>
          </a:prstGeom>
          <a:solidFill>
            <a:srgbClr val="CCECFF">
              <a:alpha val="50195"/>
            </a:srgbClr>
          </a:solidFill>
          <a:ln w="25400">
            <a:solidFill>
              <a:srgbClr val="006699"/>
            </a:solidFill>
            <a:miter lim="800000"/>
            <a:headEnd/>
            <a:tailEnd/>
          </a:ln>
        </p:spPr>
        <p:txBody>
          <a:bodyPr>
            <a:spAutoFit/>
          </a:bodyPr>
          <a:lstStyle/>
          <a:p>
            <a:pPr>
              <a:spcBef>
                <a:spcPct val="50000"/>
              </a:spcBef>
            </a:pPr>
            <a:r>
              <a:rPr lang="en-US"/>
              <a:t>District connection rate = Internet connections in district </a:t>
            </a:r>
            <a:r>
              <a:rPr lang="en-US" sz="2000">
                <a:sym typeface="Symbol" pitchFamily="18" charset="2"/>
              </a:rPr>
              <a:t></a:t>
            </a:r>
            <a:r>
              <a:rPr lang="en-US">
                <a:sym typeface="Symbol" pitchFamily="18" charset="2"/>
              </a:rPr>
              <a:t> Households in district</a:t>
            </a:r>
          </a:p>
        </p:txBody>
      </p:sp>
      <p:sp>
        <p:nvSpPr>
          <p:cNvPr id="13322" name="Freeform 44"/>
          <p:cNvSpPr>
            <a:spLocks noChangeArrowheads="1"/>
          </p:cNvSpPr>
          <p:nvPr/>
        </p:nvSpPr>
        <p:spPr bwMode="auto">
          <a:xfrm>
            <a:off x="1495425" y="2247900"/>
            <a:ext cx="4068763" cy="1395413"/>
          </a:xfrm>
          <a:custGeom>
            <a:avLst/>
            <a:gdLst>
              <a:gd name="T0" fmla="*/ 0 w 4068838"/>
              <a:gd name="T1" fmla="*/ 1391649 h 1395790"/>
              <a:gd name="T2" fmla="*/ 594965 w 4068838"/>
              <a:gd name="T3" fmla="*/ 986453 h 1395790"/>
              <a:gd name="T4" fmla="*/ 2423402 w 4068838"/>
              <a:gd name="T5" fmla="*/ 1203523 h 1395790"/>
              <a:gd name="T6" fmla="*/ 3860009 w 4068838"/>
              <a:gd name="T7" fmla="*/ 812798 h 1395790"/>
              <a:gd name="T8" fmla="*/ 3671366 w 4068838"/>
              <a:gd name="T9" fmla="*/ 132651 h 1395790"/>
              <a:gd name="T10" fmla="*/ 2945806 w 4068838"/>
              <a:gd name="T11" fmla="*/ 16878 h 1395790"/>
              <a:gd name="T12" fmla="*/ 0 60000 65536"/>
              <a:gd name="T13" fmla="*/ 0 60000 65536"/>
              <a:gd name="T14" fmla="*/ 0 60000 65536"/>
              <a:gd name="T15" fmla="*/ 0 60000 65536"/>
              <a:gd name="T16" fmla="*/ 0 60000 65536"/>
              <a:gd name="T17" fmla="*/ 0 60000 65536"/>
              <a:gd name="T18" fmla="*/ 0 w 4068838"/>
              <a:gd name="T19" fmla="*/ 0 h 1395790"/>
              <a:gd name="T20" fmla="*/ 4068838 w 4068838"/>
              <a:gd name="T21" fmla="*/ 1395790 h 1395790"/>
            </a:gdLst>
            <a:ahLst/>
            <a:cxnLst>
              <a:cxn ang="T12">
                <a:pos x="T0" y="T1"/>
              </a:cxn>
              <a:cxn ang="T13">
                <a:pos x="T2" y="T3"/>
              </a:cxn>
              <a:cxn ang="T14">
                <a:pos x="T4" y="T5"/>
              </a:cxn>
              <a:cxn ang="T15">
                <a:pos x="T6" y="T7"/>
              </a:cxn>
              <a:cxn ang="T16">
                <a:pos x="T8" y="T9"/>
              </a:cxn>
              <a:cxn ang="T17">
                <a:pos x="T10" y="T11"/>
              </a:cxn>
            </a:cxnLst>
            <a:rect l="T18" t="T19" r="T20" b="T21"/>
            <a:pathLst>
              <a:path w="4068838" h="1395790">
                <a:moveTo>
                  <a:pt x="0" y="1395790"/>
                </a:moveTo>
                <a:cubicBezTo>
                  <a:pt x="95552" y="1208314"/>
                  <a:pt x="191105" y="1020838"/>
                  <a:pt x="595086" y="989390"/>
                </a:cubicBezTo>
                <a:cubicBezTo>
                  <a:pt x="999067" y="957942"/>
                  <a:pt x="1879600" y="1236133"/>
                  <a:pt x="2423886" y="1207104"/>
                </a:cubicBezTo>
                <a:cubicBezTo>
                  <a:pt x="2968172" y="1178075"/>
                  <a:pt x="3652762" y="994228"/>
                  <a:pt x="3860800" y="815218"/>
                </a:cubicBezTo>
                <a:cubicBezTo>
                  <a:pt x="4068838" y="636208"/>
                  <a:pt x="3824515" y="266095"/>
                  <a:pt x="3672115" y="133047"/>
                </a:cubicBezTo>
                <a:cubicBezTo>
                  <a:pt x="3519715" y="0"/>
                  <a:pt x="3064933" y="36285"/>
                  <a:pt x="2946400" y="16933"/>
                </a:cubicBezTo>
              </a:path>
            </a:pathLst>
          </a:custGeom>
          <a:noFill/>
          <a:ln w="31750" algn="ctr">
            <a:solidFill>
              <a:srgbClr val="006699"/>
            </a:solidFill>
            <a:round/>
            <a:headEnd/>
            <a:tailEnd type="stealth" w="lg" len="med"/>
          </a:ln>
        </p:spPr>
        <p:txBody>
          <a:bodyPr lIns="182880" tIns="137160" rIns="182880" bIns="137160"/>
          <a:lstStyle/>
          <a:p>
            <a:pPr marL="342900" indent="-342900" eaLnBrk="0" hangingPunct="0"/>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mtClean="0"/>
              <a:t>Weighted Averages (continued)</a:t>
            </a:r>
          </a:p>
        </p:txBody>
      </p:sp>
      <p:sp>
        <p:nvSpPr>
          <p:cNvPr id="14339" name="Slide Number Placeholder 2"/>
          <p:cNvSpPr>
            <a:spLocks noGrp="1"/>
          </p:cNvSpPr>
          <p:nvPr>
            <p:ph type="sldNum" sz="quarter" idx="12"/>
          </p:nvPr>
        </p:nvSpPr>
        <p:spPr/>
        <p:txBody>
          <a:bodyPr/>
          <a:lstStyle/>
          <a:p>
            <a:pPr>
              <a:defRPr/>
            </a:pPr>
            <a:fld id="{DB228D32-B2F9-4FDF-A18C-616BB87F0F39}" type="slidenum">
              <a:rPr lang="en-US" smtClean="0"/>
              <a:pPr>
                <a:defRPr/>
              </a:pPr>
              <a:t>9</a:t>
            </a:fld>
            <a:endParaRPr lang="en-US" smtClean="0"/>
          </a:p>
        </p:txBody>
      </p:sp>
      <p:pic>
        <p:nvPicPr>
          <p:cNvPr id="14340" name="Picture 2"/>
          <p:cNvPicPr>
            <a:picLocks noChangeAspect="1" noChangeArrowheads="1"/>
          </p:cNvPicPr>
          <p:nvPr/>
        </p:nvPicPr>
        <p:blipFill>
          <a:blip r:embed="rId3"/>
          <a:srcRect/>
          <a:stretch>
            <a:fillRect/>
          </a:stretch>
        </p:blipFill>
        <p:spPr bwMode="auto">
          <a:xfrm>
            <a:off x="304800" y="838200"/>
            <a:ext cx="3876675" cy="1544638"/>
          </a:xfrm>
          <a:prstGeom prst="rect">
            <a:avLst/>
          </a:prstGeom>
          <a:noFill/>
          <a:ln w="9525">
            <a:noFill/>
            <a:miter lim="800000"/>
            <a:headEnd/>
            <a:tailEnd/>
          </a:ln>
        </p:spPr>
      </p:pic>
      <p:sp>
        <p:nvSpPr>
          <p:cNvPr id="14341" name="Text Box 9"/>
          <p:cNvSpPr txBox="1">
            <a:spLocks noChangeArrowheads="1"/>
          </p:cNvSpPr>
          <p:nvPr/>
        </p:nvSpPr>
        <p:spPr bwMode="auto">
          <a:xfrm>
            <a:off x="5105400" y="990600"/>
            <a:ext cx="3505200" cy="1066800"/>
          </a:xfrm>
          <a:prstGeom prst="rect">
            <a:avLst/>
          </a:prstGeom>
          <a:solidFill>
            <a:srgbClr val="CCFFCC">
              <a:alpha val="50195"/>
            </a:srgbClr>
          </a:solidFill>
          <a:ln w="25400">
            <a:solidFill>
              <a:srgbClr val="339966"/>
            </a:solidFill>
            <a:miter lim="800000"/>
            <a:headEnd/>
            <a:tailEnd/>
          </a:ln>
        </p:spPr>
        <p:txBody>
          <a:bodyPr/>
          <a:lstStyle/>
          <a:p>
            <a:pPr>
              <a:spcBef>
                <a:spcPct val="50000"/>
              </a:spcBef>
            </a:pPr>
            <a:r>
              <a:rPr lang="en-US"/>
              <a:t>In Cells D4, enter a formula to calculate the Internet connection rate for the entire district as described below.</a:t>
            </a:r>
          </a:p>
        </p:txBody>
      </p:sp>
      <p:cxnSp>
        <p:nvCxnSpPr>
          <p:cNvPr id="14342" name="Curved Connector 6"/>
          <p:cNvCxnSpPr>
            <a:cxnSpLocks noChangeShapeType="1"/>
            <a:stCxn id="14341" idx="1"/>
          </p:cNvCxnSpPr>
          <p:nvPr/>
        </p:nvCxnSpPr>
        <p:spPr bwMode="auto">
          <a:xfrm rot="10800000" flipV="1">
            <a:off x="4191000" y="1524000"/>
            <a:ext cx="914400" cy="533400"/>
          </a:xfrm>
          <a:prstGeom prst="curvedConnector3">
            <a:avLst>
              <a:gd name="adj1" fmla="val 50000"/>
            </a:avLst>
          </a:prstGeom>
          <a:noFill/>
          <a:ln w="31750" algn="ctr">
            <a:solidFill>
              <a:schemeClr val="tx1"/>
            </a:solidFill>
            <a:round/>
            <a:headEnd/>
            <a:tailEnd type="arrow" w="med" len="med"/>
          </a:ln>
        </p:spPr>
      </p:cxnSp>
      <p:sp>
        <p:nvSpPr>
          <p:cNvPr id="14343" name="Text Box 8"/>
          <p:cNvSpPr txBox="1">
            <a:spLocks noChangeArrowheads="1"/>
          </p:cNvSpPr>
          <p:nvPr/>
        </p:nvSpPr>
        <p:spPr bwMode="auto">
          <a:xfrm>
            <a:off x="381000" y="2667000"/>
            <a:ext cx="8458200" cy="1430338"/>
          </a:xfrm>
          <a:prstGeom prst="rect">
            <a:avLst/>
          </a:prstGeom>
          <a:solidFill>
            <a:srgbClr val="CCECFF">
              <a:alpha val="50195"/>
            </a:srgbClr>
          </a:solidFill>
          <a:ln w="25400">
            <a:solidFill>
              <a:srgbClr val="006699"/>
            </a:solidFill>
            <a:miter lim="800000"/>
            <a:headEnd/>
            <a:tailEnd/>
          </a:ln>
        </p:spPr>
        <p:txBody>
          <a:bodyPr>
            <a:spAutoFit/>
          </a:bodyPr>
          <a:lstStyle/>
          <a:p>
            <a:pPr>
              <a:spcBef>
                <a:spcPct val="50000"/>
              </a:spcBef>
            </a:pPr>
            <a:r>
              <a:rPr lang="en-US"/>
              <a:t>Formula to calculate the Internet connection rate for the entire district:</a:t>
            </a:r>
          </a:p>
          <a:p>
            <a:pPr>
              <a:spcBef>
                <a:spcPct val="50000"/>
              </a:spcBef>
            </a:pPr>
            <a:r>
              <a:rPr lang="en-US"/>
              <a:t>District connection rate = Internet connections in district </a:t>
            </a:r>
            <a:r>
              <a:rPr lang="en-US" sz="2000">
                <a:sym typeface="Symbol" pitchFamily="18" charset="2"/>
              </a:rPr>
              <a:t></a:t>
            </a:r>
            <a:r>
              <a:rPr lang="en-US">
                <a:sym typeface="Symbol" pitchFamily="18" charset="2"/>
              </a:rPr>
              <a:t> Households in district</a:t>
            </a:r>
          </a:p>
          <a:p>
            <a:pPr>
              <a:spcBef>
                <a:spcPct val="50000"/>
              </a:spcBef>
            </a:pPr>
            <a:r>
              <a:rPr lang="en-US">
                <a:sym typeface="Symbol" pitchFamily="18" charset="2"/>
              </a:rPr>
              <a:t>Notice (as shown below) that an incorrect rate will be obtained if the district connection rate is calculated by averaging the connection rates of the two schools.</a:t>
            </a:r>
            <a:endParaRPr lang="en-US"/>
          </a:p>
        </p:txBody>
      </p:sp>
      <p:graphicFrame>
        <p:nvGraphicFramePr>
          <p:cNvPr id="20" name="Table 19"/>
          <p:cNvGraphicFramePr>
            <a:graphicFrameLocks noGrp="1"/>
          </p:cNvGraphicFramePr>
          <p:nvPr/>
        </p:nvGraphicFramePr>
        <p:xfrm>
          <a:off x="228600" y="4495800"/>
          <a:ext cx="8686800" cy="1542071"/>
        </p:xfrm>
        <a:graphic>
          <a:graphicData uri="http://schemas.openxmlformats.org/drawingml/2006/table">
            <a:tbl>
              <a:tblPr firstRow="1" bandRow="1">
                <a:tableStyleId>{D113A9D2-9D6B-4929-AA2D-F23B5EE8CBE7}</a:tableStyleId>
              </a:tblPr>
              <a:tblGrid>
                <a:gridCol w="4343400"/>
                <a:gridCol w="4343400"/>
              </a:tblGrid>
              <a:tr h="381000">
                <a:tc gridSpan="2">
                  <a:txBody>
                    <a:bodyPr/>
                    <a:lstStyle/>
                    <a:p>
                      <a:pPr algn="ctr"/>
                      <a:r>
                        <a:rPr lang="en-US" dirty="0" smtClean="0">
                          <a:solidFill>
                            <a:schemeClr val="bg1"/>
                          </a:solidFill>
                        </a:rPr>
                        <a:t>Calculation of District</a:t>
                      </a:r>
                      <a:r>
                        <a:rPr lang="en-US" baseline="0" dirty="0" smtClean="0">
                          <a:solidFill>
                            <a:schemeClr val="bg1"/>
                          </a:solidFill>
                        </a:rPr>
                        <a:t> Internet Connection Rate</a:t>
                      </a:r>
                      <a:endParaRPr lang="en-US" dirty="0">
                        <a:solidFill>
                          <a:schemeClr val="bg1"/>
                        </a:solidFill>
                      </a:endParaRPr>
                    </a:p>
                  </a:txBody>
                  <a:tcPr>
                    <a:solidFill>
                      <a:srgbClr val="002060"/>
                    </a:solidFill>
                  </a:tcPr>
                </a:tc>
                <a:tc hMerge="1">
                  <a:txBody>
                    <a:bodyPr/>
                    <a:lstStyle/>
                    <a:p>
                      <a:endParaRPr lang="en-US" dirty="0"/>
                    </a:p>
                  </a:txBody>
                  <a:tcPr/>
                </a:tc>
              </a:tr>
              <a:tr h="381000">
                <a:tc>
                  <a:txBody>
                    <a:bodyPr/>
                    <a:lstStyle/>
                    <a:p>
                      <a:r>
                        <a:rPr lang="en-US" sz="1600" b="1" dirty="0" smtClean="0">
                          <a:solidFill>
                            <a:schemeClr val="tx1"/>
                          </a:solidFill>
                        </a:rPr>
                        <a:t>Correct calculation</a:t>
                      </a:r>
                      <a:r>
                        <a:rPr lang="en-US" sz="1600" b="1" baseline="0" dirty="0" smtClean="0">
                          <a:solidFill>
                            <a:schemeClr val="tx1"/>
                          </a:solidFill>
                        </a:rPr>
                        <a:t> </a:t>
                      </a:r>
                    </a:p>
                    <a:p>
                      <a:r>
                        <a:rPr lang="en-US" sz="1600" b="1" dirty="0" smtClean="0">
                          <a:solidFill>
                            <a:schemeClr val="tx1"/>
                          </a:solidFill>
                        </a:rPr>
                        <a:t>(using</a:t>
                      </a:r>
                      <a:r>
                        <a:rPr lang="en-US" sz="1600" b="1" baseline="0" dirty="0" smtClean="0">
                          <a:solidFill>
                            <a:schemeClr val="tx1"/>
                          </a:solidFill>
                        </a:rPr>
                        <a:t> weighted averages)</a:t>
                      </a:r>
                      <a:endParaRPr lang="en-US" sz="1600" b="1" dirty="0">
                        <a:solidFill>
                          <a:schemeClr val="tx1"/>
                        </a:solidFill>
                      </a:endParaRPr>
                    </a:p>
                  </a:txBody>
                  <a:tcPr>
                    <a:solidFill>
                      <a:srgbClr val="00CC99"/>
                    </a:solidFill>
                  </a:tcPr>
                </a:tc>
                <a:tc>
                  <a:txBody>
                    <a:bodyPr/>
                    <a:lstStyle/>
                    <a:p>
                      <a:r>
                        <a:rPr lang="en-US" sz="1600" b="1" dirty="0" smtClean="0">
                          <a:solidFill>
                            <a:schemeClr val="tx1"/>
                          </a:solidFill>
                        </a:rPr>
                        <a:t>Incorrect calculation</a:t>
                      </a:r>
                      <a:r>
                        <a:rPr lang="en-US" sz="1600" b="1" baseline="0" dirty="0" smtClean="0">
                          <a:solidFill>
                            <a:schemeClr val="tx1"/>
                          </a:solidFill>
                        </a:rPr>
                        <a:t> </a:t>
                      </a:r>
                    </a:p>
                    <a:p>
                      <a:r>
                        <a:rPr lang="en-US" sz="1600" b="1" dirty="0" smtClean="0">
                          <a:solidFill>
                            <a:schemeClr val="tx1"/>
                          </a:solidFill>
                        </a:rPr>
                        <a:t>(averaging rates)</a:t>
                      </a:r>
                      <a:endParaRPr lang="en-US" sz="1600" b="1" dirty="0">
                        <a:solidFill>
                          <a:schemeClr val="tx1"/>
                        </a:solidFill>
                      </a:endParaRPr>
                    </a:p>
                  </a:txBody>
                  <a:tcPr>
                    <a:solidFill>
                      <a:srgbClr val="FF3300"/>
                    </a:solidFill>
                  </a:tcPr>
                </a:tc>
              </a:tr>
              <a:tr h="581951">
                <a:tc>
                  <a:txBody>
                    <a:bodyPr/>
                    <a:lstStyle/>
                    <a:p>
                      <a:r>
                        <a:rPr lang="en-US" sz="1600" spc="-80" dirty="0" smtClean="0">
                          <a:solidFill>
                            <a:schemeClr val="tx1"/>
                          </a:solidFill>
                        </a:rPr>
                        <a:t>District</a:t>
                      </a:r>
                      <a:r>
                        <a:rPr lang="en-US" sz="1600" spc="-80" baseline="0" dirty="0" smtClean="0">
                          <a:solidFill>
                            <a:schemeClr val="tx1"/>
                          </a:solidFill>
                        </a:rPr>
                        <a:t> Connection Rate = 680  </a:t>
                      </a:r>
                      <a:r>
                        <a:rPr lang="en-US" sz="1600" spc="-80" dirty="0" smtClean="0">
                          <a:solidFill>
                            <a:schemeClr val="tx1"/>
                          </a:solidFill>
                          <a:sym typeface="Symbol"/>
                        </a:rPr>
                        <a:t> 1100 = 62%</a:t>
                      </a:r>
                      <a:endParaRPr lang="en-US" sz="1600" spc="-80" dirty="0">
                        <a:solidFill>
                          <a:schemeClr val="tx1"/>
                        </a:solidFill>
                      </a:endParaRPr>
                    </a:p>
                  </a:txBody>
                  <a:tcPr>
                    <a:solidFill>
                      <a:srgbClr val="00CC99"/>
                    </a:solidFill>
                  </a:tcPr>
                </a:tc>
                <a:tc>
                  <a:txBody>
                    <a:bodyPr/>
                    <a:lstStyle/>
                    <a:p>
                      <a:r>
                        <a:rPr lang="en-US" sz="1600" spc="-80" dirty="0" smtClean="0">
                          <a:solidFill>
                            <a:schemeClr val="tx1"/>
                          </a:solidFill>
                        </a:rPr>
                        <a:t>District</a:t>
                      </a:r>
                      <a:r>
                        <a:rPr lang="en-US" sz="1600" spc="-80" baseline="0" dirty="0" smtClean="0">
                          <a:solidFill>
                            <a:schemeClr val="tx1"/>
                          </a:solidFill>
                        </a:rPr>
                        <a:t> Connection Rate = (60% + 80%) </a:t>
                      </a:r>
                      <a:r>
                        <a:rPr lang="en-US" sz="1600" spc="-80" dirty="0" smtClean="0">
                          <a:solidFill>
                            <a:schemeClr val="tx1"/>
                          </a:solidFill>
                          <a:sym typeface="Symbol"/>
                        </a:rPr>
                        <a:t> 2 =</a:t>
                      </a:r>
                      <a:r>
                        <a:rPr lang="en-US" sz="1600" spc="-80" baseline="0" dirty="0" smtClean="0">
                          <a:solidFill>
                            <a:schemeClr val="tx1"/>
                          </a:solidFill>
                          <a:sym typeface="Symbol"/>
                        </a:rPr>
                        <a:t> 70%</a:t>
                      </a:r>
                      <a:endParaRPr lang="en-US" sz="1600" spc="-80" dirty="0">
                        <a:solidFill>
                          <a:schemeClr val="tx1"/>
                        </a:solidFill>
                      </a:endParaRPr>
                    </a:p>
                  </a:txBody>
                  <a:tcPr>
                    <a:solidFill>
                      <a:srgbClr val="FF3300"/>
                    </a:solidFill>
                  </a:tcPr>
                </a:tc>
              </a:tr>
            </a:tbl>
          </a:graphicData>
        </a:graphic>
      </p:graphicFrame>
      <p:pic>
        <p:nvPicPr>
          <p:cNvPr id="14345" name="Picture 3" descr="C:\Documents and Settings\Maryann\My Documents\My Pictures\Microsoft Clip Organizer\j0424466.wmf"/>
          <p:cNvPicPr>
            <a:picLocks noChangeAspect="1" noChangeArrowheads="1"/>
          </p:cNvPicPr>
          <p:nvPr/>
        </p:nvPicPr>
        <p:blipFill>
          <a:blip r:embed="rId4"/>
          <a:srcRect/>
          <a:stretch>
            <a:fillRect/>
          </a:stretch>
        </p:blipFill>
        <p:spPr bwMode="auto">
          <a:xfrm>
            <a:off x="3352800" y="4953000"/>
            <a:ext cx="592138" cy="509588"/>
          </a:xfrm>
          <a:prstGeom prst="rect">
            <a:avLst/>
          </a:prstGeom>
          <a:noFill/>
          <a:ln w="9525">
            <a:noFill/>
            <a:miter lim="800000"/>
            <a:headEnd/>
            <a:tailEnd/>
          </a:ln>
        </p:spPr>
      </p:pic>
      <p:pic>
        <p:nvPicPr>
          <p:cNvPr id="14346" name="Picture 4" descr="C:\Documents and Settings\Maryann\My Documents\My Pictures\Microsoft Clip Organizer\j0424468.wmf"/>
          <p:cNvPicPr>
            <a:picLocks noChangeAspect="1" noChangeArrowheads="1"/>
          </p:cNvPicPr>
          <p:nvPr/>
        </p:nvPicPr>
        <p:blipFill>
          <a:blip r:embed="rId5"/>
          <a:srcRect/>
          <a:stretch>
            <a:fillRect/>
          </a:stretch>
        </p:blipFill>
        <p:spPr bwMode="auto">
          <a:xfrm>
            <a:off x="7239000" y="4953000"/>
            <a:ext cx="593725" cy="55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QL Program">
  <a:themeElements>
    <a:clrScheme name="1_QL Progra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QL Progr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ECFF">
            <a:alpha val="50000"/>
          </a:srgbClr>
        </a:solidFill>
        <a:ln w="38100" cap="flat" cmpd="sng" algn="ctr">
          <a:solidFill>
            <a:srgbClr val="006699"/>
          </a:solidFill>
          <a:prstDash val="solid"/>
          <a:round/>
          <a:headEnd type="none" w="med" len="med"/>
          <a:tailEnd type="none" w="med" len="med"/>
        </a:ln>
        <a:effectLst/>
      </a:spPr>
      <a:bodyPr vert="horz" wrap="square" lIns="182880" tIns="137160" rIns="182880" bIns="137160" numCol="1" anchor="t" anchorCtr="0" compatLnSpc="1">
        <a:prstTxWarp prst="textNoShape">
          <a:avLst/>
        </a:prstTxWarp>
      </a:bodyPr>
      <a:lstStyle>
        <a:defPPr marL="342900" marR="0" indent="-342900" algn="l" defTabSz="914400" rtl="0" eaLnBrk="0" fontAlgn="base" latinLnBrk="0" hangingPunct="0">
          <a:lnSpc>
            <a:spcPct val="100000"/>
          </a:lnSpc>
          <a:spcBef>
            <a:spcPct val="0"/>
          </a:spcBef>
          <a:spcAft>
            <a:spcPct val="0"/>
          </a:spcAft>
          <a:buClrTx/>
          <a:buSzTx/>
          <a:buFontTx/>
          <a:buNone/>
          <a:tabLst/>
          <a:defRPr kumimoji="0" lang="en-US" sz="1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CCECFF">
            <a:alpha val="50000"/>
          </a:srgbClr>
        </a:solidFill>
        <a:ln w="38100" cap="flat" cmpd="sng" algn="ctr">
          <a:solidFill>
            <a:srgbClr val="006699"/>
          </a:solidFill>
          <a:prstDash val="solid"/>
          <a:round/>
          <a:headEnd type="none" w="med" len="med"/>
          <a:tailEnd type="none" w="med" len="med"/>
        </a:ln>
        <a:effectLst/>
      </a:spPr>
      <a:bodyPr vert="horz" wrap="square" lIns="182880" tIns="137160" rIns="182880" bIns="137160" numCol="1" anchor="t" anchorCtr="0" compatLnSpc="1">
        <a:prstTxWarp prst="textNoShape">
          <a:avLst/>
        </a:prstTxWarp>
      </a:bodyPr>
      <a:lstStyle>
        <a:defPPr marL="342900" marR="0" indent="-342900" algn="l" defTabSz="914400" rtl="0" eaLnBrk="0" fontAlgn="base" latinLnBrk="0" hangingPunct="0">
          <a:lnSpc>
            <a:spcPct val="100000"/>
          </a:lnSpc>
          <a:spcBef>
            <a:spcPct val="0"/>
          </a:spcBef>
          <a:spcAft>
            <a:spcPct val="0"/>
          </a:spcAft>
          <a:buClrTx/>
          <a:buSzTx/>
          <a:buFontTx/>
          <a:buNone/>
          <a:tabLst/>
          <a:defRPr kumimoji="0" lang="en-US" sz="1600" b="1" i="0" u="none" strike="noStrike" cap="none" normalizeH="0" baseline="0" smtClean="0">
            <a:ln>
              <a:noFill/>
            </a:ln>
            <a:solidFill>
              <a:schemeClr val="tx1"/>
            </a:solidFill>
            <a:effectLst/>
            <a:latin typeface="Arial" charset="0"/>
          </a:defRPr>
        </a:defPPr>
      </a:lstStyle>
    </a:lnDef>
  </a:objectDefaults>
  <a:extraClrSchemeLst>
    <a:extraClrScheme>
      <a:clrScheme name="1_QL Progra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QL Progra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QL Progra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QL Progra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QL Progra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QL Progra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QL Progra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QL Progra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QL Progra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QL Progra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QL Progra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QL Progra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4840</TotalTime>
  <Words>2747</Words>
  <Application>Microsoft Office PowerPoint</Application>
  <PresentationFormat>On-screen Show (4:3)</PresentationFormat>
  <Paragraphs>187</Paragraphs>
  <Slides>19</Slides>
  <Notes>19</Notes>
  <HiddenSlides>4</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3" baseType="lpstr">
      <vt:lpstr>Arial</vt:lpstr>
      <vt:lpstr>Symbol</vt:lpstr>
      <vt:lpstr>1_QL Program</vt:lpstr>
      <vt:lpstr>Microsoft Office Excel Worksheet</vt:lpstr>
      <vt:lpstr>The Digital Divide</vt:lpstr>
      <vt:lpstr>Problem</vt:lpstr>
      <vt:lpstr>Overview of Module</vt:lpstr>
      <vt:lpstr>Getting Started</vt:lpstr>
      <vt:lpstr>Rates of Computer Ownership and Internet Connection </vt:lpstr>
      <vt:lpstr> Using Subtotals (Keys to Success)</vt:lpstr>
      <vt:lpstr>Calculating Averages (Straight or Weighted)</vt:lpstr>
      <vt:lpstr>Weighted Averages (continued)</vt:lpstr>
      <vt:lpstr>Weighted Averages (continued)</vt:lpstr>
      <vt:lpstr>Inserting Subtotals</vt:lpstr>
      <vt:lpstr>Inserting Subtotals (continued)</vt:lpstr>
      <vt:lpstr>Results of Subtotals</vt:lpstr>
      <vt:lpstr>Results of Subtotals (Using Outline Buttons)</vt:lpstr>
      <vt:lpstr>Subtotals completed </vt:lpstr>
      <vt:lpstr>End of Module Assignment</vt:lpstr>
      <vt:lpstr>End Notes</vt:lpstr>
      <vt:lpstr>Entering and Copying Formulas</vt:lpstr>
      <vt:lpstr>Using Filters</vt:lpstr>
      <vt:lpstr>General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Divide-SSAC</dc:title>
  <dc:creator>Maryann S. Allen</dc:creator>
  <cp:lastModifiedBy>Mike Cook</cp:lastModifiedBy>
  <cp:revision>358</cp:revision>
  <dcterms:created xsi:type="dcterms:W3CDTF">2006-05-10T19:34:50Z</dcterms:created>
  <dcterms:modified xsi:type="dcterms:W3CDTF">2008-08-02T22:11:07Z</dcterms:modified>
</cp:coreProperties>
</file>