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Default Extension="xlsx" ContentType="application/vnd.openxmlformats-officedocument.spreadsheetml.sheet"/>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8"/>
  </p:notesMasterIdLst>
  <p:sldIdLst>
    <p:sldId id="261" r:id="rId2"/>
    <p:sldId id="271" r:id="rId3"/>
    <p:sldId id="279" r:id="rId4"/>
    <p:sldId id="311" r:id="rId5"/>
    <p:sldId id="315" r:id="rId6"/>
    <p:sldId id="316" r:id="rId7"/>
    <p:sldId id="304" r:id="rId8"/>
    <p:sldId id="314" r:id="rId9"/>
    <p:sldId id="284" r:id="rId10"/>
    <p:sldId id="306" r:id="rId11"/>
    <p:sldId id="312" r:id="rId12"/>
    <p:sldId id="317" r:id="rId13"/>
    <p:sldId id="307" r:id="rId14"/>
    <p:sldId id="291" r:id="rId15"/>
    <p:sldId id="318" r:id="rId16"/>
    <p:sldId id="319" r:id="rId17"/>
  </p:sldIdLst>
  <p:sldSz cx="9144000" cy="6858000" type="screen4x3"/>
  <p:notesSz cx="6858000" cy="91440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66"/>
    <a:srgbClr val="A0DF9D"/>
    <a:srgbClr val="3399FF"/>
    <a:srgbClr val="0099FF"/>
    <a:srgbClr val="006600"/>
    <a:srgbClr val="003300"/>
    <a:srgbClr val="006699"/>
    <a:srgbClr val="FF7C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3740" autoAdjust="0"/>
    <p:restoredTop sz="94581" autoAdjust="0"/>
  </p:normalViewPr>
  <p:slideViewPr>
    <p:cSldViewPr snapToGrid="0">
      <p:cViewPr varScale="1">
        <p:scale>
          <a:sx n="75" d="100"/>
          <a:sy n="75" d="100"/>
        </p:scale>
        <p:origin x="-108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307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307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3192ED9-D5D3-466C-9CCE-1F0F8CBA5D8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8C6B1325-9856-4107-8019-954680DD9046}" type="slidenum">
              <a:rPr lang="en-US" smtClean="0"/>
              <a:pPr/>
              <a:t>1</a:t>
            </a:fld>
            <a:endParaRPr lang="en-US"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9C50E3F8-058A-42E6-B8BD-E526D1D9EFBF}" type="slidenum">
              <a:rPr lang="en-US" smtClean="0"/>
              <a:pPr/>
              <a:t>10</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44E6B895-40E4-4803-9B51-2B94B3608E72}" type="slidenum">
              <a:rPr lang="en-US" smtClean="0"/>
              <a:pPr/>
              <a:t>11</a:t>
            </a:fld>
            <a:endParaRPr 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A1F82D8E-995E-4A75-A212-FE494808AD68}" type="slidenum">
              <a:rPr lang="en-US" smtClean="0"/>
              <a:pPr/>
              <a:t>12</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33A56B4-A038-4B81-803C-106004B96336}" type="slidenum">
              <a:rPr lang="en-US" smtClean="0"/>
              <a:pPr/>
              <a:t>13</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208185CD-EE95-415F-BE6E-0A05E8A9F7BE}" type="slidenum">
              <a:rPr lang="en-US" smtClean="0"/>
              <a:pPr/>
              <a:t>14</a:t>
            </a:fld>
            <a:endParaRPr 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4D76C6-DBFF-47CD-B39F-858A1AE8252A}" type="slidenum">
              <a:rPr lang="en-US" sz="1200"/>
              <a:pPr algn="r"/>
              <a:t>15</a:t>
            </a:fld>
            <a:endParaRPr 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C319C04-C330-43A9-9B66-BE731A54A740}" type="slidenum">
              <a:rPr lang="en-US" sz="1200"/>
              <a:pPr algn="r"/>
              <a:t>16</a:t>
            </a:fld>
            <a:endParaRPr 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319EE6DF-C89C-4A33-9C49-3F54C5B83A56}" type="slidenum">
              <a:rPr lang="en-US" smtClean="0"/>
              <a:pPr/>
              <a:t>2</a:t>
            </a:fld>
            <a:endParaRPr lang="en-US"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03F03097-84EC-4FB0-BF35-30276978D437}" type="slidenum">
              <a:rPr lang="en-US" smtClean="0"/>
              <a:pPr/>
              <a:t>3</a:t>
            </a:fld>
            <a:endParaRPr 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7EEA7DFA-B61D-4C33-B7C5-53E793376C69}" type="slidenum">
              <a:rPr lang="en-US" smtClean="0"/>
              <a:pPr/>
              <a:t>4</a:t>
            </a:fld>
            <a:endParaRPr 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FA698A4C-8CFC-4E87-A416-D47EA37AD1BF}" type="slidenum">
              <a:rPr lang="en-US" smtClean="0"/>
              <a:pPr/>
              <a:t>5</a:t>
            </a:fld>
            <a:endParaRPr 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1B5AA569-30E3-43EF-80C2-06928E3CE931}" type="slidenum">
              <a:rPr lang="en-US" smtClean="0"/>
              <a:pPr/>
              <a:t>6</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9AB868B8-A0EE-4999-BE56-BCD461EA5816}" type="slidenum">
              <a:rPr lang="en-US" smtClean="0"/>
              <a:pPr/>
              <a:t>7</a:t>
            </a:fld>
            <a:endParaRPr lang="en-US"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260F43C1-3CE6-47D2-8F37-9F8FD498BF21}" type="slidenum">
              <a:rPr lang="en-US" smtClean="0"/>
              <a:pPr/>
              <a:t>8</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7E500A0E-4873-4F4C-AD52-4D6D4DB08EE8}" type="slidenum">
              <a:rPr lang="en-US" smtClean="0"/>
              <a:pPr/>
              <a:t>9</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defRPr/>
            </a:pPr>
            <a:endParaRPr lang="en-US"/>
          </a:p>
        </p:txBody>
      </p:sp>
      <p:sp>
        <p:nvSpPr>
          <p:cNvPr id="5" name="Rectangle 8"/>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defRPr/>
            </a:pPr>
            <a:endParaRPr lang="en-US"/>
          </a:p>
        </p:txBody>
      </p:sp>
      <p:sp>
        <p:nvSpPr>
          <p:cNvPr id="59394" name="AutoShape 2"/>
          <p:cNvSpPr>
            <a:spLocks noGrp="1" noChangeArrowheads="1"/>
          </p:cNvSpPr>
          <p:nvPr>
            <p:ph type="ctrTitle"/>
          </p:nvPr>
        </p:nvSpPr>
        <p:spPr>
          <a:xfrm>
            <a:off x="2044700" y="1481138"/>
            <a:ext cx="6013450" cy="819150"/>
          </a:xfrm>
          <a:prstGeom prst="roundRect">
            <a:avLst>
              <a:gd name="adj" fmla="val 50000"/>
            </a:avLst>
          </a:prstGeom>
          <a:solidFill>
            <a:srgbClr val="FF7C80">
              <a:alpha val="80000"/>
            </a:srgbClr>
          </a:solidFill>
          <a:ln w="38100">
            <a:solidFill>
              <a:srgbClr val="800000"/>
            </a:solidFill>
            <a:round/>
          </a:ln>
        </p:spPr>
        <p:txBody>
          <a:bodyPr wrap="none">
            <a:spAutoFit/>
          </a:bodyPr>
          <a:lstStyle>
            <a:lvl1pPr>
              <a:defRPr sz="3200">
                <a:solidFill>
                  <a:srgbClr val="800000"/>
                </a:solidFill>
              </a:defRPr>
            </a:lvl1pPr>
          </a:lstStyle>
          <a:p>
            <a:r>
              <a:rPr lang="en-US"/>
              <a:t>Click to edit Master title style</a:t>
            </a:r>
          </a:p>
        </p:txBody>
      </p:sp>
      <p:sp>
        <p:nvSpPr>
          <p:cNvPr id="59395" name="Rectangle 3"/>
          <p:cNvSpPr>
            <a:spLocks noGrp="1" noChangeArrowheads="1"/>
          </p:cNvSpPr>
          <p:nvPr>
            <p:ph type="subTitle" idx="1"/>
          </p:nvPr>
        </p:nvSpPr>
        <p:spPr>
          <a:xfrm>
            <a:off x="1295400" y="2895600"/>
            <a:ext cx="6400800" cy="533400"/>
          </a:xfrm>
        </p:spPr>
        <p:txBody>
          <a:bodyPr/>
          <a:lstStyle>
            <a:lvl1pPr marL="0" indent="0" algn="ctr">
              <a:buFontTx/>
              <a:buNone/>
              <a:defRPr b="1"/>
            </a:lvl1pPr>
          </a:lstStyle>
          <a:p>
            <a:r>
              <a:rPr 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9C4FDD2E-72DF-4587-8BEF-1AC86A809C8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043328-3DD4-4E4F-855A-34436C9FD8A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2238"/>
            <a:ext cx="2152650" cy="37639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 y="122238"/>
            <a:ext cx="6305550" cy="3763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9BC3E2E-1E57-45E2-BB3D-ED89A564128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 y="122238"/>
            <a:ext cx="8229600" cy="4111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1308C1-85EE-413C-996B-A22385894453}"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6200" y="122238"/>
            <a:ext cx="8610600" cy="3763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171341F-9063-42DD-B597-8E05413952E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45292B3-2ED1-46E6-873E-C2E6910F145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41A5EE8-925D-46D0-868E-D5EBD5EA7C1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C84331F-35DD-4666-BBC7-8E38C2D505F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7B1E07-BD94-47B4-8F7A-54499E20D34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3866DA8-6E61-4522-B0C1-5B8EB539557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FB76960-DC33-47CA-8E20-5CBC19ABE6D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A3C2D02-DC18-43DD-B9A5-EADF38AC659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54FE41-EB3F-4BD2-90FC-027FCB4CD65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0DC"/>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76200" y="122238"/>
            <a:ext cx="8229600" cy="411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83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a:p>
        </p:txBody>
      </p:sp>
      <p:sp>
        <p:nvSpPr>
          <p:cNvPr id="583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583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74CBA07-C649-4CA4-968C-87043E209283}" type="slidenum">
              <a:rPr lang="en-US"/>
              <a:pPr>
                <a:defRPr/>
              </a:pPr>
              <a:t>‹#›</a:t>
            </a:fld>
            <a:endParaRPr lang="en-US"/>
          </a:p>
        </p:txBody>
      </p:sp>
      <p:sp>
        <p:nvSpPr>
          <p:cNvPr id="58375" name="Rectangle 7"/>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defRPr/>
            </a:pPr>
            <a:endParaRPr lang="en-US" sz="2400"/>
          </a:p>
        </p:txBody>
      </p:sp>
      <p:sp>
        <p:nvSpPr>
          <p:cNvPr id="58376" name="Rectangle 8"/>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860" r:id="rId1"/>
    <p:sldLayoutId id="2147483859" r:id="rId2"/>
    <p:sldLayoutId id="2147483858" r:id="rId3"/>
    <p:sldLayoutId id="2147483857" r:id="rId4"/>
    <p:sldLayoutId id="2147483856" r:id="rId5"/>
    <p:sldLayoutId id="2147483855" r:id="rId6"/>
    <p:sldLayoutId id="2147483854" r:id="rId7"/>
    <p:sldLayoutId id="2147483853" r:id="rId8"/>
    <p:sldLayoutId id="2147483852" r:id="rId9"/>
    <p:sldLayoutId id="2147483851" r:id="rId10"/>
    <p:sldLayoutId id="2147483850" r:id="rId11"/>
    <p:sldLayoutId id="2147483849" r:id="rId12"/>
    <p:sldLayoutId id="2147483848" r:id="rId13"/>
  </p:sldLayoutIdLst>
  <p:hf hdr="0" ftr="0" dt="0"/>
  <p:txStyles>
    <p:titleStyle>
      <a:lvl1pPr algn="l" rtl="0" eaLnBrk="0" fontAlgn="base" hangingPunct="0">
        <a:spcBef>
          <a:spcPct val="0"/>
        </a:spcBef>
        <a:spcAft>
          <a:spcPct val="0"/>
        </a:spcAft>
        <a:defRPr sz="2000" b="1">
          <a:solidFill>
            <a:schemeClr val="tx2"/>
          </a:solidFill>
          <a:latin typeface="+mj-lt"/>
          <a:ea typeface="+mj-ea"/>
          <a:cs typeface="+mj-cs"/>
        </a:defRPr>
      </a:lvl1pPr>
      <a:lvl2pPr algn="l" rtl="0" eaLnBrk="0" fontAlgn="base" hangingPunct="0">
        <a:spcBef>
          <a:spcPct val="0"/>
        </a:spcBef>
        <a:spcAft>
          <a:spcPct val="0"/>
        </a:spcAft>
        <a:defRPr sz="2000" b="1">
          <a:solidFill>
            <a:schemeClr val="tx2"/>
          </a:solidFill>
          <a:latin typeface="Arial" charset="0"/>
        </a:defRPr>
      </a:lvl2pPr>
      <a:lvl3pPr algn="l" rtl="0" eaLnBrk="0" fontAlgn="base" hangingPunct="0">
        <a:spcBef>
          <a:spcPct val="0"/>
        </a:spcBef>
        <a:spcAft>
          <a:spcPct val="0"/>
        </a:spcAft>
        <a:defRPr sz="2000" b="1">
          <a:solidFill>
            <a:schemeClr val="tx2"/>
          </a:solidFill>
          <a:latin typeface="Arial" charset="0"/>
        </a:defRPr>
      </a:lvl3pPr>
      <a:lvl4pPr algn="l" rtl="0" eaLnBrk="0" fontAlgn="base" hangingPunct="0">
        <a:spcBef>
          <a:spcPct val="0"/>
        </a:spcBef>
        <a:spcAft>
          <a:spcPct val="0"/>
        </a:spcAft>
        <a:defRPr sz="2000" b="1">
          <a:solidFill>
            <a:schemeClr val="tx2"/>
          </a:solidFill>
          <a:latin typeface="Arial" charset="0"/>
        </a:defRPr>
      </a:lvl4pPr>
      <a:lvl5pPr algn="l" rtl="0" eaLnBrk="0" fontAlgn="base" hangingPunct="0">
        <a:spcBef>
          <a:spcPct val="0"/>
        </a:spcBef>
        <a:spcAft>
          <a:spcPct val="0"/>
        </a:spcAft>
        <a:defRPr sz="2000" b="1">
          <a:solidFill>
            <a:schemeClr val="tx2"/>
          </a:solidFill>
          <a:latin typeface="Arial" charset="0"/>
        </a:defRPr>
      </a:lvl5pPr>
      <a:lvl6pPr marL="457200" algn="l" rtl="0" fontAlgn="base">
        <a:spcBef>
          <a:spcPct val="0"/>
        </a:spcBef>
        <a:spcAft>
          <a:spcPct val="0"/>
        </a:spcAft>
        <a:defRPr sz="2000" b="1">
          <a:solidFill>
            <a:schemeClr val="tx2"/>
          </a:solidFill>
          <a:latin typeface="Arial" charset="0"/>
        </a:defRPr>
      </a:lvl6pPr>
      <a:lvl7pPr marL="914400" algn="l" rtl="0" fontAlgn="base">
        <a:spcBef>
          <a:spcPct val="0"/>
        </a:spcBef>
        <a:spcAft>
          <a:spcPct val="0"/>
        </a:spcAft>
        <a:defRPr sz="2000" b="1">
          <a:solidFill>
            <a:schemeClr val="tx2"/>
          </a:solidFill>
          <a:latin typeface="Arial" charset="0"/>
        </a:defRPr>
      </a:lvl7pPr>
      <a:lvl8pPr marL="1371600" algn="l" rtl="0" fontAlgn="base">
        <a:spcBef>
          <a:spcPct val="0"/>
        </a:spcBef>
        <a:spcAft>
          <a:spcPct val="0"/>
        </a:spcAft>
        <a:defRPr sz="2000" b="1">
          <a:solidFill>
            <a:schemeClr val="tx2"/>
          </a:solidFill>
          <a:latin typeface="Arial" charset="0"/>
        </a:defRPr>
      </a:lvl8pPr>
      <a:lvl9pPr marL="1828800" algn="l" rtl="0" fontAlgn="base">
        <a:spcBef>
          <a:spcPct val="0"/>
        </a:spcBef>
        <a:spcAft>
          <a:spcPct val="0"/>
        </a:spcAft>
        <a:defRPr sz="2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rgbClr val="800000"/>
          </a:solidFill>
          <a:latin typeface="+mn-lt"/>
          <a:ea typeface="+mn-ea"/>
          <a:cs typeface="+mn-cs"/>
        </a:defRPr>
      </a:lvl1pPr>
      <a:lvl2pPr marL="742950" indent="-285750" algn="l" rtl="0" eaLnBrk="0" fontAlgn="base" hangingPunct="0">
        <a:spcBef>
          <a:spcPct val="20000"/>
        </a:spcBef>
        <a:spcAft>
          <a:spcPct val="0"/>
        </a:spcAft>
        <a:buChar char="–"/>
        <a:defRPr sz="2000">
          <a:solidFill>
            <a:srgbClr val="800000"/>
          </a:solidFill>
          <a:latin typeface="+mn-lt"/>
        </a:defRPr>
      </a:lvl2pPr>
      <a:lvl3pPr marL="1143000" indent="-228600" algn="l" rtl="0" eaLnBrk="0" fontAlgn="base" hangingPunct="0">
        <a:spcBef>
          <a:spcPct val="20000"/>
        </a:spcBef>
        <a:spcAft>
          <a:spcPct val="0"/>
        </a:spcAft>
        <a:buChar char="•"/>
        <a:defRPr sz="2400">
          <a:solidFill>
            <a:srgbClr val="800000"/>
          </a:solidFill>
          <a:latin typeface="+mn-lt"/>
        </a:defRPr>
      </a:lvl3pPr>
      <a:lvl4pPr marL="1600200" indent="-228600" algn="l" rtl="0" eaLnBrk="0" fontAlgn="base" hangingPunct="0">
        <a:spcBef>
          <a:spcPct val="20000"/>
        </a:spcBef>
        <a:spcAft>
          <a:spcPct val="0"/>
        </a:spcAft>
        <a:buChar char="–"/>
        <a:defRPr sz="1600">
          <a:solidFill>
            <a:srgbClr val="800000"/>
          </a:solidFill>
          <a:latin typeface="+mn-lt"/>
        </a:defRPr>
      </a:lvl4pPr>
      <a:lvl5pPr marL="2057400" indent="-228600" algn="l" rtl="0" eaLnBrk="0" fontAlgn="base" hangingPunct="0">
        <a:spcBef>
          <a:spcPct val="20000"/>
        </a:spcBef>
        <a:spcAft>
          <a:spcPct val="0"/>
        </a:spcAft>
        <a:buChar char="»"/>
        <a:defRPr sz="1600">
          <a:solidFill>
            <a:srgbClr val="800000"/>
          </a:solidFill>
          <a:latin typeface="+mn-lt"/>
        </a:defRPr>
      </a:lvl5pPr>
      <a:lvl6pPr marL="2514600" indent="-228600" algn="l" rtl="0" fontAlgn="base">
        <a:spcBef>
          <a:spcPct val="20000"/>
        </a:spcBef>
        <a:spcAft>
          <a:spcPct val="0"/>
        </a:spcAft>
        <a:buChar char="»"/>
        <a:defRPr sz="1600">
          <a:solidFill>
            <a:srgbClr val="800000"/>
          </a:solidFill>
          <a:latin typeface="+mn-lt"/>
        </a:defRPr>
      </a:lvl6pPr>
      <a:lvl7pPr marL="2971800" indent="-228600" algn="l" rtl="0" fontAlgn="base">
        <a:spcBef>
          <a:spcPct val="20000"/>
        </a:spcBef>
        <a:spcAft>
          <a:spcPct val="0"/>
        </a:spcAft>
        <a:buChar char="»"/>
        <a:defRPr sz="1600">
          <a:solidFill>
            <a:srgbClr val="800000"/>
          </a:solidFill>
          <a:latin typeface="+mn-lt"/>
        </a:defRPr>
      </a:lvl7pPr>
      <a:lvl8pPr marL="3429000" indent="-228600" algn="l" rtl="0" fontAlgn="base">
        <a:spcBef>
          <a:spcPct val="20000"/>
        </a:spcBef>
        <a:spcAft>
          <a:spcPct val="0"/>
        </a:spcAft>
        <a:buChar char="»"/>
        <a:defRPr sz="1600">
          <a:solidFill>
            <a:srgbClr val="800000"/>
          </a:solidFill>
          <a:latin typeface="+mn-lt"/>
        </a:defRPr>
      </a:lvl8pPr>
      <a:lvl9pPr marL="3886200" indent="-228600" algn="l" rtl="0" fontAlgn="base">
        <a:spcBef>
          <a:spcPct val="20000"/>
        </a:spcBef>
        <a:spcAft>
          <a:spcPct val="0"/>
        </a:spcAft>
        <a:buChar char="»"/>
        <a:defRPr sz="1600">
          <a:solidFill>
            <a:srgbClr val="8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package" Target="../embeddings/Microsoft_Office_Excel_Worksheet2.xlsx"/><Relationship Id="rId5" Type="http://schemas.openxmlformats.org/officeDocument/2006/relationships/slide" Target="slide16.xml"/><Relationship Id="rId4" Type="http://schemas.openxmlformats.org/officeDocument/2006/relationships/oleObject" Target="../embeddings/Microsoft_Office_Excel_97-2003_Worksheet1.xls"/></Relationships>
</file>

<file path=ppt/slides/_rels/slide11.xml.rels><?xml version="1.0" encoding="UTF-8" standalone="yes"?>
<Relationships xmlns="http://schemas.openxmlformats.org/package/2006/relationships"><Relationship Id="rId3" Type="http://schemas.openxmlformats.org/officeDocument/2006/relationships/hyperlink" Target="http://md.water.usgs.gov/publications/presentations/md-de-dc_rt98/sld017.ht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package" Target="../embeddings/Microsoft_Office_Excel_Worksheet3.xlsx"/><Relationship Id="rId4" Type="http://schemas.openxmlformats.org/officeDocument/2006/relationships/slide" Target="slide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package" Target="../embeddings/Microsoft_Office_Excel_Worksheet4.xlsx"/><Relationship Id="rId4" Type="http://schemas.openxmlformats.org/officeDocument/2006/relationships/slide" Target="slide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4.emf"/><Relationship Id="rId4" Type="http://schemas.openxmlformats.org/officeDocument/2006/relationships/slide" Target="slide1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package" Target="../embeddings/Microsoft_Office_Excel_Worksheet1.xlsx"/><Relationship Id="rId5" Type="http://schemas.openxmlformats.org/officeDocument/2006/relationships/slide" Target="slide15.x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2"/>
          </p:nvPr>
        </p:nvSpPr>
        <p:spPr>
          <a:noFill/>
        </p:spPr>
        <p:txBody>
          <a:bodyPr/>
          <a:lstStyle/>
          <a:p>
            <a:fld id="{EF5E050C-3B2F-4517-B164-06ABDAB2C81A}" type="slidenum">
              <a:rPr lang="en-US" smtClean="0"/>
              <a:pPr/>
              <a:t>1</a:t>
            </a:fld>
            <a:endParaRPr lang="en-US" smtClean="0"/>
          </a:p>
        </p:txBody>
      </p:sp>
      <p:sp>
        <p:nvSpPr>
          <p:cNvPr id="6147" name="AutoShape 2"/>
          <p:cNvSpPr>
            <a:spLocks noGrp="1" noChangeArrowheads="1"/>
          </p:cNvSpPr>
          <p:nvPr>
            <p:ph type="ctrTitle"/>
          </p:nvPr>
        </p:nvSpPr>
        <p:spPr>
          <a:xfrm>
            <a:off x="1212850" y="1231900"/>
            <a:ext cx="6375400" cy="1508125"/>
          </a:xfrm>
          <a:solidFill>
            <a:srgbClr val="FF7C80">
              <a:alpha val="79999"/>
            </a:srgbClr>
          </a:solidFill>
        </p:spPr>
        <p:txBody>
          <a:bodyPr/>
          <a:lstStyle/>
          <a:p>
            <a:pPr algn="ctr" eaLnBrk="1" hangingPunct="1"/>
            <a:r>
              <a:rPr lang="en-US" smtClean="0"/>
              <a:t>Determining How to Calculate</a:t>
            </a:r>
            <a:br>
              <a:rPr lang="en-US" smtClean="0"/>
            </a:br>
            <a:r>
              <a:rPr lang="en-US" smtClean="0"/>
              <a:t> River Discharge</a:t>
            </a:r>
          </a:p>
        </p:txBody>
      </p:sp>
      <p:sp>
        <p:nvSpPr>
          <p:cNvPr id="6148" name="Rectangle 3"/>
          <p:cNvSpPr>
            <a:spLocks noGrp="1" noChangeArrowheads="1"/>
          </p:cNvSpPr>
          <p:nvPr>
            <p:ph type="subTitle" idx="1"/>
          </p:nvPr>
        </p:nvSpPr>
        <p:spPr>
          <a:xfrm>
            <a:off x="1295400" y="2819400"/>
            <a:ext cx="6400800" cy="533400"/>
          </a:xfrm>
        </p:spPr>
        <p:txBody>
          <a:bodyPr/>
          <a:lstStyle/>
          <a:p>
            <a:pPr eaLnBrk="1" hangingPunct="1"/>
            <a:r>
              <a:rPr lang="en-US" sz="2000" smtClean="0"/>
              <a:t>HOW MUCH WATER IS FLOWING IN THE RIVER?</a:t>
            </a:r>
          </a:p>
          <a:p>
            <a:pPr eaLnBrk="1" hangingPunct="1"/>
            <a:endParaRPr lang="en-US" sz="2000" smtClean="0"/>
          </a:p>
        </p:txBody>
      </p:sp>
      <p:sp>
        <p:nvSpPr>
          <p:cNvPr id="6149" name="Text Box 4"/>
          <p:cNvSpPr txBox="1">
            <a:spLocks noChangeArrowheads="1"/>
          </p:cNvSpPr>
          <p:nvPr/>
        </p:nvSpPr>
        <p:spPr bwMode="auto">
          <a:xfrm>
            <a:off x="304800" y="3371850"/>
            <a:ext cx="3810000" cy="2047875"/>
          </a:xfrm>
          <a:prstGeom prst="rect">
            <a:avLst/>
          </a:prstGeom>
          <a:noFill/>
          <a:ln w="9525">
            <a:noFill/>
            <a:miter lim="800000"/>
            <a:headEnd/>
            <a:tailEnd/>
          </a:ln>
        </p:spPr>
        <p:txBody>
          <a:bodyPr>
            <a:spAutoFit/>
          </a:bodyPr>
          <a:lstStyle/>
          <a:p>
            <a:r>
              <a:rPr lang="en-US" sz="1600" i="1"/>
              <a:t>Quantifying discharge gives us an understanding of the hydrologic characteristics and the fluctuations in the amount of flowing water in river or stream (lotic) environments.  Can you think of natural and human-derived factors that would lead to changes in river and stream discharge? </a:t>
            </a:r>
          </a:p>
        </p:txBody>
      </p:sp>
      <p:sp>
        <p:nvSpPr>
          <p:cNvPr id="6150" name="Text Box 5"/>
          <p:cNvSpPr txBox="1">
            <a:spLocks noChangeArrowheads="1"/>
          </p:cNvSpPr>
          <p:nvPr/>
        </p:nvSpPr>
        <p:spPr bwMode="auto">
          <a:xfrm>
            <a:off x="533400" y="5638800"/>
            <a:ext cx="7696200" cy="908050"/>
          </a:xfrm>
          <a:prstGeom prst="rect">
            <a:avLst/>
          </a:prstGeom>
          <a:solidFill>
            <a:srgbClr val="CCFFCC">
              <a:alpha val="50195"/>
            </a:srgbClr>
          </a:solidFill>
          <a:ln w="25400">
            <a:solidFill>
              <a:srgbClr val="339966"/>
            </a:solidFill>
            <a:miter lim="800000"/>
            <a:headEnd/>
            <a:tailEnd/>
          </a:ln>
        </p:spPr>
        <p:txBody>
          <a:bodyPr>
            <a:spAutoFit/>
          </a:bodyPr>
          <a:lstStyle/>
          <a:p>
            <a:pPr algn="l"/>
            <a:r>
              <a:rPr lang="en-US" sz="1400"/>
              <a:t>Prepared for SSAC by</a:t>
            </a:r>
          </a:p>
          <a:p>
            <a:pPr algn="l"/>
            <a:r>
              <a:rPr lang="en-US" sz="1400"/>
              <a:t>Nicholas A. Baer, Colby-Sawyer College, New London, NH</a:t>
            </a:r>
          </a:p>
          <a:p>
            <a:pPr algn="l"/>
            <a:endParaRPr lang="en-US" sz="1200"/>
          </a:p>
          <a:p>
            <a:pPr algn="l"/>
            <a:r>
              <a:rPr lang="en-US" sz="1200"/>
              <a:t>© The Washington Center for Improving the Quality of Undergraduate Education.  All rights reserved. 2007</a:t>
            </a:r>
          </a:p>
        </p:txBody>
      </p:sp>
      <p:sp>
        <p:nvSpPr>
          <p:cNvPr id="6151" name="Text Box 6"/>
          <p:cNvSpPr txBox="1">
            <a:spLocks noChangeArrowheads="1"/>
          </p:cNvSpPr>
          <p:nvPr/>
        </p:nvSpPr>
        <p:spPr bwMode="auto">
          <a:xfrm>
            <a:off x="5181600" y="3429000"/>
            <a:ext cx="3394075" cy="542925"/>
          </a:xfrm>
          <a:prstGeom prst="rect">
            <a:avLst/>
          </a:prstGeom>
          <a:solidFill>
            <a:srgbClr val="CCECFF">
              <a:alpha val="50195"/>
            </a:srgbClr>
          </a:solidFill>
          <a:ln w="25400">
            <a:solidFill>
              <a:srgbClr val="006699"/>
            </a:solidFill>
            <a:miter lim="800000"/>
            <a:headEnd/>
            <a:tailEnd/>
          </a:ln>
        </p:spPr>
        <p:txBody>
          <a:bodyPr>
            <a:spAutoFit/>
          </a:bodyPr>
          <a:lstStyle/>
          <a:p>
            <a:pPr algn="l" eaLnBrk="0" hangingPunct="0"/>
            <a:r>
              <a:rPr lang="en-US" sz="1400" b="1" u="sng"/>
              <a:t>Core Quantitative Skills</a:t>
            </a:r>
          </a:p>
          <a:p>
            <a:pPr algn="l" eaLnBrk="0" hangingPunct="0"/>
            <a:r>
              <a:rPr lang="en-US" sz="1400"/>
              <a:t>Area of trapezoid</a:t>
            </a:r>
          </a:p>
        </p:txBody>
      </p:sp>
      <p:sp>
        <p:nvSpPr>
          <p:cNvPr id="6152" name="Rectangle 7"/>
          <p:cNvSpPr>
            <a:spLocks noChangeArrowheads="1"/>
          </p:cNvSpPr>
          <p:nvPr/>
        </p:nvSpPr>
        <p:spPr bwMode="auto">
          <a:xfrm>
            <a:off x="76200" y="76200"/>
            <a:ext cx="2133600" cy="457200"/>
          </a:xfrm>
          <a:prstGeom prst="rect">
            <a:avLst/>
          </a:prstGeom>
          <a:noFill/>
          <a:ln w="9525">
            <a:noFill/>
            <a:miter lim="800000"/>
            <a:headEnd/>
            <a:tailEnd/>
          </a:ln>
        </p:spPr>
        <p:txBody>
          <a:bodyPr wrap="none" anchor="ctr"/>
          <a:lstStyle/>
          <a:p>
            <a:pPr algn="l" eaLnBrk="0" hangingPunct="0"/>
            <a:r>
              <a:rPr lang="en-US" b="1"/>
              <a:t>SSAC2007.GB1205.NAB1.1</a:t>
            </a:r>
          </a:p>
        </p:txBody>
      </p:sp>
      <p:sp>
        <p:nvSpPr>
          <p:cNvPr id="6153" name="Text Box 18"/>
          <p:cNvSpPr txBox="1">
            <a:spLocks noChangeArrowheads="1"/>
          </p:cNvSpPr>
          <p:nvPr/>
        </p:nvSpPr>
        <p:spPr bwMode="auto">
          <a:xfrm>
            <a:off x="5156200" y="4394200"/>
            <a:ext cx="3559175" cy="755650"/>
          </a:xfrm>
          <a:prstGeom prst="rect">
            <a:avLst/>
          </a:prstGeom>
          <a:solidFill>
            <a:srgbClr val="CCECFF">
              <a:alpha val="50195"/>
            </a:srgbClr>
          </a:solidFill>
          <a:ln w="25400">
            <a:solidFill>
              <a:srgbClr val="006699"/>
            </a:solidFill>
            <a:miter lim="800000"/>
            <a:headEnd/>
            <a:tailEnd/>
          </a:ln>
        </p:spPr>
        <p:txBody>
          <a:bodyPr>
            <a:spAutoFit/>
          </a:bodyPr>
          <a:lstStyle/>
          <a:p>
            <a:pPr algn="l" eaLnBrk="0" hangingPunct="0"/>
            <a:r>
              <a:rPr lang="en-US" sz="1400" b="1" u="sng"/>
              <a:t>Supporting Quantitative Skills</a:t>
            </a:r>
          </a:p>
          <a:p>
            <a:pPr algn="l" eaLnBrk="0" hangingPunct="0"/>
            <a:r>
              <a:rPr lang="en-US" sz="1400"/>
              <a:t>Number operations: Products and sums</a:t>
            </a:r>
          </a:p>
          <a:p>
            <a:pPr algn="l" eaLnBrk="0" hangingPunct="0"/>
            <a:r>
              <a:rPr lang="en-US" sz="1400"/>
              <a:t>Reading graphs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Slide Number Placeholder 6"/>
          <p:cNvSpPr>
            <a:spLocks noGrp="1"/>
          </p:cNvSpPr>
          <p:nvPr>
            <p:ph type="sldNum" sz="quarter" idx="12"/>
          </p:nvPr>
        </p:nvSpPr>
        <p:spPr>
          <a:noFill/>
        </p:spPr>
        <p:txBody>
          <a:bodyPr/>
          <a:lstStyle/>
          <a:p>
            <a:fld id="{68BC9DEF-BEF0-400F-830A-51AD16BEF550}" type="slidenum">
              <a:rPr lang="en-US" smtClean="0"/>
              <a:pPr/>
              <a:t>10</a:t>
            </a:fld>
            <a:endParaRPr lang="en-US" smtClean="0"/>
          </a:p>
        </p:txBody>
      </p:sp>
      <p:sp>
        <p:nvSpPr>
          <p:cNvPr id="3077" name="Oval 9"/>
          <p:cNvSpPr>
            <a:spLocks noChangeArrowheads="1"/>
          </p:cNvSpPr>
          <p:nvPr/>
        </p:nvSpPr>
        <p:spPr bwMode="auto">
          <a:xfrm>
            <a:off x="1752600" y="1905000"/>
            <a:ext cx="533400" cy="304800"/>
          </a:xfrm>
          <a:prstGeom prst="ellipse">
            <a:avLst/>
          </a:prstGeom>
          <a:noFill/>
          <a:ln w="9525" algn="ctr">
            <a:noFill/>
            <a:round/>
            <a:headEnd/>
            <a:tailEnd/>
          </a:ln>
        </p:spPr>
        <p:txBody>
          <a:bodyPr wrap="none" anchor="ctr"/>
          <a:lstStyle/>
          <a:p>
            <a:endParaRPr lang="en-US"/>
          </a:p>
        </p:txBody>
      </p:sp>
      <p:sp>
        <p:nvSpPr>
          <p:cNvPr id="3078" name="Text Box 10"/>
          <p:cNvSpPr txBox="1">
            <a:spLocks noChangeArrowheads="1"/>
          </p:cNvSpPr>
          <p:nvPr/>
        </p:nvSpPr>
        <p:spPr bwMode="auto">
          <a:xfrm>
            <a:off x="106363" y="125413"/>
            <a:ext cx="4222750" cy="366712"/>
          </a:xfrm>
          <a:prstGeom prst="rect">
            <a:avLst/>
          </a:prstGeom>
          <a:noFill/>
          <a:ln w="9525">
            <a:noFill/>
            <a:miter lim="800000"/>
            <a:headEnd/>
            <a:tailEnd/>
          </a:ln>
        </p:spPr>
        <p:txBody>
          <a:bodyPr wrap="none">
            <a:spAutoFit/>
          </a:bodyPr>
          <a:lstStyle/>
          <a:p>
            <a:pPr algn="l"/>
            <a:r>
              <a:rPr lang="en-US" b="1"/>
              <a:t>Calculate Discharge Using Field Data</a:t>
            </a:r>
          </a:p>
        </p:txBody>
      </p:sp>
      <p:sp>
        <p:nvSpPr>
          <p:cNvPr id="3079" name="Rectangle 14"/>
          <p:cNvSpPr>
            <a:spLocks noGrp="1" noChangeArrowheads="1"/>
          </p:cNvSpPr>
          <p:nvPr>
            <p:ph type="title"/>
          </p:nvPr>
        </p:nvSpPr>
        <p:spPr>
          <a:xfrm>
            <a:off x="317500" y="873125"/>
            <a:ext cx="8445500" cy="860425"/>
          </a:xfrm>
          <a:solidFill>
            <a:srgbClr val="CCFFCC">
              <a:alpha val="50195"/>
            </a:srgbClr>
          </a:solidFill>
          <a:ln w="34925">
            <a:solidFill>
              <a:srgbClr val="339966"/>
            </a:solidFill>
          </a:ln>
        </p:spPr>
        <p:txBody>
          <a:bodyPr>
            <a:spAutoFit/>
          </a:bodyPr>
          <a:lstStyle/>
          <a:p>
            <a:pPr algn="ctr" eaLnBrk="1" hangingPunct="1"/>
            <a:r>
              <a:rPr lang="en-US" sz="1600" dirty="0" smtClean="0"/>
              <a:t>Now that you have been introduced to calculating discharge, use the diagram below to create a spreadsheet and calculate the discharge for the </a:t>
            </a:r>
            <a:r>
              <a:rPr lang="en-US" sz="1600" dirty="0" err="1" smtClean="0"/>
              <a:t>Blackwater</a:t>
            </a:r>
            <a:r>
              <a:rPr lang="en-US" sz="1600" dirty="0" smtClean="0">
                <a:solidFill>
                  <a:schemeClr val="tx1"/>
                </a:solidFill>
              </a:rPr>
              <a:t> Ri</a:t>
            </a:r>
            <a:r>
              <a:rPr lang="en-US" sz="1600" dirty="0" smtClean="0"/>
              <a:t>ver.  You will have to estimate the water depths and segment widths based on the diagram.    </a:t>
            </a:r>
          </a:p>
        </p:txBody>
      </p:sp>
      <p:grpSp>
        <p:nvGrpSpPr>
          <p:cNvPr id="3080" name="Group 37"/>
          <p:cNvGrpSpPr>
            <a:grpSpLocks/>
          </p:cNvGrpSpPr>
          <p:nvPr/>
        </p:nvGrpSpPr>
        <p:grpSpPr bwMode="auto">
          <a:xfrm>
            <a:off x="892175" y="1852613"/>
            <a:ext cx="7369175" cy="3441700"/>
            <a:chOff x="892175" y="1649413"/>
            <a:chExt cx="7369175" cy="3441700"/>
          </a:xfrm>
        </p:grpSpPr>
        <p:grpSp>
          <p:nvGrpSpPr>
            <p:cNvPr id="3082" name="Group 44"/>
            <p:cNvGrpSpPr>
              <a:grpSpLocks/>
            </p:cNvGrpSpPr>
            <p:nvPr/>
          </p:nvGrpSpPr>
          <p:grpSpPr bwMode="auto">
            <a:xfrm>
              <a:off x="892175" y="1649413"/>
              <a:ext cx="7369175" cy="3441700"/>
              <a:chOff x="610" y="1031"/>
              <a:chExt cx="4642" cy="2168"/>
            </a:xfrm>
          </p:grpSpPr>
          <p:graphicFrame>
            <p:nvGraphicFramePr>
              <p:cNvPr id="3075" name="Object 24"/>
              <p:cNvGraphicFramePr>
                <a:graphicFrameLocks noChangeAspect="1"/>
              </p:cNvGraphicFramePr>
              <p:nvPr/>
            </p:nvGraphicFramePr>
            <p:xfrm>
              <a:off x="610" y="1031"/>
              <a:ext cx="4642" cy="2168"/>
            </p:xfrm>
            <a:graphic>
              <a:graphicData uri="http://schemas.openxmlformats.org/presentationml/2006/ole">
                <p:oleObj spid="_x0000_s3075" name="Chart" r:id="rId4" imgW="6187573" imgH="2887961" progId="Excel.Sheet.8">
                  <p:embed/>
                </p:oleObj>
              </a:graphicData>
            </a:graphic>
          </p:graphicFrame>
          <p:sp>
            <p:nvSpPr>
              <p:cNvPr id="3099" name="Line 27"/>
              <p:cNvSpPr>
                <a:spLocks noChangeShapeType="1"/>
              </p:cNvSpPr>
              <p:nvPr/>
            </p:nvSpPr>
            <p:spPr bwMode="auto">
              <a:xfrm flipV="1">
                <a:off x="1138" y="1626"/>
                <a:ext cx="3572" cy="7"/>
              </a:xfrm>
              <a:prstGeom prst="line">
                <a:avLst/>
              </a:prstGeom>
              <a:noFill/>
              <a:ln w="38100">
                <a:solidFill>
                  <a:srgbClr val="0000FF"/>
                </a:solidFill>
                <a:round/>
                <a:headEnd/>
                <a:tailEnd/>
              </a:ln>
            </p:spPr>
            <p:txBody>
              <a:bodyPr anchor="ctr">
                <a:spAutoFit/>
              </a:bodyPr>
              <a:lstStyle/>
              <a:p>
                <a:endParaRPr lang="en-US"/>
              </a:p>
            </p:txBody>
          </p:sp>
          <p:sp>
            <p:nvSpPr>
              <p:cNvPr id="3100" name="Line 28"/>
              <p:cNvSpPr>
                <a:spLocks noChangeShapeType="1"/>
              </p:cNvSpPr>
              <p:nvPr/>
            </p:nvSpPr>
            <p:spPr bwMode="auto">
              <a:xfrm flipH="1" flipV="1">
                <a:off x="1436" y="1626"/>
                <a:ext cx="7" cy="219"/>
              </a:xfrm>
              <a:prstGeom prst="line">
                <a:avLst/>
              </a:prstGeom>
              <a:noFill/>
              <a:ln w="12700">
                <a:solidFill>
                  <a:schemeClr val="tx1"/>
                </a:solidFill>
                <a:round/>
                <a:headEnd/>
                <a:tailEnd/>
              </a:ln>
            </p:spPr>
            <p:txBody>
              <a:bodyPr anchor="ctr">
                <a:spAutoFit/>
              </a:bodyPr>
              <a:lstStyle/>
              <a:p>
                <a:endParaRPr lang="en-US"/>
              </a:p>
            </p:txBody>
          </p:sp>
          <p:sp>
            <p:nvSpPr>
              <p:cNvPr id="3101" name="Line 29"/>
              <p:cNvSpPr>
                <a:spLocks noChangeShapeType="1"/>
              </p:cNvSpPr>
              <p:nvPr/>
            </p:nvSpPr>
            <p:spPr bwMode="auto">
              <a:xfrm flipV="1">
                <a:off x="1705" y="1619"/>
                <a:ext cx="0" cy="401"/>
              </a:xfrm>
              <a:prstGeom prst="line">
                <a:avLst/>
              </a:prstGeom>
              <a:noFill/>
              <a:ln w="12700">
                <a:solidFill>
                  <a:schemeClr val="tx1"/>
                </a:solidFill>
                <a:round/>
                <a:headEnd/>
                <a:tailEnd/>
              </a:ln>
            </p:spPr>
            <p:txBody>
              <a:bodyPr anchor="ctr">
                <a:spAutoFit/>
              </a:bodyPr>
              <a:lstStyle/>
              <a:p>
                <a:endParaRPr lang="en-US"/>
              </a:p>
            </p:txBody>
          </p:sp>
          <p:sp>
            <p:nvSpPr>
              <p:cNvPr id="3102" name="Line 30"/>
              <p:cNvSpPr>
                <a:spLocks noChangeShapeType="1"/>
              </p:cNvSpPr>
              <p:nvPr/>
            </p:nvSpPr>
            <p:spPr bwMode="auto">
              <a:xfrm flipH="1">
                <a:off x="1991" y="1626"/>
                <a:ext cx="0" cy="610"/>
              </a:xfrm>
              <a:prstGeom prst="line">
                <a:avLst/>
              </a:prstGeom>
              <a:noFill/>
              <a:ln w="12700">
                <a:solidFill>
                  <a:schemeClr val="tx1"/>
                </a:solidFill>
                <a:round/>
                <a:headEnd/>
                <a:tailEnd/>
              </a:ln>
            </p:spPr>
            <p:txBody>
              <a:bodyPr anchor="ctr">
                <a:spAutoFit/>
              </a:bodyPr>
              <a:lstStyle/>
              <a:p>
                <a:endParaRPr lang="en-US"/>
              </a:p>
            </p:txBody>
          </p:sp>
          <p:sp>
            <p:nvSpPr>
              <p:cNvPr id="3103" name="Line 31"/>
              <p:cNvSpPr>
                <a:spLocks noChangeShapeType="1"/>
              </p:cNvSpPr>
              <p:nvPr/>
            </p:nvSpPr>
            <p:spPr bwMode="auto">
              <a:xfrm>
                <a:off x="2281" y="1622"/>
                <a:ext cx="0" cy="704"/>
              </a:xfrm>
              <a:prstGeom prst="line">
                <a:avLst/>
              </a:prstGeom>
              <a:noFill/>
              <a:ln w="12700">
                <a:solidFill>
                  <a:schemeClr val="tx1"/>
                </a:solidFill>
                <a:round/>
                <a:headEnd/>
                <a:tailEnd/>
              </a:ln>
            </p:spPr>
            <p:txBody>
              <a:bodyPr anchor="ctr">
                <a:spAutoFit/>
              </a:bodyPr>
              <a:lstStyle/>
              <a:p>
                <a:endParaRPr lang="en-US"/>
              </a:p>
            </p:txBody>
          </p:sp>
          <p:sp>
            <p:nvSpPr>
              <p:cNvPr id="3104" name="Line 32"/>
              <p:cNvSpPr>
                <a:spLocks noChangeShapeType="1"/>
              </p:cNvSpPr>
              <p:nvPr/>
            </p:nvSpPr>
            <p:spPr bwMode="auto">
              <a:xfrm>
                <a:off x="2558" y="1626"/>
                <a:ext cx="0" cy="831"/>
              </a:xfrm>
              <a:prstGeom prst="line">
                <a:avLst/>
              </a:prstGeom>
              <a:noFill/>
              <a:ln w="12700">
                <a:solidFill>
                  <a:schemeClr val="tx1"/>
                </a:solidFill>
                <a:round/>
                <a:headEnd/>
                <a:tailEnd/>
              </a:ln>
            </p:spPr>
            <p:txBody>
              <a:bodyPr anchor="ctr">
                <a:spAutoFit/>
              </a:bodyPr>
              <a:lstStyle/>
              <a:p>
                <a:endParaRPr lang="en-US"/>
              </a:p>
            </p:txBody>
          </p:sp>
          <p:sp>
            <p:nvSpPr>
              <p:cNvPr id="3105" name="Line 33"/>
              <p:cNvSpPr>
                <a:spLocks noChangeShapeType="1"/>
              </p:cNvSpPr>
              <p:nvPr/>
            </p:nvSpPr>
            <p:spPr bwMode="auto">
              <a:xfrm>
                <a:off x="2854" y="1620"/>
                <a:ext cx="0" cy="875"/>
              </a:xfrm>
              <a:prstGeom prst="line">
                <a:avLst/>
              </a:prstGeom>
              <a:noFill/>
              <a:ln w="12700">
                <a:solidFill>
                  <a:schemeClr val="tx1"/>
                </a:solidFill>
                <a:round/>
                <a:headEnd/>
                <a:tailEnd/>
              </a:ln>
            </p:spPr>
            <p:txBody>
              <a:bodyPr anchor="ctr">
                <a:spAutoFit/>
              </a:bodyPr>
              <a:lstStyle/>
              <a:p>
                <a:endParaRPr lang="en-US"/>
              </a:p>
            </p:txBody>
          </p:sp>
          <p:sp>
            <p:nvSpPr>
              <p:cNvPr id="3106" name="Line 34"/>
              <p:cNvSpPr>
                <a:spLocks noChangeShapeType="1"/>
              </p:cNvSpPr>
              <p:nvPr/>
            </p:nvSpPr>
            <p:spPr bwMode="auto">
              <a:xfrm>
                <a:off x="3135" y="1619"/>
                <a:ext cx="0" cy="772"/>
              </a:xfrm>
              <a:prstGeom prst="line">
                <a:avLst/>
              </a:prstGeom>
              <a:noFill/>
              <a:ln w="12700">
                <a:solidFill>
                  <a:schemeClr val="tx1"/>
                </a:solidFill>
                <a:round/>
                <a:headEnd/>
                <a:tailEnd/>
              </a:ln>
            </p:spPr>
            <p:txBody>
              <a:bodyPr anchor="ctr">
                <a:spAutoFit/>
              </a:bodyPr>
              <a:lstStyle/>
              <a:p>
                <a:endParaRPr lang="en-US"/>
              </a:p>
            </p:txBody>
          </p:sp>
          <p:sp>
            <p:nvSpPr>
              <p:cNvPr id="3107" name="Line 35"/>
              <p:cNvSpPr>
                <a:spLocks noChangeShapeType="1"/>
              </p:cNvSpPr>
              <p:nvPr/>
            </p:nvSpPr>
            <p:spPr bwMode="auto">
              <a:xfrm>
                <a:off x="3423" y="1626"/>
                <a:ext cx="0" cy="777"/>
              </a:xfrm>
              <a:prstGeom prst="line">
                <a:avLst/>
              </a:prstGeom>
              <a:noFill/>
              <a:ln w="12700">
                <a:solidFill>
                  <a:schemeClr val="tx1"/>
                </a:solidFill>
                <a:round/>
                <a:headEnd/>
                <a:tailEnd/>
              </a:ln>
            </p:spPr>
            <p:txBody>
              <a:bodyPr anchor="ctr">
                <a:spAutoFit/>
              </a:bodyPr>
              <a:lstStyle/>
              <a:p>
                <a:endParaRPr lang="en-US"/>
              </a:p>
            </p:txBody>
          </p:sp>
          <p:sp>
            <p:nvSpPr>
              <p:cNvPr id="3108" name="Line 36"/>
              <p:cNvSpPr>
                <a:spLocks noChangeShapeType="1"/>
              </p:cNvSpPr>
              <p:nvPr/>
            </p:nvSpPr>
            <p:spPr bwMode="auto">
              <a:xfrm>
                <a:off x="3709" y="1626"/>
                <a:ext cx="0" cy="604"/>
              </a:xfrm>
              <a:prstGeom prst="line">
                <a:avLst/>
              </a:prstGeom>
              <a:noFill/>
              <a:ln w="12700">
                <a:solidFill>
                  <a:schemeClr val="tx1"/>
                </a:solidFill>
                <a:round/>
                <a:headEnd/>
                <a:tailEnd/>
              </a:ln>
            </p:spPr>
            <p:txBody>
              <a:bodyPr anchor="ctr">
                <a:spAutoFit/>
              </a:bodyPr>
              <a:lstStyle/>
              <a:p>
                <a:endParaRPr lang="en-US"/>
              </a:p>
            </p:txBody>
          </p:sp>
          <p:sp>
            <p:nvSpPr>
              <p:cNvPr id="3109" name="Line 37"/>
              <p:cNvSpPr>
                <a:spLocks noChangeShapeType="1"/>
              </p:cNvSpPr>
              <p:nvPr/>
            </p:nvSpPr>
            <p:spPr bwMode="auto">
              <a:xfrm>
                <a:off x="3998" y="1622"/>
                <a:ext cx="1" cy="456"/>
              </a:xfrm>
              <a:prstGeom prst="line">
                <a:avLst/>
              </a:prstGeom>
              <a:noFill/>
              <a:ln w="12700">
                <a:solidFill>
                  <a:schemeClr val="tx1"/>
                </a:solidFill>
                <a:round/>
                <a:headEnd/>
                <a:tailEnd/>
              </a:ln>
            </p:spPr>
            <p:txBody>
              <a:bodyPr anchor="ctr">
                <a:spAutoFit/>
              </a:bodyPr>
              <a:lstStyle/>
              <a:p>
                <a:endParaRPr lang="en-US"/>
              </a:p>
            </p:txBody>
          </p:sp>
          <p:sp>
            <p:nvSpPr>
              <p:cNvPr id="3110" name="Line 38"/>
              <p:cNvSpPr>
                <a:spLocks noChangeShapeType="1"/>
              </p:cNvSpPr>
              <p:nvPr/>
            </p:nvSpPr>
            <p:spPr bwMode="auto">
              <a:xfrm flipH="1">
                <a:off x="4280" y="1626"/>
                <a:ext cx="0" cy="284"/>
              </a:xfrm>
              <a:prstGeom prst="line">
                <a:avLst/>
              </a:prstGeom>
              <a:noFill/>
              <a:ln w="12700">
                <a:solidFill>
                  <a:schemeClr val="tx1"/>
                </a:solidFill>
                <a:round/>
                <a:headEnd/>
                <a:tailEnd/>
              </a:ln>
            </p:spPr>
            <p:txBody>
              <a:bodyPr anchor="ctr">
                <a:spAutoFit/>
              </a:bodyPr>
              <a:lstStyle/>
              <a:p>
                <a:endParaRPr lang="en-US"/>
              </a:p>
            </p:txBody>
          </p:sp>
          <p:sp>
            <p:nvSpPr>
              <p:cNvPr id="3111" name="Line 40"/>
              <p:cNvSpPr>
                <a:spLocks noChangeShapeType="1"/>
              </p:cNvSpPr>
              <p:nvPr/>
            </p:nvSpPr>
            <p:spPr bwMode="auto">
              <a:xfrm>
                <a:off x="4572" y="1619"/>
                <a:ext cx="0" cy="79"/>
              </a:xfrm>
              <a:prstGeom prst="line">
                <a:avLst/>
              </a:prstGeom>
              <a:noFill/>
              <a:ln w="12700">
                <a:solidFill>
                  <a:schemeClr val="tx1"/>
                </a:solidFill>
                <a:round/>
                <a:headEnd/>
                <a:tailEnd/>
              </a:ln>
            </p:spPr>
            <p:txBody>
              <a:bodyPr anchor="ctr">
                <a:spAutoFit/>
              </a:bodyPr>
              <a:lstStyle/>
              <a:p>
                <a:endParaRPr lang="en-US"/>
              </a:p>
            </p:txBody>
          </p:sp>
        </p:grpSp>
        <p:sp>
          <p:nvSpPr>
            <p:cNvPr id="3083" name="TextBox 21"/>
            <p:cNvSpPr txBox="1">
              <a:spLocks noChangeArrowheads="1"/>
            </p:cNvSpPr>
            <p:nvPr/>
          </p:nvSpPr>
          <p:spPr bwMode="auto">
            <a:xfrm>
              <a:off x="1549400" y="2755900"/>
              <a:ext cx="736600" cy="246063"/>
            </a:xfrm>
            <a:prstGeom prst="rect">
              <a:avLst/>
            </a:prstGeom>
            <a:noFill/>
            <a:ln w="9525">
              <a:noFill/>
              <a:miter lim="800000"/>
              <a:headEnd/>
              <a:tailEnd/>
            </a:ln>
          </p:spPr>
          <p:txBody>
            <a:bodyPr>
              <a:spAutoFit/>
            </a:bodyPr>
            <a:lstStyle/>
            <a:p>
              <a:r>
                <a:rPr lang="en-US" sz="1000"/>
                <a:t>0.01</a:t>
              </a:r>
            </a:p>
          </p:txBody>
        </p:sp>
        <p:cxnSp>
          <p:nvCxnSpPr>
            <p:cNvPr id="3084" name="Straight Arrow Connector 23"/>
            <p:cNvCxnSpPr>
              <a:cxnSpLocks noChangeShapeType="1"/>
              <a:stCxn id="3083" idx="0"/>
            </p:cNvCxnSpPr>
            <p:nvPr/>
          </p:nvCxnSpPr>
          <p:spPr bwMode="auto">
            <a:xfrm rot="5400000" flipH="1" flipV="1">
              <a:off x="1930400" y="2641600"/>
              <a:ext cx="101600" cy="127000"/>
            </a:xfrm>
            <a:prstGeom prst="straightConnector1">
              <a:avLst/>
            </a:prstGeom>
            <a:noFill/>
            <a:ln w="9525" algn="ctr">
              <a:solidFill>
                <a:schemeClr val="tx1"/>
              </a:solidFill>
              <a:round/>
              <a:headEnd/>
              <a:tailEnd type="arrow" w="med" len="med"/>
            </a:ln>
          </p:spPr>
        </p:cxnSp>
        <p:sp>
          <p:nvSpPr>
            <p:cNvPr id="3085" name="TextBox 24"/>
            <p:cNvSpPr txBox="1">
              <a:spLocks noChangeArrowheads="1"/>
            </p:cNvSpPr>
            <p:nvPr/>
          </p:nvSpPr>
          <p:spPr bwMode="auto">
            <a:xfrm>
              <a:off x="2184400" y="2781300"/>
              <a:ext cx="520700" cy="246063"/>
            </a:xfrm>
            <a:prstGeom prst="rect">
              <a:avLst/>
            </a:prstGeom>
            <a:noFill/>
            <a:ln w="9525">
              <a:noFill/>
              <a:miter lim="800000"/>
              <a:headEnd/>
              <a:tailEnd/>
            </a:ln>
          </p:spPr>
          <p:txBody>
            <a:bodyPr>
              <a:spAutoFit/>
            </a:bodyPr>
            <a:lstStyle/>
            <a:p>
              <a:r>
                <a:rPr lang="en-US" sz="1000"/>
                <a:t>0.03</a:t>
              </a:r>
            </a:p>
          </p:txBody>
        </p:sp>
        <p:sp>
          <p:nvSpPr>
            <p:cNvPr id="3086" name="TextBox 25"/>
            <p:cNvSpPr txBox="1">
              <a:spLocks noChangeArrowheads="1"/>
            </p:cNvSpPr>
            <p:nvPr/>
          </p:nvSpPr>
          <p:spPr bwMode="auto">
            <a:xfrm>
              <a:off x="2590800" y="2997200"/>
              <a:ext cx="520700" cy="246063"/>
            </a:xfrm>
            <a:prstGeom prst="rect">
              <a:avLst/>
            </a:prstGeom>
            <a:noFill/>
            <a:ln w="9525">
              <a:noFill/>
              <a:miter lim="800000"/>
              <a:headEnd/>
              <a:tailEnd/>
            </a:ln>
          </p:spPr>
          <p:txBody>
            <a:bodyPr>
              <a:spAutoFit/>
            </a:bodyPr>
            <a:lstStyle/>
            <a:p>
              <a:r>
                <a:rPr lang="en-US" sz="1000"/>
                <a:t>0.31</a:t>
              </a:r>
            </a:p>
          </p:txBody>
        </p:sp>
        <p:sp>
          <p:nvSpPr>
            <p:cNvPr id="3087" name="TextBox 26"/>
            <p:cNvSpPr txBox="1">
              <a:spLocks noChangeArrowheads="1"/>
            </p:cNvSpPr>
            <p:nvPr/>
          </p:nvSpPr>
          <p:spPr bwMode="auto">
            <a:xfrm>
              <a:off x="3073400" y="3175000"/>
              <a:ext cx="520700" cy="246063"/>
            </a:xfrm>
            <a:prstGeom prst="rect">
              <a:avLst/>
            </a:prstGeom>
            <a:noFill/>
            <a:ln w="9525">
              <a:noFill/>
              <a:miter lim="800000"/>
              <a:headEnd/>
              <a:tailEnd/>
            </a:ln>
          </p:spPr>
          <p:txBody>
            <a:bodyPr>
              <a:spAutoFit/>
            </a:bodyPr>
            <a:lstStyle/>
            <a:p>
              <a:r>
                <a:rPr lang="en-US" sz="1000"/>
                <a:t>0.47</a:t>
              </a:r>
            </a:p>
          </p:txBody>
        </p:sp>
        <p:sp>
          <p:nvSpPr>
            <p:cNvPr id="3088" name="TextBox 27"/>
            <p:cNvSpPr txBox="1">
              <a:spLocks noChangeArrowheads="1"/>
            </p:cNvSpPr>
            <p:nvPr/>
          </p:nvSpPr>
          <p:spPr bwMode="auto">
            <a:xfrm>
              <a:off x="3517900" y="3175000"/>
              <a:ext cx="520700" cy="246063"/>
            </a:xfrm>
            <a:prstGeom prst="rect">
              <a:avLst/>
            </a:prstGeom>
            <a:noFill/>
            <a:ln w="9525">
              <a:noFill/>
              <a:miter lim="800000"/>
              <a:headEnd/>
              <a:tailEnd/>
            </a:ln>
          </p:spPr>
          <p:txBody>
            <a:bodyPr>
              <a:spAutoFit/>
            </a:bodyPr>
            <a:lstStyle/>
            <a:p>
              <a:r>
                <a:rPr lang="en-US" sz="1000"/>
                <a:t>0.62</a:t>
              </a:r>
            </a:p>
          </p:txBody>
        </p:sp>
        <p:sp>
          <p:nvSpPr>
            <p:cNvPr id="3089" name="TextBox 28"/>
            <p:cNvSpPr txBox="1">
              <a:spLocks noChangeArrowheads="1"/>
            </p:cNvSpPr>
            <p:nvPr/>
          </p:nvSpPr>
          <p:spPr bwMode="auto">
            <a:xfrm>
              <a:off x="3962400" y="3378200"/>
              <a:ext cx="520700" cy="246063"/>
            </a:xfrm>
            <a:prstGeom prst="rect">
              <a:avLst/>
            </a:prstGeom>
            <a:noFill/>
            <a:ln w="9525">
              <a:noFill/>
              <a:miter lim="800000"/>
              <a:headEnd/>
              <a:tailEnd/>
            </a:ln>
          </p:spPr>
          <p:txBody>
            <a:bodyPr>
              <a:spAutoFit/>
            </a:bodyPr>
            <a:lstStyle/>
            <a:p>
              <a:r>
                <a:rPr lang="en-US" sz="1000"/>
                <a:t>0.79</a:t>
              </a:r>
            </a:p>
          </p:txBody>
        </p:sp>
        <p:sp>
          <p:nvSpPr>
            <p:cNvPr id="3090" name="Rectangle 89"/>
            <p:cNvSpPr>
              <a:spLocks noChangeArrowheads="1"/>
            </p:cNvSpPr>
            <p:nvPr/>
          </p:nvSpPr>
          <p:spPr bwMode="auto">
            <a:xfrm>
              <a:off x="4483100" y="3181350"/>
              <a:ext cx="431800" cy="246063"/>
            </a:xfrm>
            <a:prstGeom prst="rect">
              <a:avLst/>
            </a:prstGeom>
            <a:noFill/>
            <a:ln w="9525">
              <a:noFill/>
              <a:miter lim="800000"/>
              <a:headEnd/>
              <a:tailEnd/>
            </a:ln>
          </p:spPr>
          <p:txBody>
            <a:bodyPr wrap="none">
              <a:spAutoFit/>
            </a:bodyPr>
            <a:lstStyle/>
            <a:p>
              <a:r>
                <a:rPr lang="en-US" sz="1000"/>
                <a:t>0.44</a:t>
              </a:r>
            </a:p>
          </p:txBody>
        </p:sp>
        <p:sp>
          <p:nvSpPr>
            <p:cNvPr id="3091" name="Rectangle 90"/>
            <p:cNvSpPr>
              <a:spLocks noChangeArrowheads="1"/>
            </p:cNvSpPr>
            <p:nvPr/>
          </p:nvSpPr>
          <p:spPr bwMode="auto">
            <a:xfrm>
              <a:off x="4914900" y="3181350"/>
              <a:ext cx="431800" cy="246063"/>
            </a:xfrm>
            <a:prstGeom prst="rect">
              <a:avLst/>
            </a:prstGeom>
            <a:noFill/>
            <a:ln w="9525">
              <a:noFill/>
              <a:miter lim="800000"/>
              <a:headEnd/>
              <a:tailEnd/>
            </a:ln>
          </p:spPr>
          <p:txBody>
            <a:bodyPr wrap="none">
              <a:spAutoFit/>
            </a:bodyPr>
            <a:lstStyle/>
            <a:p>
              <a:r>
                <a:rPr lang="en-US" sz="1000"/>
                <a:t>0.39</a:t>
              </a:r>
            </a:p>
          </p:txBody>
        </p:sp>
        <p:sp>
          <p:nvSpPr>
            <p:cNvPr id="3092" name="Rectangle 91"/>
            <p:cNvSpPr>
              <a:spLocks noChangeArrowheads="1"/>
            </p:cNvSpPr>
            <p:nvPr/>
          </p:nvSpPr>
          <p:spPr bwMode="auto">
            <a:xfrm>
              <a:off x="5410200" y="3181350"/>
              <a:ext cx="431800" cy="246063"/>
            </a:xfrm>
            <a:prstGeom prst="rect">
              <a:avLst/>
            </a:prstGeom>
            <a:noFill/>
            <a:ln w="9525">
              <a:noFill/>
              <a:miter lim="800000"/>
              <a:headEnd/>
              <a:tailEnd/>
            </a:ln>
          </p:spPr>
          <p:txBody>
            <a:bodyPr wrap="none">
              <a:spAutoFit/>
            </a:bodyPr>
            <a:lstStyle/>
            <a:p>
              <a:r>
                <a:rPr lang="en-US" sz="1000"/>
                <a:t>0.38</a:t>
              </a:r>
            </a:p>
          </p:txBody>
        </p:sp>
        <p:sp>
          <p:nvSpPr>
            <p:cNvPr id="3093" name="Rectangle 92"/>
            <p:cNvSpPr>
              <a:spLocks noChangeArrowheads="1"/>
            </p:cNvSpPr>
            <p:nvPr/>
          </p:nvSpPr>
          <p:spPr bwMode="auto">
            <a:xfrm>
              <a:off x="5791200" y="2990850"/>
              <a:ext cx="431800" cy="246063"/>
            </a:xfrm>
            <a:prstGeom prst="rect">
              <a:avLst/>
            </a:prstGeom>
            <a:noFill/>
            <a:ln w="9525">
              <a:noFill/>
              <a:miter lim="800000"/>
              <a:headEnd/>
              <a:tailEnd/>
            </a:ln>
          </p:spPr>
          <p:txBody>
            <a:bodyPr wrap="none">
              <a:spAutoFit/>
            </a:bodyPr>
            <a:lstStyle/>
            <a:p>
              <a:r>
                <a:rPr lang="en-US" sz="1000"/>
                <a:t>0.23</a:t>
              </a:r>
            </a:p>
          </p:txBody>
        </p:sp>
        <p:sp>
          <p:nvSpPr>
            <p:cNvPr id="3094" name="Rectangle 93"/>
            <p:cNvSpPr>
              <a:spLocks noChangeArrowheads="1"/>
            </p:cNvSpPr>
            <p:nvPr/>
          </p:nvSpPr>
          <p:spPr bwMode="auto">
            <a:xfrm>
              <a:off x="6273800" y="2774950"/>
              <a:ext cx="431800" cy="246063"/>
            </a:xfrm>
            <a:prstGeom prst="rect">
              <a:avLst/>
            </a:prstGeom>
            <a:noFill/>
            <a:ln w="9525">
              <a:noFill/>
              <a:miter lim="800000"/>
              <a:headEnd/>
              <a:tailEnd/>
            </a:ln>
          </p:spPr>
          <p:txBody>
            <a:bodyPr wrap="none">
              <a:spAutoFit/>
            </a:bodyPr>
            <a:lstStyle/>
            <a:p>
              <a:r>
                <a:rPr lang="en-US" sz="1000"/>
                <a:t>0.11</a:t>
              </a:r>
            </a:p>
          </p:txBody>
        </p:sp>
        <p:sp>
          <p:nvSpPr>
            <p:cNvPr id="3095" name="Rectangle 94"/>
            <p:cNvSpPr>
              <a:spLocks noChangeArrowheads="1"/>
            </p:cNvSpPr>
            <p:nvPr/>
          </p:nvSpPr>
          <p:spPr bwMode="auto">
            <a:xfrm>
              <a:off x="6680200" y="2584450"/>
              <a:ext cx="361950" cy="246063"/>
            </a:xfrm>
            <a:prstGeom prst="rect">
              <a:avLst/>
            </a:prstGeom>
            <a:noFill/>
            <a:ln w="9525">
              <a:noFill/>
              <a:miter lim="800000"/>
              <a:headEnd/>
              <a:tailEnd/>
            </a:ln>
          </p:spPr>
          <p:txBody>
            <a:bodyPr wrap="none">
              <a:spAutoFit/>
            </a:bodyPr>
            <a:lstStyle/>
            <a:p>
              <a:r>
                <a:rPr lang="en-US" sz="1000"/>
                <a:t>0.0</a:t>
              </a:r>
            </a:p>
          </p:txBody>
        </p:sp>
        <p:sp>
          <p:nvSpPr>
            <p:cNvPr id="3096" name="Rectangle 95"/>
            <p:cNvSpPr>
              <a:spLocks noChangeArrowheads="1"/>
            </p:cNvSpPr>
            <p:nvPr/>
          </p:nvSpPr>
          <p:spPr bwMode="auto">
            <a:xfrm>
              <a:off x="7226300" y="2749550"/>
              <a:ext cx="361950" cy="246063"/>
            </a:xfrm>
            <a:prstGeom prst="rect">
              <a:avLst/>
            </a:prstGeom>
            <a:noFill/>
            <a:ln w="9525">
              <a:noFill/>
              <a:miter lim="800000"/>
              <a:headEnd/>
              <a:tailEnd/>
            </a:ln>
          </p:spPr>
          <p:txBody>
            <a:bodyPr wrap="none">
              <a:spAutoFit/>
            </a:bodyPr>
            <a:lstStyle/>
            <a:p>
              <a:r>
                <a:rPr lang="en-US" sz="1000"/>
                <a:t>0.0</a:t>
              </a:r>
            </a:p>
          </p:txBody>
        </p:sp>
        <p:cxnSp>
          <p:nvCxnSpPr>
            <p:cNvPr id="3097" name="Straight Arrow Connector 97"/>
            <p:cNvCxnSpPr>
              <a:cxnSpLocks noChangeShapeType="1"/>
            </p:cNvCxnSpPr>
            <p:nvPr/>
          </p:nvCxnSpPr>
          <p:spPr bwMode="auto">
            <a:xfrm rot="16200000" flipV="1">
              <a:off x="7235825" y="2593975"/>
              <a:ext cx="107950" cy="177800"/>
            </a:xfrm>
            <a:prstGeom prst="straightConnector1">
              <a:avLst/>
            </a:prstGeom>
            <a:noFill/>
            <a:ln w="9525" algn="ctr">
              <a:solidFill>
                <a:schemeClr val="tx1"/>
              </a:solidFill>
              <a:round/>
              <a:headEnd/>
              <a:tailEnd type="arrow" w="med" len="med"/>
            </a:ln>
          </p:spPr>
        </p:cxnSp>
        <p:sp>
          <p:nvSpPr>
            <p:cNvPr id="3098" name="TextBox 98"/>
            <p:cNvSpPr txBox="1">
              <a:spLocks noChangeArrowheads="1"/>
            </p:cNvSpPr>
            <p:nvPr/>
          </p:nvSpPr>
          <p:spPr bwMode="auto">
            <a:xfrm>
              <a:off x="1041400" y="4660900"/>
              <a:ext cx="7010400" cy="276225"/>
            </a:xfrm>
            <a:prstGeom prst="rect">
              <a:avLst/>
            </a:prstGeom>
            <a:noFill/>
            <a:ln w="9525">
              <a:noFill/>
              <a:miter lim="800000"/>
              <a:headEnd/>
              <a:tailEnd/>
            </a:ln>
          </p:spPr>
          <p:txBody>
            <a:bodyPr>
              <a:spAutoFit/>
            </a:bodyPr>
            <a:lstStyle/>
            <a:p>
              <a:r>
                <a:rPr lang="en-US" sz="1200" i="1"/>
                <a:t>NOTE: Velocity is noted within each segment section and are measured in meters per second (m/s).</a:t>
              </a:r>
            </a:p>
          </p:txBody>
        </p:sp>
      </p:grpSp>
      <p:sp>
        <p:nvSpPr>
          <p:cNvPr id="3081" name="Rectangle 19"/>
          <p:cNvSpPr>
            <a:spLocks noChangeArrowheads="1"/>
          </p:cNvSpPr>
          <p:nvPr/>
        </p:nvSpPr>
        <p:spPr bwMode="auto">
          <a:xfrm>
            <a:off x="1660525" y="5489575"/>
            <a:ext cx="4337050" cy="666750"/>
          </a:xfrm>
          <a:prstGeom prst="rect">
            <a:avLst/>
          </a:prstGeom>
          <a:solidFill>
            <a:srgbClr val="FF7C80">
              <a:alpha val="50000"/>
            </a:srgbClr>
          </a:solidFill>
          <a:ln w="25400">
            <a:solidFill>
              <a:srgbClr val="800000"/>
            </a:solidFill>
            <a:miter lim="800000"/>
            <a:headEnd/>
            <a:tailEnd/>
          </a:ln>
        </p:spPr>
        <p:txBody>
          <a:bodyPr anchor="ctr">
            <a:spAutoFit/>
          </a:bodyPr>
          <a:lstStyle/>
          <a:p>
            <a:r>
              <a:rPr lang="en-US" dirty="0"/>
              <a:t>Click on the Excel icon to download a datasheet template to get started.  </a:t>
            </a:r>
            <a:endParaRPr lang="en-US" sz="1600" b="1" dirty="0">
              <a:solidFill>
                <a:srgbClr val="800000"/>
              </a:solidFill>
            </a:endParaRPr>
          </a:p>
        </p:txBody>
      </p:sp>
      <p:graphicFrame>
        <p:nvGraphicFramePr>
          <p:cNvPr id="3117" name="Object 45">
            <a:hlinkClick r:id="rId5" action="ppaction://hlinksldjump"/>
          </p:cNvPr>
          <p:cNvGraphicFramePr>
            <a:graphicFrameLocks noChangeAspect="1"/>
          </p:cNvGraphicFramePr>
          <p:nvPr/>
        </p:nvGraphicFramePr>
        <p:xfrm>
          <a:off x="6178315" y="5519738"/>
          <a:ext cx="1149585" cy="969962"/>
        </p:xfrm>
        <a:graphic>
          <a:graphicData uri="http://schemas.openxmlformats.org/presentationml/2006/ole">
            <p:oleObj spid="_x0000_s3117" name="Worksheet" showAsIcon="1" r:id="rId6" imgW="914400" imgH="771480" progId="Excel.Sheet.12">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noFill/>
        </p:spPr>
        <p:txBody>
          <a:bodyPr/>
          <a:lstStyle/>
          <a:p>
            <a:fld id="{583BCF5A-B10B-4882-A2C9-75EBEDCEB215}" type="slidenum">
              <a:rPr lang="en-US" smtClean="0"/>
              <a:pPr/>
              <a:t>11</a:t>
            </a:fld>
            <a:endParaRPr lang="en-US" smtClean="0"/>
          </a:p>
        </p:txBody>
      </p:sp>
      <p:sp>
        <p:nvSpPr>
          <p:cNvPr id="13315" name="Rectangle 2"/>
          <p:cNvSpPr>
            <a:spLocks noGrp="1" noChangeArrowheads="1"/>
          </p:cNvSpPr>
          <p:nvPr>
            <p:ph type="body" idx="1"/>
          </p:nvPr>
        </p:nvSpPr>
        <p:spPr>
          <a:xfrm>
            <a:off x="279400" y="660400"/>
            <a:ext cx="8623300" cy="2129814"/>
          </a:xfrm>
          <a:solidFill>
            <a:srgbClr val="CCECFF">
              <a:alpha val="50195"/>
            </a:srgbClr>
          </a:solidFill>
          <a:ln w="25400">
            <a:solidFill>
              <a:srgbClr val="006699"/>
            </a:solidFill>
          </a:ln>
        </p:spPr>
        <p:txBody>
          <a:bodyPr>
            <a:spAutoFit/>
          </a:bodyPr>
          <a:lstStyle/>
          <a:p>
            <a:pPr marL="0" indent="0" algn="ctr" eaLnBrk="1" hangingPunct="1">
              <a:lnSpc>
                <a:spcPct val="90000"/>
              </a:lnSpc>
              <a:buFontTx/>
              <a:buNone/>
            </a:pPr>
            <a:r>
              <a:rPr lang="en-US" sz="1800" b="1" dirty="0" smtClean="0">
                <a:solidFill>
                  <a:schemeClr val="tx1"/>
                </a:solidFill>
              </a:rPr>
              <a:t>A rating curve is determined by taking discharge measures at different flow rates, during the slow drier periods (base flow) and during the seasonal floods.  In this way we are able to develop a relationship between stream stage (height of water on the vertical axis) and discharge (on the horizontal axis).  It allows us to evaluate changes in discharge for a flowing water by simply measuring the height of the water.</a:t>
            </a:r>
          </a:p>
          <a:p>
            <a:pPr marL="0" indent="0" algn="ctr" eaLnBrk="1" hangingPunct="1">
              <a:lnSpc>
                <a:spcPct val="90000"/>
              </a:lnSpc>
              <a:buFontTx/>
              <a:buNone/>
            </a:pPr>
            <a:r>
              <a:rPr lang="en-US" sz="1800" b="1" dirty="0" smtClean="0">
                <a:solidFill>
                  <a:schemeClr val="tx1"/>
                </a:solidFill>
              </a:rPr>
              <a:t>See this USGS link for more information:</a:t>
            </a:r>
          </a:p>
          <a:p>
            <a:pPr marL="0" indent="0" algn="ctr" eaLnBrk="1" hangingPunct="1">
              <a:lnSpc>
                <a:spcPct val="90000"/>
              </a:lnSpc>
              <a:buFontTx/>
              <a:buNone/>
            </a:pPr>
            <a:r>
              <a:rPr lang="en-US" sz="1400" b="1" dirty="0" smtClean="0">
                <a:solidFill>
                  <a:schemeClr val="tx1"/>
                </a:solidFill>
                <a:hlinkClick r:id="rId3"/>
              </a:rPr>
              <a:t>http://</a:t>
            </a:r>
            <a:r>
              <a:rPr lang="en-US" sz="1400" b="1" dirty="0" smtClean="0">
                <a:solidFill>
                  <a:schemeClr val="tx1"/>
                </a:solidFill>
                <a:hlinkClick r:id="rId3"/>
              </a:rPr>
              <a:t>md.water.usgs.gov/publications/presentations/md-de-dc_rt98/sld017.htm</a:t>
            </a:r>
            <a:r>
              <a:rPr lang="en-US" sz="1400" b="1" dirty="0" smtClean="0">
                <a:solidFill>
                  <a:schemeClr val="tx1"/>
                </a:solidFill>
              </a:rPr>
              <a:t> </a:t>
            </a:r>
            <a:endParaRPr lang="en-US" sz="1400" b="1" dirty="0" smtClean="0">
              <a:solidFill>
                <a:schemeClr val="tx1"/>
              </a:solidFill>
            </a:endParaRPr>
          </a:p>
        </p:txBody>
      </p:sp>
      <p:sp>
        <p:nvSpPr>
          <p:cNvPr id="13316" name="Text Box 3"/>
          <p:cNvSpPr txBox="1">
            <a:spLocks noChangeArrowheads="1"/>
          </p:cNvSpPr>
          <p:nvPr/>
        </p:nvSpPr>
        <p:spPr bwMode="auto">
          <a:xfrm>
            <a:off x="76200" y="76200"/>
            <a:ext cx="6724650" cy="400050"/>
          </a:xfrm>
          <a:prstGeom prst="rect">
            <a:avLst/>
          </a:prstGeom>
          <a:noFill/>
          <a:ln w="9525">
            <a:noFill/>
            <a:miter lim="800000"/>
            <a:headEnd/>
            <a:tailEnd/>
          </a:ln>
        </p:spPr>
        <p:txBody>
          <a:bodyPr wrap="none">
            <a:spAutoFit/>
          </a:bodyPr>
          <a:lstStyle/>
          <a:p>
            <a:pPr algn="l"/>
            <a:r>
              <a:rPr lang="en-US" sz="2000" b="1"/>
              <a:t>Using Discharge Measures to Develop a Rating Curve</a:t>
            </a:r>
          </a:p>
        </p:txBody>
      </p:sp>
      <p:pic>
        <p:nvPicPr>
          <p:cNvPr id="13317" name="Picture 4" descr="guaging station 1.jpg"/>
          <p:cNvPicPr>
            <a:picLocks noChangeAspect="1"/>
          </p:cNvPicPr>
          <p:nvPr/>
        </p:nvPicPr>
        <p:blipFill>
          <a:blip r:embed="rId4"/>
          <a:srcRect/>
          <a:stretch>
            <a:fillRect/>
          </a:stretch>
        </p:blipFill>
        <p:spPr bwMode="auto">
          <a:xfrm>
            <a:off x="2263775" y="2895600"/>
            <a:ext cx="1771650" cy="2565400"/>
          </a:xfrm>
          <a:prstGeom prst="rect">
            <a:avLst/>
          </a:prstGeom>
          <a:noFill/>
          <a:ln w="9525">
            <a:noFill/>
            <a:miter lim="800000"/>
            <a:headEnd/>
            <a:tailEnd/>
          </a:ln>
        </p:spPr>
      </p:pic>
      <p:pic>
        <p:nvPicPr>
          <p:cNvPr id="13318" name="Picture 5" descr="USGS guaging recorder.gif"/>
          <p:cNvPicPr>
            <a:picLocks noChangeAspect="1"/>
          </p:cNvPicPr>
          <p:nvPr/>
        </p:nvPicPr>
        <p:blipFill>
          <a:blip r:embed="rId5"/>
          <a:srcRect/>
          <a:stretch>
            <a:fillRect/>
          </a:stretch>
        </p:blipFill>
        <p:spPr bwMode="auto">
          <a:xfrm>
            <a:off x="260350" y="2870200"/>
            <a:ext cx="1917700" cy="2616200"/>
          </a:xfrm>
          <a:prstGeom prst="rect">
            <a:avLst/>
          </a:prstGeom>
          <a:noFill/>
          <a:ln w="9525">
            <a:noFill/>
            <a:miter lim="800000"/>
            <a:headEnd/>
            <a:tailEnd/>
          </a:ln>
        </p:spPr>
      </p:pic>
      <p:sp>
        <p:nvSpPr>
          <p:cNvPr id="13319" name="TextBox 6"/>
          <p:cNvSpPr txBox="1">
            <a:spLocks noChangeArrowheads="1"/>
          </p:cNvSpPr>
          <p:nvPr/>
        </p:nvSpPr>
        <p:spPr bwMode="auto">
          <a:xfrm>
            <a:off x="88900" y="5384800"/>
            <a:ext cx="2222500" cy="246063"/>
          </a:xfrm>
          <a:prstGeom prst="rect">
            <a:avLst/>
          </a:prstGeom>
          <a:noFill/>
          <a:ln w="9525">
            <a:noFill/>
            <a:miter lim="800000"/>
            <a:headEnd/>
            <a:tailEnd/>
          </a:ln>
        </p:spPr>
        <p:txBody>
          <a:bodyPr>
            <a:spAutoFit/>
          </a:bodyPr>
          <a:lstStyle/>
          <a:p>
            <a:r>
              <a:rPr lang="en-US" sz="1000" i="1"/>
              <a:t>Photo courtesy of www.usgs.gov</a:t>
            </a:r>
          </a:p>
        </p:txBody>
      </p:sp>
      <p:sp>
        <p:nvSpPr>
          <p:cNvPr id="13320" name="TextBox 7"/>
          <p:cNvSpPr txBox="1">
            <a:spLocks noChangeArrowheads="1"/>
          </p:cNvSpPr>
          <p:nvPr/>
        </p:nvSpPr>
        <p:spPr bwMode="auto">
          <a:xfrm>
            <a:off x="1892300" y="5397500"/>
            <a:ext cx="2501900" cy="246063"/>
          </a:xfrm>
          <a:prstGeom prst="rect">
            <a:avLst/>
          </a:prstGeom>
          <a:noFill/>
          <a:ln w="9525">
            <a:noFill/>
            <a:miter lim="800000"/>
            <a:headEnd/>
            <a:tailEnd/>
          </a:ln>
        </p:spPr>
        <p:txBody>
          <a:bodyPr>
            <a:spAutoFit/>
          </a:bodyPr>
          <a:lstStyle/>
          <a:p>
            <a:r>
              <a:rPr lang="en-US" sz="1000" i="1"/>
              <a:t>Photo courtesy of www.nps.gov</a:t>
            </a:r>
          </a:p>
        </p:txBody>
      </p:sp>
      <p:sp>
        <p:nvSpPr>
          <p:cNvPr id="13321" name="Rectangle 2"/>
          <p:cNvSpPr txBox="1">
            <a:spLocks noChangeArrowheads="1"/>
          </p:cNvSpPr>
          <p:nvPr/>
        </p:nvSpPr>
        <p:spPr bwMode="auto">
          <a:xfrm>
            <a:off x="279400" y="5640388"/>
            <a:ext cx="4889500" cy="1089529"/>
          </a:xfrm>
          <a:prstGeom prst="rect">
            <a:avLst/>
          </a:prstGeom>
          <a:solidFill>
            <a:srgbClr val="CCECFF">
              <a:alpha val="50195"/>
            </a:srgbClr>
          </a:solidFill>
          <a:ln w="25400">
            <a:solidFill>
              <a:srgbClr val="006699"/>
            </a:solidFill>
            <a:miter lim="800000"/>
            <a:headEnd/>
            <a:tailEnd/>
          </a:ln>
        </p:spPr>
        <p:txBody>
          <a:bodyPr>
            <a:spAutoFit/>
          </a:bodyPr>
          <a:lstStyle/>
          <a:p>
            <a:pPr>
              <a:lnSpc>
                <a:spcPct val="90000"/>
              </a:lnSpc>
              <a:spcBef>
                <a:spcPct val="20000"/>
              </a:spcBef>
            </a:pPr>
            <a:r>
              <a:rPr lang="en-US" b="1" dirty="0" err="1"/>
              <a:t>Gaging</a:t>
            </a:r>
            <a:r>
              <a:rPr lang="en-US" b="1" dirty="0"/>
              <a:t> stations can measure the stream stage which can then be used to determine the relative discharge using the rating curve for that stream</a:t>
            </a:r>
            <a:r>
              <a:rPr lang="en-US" b="1" dirty="0" smtClean="0"/>
              <a:t>.</a:t>
            </a:r>
            <a:endParaRPr lang="en-US" b="1" dirty="0"/>
          </a:p>
        </p:txBody>
      </p:sp>
      <p:pic>
        <p:nvPicPr>
          <p:cNvPr id="13322" name="Picture 8" descr="ratingcurve.gif"/>
          <p:cNvPicPr>
            <a:picLocks noChangeAspect="1"/>
          </p:cNvPicPr>
          <p:nvPr/>
        </p:nvPicPr>
        <p:blipFill>
          <a:blip r:embed="rId6"/>
          <a:srcRect/>
          <a:stretch>
            <a:fillRect/>
          </a:stretch>
        </p:blipFill>
        <p:spPr bwMode="auto">
          <a:xfrm>
            <a:off x="4225925" y="2884488"/>
            <a:ext cx="4714875" cy="2790825"/>
          </a:xfrm>
          <a:prstGeom prst="rect">
            <a:avLst/>
          </a:prstGeom>
          <a:noFill/>
          <a:ln w="9525">
            <a:noFill/>
            <a:miter lim="800000"/>
            <a:headEnd/>
            <a:tailEnd/>
          </a:ln>
        </p:spPr>
      </p:pic>
      <p:sp>
        <p:nvSpPr>
          <p:cNvPr id="13323" name="TextBox 6"/>
          <p:cNvSpPr txBox="1">
            <a:spLocks noChangeArrowheads="1"/>
          </p:cNvSpPr>
          <p:nvPr/>
        </p:nvSpPr>
        <p:spPr bwMode="auto">
          <a:xfrm>
            <a:off x="5003800" y="5589588"/>
            <a:ext cx="3390900" cy="246062"/>
          </a:xfrm>
          <a:prstGeom prst="rect">
            <a:avLst/>
          </a:prstGeom>
          <a:noFill/>
          <a:ln w="9525">
            <a:noFill/>
            <a:miter lim="800000"/>
            <a:headEnd/>
            <a:tailEnd/>
          </a:ln>
        </p:spPr>
        <p:txBody>
          <a:bodyPr>
            <a:spAutoFit/>
          </a:bodyPr>
          <a:lstStyle/>
          <a:p>
            <a:r>
              <a:rPr lang="en-US" sz="1000" i="1"/>
              <a:t>graph courtesy of www.usgs.gov</a:t>
            </a:r>
          </a:p>
        </p:txBody>
      </p:sp>
      <p:sp>
        <p:nvSpPr>
          <p:cNvPr id="13324" name="Rectangle 945"/>
          <p:cNvSpPr>
            <a:spLocks noGrp="1" noChangeArrowheads="1"/>
          </p:cNvSpPr>
          <p:nvPr>
            <p:ph type="title"/>
          </p:nvPr>
        </p:nvSpPr>
        <p:spPr>
          <a:xfrm>
            <a:off x="5283200" y="5932488"/>
            <a:ext cx="3517900" cy="830262"/>
          </a:xfrm>
          <a:solidFill>
            <a:srgbClr val="CCFFCC">
              <a:alpha val="50195"/>
            </a:srgbClr>
          </a:solidFill>
          <a:ln w="34925">
            <a:solidFill>
              <a:srgbClr val="339966"/>
            </a:solidFill>
          </a:ln>
        </p:spPr>
        <p:txBody>
          <a:bodyPr>
            <a:spAutoFit/>
          </a:bodyPr>
          <a:lstStyle/>
          <a:p>
            <a:pPr algn="ctr" eaLnBrk="1" hangingPunct="1"/>
            <a:r>
              <a:rPr lang="en-US" sz="1600" dirty="0" smtClean="0"/>
              <a:t>Based on the graph above, what is the discharge if the stream stage measures 12 feet in height?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p:spPr>
        <p:txBody>
          <a:bodyPr/>
          <a:lstStyle/>
          <a:p>
            <a:fld id="{9253DC30-29D0-47CC-83FB-21D55F089A15}" type="slidenum">
              <a:rPr lang="en-US" smtClean="0"/>
              <a:pPr/>
              <a:t>12</a:t>
            </a:fld>
            <a:endParaRPr lang="en-US" dirty="0" smtClean="0"/>
          </a:p>
        </p:txBody>
      </p:sp>
      <p:sp>
        <p:nvSpPr>
          <p:cNvPr id="14339" name="Rectangle 2"/>
          <p:cNvSpPr>
            <a:spLocks noGrp="1" noChangeArrowheads="1"/>
          </p:cNvSpPr>
          <p:nvPr>
            <p:ph type="body" idx="1"/>
          </p:nvPr>
        </p:nvSpPr>
        <p:spPr>
          <a:xfrm>
            <a:off x="279400" y="711200"/>
            <a:ext cx="8623300" cy="840230"/>
          </a:xfrm>
          <a:solidFill>
            <a:srgbClr val="CCECFF">
              <a:alpha val="50195"/>
            </a:srgbClr>
          </a:solidFill>
          <a:ln w="25400">
            <a:solidFill>
              <a:srgbClr val="006699"/>
            </a:solidFill>
          </a:ln>
        </p:spPr>
        <p:txBody>
          <a:bodyPr>
            <a:spAutoFit/>
          </a:bodyPr>
          <a:lstStyle/>
          <a:p>
            <a:pPr marL="0" indent="0" algn="ctr" eaLnBrk="1" hangingPunct="1">
              <a:lnSpc>
                <a:spcPct val="90000"/>
              </a:lnSpc>
              <a:buFontTx/>
              <a:buNone/>
            </a:pPr>
            <a:r>
              <a:rPr lang="en-US" sz="1800" b="1" dirty="0" smtClean="0">
                <a:solidFill>
                  <a:schemeClr val="tx1"/>
                </a:solidFill>
              </a:rPr>
              <a:t>Collecting discharge measures over a long period of time allows engineers, resource managers, and scientists to identify when changes in flow rates occur and the potential causes. </a:t>
            </a:r>
          </a:p>
        </p:txBody>
      </p:sp>
      <p:sp>
        <p:nvSpPr>
          <p:cNvPr id="14340" name="Text Box 3"/>
          <p:cNvSpPr txBox="1">
            <a:spLocks noChangeArrowheads="1"/>
          </p:cNvSpPr>
          <p:nvPr/>
        </p:nvSpPr>
        <p:spPr bwMode="auto">
          <a:xfrm>
            <a:off x="76200" y="76200"/>
            <a:ext cx="5487988" cy="400050"/>
          </a:xfrm>
          <a:prstGeom prst="rect">
            <a:avLst/>
          </a:prstGeom>
          <a:noFill/>
          <a:ln w="9525">
            <a:noFill/>
            <a:miter lim="800000"/>
            <a:headEnd/>
            <a:tailEnd/>
          </a:ln>
        </p:spPr>
        <p:txBody>
          <a:bodyPr wrap="none">
            <a:spAutoFit/>
          </a:bodyPr>
          <a:lstStyle/>
          <a:p>
            <a:pPr algn="l"/>
            <a:r>
              <a:rPr lang="en-US" sz="2000" b="1"/>
              <a:t>Assessing Changes in Discharge Measures</a:t>
            </a:r>
          </a:p>
        </p:txBody>
      </p:sp>
      <p:sp>
        <p:nvSpPr>
          <p:cNvPr id="14341" name="TextBox 6"/>
          <p:cNvSpPr txBox="1">
            <a:spLocks noChangeArrowheads="1"/>
          </p:cNvSpPr>
          <p:nvPr/>
        </p:nvSpPr>
        <p:spPr bwMode="auto">
          <a:xfrm>
            <a:off x="1701800" y="5803900"/>
            <a:ext cx="2222500" cy="246063"/>
          </a:xfrm>
          <a:prstGeom prst="rect">
            <a:avLst/>
          </a:prstGeom>
          <a:noFill/>
          <a:ln w="9525">
            <a:noFill/>
            <a:miter lim="800000"/>
            <a:headEnd/>
            <a:tailEnd/>
          </a:ln>
        </p:spPr>
        <p:txBody>
          <a:bodyPr>
            <a:spAutoFit/>
          </a:bodyPr>
          <a:lstStyle/>
          <a:p>
            <a:r>
              <a:rPr lang="en-US" sz="1000" i="1"/>
              <a:t>Photo courtesy of www.noaa.gov</a:t>
            </a:r>
          </a:p>
        </p:txBody>
      </p:sp>
      <p:pic>
        <p:nvPicPr>
          <p:cNvPr id="14342" name="Picture 12" descr="katrina-new-orleans-flooding4-2005.jpg"/>
          <p:cNvPicPr>
            <a:picLocks noChangeAspect="1"/>
          </p:cNvPicPr>
          <p:nvPr/>
        </p:nvPicPr>
        <p:blipFill>
          <a:blip r:embed="rId3"/>
          <a:srcRect/>
          <a:stretch>
            <a:fillRect/>
          </a:stretch>
        </p:blipFill>
        <p:spPr bwMode="auto">
          <a:xfrm>
            <a:off x="465138" y="2260600"/>
            <a:ext cx="4708525" cy="3530600"/>
          </a:xfrm>
          <a:prstGeom prst="rect">
            <a:avLst/>
          </a:prstGeom>
          <a:noFill/>
          <a:ln w="9525">
            <a:noFill/>
            <a:miter lim="800000"/>
            <a:headEnd/>
            <a:tailEnd/>
          </a:ln>
        </p:spPr>
      </p:pic>
      <p:sp>
        <p:nvSpPr>
          <p:cNvPr id="15" name="Rectangle 2"/>
          <p:cNvSpPr txBox="1">
            <a:spLocks noChangeArrowheads="1"/>
          </p:cNvSpPr>
          <p:nvPr/>
        </p:nvSpPr>
        <p:spPr bwMode="auto">
          <a:xfrm>
            <a:off x="5511800" y="1917700"/>
            <a:ext cx="3187700" cy="2059025"/>
          </a:xfrm>
          <a:prstGeom prst="rect">
            <a:avLst/>
          </a:prstGeom>
          <a:solidFill>
            <a:srgbClr val="CCECFF">
              <a:alpha val="50195"/>
            </a:srgbClr>
          </a:solidFill>
          <a:ln w="25400">
            <a:solidFill>
              <a:srgbClr val="006699"/>
            </a:solidFill>
            <a:miter lim="800000"/>
            <a:headEnd/>
            <a:tailEnd/>
          </a:ln>
        </p:spPr>
        <p:txBody>
          <a:bodyPr>
            <a:spAutoFit/>
          </a:bodyPr>
          <a:lstStyle/>
          <a:p>
            <a:pPr>
              <a:lnSpc>
                <a:spcPct val="90000"/>
              </a:lnSpc>
              <a:spcBef>
                <a:spcPct val="20000"/>
              </a:spcBef>
              <a:defRPr/>
            </a:pPr>
            <a:r>
              <a:rPr lang="en-US" b="1" kern="0" dirty="0">
                <a:latin typeface="+mn-lt"/>
              </a:rPr>
              <a:t>Potential environmental influences on discharge include:</a:t>
            </a:r>
          </a:p>
          <a:p>
            <a:pPr>
              <a:lnSpc>
                <a:spcPct val="90000"/>
              </a:lnSpc>
              <a:spcBef>
                <a:spcPct val="20000"/>
              </a:spcBef>
              <a:defRPr/>
            </a:pPr>
            <a:r>
              <a:rPr lang="en-US" b="1" kern="0" dirty="0">
                <a:latin typeface="+mn-lt"/>
              </a:rPr>
              <a:t>Drought</a:t>
            </a:r>
          </a:p>
          <a:p>
            <a:pPr>
              <a:lnSpc>
                <a:spcPct val="90000"/>
              </a:lnSpc>
              <a:spcBef>
                <a:spcPct val="20000"/>
              </a:spcBef>
              <a:defRPr/>
            </a:pPr>
            <a:r>
              <a:rPr lang="en-US" b="1" kern="0" dirty="0">
                <a:latin typeface="+mn-lt"/>
              </a:rPr>
              <a:t>Storm Events</a:t>
            </a:r>
          </a:p>
          <a:p>
            <a:pPr>
              <a:lnSpc>
                <a:spcPct val="90000"/>
              </a:lnSpc>
              <a:spcBef>
                <a:spcPct val="20000"/>
              </a:spcBef>
              <a:defRPr/>
            </a:pPr>
            <a:r>
              <a:rPr lang="en-US" b="1" kern="0" dirty="0">
                <a:latin typeface="+mn-lt"/>
              </a:rPr>
              <a:t>Climate Change</a:t>
            </a:r>
          </a:p>
          <a:p>
            <a:pPr>
              <a:lnSpc>
                <a:spcPct val="90000"/>
              </a:lnSpc>
              <a:spcBef>
                <a:spcPct val="20000"/>
              </a:spcBef>
              <a:defRPr/>
            </a:pPr>
            <a:r>
              <a:rPr lang="en-US" b="1" kern="0" dirty="0" smtClean="0">
                <a:latin typeface="+mn-lt"/>
              </a:rPr>
              <a:t>Seasonality</a:t>
            </a:r>
            <a:endParaRPr lang="en-US" b="1" kern="0" dirty="0">
              <a:latin typeface="+mn-lt"/>
            </a:endParaRPr>
          </a:p>
        </p:txBody>
      </p:sp>
      <p:sp>
        <p:nvSpPr>
          <p:cNvPr id="16" name="Rectangle 2"/>
          <p:cNvSpPr txBox="1">
            <a:spLocks noChangeArrowheads="1"/>
          </p:cNvSpPr>
          <p:nvPr/>
        </p:nvSpPr>
        <p:spPr bwMode="auto">
          <a:xfrm>
            <a:off x="5511800" y="4140200"/>
            <a:ext cx="3187700" cy="1809726"/>
          </a:xfrm>
          <a:prstGeom prst="rect">
            <a:avLst/>
          </a:prstGeom>
          <a:solidFill>
            <a:srgbClr val="CCECFF">
              <a:alpha val="50195"/>
            </a:srgbClr>
          </a:solidFill>
          <a:ln w="25400">
            <a:solidFill>
              <a:srgbClr val="006699"/>
            </a:solidFill>
            <a:miter lim="800000"/>
            <a:headEnd/>
            <a:tailEnd/>
          </a:ln>
        </p:spPr>
        <p:txBody>
          <a:bodyPr>
            <a:spAutoFit/>
          </a:bodyPr>
          <a:lstStyle/>
          <a:p>
            <a:pPr>
              <a:lnSpc>
                <a:spcPct val="90000"/>
              </a:lnSpc>
              <a:spcBef>
                <a:spcPct val="20000"/>
              </a:spcBef>
              <a:defRPr/>
            </a:pPr>
            <a:r>
              <a:rPr lang="en-US" b="1" kern="0" dirty="0">
                <a:latin typeface="+mn-lt"/>
              </a:rPr>
              <a:t>Potential human influences on discharge include:</a:t>
            </a:r>
          </a:p>
          <a:p>
            <a:pPr>
              <a:lnSpc>
                <a:spcPct val="90000"/>
              </a:lnSpc>
              <a:spcBef>
                <a:spcPct val="20000"/>
              </a:spcBef>
              <a:defRPr/>
            </a:pPr>
            <a:r>
              <a:rPr lang="en-US" b="1" kern="0" dirty="0">
                <a:latin typeface="+mn-lt"/>
              </a:rPr>
              <a:t>Land Use Changes </a:t>
            </a:r>
          </a:p>
          <a:p>
            <a:pPr>
              <a:lnSpc>
                <a:spcPct val="90000"/>
              </a:lnSpc>
              <a:spcBef>
                <a:spcPct val="20000"/>
              </a:spcBef>
              <a:defRPr/>
            </a:pPr>
            <a:r>
              <a:rPr lang="en-US" b="1" kern="0" dirty="0">
                <a:latin typeface="+mn-lt"/>
              </a:rPr>
              <a:t>(agriculture, development)</a:t>
            </a:r>
          </a:p>
          <a:p>
            <a:pPr>
              <a:lnSpc>
                <a:spcPct val="90000"/>
              </a:lnSpc>
              <a:spcBef>
                <a:spcPct val="20000"/>
              </a:spcBef>
              <a:defRPr/>
            </a:pPr>
            <a:r>
              <a:rPr lang="en-US" b="1" kern="0" dirty="0">
                <a:latin typeface="+mn-lt"/>
              </a:rPr>
              <a:t>River alterations</a:t>
            </a:r>
          </a:p>
          <a:p>
            <a:pPr>
              <a:lnSpc>
                <a:spcPct val="90000"/>
              </a:lnSpc>
              <a:spcBef>
                <a:spcPct val="20000"/>
              </a:spcBef>
              <a:defRPr/>
            </a:pPr>
            <a:r>
              <a:rPr lang="en-US" b="1" kern="0" dirty="0">
                <a:latin typeface="+mn-lt"/>
              </a:rPr>
              <a:t>(dams, dikes, diversions</a:t>
            </a:r>
            <a:r>
              <a:rPr lang="en-US" b="1" kern="0" dirty="0" smtClean="0">
                <a:latin typeface="+mn-lt"/>
              </a:rPr>
              <a:t>)</a:t>
            </a:r>
            <a:endParaRPr lang="en-US" b="1" kern="0" dirty="0">
              <a:latin typeface="+mn-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p:spPr>
        <p:txBody>
          <a:bodyPr/>
          <a:lstStyle/>
          <a:p>
            <a:fld id="{0A67556E-C3C9-4EB2-A65A-7530502F6B35}" type="slidenum">
              <a:rPr lang="en-US" smtClean="0"/>
              <a:pPr/>
              <a:t>13</a:t>
            </a:fld>
            <a:endParaRPr lang="en-US" smtClean="0"/>
          </a:p>
        </p:txBody>
      </p:sp>
      <p:sp>
        <p:nvSpPr>
          <p:cNvPr id="15363" name="Rectangle 2"/>
          <p:cNvSpPr>
            <a:spLocks noGrp="1" noChangeArrowheads="1"/>
          </p:cNvSpPr>
          <p:nvPr>
            <p:ph type="title"/>
          </p:nvPr>
        </p:nvSpPr>
        <p:spPr/>
        <p:txBody>
          <a:bodyPr/>
          <a:lstStyle/>
          <a:p>
            <a:pPr eaLnBrk="1" hangingPunct="1"/>
            <a:r>
              <a:rPr lang="en-US" smtClean="0"/>
              <a:t>End of Module Assignment</a:t>
            </a:r>
          </a:p>
        </p:txBody>
      </p:sp>
      <p:sp>
        <p:nvSpPr>
          <p:cNvPr id="15364" name="Text Box 3"/>
          <p:cNvSpPr txBox="1">
            <a:spLocks noChangeArrowheads="1"/>
          </p:cNvSpPr>
          <p:nvPr/>
        </p:nvSpPr>
        <p:spPr bwMode="auto">
          <a:xfrm>
            <a:off x="396875" y="1162050"/>
            <a:ext cx="8255000" cy="4786313"/>
          </a:xfrm>
          <a:prstGeom prst="rect">
            <a:avLst/>
          </a:prstGeom>
          <a:solidFill>
            <a:srgbClr val="CCFFCC">
              <a:alpha val="50195"/>
            </a:srgbClr>
          </a:solidFill>
          <a:ln w="25400" algn="ctr">
            <a:solidFill>
              <a:srgbClr val="008000"/>
            </a:solidFill>
            <a:miter lim="800000"/>
            <a:headEnd/>
            <a:tailEnd/>
          </a:ln>
        </p:spPr>
        <p:txBody>
          <a:bodyPr>
            <a:spAutoFit/>
          </a:bodyPr>
          <a:lstStyle/>
          <a:p>
            <a:pPr marL="342900" indent="-342900" algn="l">
              <a:buFontTx/>
              <a:buAutoNum type="arabicPeriod"/>
            </a:pPr>
            <a:r>
              <a:rPr lang="en-US"/>
              <a:t> Turn in the following assignments:</a:t>
            </a:r>
          </a:p>
          <a:p>
            <a:pPr marL="342900" indent="-342900" algn="l"/>
            <a:r>
              <a:rPr lang="en-US"/>
              <a:t>	A. Your spreadsheet showing your calculated discharge from the field diagram exercise.</a:t>
            </a:r>
          </a:p>
          <a:p>
            <a:pPr marL="342900" indent="-342900" algn="l"/>
            <a:r>
              <a:rPr lang="en-US"/>
              <a:t>	B. Your responses to the questions for evaluating the graph.</a:t>
            </a:r>
          </a:p>
          <a:p>
            <a:pPr marL="342900" indent="-342900" algn="l"/>
            <a:endParaRPr lang="en-US"/>
          </a:p>
          <a:p>
            <a:pPr marL="342900" indent="-342900" algn="l"/>
            <a:r>
              <a:rPr lang="en-US"/>
              <a:t>2. The Merrimack River has a base flow of 731 ft</a:t>
            </a:r>
            <a:r>
              <a:rPr lang="en-US" baseline="30000"/>
              <a:t>3</a:t>
            </a:r>
            <a:r>
              <a:rPr lang="en-US"/>
              <a:t>/sec.  You just returned from taking measurements of the area and mean velocity for the river.  The area is 166.2 ft</a:t>
            </a:r>
            <a:r>
              <a:rPr lang="en-US" baseline="30000"/>
              <a:t>2</a:t>
            </a:r>
            <a:r>
              <a:rPr lang="en-US"/>
              <a:t> and the mean velocity is 3.52 ft/sec.  What is the current discharge (Q)? </a:t>
            </a:r>
          </a:p>
          <a:p>
            <a:pPr marL="342900" indent="-342900" algn="l">
              <a:buFontTx/>
              <a:buAutoNum type="arabicPeriod"/>
            </a:pPr>
            <a:endParaRPr lang="en-US"/>
          </a:p>
          <a:p>
            <a:pPr marL="342900" indent="-342900" algn="l"/>
            <a:r>
              <a:rPr lang="en-US"/>
              <a:t>3. Based on your calculated discharge in question #2, predict what the time of year and the climate are when this discharge was measured.</a:t>
            </a:r>
          </a:p>
          <a:p>
            <a:pPr marL="342900" indent="-342900" algn="l">
              <a:buFontTx/>
              <a:buAutoNum type="arabicPeriod"/>
            </a:pPr>
            <a:endParaRPr lang="en-US"/>
          </a:p>
          <a:p>
            <a:pPr marL="342900" indent="-342900" algn="l">
              <a:buFontTx/>
              <a:buAutoNum type="arabicPeriod"/>
            </a:pPr>
            <a:endParaRPr lang="en-US"/>
          </a:p>
          <a:p>
            <a:pPr marL="342900" indent="-342900" algn="l"/>
            <a:r>
              <a:rPr lang="en-US"/>
              <a:t>4. Identify three environmental or human factors that would affect a river or stream discharge.</a:t>
            </a:r>
          </a:p>
          <a:p>
            <a:pPr marL="342900" indent="-342900" algn="l"/>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p>
            <a:fld id="{FD4BA500-E486-437D-AC80-7FBE605194EA}" type="slidenum">
              <a:rPr lang="en-US" smtClean="0"/>
              <a:pPr/>
              <a:t>14</a:t>
            </a:fld>
            <a:endParaRPr lang="en-US" smtClean="0"/>
          </a:p>
        </p:txBody>
      </p:sp>
      <p:sp>
        <p:nvSpPr>
          <p:cNvPr id="17411" name="Rectangle 2"/>
          <p:cNvSpPr>
            <a:spLocks noGrp="1" noChangeArrowheads="1"/>
          </p:cNvSpPr>
          <p:nvPr>
            <p:ph type="body" idx="1"/>
          </p:nvPr>
        </p:nvSpPr>
        <p:spPr>
          <a:xfrm>
            <a:off x="452438" y="949325"/>
            <a:ext cx="8229600" cy="381000"/>
          </a:xfrm>
          <a:solidFill>
            <a:srgbClr val="CCECFF">
              <a:alpha val="50195"/>
            </a:srgbClr>
          </a:solidFill>
          <a:ln w="25400">
            <a:solidFill>
              <a:srgbClr val="006699"/>
            </a:solidFill>
          </a:ln>
        </p:spPr>
        <p:txBody>
          <a:bodyPr/>
          <a:lstStyle/>
          <a:p>
            <a:pPr marL="609600" indent="-609600" algn="ctr" eaLnBrk="1" hangingPunct="1">
              <a:lnSpc>
                <a:spcPct val="80000"/>
              </a:lnSpc>
              <a:buFontTx/>
              <a:buNone/>
            </a:pPr>
            <a:r>
              <a:rPr lang="en-US" sz="1800" b="1" smtClean="0">
                <a:solidFill>
                  <a:schemeClr val="tx1"/>
                </a:solidFill>
              </a:rPr>
              <a:t>A trapezoid is a four-sided object with only one set of parallel sides. </a:t>
            </a:r>
          </a:p>
        </p:txBody>
      </p:sp>
      <p:sp>
        <p:nvSpPr>
          <p:cNvPr id="17412" name="Text Box 4"/>
          <p:cNvSpPr txBox="1">
            <a:spLocks noChangeArrowheads="1"/>
          </p:cNvSpPr>
          <p:nvPr/>
        </p:nvSpPr>
        <p:spPr bwMode="auto">
          <a:xfrm>
            <a:off x="219075" y="149225"/>
            <a:ext cx="1263650" cy="366713"/>
          </a:xfrm>
          <a:prstGeom prst="rect">
            <a:avLst/>
          </a:prstGeom>
          <a:noFill/>
          <a:ln w="9525">
            <a:noFill/>
            <a:miter lim="800000"/>
            <a:headEnd/>
            <a:tailEnd/>
          </a:ln>
        </p:spPr>
        <p:txBody>
          <a:bodyPr wrap="none">
            <a:spAutoFit/>
          </a:bodyPr>
          <a:lstStyle/>
          <a:p>
            <a:pPr algn="l"/>
            <a:r>
              <a:rPr lang="en-US" b="1"/>
              <a:t>Trapezoid</a:t>
            </a:r>
            <a:endParaRPr lang="en-US" sz="2800" b="1">
              <a:solidFill>
                <a:srgbClr val="800000"/>
              </a:solidFill>
            </a:endParaRPr>
          </a:p>
        </p:txBody>
      </p:sp>
      <p:sp>
        <p:nvSpPr>
          <p:cNvPr id="17413" name="Rectangle 6"/>
          <p:cNvSpPr>
            <a:spLocks noChangeArrowheads="1"/>
          </p:cNvSpPr>
          <p:nvPr/>
        </p:nvSpPr>
        <p:spPr bwMode="auto">
          <a:xfrm>
            <a:off x="2678113" y="5127625"/>
            <a:ext cx="3352800" cy="457200"/>
          </a:xfrm>
          <a:prstGeom prst="rect">
            <a:avLst/>
          </a:prstGeom>
          <a:solidFill>
            <a:srgbClr val="FF7C80">
              <a:alpha val="79999"/>
            </a:srgbClr>
          </a:solidFill>
          <a:ln w="25400">
            <a:solidFill>
              <a:srgbClr val="800000"/>
            </a:solidFill>
            <a:miter lim="800000"/>
            <a:headEnd/>
            <a:tailEnd/>
          </a:ln>
        </p:spPr>
        <p:txBody>
          <a:bodyPr anchor="ctr"/>
          <a:lstStyle/>
          <a:p>
            <a:r>
              <a:rPr lang="en-US" sz="1600" b="1">
                <a:solidFill>
                  <a:srgbClr val="800000"/>
                </a:solidFill>
                <a:hlinkClick r:id="rId3" action="ppaction://hlinksldjump"/>
              </a:rPr>
              <a:t>Return to Module</a:t>
            </a:r>
            <a:endParaRPr lang="en-US" sz="1600" b="1">
              <a:solidFill>
                <a:srgbClr val="800000"/>
              </a:solidFill>
            </a:endParaRPr>
          </a:p>
        </p:txBody>
      </p:sp>
      <p:sp>
        <p:nvSpPr>
          <p:cNvPr id="17414" name="AutoShape 7"/>
          <p:cNvSpPr>
            <a:spLocks noChangeArrowheads="1"/>
          </p:cNvSpPr>
          <p:nvPr/>
        </p:nvSpPr>
        <p:spPr bwMode="auto">
          <a:xfrm>
            <a:off x="1371600" y="1849438"/>
            <a:ext cx="960438" cy="7540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38100" algn="ctr">
            <a:solidFill>
              <a:schemeClr val="tx1"/>
            </a:solidFill>
            <a:miter lim="800000"/>
            <a:headEnd/>
            <a:tailEnd/>
          </a:ln>
        </p:spPr>
        <p:txBody>
          <a:bodyPr anchor="ctr">
            <a:spAutoFit/>
          </a:bodyPr>
          <a:lstStyle/>
          <a:p>
            <a:endParaRPr lang="en-US"/>
          </a:p>
        </p:txBody>
      </p:sp>
      <p:sp>
        <p:nvSpPr>
          <p:cNvPr id="17415" name="AutoShape 9"/>
          <p:cNvSpPr>
            <a:spLocks noChangeArrowheads="1"/>
          </p:cNvSpPr>
          <p:nvPr/>
        </p:nvSpPr>
        <p:spPr bwMode="auto">
          <a:xfrm rot="10800000">
            <a:off x="3090863" y="1851025"/>
            <a:ext cx="1933575" cy="75406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978 w 21600"/>
              <a:gd name="T13" fmla="*/ 3978 h 21600"/>
              <a:gd name="T14" fmla="*/ 17622 w 21600"/>
              <a:gd name="T15" fmla="*/ 17622 h 21600"/>
            </a:gdLst>
            <a:ahLst/>
            <a:cxnLst>
              <a:cxn ang="T8">
                <a:pos x="T0" y="T1"/>
              </a:cxn>
              <a:cxn ang="T9">
                <a:pos x="T2" y="T3"/>
              </a:cxn>
              <a:cxn ang="T10">
                <a:pos x="T4" y="T5"/>
              </a:cxn>
              <a:cxn ang="T11">
                <a:pos x="T6" y="T7"/>
              </a:cxn>
            </a:cxnLst>
            <a:rect l="T12" t="T13" r="T14" b="T15"/>
            <a:pathLst>
              <a:path w="21600" h="21600">
                <a:moveTo>
                  <a:pt x="0" y="0"/>
                </a:moveTo>
                <a:lnTo>
                  <a:pt x="4356" y="21600"/>
                </a:lnTo>
                <a:lnTo>
                  <a:pt x="17244" y="21600"/>
                </a:lnTo>
                <a:lnTo>
                  <a:pt x="21600" y="0"/>
                </a:lnTo>
                <a:close/>
              </a:path>
            </a:pathLst>
          </a:custGeom>
          <a:noFill/>
          <a:ln w="38100" algn="ctr">
            <a:solidFill>
              <a:schemeClr val="tx1"/>
            </a:solidFill>
            <a:miter lim="800000"/>
            <a:headEnd/>
            <a:tailEnd/>
          </a:ln>
        </p:spPr>
        <p:txBody>
          <a:bodyPr anchor="ctr">
            <a:spAutoFit/>
          </a:bodyPr>
          <a:lstStyle/>
          <a:p>
            <a:endParaRPr lang="en-US"/>
          </a:p>
        </p:txBody>
      </p:sp>
      <p:sp>
        <p:nvSpPr>
          <p:cNvPr id="17416" name="Freeform 11"/>
          <p:cNvSpPr>
            <a:spLocks/>
          </p:cNvSpPr>
          <p:nvPr/>
        </p:nvSpPr>
        <p:spPr bwMode="auto">
          <a:xfrm>
            <a:off x="5889625" y="1955800"/>
            <a:ext cx="1320800" cy="647700"/>
          </a:xfrm>
          <a:custGeom>
            <a:avLst/>
            <a:gdLst>
              <a:gd name="T0" fmla="*/ 0 w 832"/>
              <a:gd name="T1" fmla="*/ 0 h 408"/>
              <a:gd name="T2" fmla="*/ 2147483647 w 832"/>
              <a:gd name="T3" fmla="*/ 2147483647 h 408"/>
              <a:gd name="T4" fmla="*/ 2147483647 w 832"/>
              <a:gd name="T5" fmla="*/ 2147483647 h 408"/>
              <a:gd name="T6" fmla="*/ 2147483647 w 832"/>
              <a:gd name="T7" fmla="*/ 0 h 408"/>
              <a:gd name="T8" fmla="*/ 0 w 832"/>
              <a:gd name="T9" fmla="*/ 0 h 408"/>
              <a:gd name="T10" fmla="*/ 0 60000 65536"/>
              <a:gd name="T11" fmla="*/ 0 60000 65536"/>
              <a:gd name="T12" fmla="*/ 0 60000 65536"/>
              <a:gd name="T13" fmla="*/ 0 60000 65536"/>
              <a:gd name="T14" fmla="*/ 0 60000 65536"/>
              <a:gd name="T15" fmla="*/ 0 w 832"/>
              <a:gd name="T16" fmla="*/ 0 h 408"/>
              <a:gd name="T17" fmla="*/ 832 w 832"/>
              <a:gd name="T18" fmla="*/ 408 h 408"/>
            </a:gdLst>
            <a:ahLst/>
            <a:cxnLst>
              <a:cxn ang="T10">
                <a:pos x="T0" y="T1"/>
              </a:cxn>
              <a:cxn ang="T11">
                <a:pos x="T2" y="T3"/>
              </a:cxn>
              <a:cxn ang="T12">
                <a:pos x="T4" y="T5"/>
              </a:cxn>
              <a:cxn ang="T13">
                <a:pos x="T6" y="T7"/>
              </a:cxn>
              <a:cxn ang="T14">
                <a:pos x="T8" y="T9"/>
              </a:cxn>
            </a:cxnLst>
            <a:rect l="T15" t="T16" r="T17" b="T18"/>
            <a:pathLst>
              <a:path w="832" h="408">
                <a:moveTo>
                  <a:pt x="0" y="0"/>
                </a:moveTo>
                <a:lnTo>
                  <a:pt x="8" y="408"/>
                </a:lnTo>
                <a:lnTo>
                  <a:pt x="832" y="408"/>
                </a:lnTo>
                <a:lnTo>
                  <a:pt x="554" y="0"/>
                </a:lnTo>
                <a:lnTo>
                  <a:pt x="0" y="0"/>
                </a:lnTo>
              </a:path>
            </a:pathLst>
          </a:custGeom>
          <a:noFill/>
          <a:ln w="38100">
            <a:solidFill>
              <a:schemeClr val="tx1"/>
            </a:solidFill>
            <a:round/>
            <a:headEnd/>
            <a:tailEnd/>
          </a:ln>
        </p:spPr>
        <p:txBody>
          <a:bodyPr anchor="ctr">
            <a:spAutoFit/>
          </a:bodyPr>
          <a:lstStyle/>
          <a:p>
            <a:endParaRPr lang="en-US"/>
          </a:p>
        </p:txBody>
      </p:sp>
      <p:sp>
        <p:nvSpPr>
          <p:cNvPr id="17417" name="Rectangle 12"/>
          <p:cNvSpPr>
            <a:spLocks noChangeArrowheads="1"/>
          </p:cNvSpPr>
          <p:nvPr/>
        </p:nvSpPr>
        <p:spPr bwMode="auto">
          <a:xfrm>
            <a:off x="2041525" y="3249613"/>
            <a:ext cx="4235450" cy="771525"/>
          </a:xfrm>
          <a:prstGeom prst="rect">
            <a:avLst/>
          </a:prstGeom>
          <a:noFill/>
          <a:ln w="9525">
            <a:noFill/>
            <a:miter lim="800000"/>
            <a:headEnd/>
            <a:tailEnd/>
          </a:ln>
        </p:spPr>
        <p:txBody>
          <a:bodyPr/>
          <a:lstStyle/>
          <a:p>
            <a:pPr indent="1588" algn="l">
              <a:spcBef>
                <a:spcPct val="20000"/>
              </a:spcBef>
            </a:pPr>
            <a:r>
              <a:rPr lang="en-US" sz="2400">
                <a:solidFill>
                  <a:srgbClr val="800000"/>
                </a:solidFill>
              </a:rPr>
              <a:t>Area</a:t>
            </a:r>
            <a:r>
              <a:rPr lang="en-US" sz="2400" baseline="-25000">
                <a:solidFill>
                  <a:srgbClr val="800000"/>
                </a:solidFill>
              </a:rPr>
              <a:t>Trapezoid</a:t>
            </a:r>
            <a:r>
              <a:rPr lang="en-US" sz="2400">
                <a:solidFill>
                  <a:srgbClr val="800000"/>
                </a:solidFill>
              </a:rPr>
              <a:t> = ((B + D)/2)* E</a:t>
            </a:r>
          </a:p>
        </p:txBody>
      </p:sp>
      <p:sp>
        <p:nvSpPr>
          <p:cNvPr id="17418" name="Text Box 14"/>
          <p:cNvSpPr txBox="1">
            <a:spLocks noChangeArrowheads="1"/>
          </p:cNvSpPr>
          <p:nvPr/>
        </p:nvSpPr>
        <p:spPr bwMode="auto">
          <a:xfrm>
            <a:off x="2881313" y="2005013"/>
            <a:ext cx="439737" cy="366712"/>
          </a:xfrm>
          <a:prstGeom prst="rect">
            <a:avLst/>
          </a:prstGeom>
          <a:noFill/>
          <a:ln w="9525" algn="ctr">
            <a:noFill/>
            <a:miter lim="800000"/>
            <a:headEnd/>
            <a:tailEnd/>
          </a:ln>
        </p:spPr>
        <p:txBody>
          <a:bodyPr>
            <a:spAutoFit/>
          </a:bodyPr>
          <a:lstStyle/>
          <a:p>
            <a:pPr>
              <a:spcBef>
                <a:spcPct val="50000"/>
              </a:spcBef>
            </a:pPr>
            <a:r>
              <a:rPr lang="en-US"/>
              <a:t>A</a:t>
            </a:r>
          </a:p>
        </p:txBody>
      </p:sp>
      <p:sp>
        <p:nvSpPr>
          <p:cNvPr id="17419" name="Text Box 15"/>
          <p:cNvSpPr txBox="1">
            <a:spLocks noChangeArrowheads="1"/>
          </p:cNvSpPr>
          <p:nvPr/>
        </p:nvSpPr>
        <p:spPr bwMode="auto">
          <a:xfrm>
            <a:off x="3759200" y="2652713"/>
            <a:ext cx="439738" cy="366712"/>
          </a:xfrm>
          <a:prstGeom prst="rect">
            <a:avLst/>
          </a:prstGeom>
          <a:noFill/>
          <a:ln w="9525" algn="ctr">
            <a:noFill/>
            <a:miter lim="800000"/>
            <a:headEnd/>
            <a:tailEnd/>
          </a:ln>
        </p:spPr>
        <p:txBody>
          <a:bodyPr>
            <a:spAutoFit/>
          </a:bodyPr>
          <a:lstStyle/>
          <a:p>
            <a:pPr>
              <a:spcBef>
                <a:spcPct val="50000"/>
              </a:spcBef>
            </a:pPr>
            <a:r>
              <a:rPr lang="en-US"/>
              <a:t>D</a:t>
            </a:r>
          </a:p>
        </p:txBody>
      </p:sp>
      <p:sp>
        <p:nvSpPr>
          <p:cNvPr id="17420" name="Text Box 16"/>
          <p:cNvSpPr txBox="1">
            <a:spLocks noChangeArrowheads="1"/>
          </p:cNvSpPr>
          <p:nvPr/>
        </p:nvSpPr>
        <p:spPr bwMode="auto">
          <a:xfrm>
            <a:off x="4806950" y="2006600"/>
            <a:ext cx="439738" cy="366713"/>
          </a:xfrm>
          <a:prstGeom prst="rect">
            <a:avLst/>
          </a:prstGeom>
          <a:noFill/>
          <a:ln w="9525" algn="ctr">
            <a:noFill/>
            <a:miter lim="800000"/>
            <a:headEnd/>
            <a:tailEnd/>
          </a:ln>
        </p:spPr>
        <p:txBody>
          <a:bodyPr>
            <a:spAutoFit/>
          </a:bodyPr>
          <a:lstStyle/>
          <a:p>
            <a:pPr>
              <a:spcBef>
                <a:spcPct val="50000"/>
              </a:spcBef>
            </a:pPr>
            <a:r>
              <a:rPr lang="en-US"/>
              <a:t>C</a:t>
            </a:r>
          </a:p>
        </p:txBody>
      </p:sp>
      <p:sp>
        <p:nvSpPr>
          <p:cNvPr id="17421" name="Text Box 17"/>
          <p:cNvSpPr txBox="1">
            <a:spLocks noChangeArrowheads="1"/>
          </p:cNvSpPr>
          <p:nvPr/>
        </p:nvSpPr>
        <p:spPr bwMode="auto">
          <a:xfrm>
            <a:off x="3767138" y="1463675"/>
            <a:ext cx="439737" cy="366713"/>
          </a:xfrm>
          <a:prstGeom prst="rect">
            <a:avLst/>
          </a:prstGeom>
          <a:noFill/>
          <a:ln w="9525" algn="ctr">
            <a:noFill/>
            <a:miter lim="800000"/>
            <a:headEnd/>
            <a:tailEnd/>
          </a:ln>
        </p:spPr>
        <p:txBody>
          <a:bodyPr>
            <a:spAutoFit/>
          </a:bodyPr>
          <a:lstStyle/>
          <a:p>
            <a:pPr>
              <a:spcBef>
                <a:spcPct val="50000"/>
              </a:spcBef>
            </a:pPr>
            <a:r>
              <a:rPr lang="en-US"/>
              <a:t>B</a:t>
            </a:r>
          </a:p>
        </p:txBody>
      </p:sp>
      <p:sp>
        <p:nvSpPr>
          <p:cNvPr id="17422" name="Line 18"/>
          <p:cNvSpPr>
            <a:spLocks noChangeShapeType="1"/>
          </p:cNvSpPr>
          <p:nvPr/>
        </p:nvSpPr>
        <p:spPr bwMode="auto">
          <a:xfrm>
            <a:off x="4627563" y="1868488"/>
            <a:ext cx="0" cy="741362"/>
          </a:xfrm>
          <a:prstGeom prst="line">
            <a:avLst/>
          </a:prstGeom>
          <a:noFill/>
          <a:ln w="28575">
            <a:solidFill>
              <a:schemeClr val="tx1"/>
            </a:solidFill>
            <a:prstDash val="dash"/>
            <a:round/>
            <a:headEnd/>
            <a:tailEnd/>
          </a:ln>
        </p:spPr>
        <p:txBody>
          <a:bodyPr anchor="ctr">
            <a:spAutoFit/>
          </a:bodyPr>
          <a:lstStyle/>
          <a:p>
            <a:endParaRPr lang="en-US"/>
          </a:p>
        </p:txBody>
      </p:sp>
      <p:sp>
        <p:nvSpPr>
          <p:cNvPr id="17423" name="Text Box 19"/>
          <p:cNvSpPr txBox="1">
            <a:spLocks noChangeArrowheads="1"/>
          </p:cNvSpPr>
          <p:nvPr/>
        </p:nvSpPr>
        <p:spPr bwMode="auto">
          <a:xfrm>
            <a:off x="4259263" y="2003425"/>
            <a:ext cx="439737" cy="366713"/>
          </a:xfrm>
          <a:prstGeom prst="rect">
            <a:avLst/>
          </a:prstGeom>
          <a:noFill/>
          <a:ln w="9525" algn="ctr">
            <a:noFill/>
            <a:miter lim="800000"/>
            <a:headEnd/>
            <a:tailEnd/>
          </a:ln>
        </p:spPr>
        <p:txBody>
          <a:bodyPr>
            <a:spAutoFit/>
          </a:bodyPr>
          <a:lstStyle/>
          <a:p>
            <a:pPr>
              <a:spcBef>
                <a:spcPct val="50000"/>
              </a:spcBef>
            </a:pPr>
            <a:r>
              <a:rPr lang="en-US"/>
              <a:t>E</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Rectangle 6"/>
          <p:cNvSpPr>
            <a:spLocks noChangeArrowheads="1"/>
          </p:cNvSpPr>
          <p:nvPr/>
        </p:nvSpPr>
        <p:spPr bwMode="auto">
          <a:xfrm>
            <a:off x="3078163" y="6094413"/>
            <a:ext cx="3087687" cy="338554"/>
          </a:xfrm>
          <a:prstGeom prst="rect">
            <a:avLst/>
          </a:prstGeom>
          <a:solidFill>
            <a:srgbClr val="FF7C80">
              <a:alpha val="50000"/>
            </a:srgbClr>
          </a:solidFill>
          <a:ln w="25400">
            <a:solidFill>
              <a:srgbClr val="800000"/>
            </a:solidFill>
            <a:miter lim="800000"/>
            <a:headEnd/>
            <a:tailEnd/>
          </a:ln>
        </p:spPr>
        <p:txBody>
          <a:bodyPr anchor="ctr">
            <a:spAutoFit/>
          </a:bodyPr>
          <a:lstStyle/>
          <a:p>
            <a:r>
              <a:rPr lang="en-US" sz="1600" b="1" dirty="0">
                <a:hlinkClick r:id="rId4" action="ppaction://hlinksldjump"/>
              </a:rPr>
              <a:t>Return to Module</a:t>
            </a:r>
            <a:endParaRPr lang="en-US" sz="1600" b="1" dirty="0"/>
          </a:p>
        </p:txBody>
      </p:sp>
      <p:sp>
        <p:nvSpPr>
          <p:cNvPr id="48130"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E985A2AD-F2C4-425B-AC98-6DFC352530A8}" type="slidenum">
              <a:rPr lang="en-US" sz="1400"/>
              <a:pPr algn="r"/>
              <a:t>15</a:t>
            </a:fld>
            <a:endParaRPr lang="en-US" sz="1400"/>
          </a:p>
        </p:txBody>
      </p:sp>
      <p:sp>
        <p:nvSpPr>
          <p:cNvPr id="48132" name="Text Box 4"/>
          <p:cNvSpPr txBox="1">
            <a:spLocks noChangeArrowheads="1"/>
          </p:cNvSpPr>
          <p:nvPr/>
        </p:nvSpPr>
        <p:spPr bwMode="auto">
          <a:xfrm>
            <a:off x="219075" y="149225"/>
            <a:ext cx="3422650" cy="366713"/>
          </a:xfrm>
          <a:prstGeom prst="rect">
            <a:avLst/>
          </a:prstGeom>
          <a:noFill/>
          <a:ln w="9525">
            <a:noFill/>
            <a:miter lim="800000"/>
            <a:headEnd/>
            <a:tailEnd/>
          </a:ln>
        </p:spPr>
        <p:txBody>
          <a:bodyPr wrap="none">
            <a:spAutoFit/>
          </a:bodyPr>
          <a:lstStyle/>
          <a:p>
            <a:pPr algn="l"/>
            <a:r>
              <a:rPr lang="en-US" b="1"/>
              <a:t>Slide 9 Spreadsheet Template</a:t>
            </a:r>
            <a:endParaRPr lang="en-US" sz="2800" b="1">
              <a:solidFill>
                <a:srgbClr val="800000"/>
              </a:solidFill>
            </a:endParaRPr>
          </a:p>
        </p:txBody>
      </p:sp>
      <p:sp>
        <p:nvSpPr>
          <p:cNvPr id="48138" name="Text Box 14"/>
          <p:cNvSpPr txBox="1">
            <a:spLocks noChangeArrowheads="1"/>
          </p:cNvSpPr>
          <p:nvPr/>
        </p:nvSpPr>
        <p:spPr bwMode="auto">
          <a:xfrm>
            <a:off x="2881313" y="2005013"/>
            <a:ext cx="439737" cy="366712"/>
          </a:xfrm>
          <a:prstGeom prst="rect">
            <a:avLst/>
          </a:prstGeom>
          <a:noFill/>
          <a:ln w="9525" algn="ctr">
            <a:noFill/>
            <a:miter lim="800000"/>
            <a:headEnd/>
            <a:tailEnd/>
          </a:ln>
        </p:spPr>
        <p:txBody>
          <a:bodyPr>
            <a:spAutoFit/>
          </a:bodyPr>
          <a:lstStyle/>
          <a:p>
            <a:pPr>
              <a:spcBef>
                <a:spcPct val="50000"/>
              </a:spcBef>
            </a:pPr>
            <a:endParaRPr lang="en-US"/>
          </a:p>
        </p:txBody>
      </p:sp>
      <p:sp>
        <p:nvSpPr>
          <p:cNvPr id="57517" name="Rectangle 14"/>
          <p:cNvSpPr>
            <a:spLocks noChangeArrowheads="1"/>
          </p:cNvSpPr>
          <p:nvPr/>
        </p:nvSpPr>
        <p:spPr bwMode="auto">
          <a:xfrm>
            <a:off x="285750" y="722313"/>
            <a:ext cx="8631238" cy="860425"/>
          </a:xfrm>
          <a:prstGeom prst="rect">
            <a:avLst/>
          </a:prstGeom>
          <a:solidFill>
            <a:srgbClr val="CCFFCC">
              <a:alpha val="50195"/>
            </a:srgbClr>
          </a:solidFill>
          <a:ln w="34925">
            <a:solidFill>
              <a:srgbClr val="339966"/>
            </a:solidFill>
            <a:miter lim="800000"/>
            <a:headEnd/>
            <a:tailEnd/>
          </a:ln>
        </p:spPr>
        <p:txBody>
          <a:bodyPr anchor="ctr">
            <a:spAutoFit/>
          </a:bodyPr>
          <a:lstStyle/>
          <a:p>
            <a:r>
              <a:rPr lang="en-US" sz="1600" b="1" dirty="0">
                <a:solidFill>
                  <a:schemeClr val="tx2"/>
                </a:solidFill>
              </a:rPr>
              <a:t>To access the live spreadsheet, end the slide show so that you can double click on the template to activate the spreadsheet.  You can either work directly in PowerPoint or copy the table into a blank Excel worksheet.  Be sure to save your work.    </a:t>
            </a:r>
          </a:p>
        </p:txBody>
      </p:sp>
      <p:graphicFrame>
        <p:nvGraphicFramePr>
          <p:cNvPr id="57518" name="Object 5294"/>
          <p:cNvGraphicFramePr>
            <a:graphicFrameLocks noChangeAspect="1"/>
          </p:cNvGraphicFramePr>
          <p:nvPr/>
        </p:nvGraphicFramePr>
        <p:xfrm>
          <a:off x="810946" y="1704975"/>
          <a:ext cx="7215454" cy="4327883"/>
        </p:xfrm>
        <a:graphic>
          <a:graphicData uri="http://schemas.openxmlformats.org/presentationml/2006/ole">
            <p:oleObj spid="_x0000_s57518" name="Worksheet" r:id="rId5" imgW="6593004" imgH="3954893" progId="Excel.Sheet.12">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A68904C1-AA03-4AC7-93BC-A93B7E2D4603}" type="slidenum">
              <a:rPr lang="en-US" sz="1400"/>
              <a:pPr algn="r"/>
              <a:t>16</a:t>
            </a:fld>
            <a:endParaRPr lang="en-US" sz="1400"/>
          </a:p>
        </p:txBody>
      </p:sp>
      <p:sp>
        <p:nvSpPr>
          <p:cNvPr id="50179" name="Text Box 4"/>
          <p:cNvSpPr txBox="1">
            <a:spLocks noChangeArrowheads="1"/>
          </p:cNvSpPr>
          <p:nvPr/>
        </p:nvSpPr>
        <p:spPr bwMode="auto">
          <a:xfrm>
            <a:off x="219075" y="149225"/>
            <a:ext cx="3549650" cy="366713"/>
          </a:xfrm>
          <a:prstGeom prst="rect">
            <a:avLst/>
          </a:prstGeom>
          <a:noFill/>
          <a:ln w="9525">
            <a:noFill/>
            <a:miter lim="800000"/>
            <a:headEnd/>
            <a:tailEnd/>
          </a:ln>
        </p:spPr>
        <p:txBody>
          <a:bodyPr wrap="none">
            <a:spAutoFit/>
          </a:bodyPr>
          <a:lstStyle/>
          <a:p>
            <a:pPr algn="l"/>
            <a:r>
              <a:rPr lang="en-US" b="1"/>
              <a:t>Slide 10 Spreadsheet Template</a:t>
            </a:r>
            <a:endParaRPr lang="en-US" sz="2800" b="1">
              <a:solidFill>
                <a:srgbClr val="800000"/>
              </a:solidFill>
            </a:endParaRPr>
          </a:p>
        </p:txBody>
      </p:sp>
      <p:sp>
        <p:nvSpPr>
          <p:cNvPr id="50180" name="Rectangle 6"/>
          <p:cNvSpPr>
            <a:spLocks noChangeArrowheads="1"/>
          </p:cNvSpPr>
          <p:nvPr/>
        </p:nvSpPr>
        <p:spPr bwMode="auto">
          <a:xfrm>
            <a:off x="2851150" y="5613400"/>
            <a:ext cx="3352800" cy="338554"/>
          </a:xfrm>
          <a:prstGeom prst="rect">
            <a:avLst/>
          </a:prstGeom>
          <a:solidFill>
            <a:srgbClr val="FF7C80">
              <a:alpha val="50000"/>
            </a:srgbClr>
          </a:solidFill>
          <a:ln w="25400">
            <a:solidFill>
              <a:srgbClr val="800000"/>
            </a:solidFill>
            <a:miter lim="800000"/>
            <a:headEnd/>
            <a:tailEnd/>
          </a:ln>
        </p:spPr>
        <p:txBody>
          <a:bodyPr anchor="ctr">
            <a:spAutoFit/>
          </a:bodyPr>
          <a:lstStyle/>
          <a:p>
            <a:r>
              <a:rPr lang="en-US" sz="1600" b="1">
                <a:solidFill>
                  <a:srgbClr val="800000"/>
                </a:solidFill>
                <a:hlinkClick r:id="rId4" action="ppaction://hlinksldjump"/>
              </a:rPr>
              <a:t>Return to Module</a:t>
            </a:r>
            <a:endParaRPr lang="en-US" sz="1600" b="1">
              <a:solidFill>
                <a:srgbClr val="800000"/>
              </a:solidFill>
            </a:endParaRPr>
          </a:p>
        </p:txBody>
      </p:sp>
      <p:sp>
        <p:nvSpPr>
          <p:cNvPr id="50181" name="Text Box 14"/>
          <p:cNvSpPr txBox="1">
            <a:spLocks noChangeArrowheads="1"/>
          </p:cNvSpPr>
          <p:nvPr/>
        </p:nvSpPr>
        <p:spPr bwMode="auto">
          <a:xfrm>
            <a:off x="2881313" y="2005013"/>
            <a:ext cx="439737" cy="366712"/>
          </a:xfrm>
          <a:prstGeom prst="rect">
            <a:avLst/>
          </a:prstGeom>
          <a:noFill/>
          <a:ln w="9525" algn="ctr">
            <a:noFill/>
            <a:miter lim="800000"/>
            <a:headEnd/>
            <a:tailEnd/>
          </a:ln>
        </p:spPr>
        <p:txBody>
          <a:bodyPr>
            <a:spAutoFit/>
          </a:bodyPr>
          <a:lstStyle/>
          <a:p>
            <a:pPr>
              <a:spcBef>
                <a:spcPct val="50000"/>
              </a:spcBef>
            </a:pPr>
            <a:endParaRPr lang="en-US"/>
          </a:p>
        </p:txBody>
      </p:sp>
      <p:sp>
        <p:nvSpPr>
          <p:cNvPr id="50182" name="Text Box 4"/>
          <p:cNvSpPr txBox="1">
            <a:spLocks noChangeArrowheads="1"/>
          </p:cNvSpPr>
          <p:nvPr/>
        </p:nvSpPr>
        <p:spPr bwMode="auto">
          <a:xfrm>
            <a:off x="714375" y="949325"/>
            <a:ext cx="7510463" cy="1000125"/>
          </a:xfrm>
          <a:prstGeom prst="rect">
            <a:avLst/>
          </a:prstGeom>
          <a:solidFill>
            <a:srgbClr val="CCFFCC">
              <a:alpha val="50195"/>
            </a:srgbClr>
          </a:solidFill>
          <a:ln w="25400" algn="ctr">
            <a:solidFill>
              <a:srgbClr val="339966"/>
            </a:solidFill>
            <a:miter lim="800000"/>
            <a:headEnd/>
            <a:tailEnd/>
          </a:ln>
        </p:spPr>
        <p:txBody>
          <a:bodyPr>
            <a:spAutoFit/>
          </a:bodyPr>
          <a:lstStyle/>
          <a:p>
            <a:pPr>
              <a:lnSpc>
                <a:spcPct val="90000"/>
              </a:lnSpc>
              <a:spcBef>
                <a:spcPct val="20000"/>
              </a:spcBef>
            </a:pPr>
            <a:r>
              <a:rPr lang="en-US" sz="1600" b="1"/>
              <a:t>Use the spreadsheet template below fill in the appropriate values from the cross-sectional diagram in Slide 10.  Use this information to calculate the area and discharge for each segment of the river cross-section, and determine the total discharge (</a:t>
            </a:r>
            <a:r>
              <a:rPr lang="en-US" sz="1600" b="1" i="1"/>
              <a:t>Q</a:t>
            </a:r>
            <a:r>
              <a:rPr lang="en-US" sz="1600" b="1"/>
              <a:t>) of the river.</a:t>
            </a:r>
          </a:p>
        </p:txBody>
      </p:sp>
      <p:graphicFrame>
        <p:nvGraphicFramePr>
          <p:cNvPr id="59254" name="Object 1910"/>
          <p:cNvGraphicFramePr>
            <a:graphicFrameLocks noChangeAspect="1"/>
          </p:cNvGraphicFramePr>
          <p:nvPr/>
        </p:nvGraphicFramePr>
        <p:xfrm>
          <a:off x="527138" y="2227263"/>
          <a:ext cx="7743737" cy="3055937"/>
        </p:xfrm>
        <a:graphic>
          <a:graphicData uri="http://schemas.openxmlformats.org/presentationml/2006/ole">
            <p:oleObj spid="_x0000_s59254" name="Worksheet" r:id="rId5" imgW="6862666" imgH="2708199" progId="Excel.Sheet.12">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2"/>
          </p:nvPr>
        </p:nvSpPr>
        <p:spPr>
          <a:noFill/>
        </p:spPr>
        <p:txBody>
          <a:bodyPr/>
          <a:lstStyle/>
          <a:p>
            <a:fld id="{2EC4E606-1805-4268-A667-970B577505A6}" type="slidenum">
              <a:rPr lang="en-US" smtClean="0"/>
              <a:pPr/>
              <a:t>2</a:t>
            </a:fld>
            <a:endParaRPr lang="en-US" smtClean="0"/>
          </a:p>
        </p:txBody>
      </p:sp>
      <p:sp>
        <p:nvSpPr>
          <p:cNvPr id="7171" name="Text Box 2"/>
          <p:cNvSpPr txBox="1">
            <a:spLocks noChangeArrowheads="1"/>
          </p:cNvSpPr>
          <p:nvPr/>
        </p:nvSpPr>
        <p:spPr bwMode="auto">
          <a:xfrm>
            <a:off x="1549400" y="4343400"/>
            <a:ext cx="6604000" cy="2432050"/>
          </a:xfrm>
          <a:prstGeom prst="rect">
            <a:avLst/>
          </a:prstGeom>
          <a:noFill/>
          <a:ln w="9525">
            <a:noFill/>
            <a:miter lim="800000"/>
            <a:headEnd/>
            <a:tailEnd/>
          </a:ln>
        </p:spPr>
        <p:txBody>
          <a:bodyPr>
            <a:spAutoFit/>
          </a:bodyPr>
          <a:lstStyle/>
          <a:p>
            <a:pPr algn="l" eaLnBrk="0" hangingPunct="0"/>
            <a:r>
              <a:rPr lang="en-US" sz="1400" b="1" i="1"/>
              <a:t>Slides 3-6 </a:t>
            </a:r>
            <a:r>
              <a:rPr lang="en-US" sz="1400" i="1"/>
              <a:t>Introduction to concepts and data.</a:t>
            </a:r>
          </a:p>
          <a:p>
            <a:pPr algn="l" eaLnBrk="0" hangingPunct="0"/>
            <a:endParaRPr lang="en-US" sz="1400" i="1"/>
          </a:p>
          <a:p>
            <a:pPr algn="l" eaLnBrk="0" hangingPunct="0"/>
            <a:r>
              <a:rPr lang="en-US" sz="1400" b="1" i="1"/>
              <a:t>Slides 7-8</a:t>
            </a:r>
            <a:r>
              <a:rPr lang="en-US" sz="1400" i="1"/>
              <a:t> Example spreadsheets and measurement tools.</a:t>
            </a:r>
          </a:p>
          <a:p>
            <a:pPr algn="l" eaLnBrk="0" hangingPunct="0"/>
            <a:r>
              <a:rPr lang="en-US" sz="1400" i="1"/>
              <a:t>	</a:t>
            </a:r>
          </a:p>
          <a:p>
            <a:pPr algn="l"/>
            <a:r>
              <a:rPr lang="en-US" sz="1400" b="1" i="1"/>
              <a:t>Slides 9-10</a:t>
            </a:r>
            <a:r>
              <a:rPr lang="en-US" sz="1400" i="1"/>
              <a:t> Statement of problem, data collection, manipulation, and calculation.</a:t>
            </a:r>
          </a:p>
          <a:p>
            <a:pPr algn="l" eaLnBrk="0" hangingPunct="0"/>
            <a:endParaRPr lang="en-US" sz="1400" i="1"/>
          </a:p>
          <a:p>
            <a:pPr algn="l"/>
            <a:r>
              <a:rPr lang="en-US" sz="1400" b="1" i="1"/>
              <a:t>Slides 11-12 </a:t>
            </a:r>
            <a:r>
              <a:rPr lang="en-US" sz="1400" i="1"/>
              <a:t>Examining rating curves.</a:t>
            </a:r>
          </a:p>
          <a:p>
            <a:pPr algn="l"/>
            <a:endParaRPr lang="en-US" sz="1400" b="1" i="1"/>
          </a:p>
          <a:p>
            <a:pPr algn="l"/>
            <a:r>
              <a:rPr lang="en-US" sz="1400" b="1" i="1"/>
              <a:t>Slides 13-14 </a:t>
            </a:r>
            <a:r>
              <a:rPr lang="en-US" sz="1400" i="1"/>
              <a:t>End-Module Exercise and Pre-Post Test.</a:t>
            </a:r>
          </a:p>
          <a:p>
            <a:pPr algn="l"/>
            <a:endParaRPr lang="en-US" sz="1400" i="1"/>
          </a:p>
          <a:p>
            <a:pPr algn="l"/>
            <a:r>
              <a:rPr lang="en-US" sz="1400" b="1" i="1"/>
              <a:t>Slides 15-17 </a:t>
            </a:r>
            <a:r>
              <a:rPr lang="en-US" sz="1400" i="1"/>
              <a:t>Appendix.</a:t>
            </a:r>
          </a:p>
        </p:txBody>
      </p:sp>
      <p:sp>
        <p:nvSpPr>
          <p:cNvPr id="7172" name="Text Box 3"/>
          <p:cNvSpPr txBox="1">
            <a:spLocks noChangeArrowheads="1"/>
          </p:cNvSpPr>
          <p:nvPr/>
        </p:nvSpPr>
        <p:spPr bwMode="auto">
          <a:xfrm>
            <a:off x="76200" y="65088"/>
            <a:ext cx="2579688" cy="396875"/>
          </a:xfrm>
          <a:prstGeom prst="rect">
            <a:avLst/>
          </a:prstGeom>
          <a:noFill/>
          <a:ln w="9525">
            <a:noFill/>
            <a:miter lim="800000"/>
            <a:headEnd/>
            <a:tailEnd/>
          </a:ln>
        </p:spPr>
        <p:txBody>
          <a:bodyPr wrap="none">
            <a:spAutoFit/>
          </a:bodyPr>
          <a:lstStyle/>
          <a:p>
            <a:pPr algn="l"/>
            <a:r>
              <a:rPr lang="en-US" sz="2000" b="1"/>
              <a:t>Overview of Module</a:t>
            </a:r>
          </a:p>
        </p:txBody>
      </p:sp>
      <p:sp>
        <p:nvSpPr>
          <p:cNvPr id="7173" name="Text Box 4"/>
          <p:cNvSpPr txBox="1">
            <a:spLocks noChangeArrowheads="1"/>
          </p:cNvSpPr>
          <p:nvPr/>
        </p:nvSpPr>
        <p:spPr bwMode="auto">
          <a:xfrm>
            <a:off x="101600" y="698500"/>
            <a:ext cx="8940800" cy="3606800"/>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b="1"/>
              <a:t>Discharge (</a:t>
            </a:r>
            <a:r>
              <a:rPr lang="en-US" b="1" i="1"/>
              <a:t>Q</a:t>
            </a:r>
            <a:r>
              <a:rPr lang="en-US" b="1"/>
              <a:t>, the volume of water flowing per unit time past a specific point) in a river or a stream (lotic environment) is used by scientists to understand the physical forces and potential impacts on the chemical, physical and biological aspects of the aquatic environment.  For instance, engineers must know the hydrologic variability of a river before designing and constructing a bridge.   Also, discharge can be used to determine the rate of contaminant flows, and impacts of an accidental spill into a river.</a:t>
            </a:r>
            <a:r>
              <a:rPr lang="en-US"/>
              <a:t> </a:t>
            </a:r>
            <a:r>
              <a:rPr lang="en-US" b="1"/>
              <a:t>Additionally, ecologists utilize discharge information to understand the ability of the lotic system to process nutrients moving through the aquatic environment.  </a:t>
            </a:r>
          </a:p>
          <a:p>
            <a:pPr eaLnBrk="0" hangingPunct="0"/>
            <a:endParaRPr lang="en-US" b="1"/>
          </a:p>
          <a:p>
            <a:pPr eaLnBrk="0" hangingPunct="0"/>
            <a:r>
              <a:rPr lang="en-US" b="1"/>
              <a:t>This module will illustrate how to determine discharge, and have you use relevant field data to calculate stream discharge in two examples.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p:spPr>
        <p:txBody>
          <a:bodyPr/>
          <a:lstStyle/>
          <a:p>
            <a:fld id="{CDB81831-B1DB-4244-A110-A32161767B6D}" type="slidenum">
              <a:rPr lang="en-US" smtClean="0"/>
              <a:pPr/>
              <a:t>3</a:t>
            </a:fld>
            <a:endParaRPr lang="en-US" smtClean="0"/>
          </a:p>
        </p:txBody>
      </p:sp>
      <p:sp>
        <p:nvSpPr>
          <p:cNvPr id="8195" name="Rectangle 2"/>
          <p:cNvSpPr>
            <a:spLocks noGrp="1" noChangeArrowheads="1"/>
          </p:cNvSpPr>
          <p:nvPr>
            <p:ph type="body" idx="1"/>
          </p:nvPr>
        </p:nvSpPr>
        <p:spPr>
          <a:xfrm>
            <a:off x="666750" y="979488"/>
            <a:ext cx="7467600" cy="2132012"/>
          </a:xfrm>
          <a:solidFill>
            <a:srgbClr val="CCECFF">
              <a:alpha val="50195"/>
            </a:srgbClr>
          </a:solidFill>
          <a:ln w="25400">
            <a:solidFill>
              <a:srgbClr val="006699"/>
            </a:solidFill>
          </a:ln>
        </p:spPr>
        <p:txBody>
          <a:bodyPr/>
          <a:lstStyle/>
          <a:p>
            <a:pPr marL="0" indent="0" algn="ctr" eaLnBrk="1" hangingPunct="1">
              <a:lnSpc>
                <a:spcPct val="80000"/>
              </a:lnSpc>
              <a:buFontTx/>
              <a:buNone/>
            </a:pPr>
            <a:r>
              <a:rPr lang="en-US" sz="2000" b="1" smtClean="0">
                <a:solidFill>
                  <a:schemeClr val="tx1"/>
                </a:solidFill>
              </a:rPr>
              <a:t>You will spend the first part of this exercise learning about river discharge, how it is measured and used in assessing lotic systems.  The module then focuses on expanding your understanding of discharge as you use Excel spreadsheets to calculate discharge using an existing data set.  Lastly you will determine the discharge of a river from field data.  You will compile data from a river cross-section and carry out the calculations using Excel. </a:t>
            </a:r>
          </a:p>
        </p:txBody>
      </p:sp>
      <p:sp>
        <p:nvSpPr>
          <p:cNvPr id="8196" name="Text Box 3"/>
          <p:cNvSpPr txBox="1">
            <a:spLocks noChangeArrowheads="1"/>
          </p:cNvSpPr>
          <p:nvPr/>
        </p:nvSpPr>
        <p:spPr bwMode="auto">
          <a:xfrm>
            <a:off x="76200" y="76200"/>
            <a:ext cx="1200150" cy="396875"/>
          </a:xfrm>
          <a:prstGeom prst="rect">
            <a:avLst/>
          </a:prstGeom>
          <a:noFill/>
          <a:ln w="9525">
            <a:noFill/>
            <a:miter lim="800000"/>
            <a:headEnd/>
            <a:tailEnd/>
          </a:ln>
        </p:spPr>
        <p:txBody>
          <a:bodyPr wrap="none">
            <a:spAutoFit/>
          </a:bodyPr>
          <a:lstStyle/>
          <a:p>
            <a:pPr algn="l"/>
            <a:r>
              <a:rPr lang="en-US" sz="2000" b="1"/>
              <a:t>Problem</a:t>
            </a:r>
          </a:p>
        </p:txBody>
      </p:sp>
      <p:sp>
        <p:nvSpPr>
          <p:cNvPr id="8197" name="Text Box 4"/>
          <p:cNvSpPr txBox="1">
            <a:spLocks noChangeArrowheads="1"/>
          </p:cNvSpPr>
          <p:nvPr/>
        </p:nvSpPr>
        <p:spPr bwMode="auto">
          <a:xfrm>
            <a:off x="584200" y="3609975"/>
            <a:ext cx="7696200" cy="2039938"/>
          </a:xfrm>
          <a:prstGeom prst="rect">
            <a:avLst/>
          </a:prstGeom>
          <a:solidFill>
            <a:srgbClr val="CCFFCC">
              <a:alpha val="50195"/>
            </a:srgbClr>
          </a:solidFill>
          <a:ln w="25400">
            <a:solidFill>
              <a:srgbClr val="339966"/>
            </a:solidFill>
            <a:miter lim="800000"/>
            <a:headEnd/>
            <a:tailEnd/>
          </a:ln>
        </p:spPr>
        <p:txBody>
          <a:bodyPr>
            <a:spAutoFit/>
          </a:bodyPr>
          <a:lstStyle/>
          <a:p>
            <a:pPr>
              <a:lnSpc>
                <a:spcPct val="90000"/>
              </a:lnSpc>
              <a:spcBef>
                <a:spcPct val="20000"/>
              </a:spcBef>
            </a:pPr>
            <a:r>
              <a:rPr lang="en-US" sz="2000" b="1">
                <a:sym typeface="Wingdings" pitchFamily="2" charset="2"/>
              </a:rPr>
              <a:t>Calculate the discharge (</a:t>
            </a:r>
            <a:r>
              <a:rPr lang="en-US" sz="2000" b="1" i="1">
                <a:sym typeface="Wingdings" pitchFamily="2" charset="2"/>
              </a:rPr>
              <a:t>Q</a:t>
            </a:r>
            <a:r>
              <a:rPr lang="en-US" sz="2000" b="1">
                <a:sym typeface="Wingdings" pitchFamily="2" charset="2"/>
              </a:rPr>
              <a:t>) of the Ashuelot River using the data set provided.  Then expand your understanding by using Excel to compile the physical measurements and water velocities from the Blackwater River in order to determine its discharge.  What additional information do you need about this river to help resource managers or engineers working within or around this river system?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p:spPr>
        <p:txBody>
          <a:bodyPr/>
          <a:lstStyle/>
          <a:p>
            <a:fld id="{214188C0-3B00-4B5D-98C5-E82F8A0CF382}" type="slidenum">
              <a:rPr lang="en-US" smtClean="0"/>
              <a:pPr/>
              <a:t>4</a:t>
            </a:fld>
            <a:endParaRPr lang="en-US" smtClean="0"/>
          </a:p>
        </p:txBody>
      </p:sp>
      <p:sp>
        <p:nvSpPr>
          <p:cNvPr id="9219" name="Rectangle 2"/>
          <p:cNvSpPr>
            <a:spLocks noGrp="1" noChangeArrowheads="1"/>
          </p:cNvSpPr>
          <p:nvPr>
            <p:ph type="body" idx="1"/>
          </p:nvPr>
        </p:nvSpPr>
        <p:spPr>
          <a:xfrm>
            <a:off x="4484688" y="1530350"/>
            <a:ext cx="4514850" cy="2474913"/>
          </a:xfrm>
          <a:solidFill>
            <a:srgbClr val="CCECFF">
              <a:alpha val="50195"/>
            </a:srgbClr>
          </a:solidFill>
          <a:ln w="25400">
            <a:solidFill>
              <a:srgbClr val="006699"/>
            </a:solidFill>
          </a:ln>
        </p:spPr>
        <p:txBody>
          <a:bodyPr/>
          <a:lstStyle/>
          <a:p>
            <a:pPr marL="0" indent="0" algn="ctr" eaLnBrk="1" hangingPunct="1">
              <a:lnSpc>
                <a:spcPct val="90000"/>
              </a:lnSpc>
              <a:buFontTx/>
              <a:buNone/>
            </a:pPr>
            <a:r>
              <a:rPr lang="en-US" sz="1800" b="1" smtClean="0">
                <a:solidFill>
                  <a:schemeClr val="tx1"/>
                </a:solidFill>
              </a:rPr>
              <a:t>Discharge (</a:t>
            </a:r>
            <a:r>
              <a:rPr lang="en-US" sz="1800" b="1" i="1" smtClean="0">
                <a:solidFill>
                  <a:schemeClr val="tx1"/>
                </a:solidFill>
              </a:rPr>
              <a:t>Q</a:t>
            </a:r>
            <a:r>
              <a:rPr lang="en-US" sz="1800" b="1" smtClean="0">
                <a:solidFill>
                  <a:schemeClr val="tx1"/>
                </a:solidFill>
              </a:rPr>
              <a:t>) of a river continues to increase as you move further down the watershed, due to increases in watershed area and the addition of tributaries contributing to the flow.  Selecting the same point along the river to measure discharge over time lets us know the variability of the flow that is moving through the watershed.   </a:t>
            </a:r>
          </a:p>
        </p:txBody>
      </p:sp>
      <p:sp>
        <p:nvSpPr>
          <p:cNvPr id="9220" name="Text Box 3"/>
          <p:cNvSpPr txBox="1">
            <a:spLocks noChangeArrowheads="1"/>
          </p:cNvSpPr>
          <p:nvPr/>
        </p:nvSpPr>
        <p:spPr bwMode="auto">
          <a:xfrm>
            <a:off x="76200" y="76200"/>
            <a:ext cx="3275013" cy="396875"/>
          </a:xfrm>
          <a:prstGeom prst="rect">
            <a:avLst/>
          </a:prstGeom>
          <a:noFill/>
          <a:ln w="9525">
            <a:noFill/>
            <a:miter lim="800000"/>
            <a:headEnd/>
            <a:tailEnd/>
          </a:ln>
        </p:spPr>
        <p:txBody>
          <a:bodyPr wrap="none">
            <a:spAutoFit/>
          </a:bodyPr>
          <a:lstStyle/>
          <a:p>
            <a:pPr algn="l"/>
            <a:r>
              <a:rPr lang="en-US" sz="2000" b="1"/>
              <a:t>Understanding Discharge</a:t>
            </a:r>
          </a:p>
        </p:txBody>
      </p:sp>
      <p:pic>
        <p:nvPicPr>
          <p:cNvPr id="9221" name="Picture 5" descr="Stream Order.gif"/>
          <p:cNvPicPr>
            <a:picLocks noChangeAspect="1"/>
          </p:cNvPicPr>
          <p:nvPr/>
        </p:nvPicPr>
        <p:blipFill>
          <a:blip r:embed="rId3"/>
          <a:srcRect/>
          <a:stretch>
            <a:fillRect/>
          </a:stretch>
        </p:blipFill>
        <p:spPr bwMode="auto">
          <a:xfrm>
            <a:off x="214313" y="1530350"/>
            <a:ext cx="4013200" cy="2406650"/>
          </a:xfrm>
          <a:prstGeom prst="rect">
            <a:avLst/>
          </a:prstGeom>
          <a:noFill/>
          <a:ln w="9525">
            <a:noFill/>
            <a:miter lim="800000"/>
            <a:headEnd/>
            <a:tailEnd/>
          </a:ln>
        </p:spPr>
      </p:pic>
      <p:sp>
        <p:nvSpPr>
          <p:cNvPr id="9222" name="Rectangle 2"/>
          <p:cNvSpPr txBox="1">
            <a:spLocks noChangeArrowheads="1"/>
          </p:cNvSpPr>
          <p:nvPr/>
        </p:nvSpPr>
        <p:spPr bwMode="auto">
          <a:xfrm>
            <a:off x="207963" y="5057775"/>
            <a:ext cx="8786812" cy="1635125"/>
          </a:xfrm>
          <a:prstGeom prst="rect">
            <a:avLst/>
          </a:prstGeom>
          <a:solidFill>
            <a:srgbClr val="CCECFF">
              <a:alpha val="50195"/>
            </a:srgbClr>
          </a:solidFill>
          <a:ln w="25400">
            <a:solidFill>
              <a:srgbClr val="006699"/>
            </a:solidFill>
            <a:miter lim="800000"/>
            <a:headEnd/>
            <a:tailEnd/>
          </a:ln>
        </p:spPr>
        <p:txBody>
          <a:bodyPr/>
          <a:lstStyle/>
          <a:p>
            <a:pPr algn="l">
              <a:lnSpc>
                <a:spcPct val="90000"/>
              </a:lnSpc>
              <a:spcBef>
                <a:spcPct val="20000"/>
              </a:spcBef>
            </a:pPr>
            <a:r>
              <a:rPr lang="en-US" b="1"/>
              <a:t>Horton’s Law of stream ordering classifies increases in stream size by larger numbers.  Stream order number increases only when two or more streams of the same size meet.  For example, a 2</a:t>
            </a:r>
            <a:r>
              <a:rPr lang="en-US" b="1" baseline="30000"/>
              <a:t>nd</a:t>
            </a:r>
            <a:r>
              <a:rPr lang="en-US" b="1"/>
              <a:t>-order stream starts where two or more 1</a:t>
            </a:r>
            <a:r>
              <a:rPr lang="en-US" b="1" baseline="30000"/>
              <a:t>st</a:t>
            </a:r>
            <a:r>
              <a:rPr lang="en-US" b="1"/>
              <a:t>-order streams meet.   Discharge measurements will depend on the size of the stream being measured and the size of the watershed contributing to the stream flow.</a:t>
            </a:r>
          </a:p>
        </p:txBody>
      </p:sp>
      <p:sp>
        <p:nvSpPr>
          <p:cNvPr id="9223" name="Rectangle 26"/>
          <p:cNvSpPr>
            <a:spLocks noGrp="1" noChangeArrowheads="1"/>
          </p:cNvSpPr>
          <p:nvPr>
            <p:ph type="title"/>
          </p:nvPr>
        </p:nvSpPr>
        <p:spPr>
          <a:xfrm>
            <a:off x="1955800" y="711200"/>
            <a:ext cx="5465763" cy="676275"/>
          </a:xfrm>
          <a:solidFill>
            <a:srgbClr val="CCFFCC">
              <a:alpha val="50195"/>
            </a:srgbClr>
          </a:solidFill>
          <a:ln w="34925">
            <a:solidFill>
              <a:srgbClr val="339966"/>
            </a:solidFill>
          </a:ln>
        </p:spPr>
        <p:txBody>
          <a:bodyPr>
            <a:spAutoFit/>
          </a:bodyPr>
          <a:lstStyle/>
          <a:p>
            <a:pPr algn="ctr" eaLnBrk="1" hangingPunct="1"/>
            <a:r>
              <a:rPr lang="en-US" sz="1800" smtClean="0"/>
              <a:t>What environmental factors will alter the discharge of a river at any given location?  </a:t>
            </a:r>
          </a:p>
        </p:txBody>
      </p:sp>
      <p:sp>
        <p:nvSpPr>
          <p:cNvPr id="9224" name="TextBox 7"/>
          <p:cNvSpPr txBox="1">
            <a:spLocks noChangeArrowheads="1"/>
          </p:cNvSpPr>
          <p:nvPr/>
        </p:nvSpPr>
        <p:spPr bwMode="auto">
          <a:xfrm>
            <a:off x="627063" y="3948113"/>
            <a:ext cx="3111500" cy="244475"/>
          </a:xfrm>
          <a:prstGeom prst="rect">
            <a:avLst/>
          </a:prstGeom>
          <a:noFill/>
          <a:ln w="9525">
            <a:noFill/>
            <a:miter lim="800000"/>
            <a:headEnd/>
            <a:tailEnd/>
          </a:ln>
        </p:spPr>
        <p:txBody>
          <a:bodyPr>
            <a:spAutoFit/>
          </a:bodyPr>
          <a:lstStyle/>
          <a:p>
            <a:r>
              <a:rPr lang="en-US" sz="1000" i="1"/>
              <a:t>Photo courtesy of www.geographyalltheway.com</a:t>
            </a:r>
          </a:p>
        </p:txBody>
      </p:sp>
      <p:sp>
        <p:nvSpPr>
          <p:cNvPr id="9225" name="Rectangle 2"/>
          <p:cNvSpPr>
            <a:spLocks noChangeArrowheads="1"/>
          </p:cNvSpPr>
          <p:nvPr/>
        </p:nvSpPr>
        <p:spPr bwMode="auto">
          <a:xfrm>
            <a:off x="209550" y="4225925"/>
            <a:ext cx="8780463" cy="708025"/>
          </a:xfrm>
          <a:prstGeom prst="rect">
            <a:avLst/>
          </a:prstGeom>
          <a:solidFill>
            <a:srgbClr val="CCECFF">
              <a:alpha val="50195"/>
            </a:srgbClr>
          </a:solidFill>
          <a:ln w="25400">
            <a:solidFill>
              <a:srgbClr val="006699"/>
            </a:solidFill>
            <a:miter lim="800000"/>
            <a:headEnd/>
            <a:tailEnd/>
          </a:ln>
        </p:spPr>
        <p:txBody>
          <a:bodyPr/>
          <a:lstStyle/>
          <a:p>
            <a:pPr>
              <a:lnSpc>
                <a:spcPct val="90000"/>
              </a:lnSpc>
              <a:spcBef>
                <a:spcPct val="20000"/>
              </a:spcBef>
            </a:pPr>
            <a:r>
              <a:rPr lang="en-US" b="1" i="1"/>
              <a:t>Base flow</a:t>
            </a:r>
            <a:r>
              <a:rPr lang="en-US" b="1"/>
              <a:t> of a river is considered the discharge due to ground-water seepage into the river.  This low flow level is influenced by season and precipitation.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p:spPr>
        <p:txBody>
          <a:bodyPr/>
          <a:lstStyle/>
          <a:p>
            <a:fld id="{CF43A494-5ACA-4FA0-B1CE-E69F02338714}" type="slidenum">
              <a:rPr lang="en-US" smtClean="0"/>
              <a:pPr/>
              <a:t>5</a:t>
            </a:fld>
            <a:endParaRPr lang="en-US" smtClean="0"/>
          </a:p>
        </p:txBody>
      </p:sp>
      <p:sp>
        <p:nvSpPr>
          <p:cNvPr id="10243" name="Rectangle 2"/>
          <p:cNvSpPr>
            <a:spLocks noGrp="1" noChangeArrowheads="1"/>
          </p:cNvSpPr>
          <p:nvPr>
            <p:ph type="body" idx="1"/>
          </p:nvPr>
        </p:nvSpPr>
        <p:spPr>
          <a:xfrm>
            <a:off x="342900" y="688975"/>
            <a:ext cx="8382000" cy="1089529"/>
          </a:xfrm>
          <a:solidFill>
            <a:srgbClr val="CCECFF">
              <a:alpha val="50195"/>
            </a:srgbClr>
          </a:solidFill>
          <a:ln w="25400">
            <a:solidFill>
              <a:srgbClr val="006699"/>
            </a:solidFill>
          </a:ln>
        </p:spPr>
        <p:txBody>
          <a:bodyPr>
            <a:spAutoFit/>
          </a:bodyPr>
          <a:lstStyle/>
          <a:p>
            <a:pPr marL="0" indent="0" eaLnBrk="1" hangingPunct="1">
              <a:lnSpc>
                <a:spcPct val="80000"/>
              </a:lnSpc>
              <a:buFontTx/>
              <a:buNone/>
            </a:pPr>
            <a:r>
              <a:rPr lang="en-US" sz="1800" b="1" dirty="0" smtClean="0">
                <a:solidFill>
                  <a:schemeClr val="tx1"/>
                </a:solidFill>
              </a:rPr>
              <a:t>In order to calculate discharge (</a:t>
            </a:r>
            <a:r>
              <a:rPr lang="en-US" sz="1800" b="1" i="1" dirty="0" smtClean="0">
                <a:solidFill>
                  <a:schemeClr val="tx1"/>
                </a:solidFill>
              </a:rPr>
              <a:t>Q</a:t>
            </a:r>
            <a:r>
              <a:rPr lang="en-US" sz="1800" b="1" dirty="0" smtClean="0">
                <a:solidFill>
                  <a:schemeClr val="tx1"/>
                </a:solidFill>
              </a:rPr>
              <a:t>), you need two key pieces of data:</a:t>
            </a:r>
          </a:p>
          <a:p>
            <a:pPr marL="0" indent="0" eaLnBrk="1" hangingPunct="1">
              <a:lnSpc>
                <a:spcPct val="80000"/>
              </a:lnSpc>
              <a:buFontTx/>
              <a:buNone/>
            </a:pPr>
            <a:r>
              <a:rPr lang="en-US" sz="1800" b="1" dirty="0" smtClean="0">
                <a:solidFill>
                  <a:schemeClr val="tx1"/>
                </a:solidFill>
              </a:rPr>
              <a:t> 1. The velocity (</a:t>
            </a:r>
            <a:r>
              <a:rPr lang="en-US" sz="1800" b="1" i="1" dirty="0" smtClean="0">
                <a:solidFill>
                  <a:schemeClr val="tx1"/>
                </a:solidFill>
              </a:rPr>
              <a:t>V</a:t>
            </a:r>
            <a:r>
              <a:rPr lang="en-US" sz="1800" b="1" dirty="0" smtClean="0">
                <a:solidFill>
                  <a:schemeClr val="tx1"/>
                </a:solidFill>
              </a:rPr>
              <a:t>) of the water (m/sec) moving by a specific section of the river, and</a:t>
            </a:r>
          </a:p>
          <a:p>
            <a:pPr marL="0" indent="0" eaLnBrk="1" hangingPunct="1">
              <a:lnSpc>
                <a:spcPct val="80000"/>
              </a:lnSpc>
              <a:buFontTx/>
              <a:buNone/>
            </a:pPr>
            <a:r>
              <a:rPr lang="en-US" sz="1800" b="1" dirty="0" smtClean="0">
                <a:solidFill>
                  <a:schemeClr val="tx1"/>
                </a:solidFill>
              </a:rPr>
              <a:t>2. The cross-sectional area (</a:t>
            </a:r>
            <a:r>
              <a:rPr lang="en-US" sz="1800" b="1" i="1" dirty="0" smtClean="0">
                <a:solidFill>
                  <a:schemeClr val="tx1"/>
                </a:solidFill>
              </a:rPr>
              <a:t>A</a:t>
            </a:r>
            <a:r>
              <a:rPr lang="en-US" sz="1800" b="1" dirty="0" smtClean="0">
                <a:solidFill>
                  <a:schemeClr val="tx1"/>
                </a:solidFill>
              </a:rPr>
              <a:t>) (m</a:t>
            </a:r>
            <a:r>
              <a:rPr lang="en-US" sz="1800" b="1" baseline="24000" dirty="0" smtClean="0">
                <a:solidFill>
                  <a:schemeClr val="tx1"/>
                </a:solidFill>
              </a:rPr>
              <a:t>2</a:t>
            </a:r>
            <a:r>
              <a:rPr lang="en-US" sz="1800" b="1" dirty="0" smtClean="0">
                <a:solidFill>
                  <a:schemeClr val="tx1"/>
                </a:solidFill>
              </a:rPr>
              <a:t>) of the river.  </a:t>
            </a:r>
          </a:p>
        </p:txBody>
      </p:sp>
      <p:sp>
        <p:nvSpPr>
          <p:cNvPr id="10244" name="Text Box 3"/>
          <p:cNvSpPr txBox="1">
            <a:spLocks noChangeArrowheads="1"/>
          </p:cNvSpPr>
          <p:nvPr/>
        </p:nvSpPr>
        <p:spPr bwMode="auto">
          <a:xfrm>
            <a:off x="76200" y="76200"/>
            <a:ext cx="3529013" cy="396875"/>
          </a:xfrm>
          <a:prstGeom prst="rect">
            <a:avLst/>
          </a:prstGeom>
          <a:noFill/>
          <a:ln w="9525">
            <a:noFill/>
            <a:miter lim="800000"/>
            <a:headEnd/>
            <a:tailEnd/>
          </a:ln>
        </p:spPr>
        <p:txBody>
          <a:bodyPr wrap="none">
            <a:spAutoFit/>
          </a:bodyPr>
          <a:lstStyle/>
          <a:p>
            <a:pPr algn="l"/>
            <a:r>
              <a:rPr lang="en-US" sz="2000" b="1"/>
              <a:t>How to Calculate Discharge</a:t>
            </a:r>
          </a:p>
        </p:txBody>
      </p:sp>
      <p:sp>
        <p:nvSpPr>
          <p:cNvPr id="10245" name="Rectangle 7"/>
          <p:cNvSpPr>
            <a:spLocks noChangeArrowheads="1"/>
          </p:cNvSpPr>
          <p:nvPr/>
        </p:nvSpPr>
        <p:spPr bwMode="auto">
          <a:xfrm>
            <a:off x="330200" y="1866900"/>
            <a:ext cx="1905000" cy="1298817"/>
          </a:xfrm>
          <a:prstGeom prst="rect">
            <a:avLst/>
          </a:prstGeom>
          <a:solidFill>
            <a:srgbClr val="CCECFF">
              <a:alpha val="50195"/>
            </a:srgbClr>
          </a:solidFill>
          <a:ln w="25400">
            <a:solidFill>
              <a:srgbClr val="006699"/>
            </a:solidFill>
            <a:miter lim="800000"/>
            <a:headEnd/>
            <a:tailEnd/>
          </a:ln>
        </p:spPr>
        <p:txBody>
          <a:bodyPr>
            <a:spAutoFit/>
          </a:bodyPr>
          <a:lstStyle/>
          <a:p>
            <a:pPr algn="l">
              <a:lnSpc>
                <a:spcPct val="80000"/>
              </a:lnSpc>
              <a:spcBef>
                <a:spcPct val="20000"/>
              </a:spcBef>
            </a:pPr>
            <a:r>
              <a:rPr lang="en-US" sz="1400" b="1" i="1" dirty="0"/>
              <a:t>Q= V </a:t>
            </a:r>
            <a:r>
              <a:rPr lang="en-US" sz="1400" b="1" dirty="0"/>
              <a:t>x</a:t>
            </a:r>
            <a:r>
              <a:rPr lang="en-US" sz="1400" b="1" i="1" dirty="0"/>
              <a:t> A	</a:t>
            </a:r>
            <a:r>
              <a:rPr lang="en-US" sz="1400" b="1" dirty="0"/>
              <a:t>	</a:t>
            </a:r>
          </a:p>
          <a:p>
            <a:pPr algn="l">
              <a:lnSpc>
                <a:spcPct val="80000"/>
              </a:lnSpc>
              <a:spcBef>
                <a:spcPct val="20000"/>
              </a:spcBef>
            </a:pPr>
            <a:r>
              <a:rPr lang="en-US" sz="1400" b="1" dirty="0"/>
              <a:t>Where:</a:t>
            </a:r>
          </a:p>
          <a:p>
            <a:pPr algn="l">
              <a:lnSpc>
                <a:spcPct val="80000"/>
              </a:lnSpc>
              <a:spcBef>
                <a:spcPct val="20000"/>
              </a:spcBef>
            </a:pPr>
            <a:r>
              <a:rPr lang="en-US" sz="1400" b="1" i="1" dirty="0"/>
              <a:t>Q </a:t>
            </a:r>
            <a:r>
              <a:rPr lang="en-US" sz="1400" b="1" dirty="0"/>
              <a:t>= Discharge</a:t>
            </a:r>
          </a:p>
          <a:p>
            <a:pPr algn="l">
              <a:lnSpc>
                <a:spcPct val="80000"/>
              </a:lnSpc>
              <a:spcBef>
                <a:spcPct val="20000"/>
              </a:spcBef>
            </a:pPr>
            <a:r>
              <a:rPr lang="en-US" sz="1400" b="1" i="1" dirty="0"/>
              <a:t>V </a:t>
            </a:r>
            <a:r>
              <a:rPr lang="en-US" sz="1400" b="1" dirty="0"/>
              <a:t>= Water Velocity</a:t>
            </a:r>
          </a:p>
          <a:p>
            <a:pPr algn="l">
              <a:lnSpc>
                <a:spcPct val="80000"/>
              </a:lnSpc>
              <a:spcBef>
                <a:spcPct val="20000"/>
              </a:spcBef>
            </a:pPr>
            <a:r>
              <a:rPr lang="en-US" sz="1400" b="1" i="1" dirty="0"/>
              <a:t>A</a:t>
            </a:r>
            <a:r>
              <a:rPr lang="en-US" sz="1400" b="1" dirty="0"/>
              <a:t> = Area  </a:t>
            </a:r>
          </a:p>
        </p:txBody>
      </p:sp>
      <p:grpSp>
        <p:nvGrpSpPr>
          <p:cNvPr id="10246" name="Group 12"/>
          <p:cNvGrpSpPr>
            <a:grpSpLocks/>
          </p:cNvGrpSpPr>
          <p:nvPr/>
        </p:nvGrpSpPr>
        <p:grpSpPr bwMode="auto">
          <a:xfrm>
            <a:off x="304800" y="3314700"/>
            <a:ext cx="4191000" cy="3225800"/>
            <a:chOff x="192" y="2256"/>
            <a:chExt cx="2640" cy="2032"/>
          </a:xfrm>
        </p:grpSpPr>
        <p:pic>
          <p:nvPicPr>
            <p:cNvPr id="10251" name="Picture 8" descr="cross-section"/>
            <p:cNvPicPr>
              <a:picLocks noChangeAspect="1" noChangeArrowheads="1"/>
            </p:cNvPicPr>
            <p:nvPr/>
          </p:nvPicPr>
          <p:blipFill>
            <a:blip r:embed="rId3"/>
            <a:srcRect/>
            <a:stretch>
              <a:fillRect/>
            </a:stretch>
          </p:blipFill>
          <p:spPr bwMode="auto">
            <a:xfrm>
              <a:off x="192" y="2256"/>
              <a:ext cx="2592" cy="2032"/>
            </a:xfrm>
            <a:prstGeom prst="rect">
              <a:avLst/>
            </a:prstGeom>
            <a:noFill/>
            <a:ln w="9525">
              <a:noFill/>
              <a:miter lim="800000"/>
              <a:headEnd/>
              <a:tailEnd/>
            </a:ln>
          </p:spPr>
        </p:pic>
        <p:sp>
          <p:nvSpPr>
            <p:cNvPr id="10252" name="Text Box 11"/>
            <p:cNvSpPr txBox="1">
              <a:spLocks noChangeArrowheads="1"/>
            </p:cNvSpPr>
            <p:nvPr/>
          </p:nvSpPr>
          <p:spPr bwMode="auto">
            <a:xfrm>
              <a:off x="384" y="2256"/>
              <a:ext cx="2448" cy="192"/>
            </a:xfrm>
            <a:prstGeom prst="rect">
              <a:avLst/>
            </a:prstGeom>
            <a:noFill/>
            <a:ln w="9525" algn="ctr">
              <a:noFill/>
              <a:miter lim="800000"/>
              <a:headEnd/>
              <a:tailEnd/>
            </a:ln>
          </p:spPr>
          <p:txBody>
            <a:bodyPr>
              <a:spAutoFit/>
            </a:bodyPr>
            <a:lstStyle/>
            <a:p>
              <a:pPr algn="l">
                <a:spcBef>
                  <a:spcPct val="50000"/>
                </a:spcBef>
              </a:pPr>
              <a:r>
                <a:rPr lang="en-US" sz="1400" b="1"/>
                <a:t>River Cross-section with Velocity Points </a:t>
              </a:r>
            </a:p>
          </p:txBody>
        </p:sp>
      </p:grpSp>
      <p:sp>
        <p:nvSpPr>
          <p:cNvPr id="10247" name="Rectangle 26"/>
          <p:cNvSpPr>
            <a:spLocks noGrp="1" noChangeArrowheads="1"/>
          </p:cNvSpPr>
          <p:nvPr>
            <p:ph type="title"/>
          </p:nvPr>
        </p:nvSpPr>
        <p:spPr>
          <a:xfrm>
            <a:off x="4479925" y="3003550"/>
            <a:ext cx="4244975" cy="950913"/>
          </a:xfrm>
          <a:solidFill>
            <a:srgbClr val="CCFFCC">
              <a:alpha val="50195"/>
            </a:srgbClr>
          </a:solidFill>
          <a:ln w="34925">
            <a:solidFill>
              <a:srgbClr val="339966"/>
            </a:solidFill>
          </a:ln>
        </p:spPr>
        <p:txBody>
          <a:bodyPr>
            <a:spAutoFit/>
          </a:bodyPr>
          <a:lstStyle/>
          <a:p>
            <a:pPr algn="ctr" eaLnBrk="1" hangingPunct="1"/>
            <a:r>
              <a:rPr lang="en-US" sz="1800" dirty="0" smtClean="0"/>
              <a:t>What forces do you think cause the average </a:t>
            </a:r>
            <a:r>
              <a:rPr lang="en-US" sz="1800" dirty="0" smtClean="0">
                <a:solidFill>
                  <a:schemeClr val="tx1"/>
                </a:solidFill>
              </a:rPr>
              <a:t>velocity to occur at 0.6 of the depth</a:t>
            </a:r>
            <a:r>
              <a:rPr lang="en-US" sz="1800" dirty="0" smtClean="0"/>
              <a:t>?</a:t>
            </a:r>
          </a:p>
        </p:txBody>
      </p:sp>
      <p:sp>
        <p:nvSpPr>
          <p:cNvPr id="10248" name="Rectangle 1414"/>
          <p:cNvSpPr>
            <a:spLocks noChangeArrowheads="1"/>
          </p:cNvSpPr>
          <p:nvPr/>
        </p:nvSpPr>
        <p:spPr bwMode="auto">
          <a:xfrm>
            <a:off x="2540000" y="1858963"/>
            <a:ext cx="6159500" cy="978729"/>
          </a:xfrm>
          <a:prstGeom prst="rect">
            <a:avLst/>
          </a:prstGeom>
          <a:solidFill>
            <a:srgbClr val="CCECFF">
              <a:alpha val="50195"/>
            </a:srgbClr>
          </a:solidFill>
          <a:ln w="25400">
            <a:solidFill>
              <a:srgbClr val="006699"/>
            </a:solidFill>
            <a:miter lim="800000"/>
            <a:headEnd/>
            <a:tailEnd/>
          </a:ln>
        </p:spPr>
        <p:txBody>
          <a:bodyPr>
            <a:spAutoFit/>
          </a:bodyPr>
          <a:lstStyle/>
          <a:p>
            <a:pPr>
              <a:lnSpc>
                <a:spcPct val="80000"/>
              </a:lnSpc>
            </a:pPr>
            <a:r>
              <a:rPr lang="en-US" b="1" dirty="0"/>
              <a:t>Velocity (</a:t>
            </a:r>
            <a:r>
              <a:rPr lang="en-US" b="1" i="1" dirty="0"/>
              <a:t>V</a:t>
            </a:r>
            <a:r>
              <a:rPr lang="en-US" b="1" dirty="0"/>
              <a:t>) is measured at 0.6 depth (represented by the yellow circles) from the water surface, because the velocity there provides an estimate of the average in the water column.  </a:t>
            </a:r>
            <a:endParaRPr lang="en-US" sz="1600" b="1" dirty="0"/>
          </a:p>
        </p:txBody>
      </p:sp>
      <p:sp>
        <p:nvSpPr>
          <p:cNvPr id="10249" name="Rectangle 1414"/>
          <p:cNvSpPr>
            <a:spLocks noChangeArrowheads="1"/>
          </p:cNvSpPr>
          <p:nvPr/>
        </p:nvSpPr>
        <p:spPr bwMode="auto">
          <a:xfrm>
            <a:off x="4483100" y="4119563"/>
            <a:ext cx="4267200" cy="2308324"/>
          </a:xfrm>
          <a:prstGeom prst="rect">
            <a:avLst/>
          </a:prstGeom>
          <a:solidFill>
            <a:srgbClr val="CCECFF">
              <a:alpha val="50195"/>
            </a:srgbClr>
          </a:solidFill>
          <a:ln w="25400">
            <a:solidFill>
              <a:srgbClr val="006699"/>
            </a:solidFill>
            <a:miter lim="800000"/>
            <a:headEnd/>
            <a:tailEnd/>
          </a:ln>
        </p:spPr>
        <p:txBody>
          <a:bodyPr>
            <a:spAutoFit/>
          </a:bodyPr>
          <a:lstStyle/>
          <a:p>
            <a:pPr>
              <a:lnSpc>
                <a:spcPct val="80000"/>
              </a:lnSpc>
            </a:pPr>
            <a:r>
              <a:rPr lang="en-US" b="1" dirty="0"/>
              <a:t>Friction between the water and the river bottom substrate slows the water.  Therefore the fastest-moving water is at the surface and the slowest-moving water is along the river bottom.  This is one reason why many organisms have adapted to live at the river bottom (benthic region) as the force of the water is reduced there. </a:t>
            </a:r>
            <a:endParaRPr lang="en-US" sz="1600" b="1" dirty="0"/>
          </a:p>
        </p:txBody>
      </p:sp>
      <p:sp>
        <p:nvSpPr>
          <p:cNvPr id="10250" name="Rectangular Callout 14"/>
          <p:cNvSpPr>
            <a:spLocks noChangeArrowheads="1"/>
          </p:cNvSpPr>
          <p:nvPr/>
        </p:nvSpPr>
        <p:spPr bwMode="auto">
          <a:xfrm>
            <a:off x="3073400" y="5407025"/>
            <a:ext cx="1117600" cy="606425"/>
          </a:xfrm>
          <a:prstGeom prst="wedgeRectCallout">
            <a:avLst>
              <a:gd name="adj1" fmla="val -47815"/>
              <a:gd name="adj2" fmla="val -173611"/>
            </a:avLst>
          </a:prstGeom>
          <a:solidFill>
            <a:schemeClr val="accent1"/>
          </a:solidFill>
          <a:ln w="9525" algn="ctr">
            <a:solidFill>
              <a:schemeClr val="tx1"/>
            </a:solidFill>
            <a:round/>
            <a:headEnd/>
            <a:tailEnd/>
          </a:ln>
        </p:spPr>
        <p:txBody>
          <a:bodyPr anchor="ctr">
            <a:spAutoFit/>
          </a:bodyPr>
          <a:lstStyle/>
          <a:p>
            <a:r>
              <a:rPr lang="en-US" sz="1100"/>
              <a:t>Water velocity measured at 0.6 depth.</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27" name="Group 35"/>
          <p:cNvGrpSpPr>
            <a:grpSpLocks/>
          </p:cNvGrpSpPr>
          <p:nvPr/>
        </p:nvGrpSpPr>
        <p:grpSpPr bwMode="auto">
          <a:xfrm>
            <a:off x="273050" y="1909763"/>
            <a:ext cx="6283325" cy="3325812"/>
            <a:chOff x="172" y="1203"/>
            <a:chExt cx="3958" cy="2095"/>
          </a:xfrm>
        </p:grpSpPr>
        <p:grpSp>
          <p:nvGrpSpPr>
            <p:cNvPr id="11328" name="Group 34"/>
            <p:cNvGrpSpPr>
              <a:grpSpLocks/>
            </p:cNvGrpSpPr>
            <p:nvPr/>
          </p:nvGrpSpPr>
          <p:grpSpPr bwMode="auto">
            <a:xfrm>
              <a:off x="2956" y="1203"/>
              <a:ext cx="1174" cy="1935"/>
              <a:chOff x="2956" y="1203"/>
              <a:chExt cx="1174" cy="1935"/>
            </a:xfrm>
          </p:grpSpPr>
          <p:pic>
            <p:nvPicPr>
              <p:cNvPr id="11329" name="Picture 23" descr="cross-section"/>
              <p:cNvPicPr>
                <a:picLocks noChangeAspect="1" noChangeArrowheads="1"/>
              </p:cNvPicPr>
              <p:nvPr/>
            </p:nvPicPr>
            <p:blipFill>
              <a:blip r:embed="rId3"/>
              <a:srcRect l="72223" t="7874" r="7407" b="49606"/>
              <a:stretch>
                <a:fillRect/>
              </a:stretch>
            </p:blipFill>
            <p:spPr bwMode="auto">
              <a:xfrm>
                <a:off x="2956" y="1218"/>
                <a:ext cx="1174" cy="1920"/>
              </a:xfrm>
              <a:prstGeom prst="rect">
                <a:avLst/>
              </a:prstGeom>
              <a:noFill/>
              <a:ln w="9525">
                <a:solidFill>
                  <a:srgbClr val="000000"/>
                </a:solidFill>
                <a:prstDash val="dash"/>
                <a:miter lim="800000"/>
                <a:headEnd/>
                <a:tailEnd/>
              </a:ln>
            </p:spPr>
          </p:pic>
          <p:sp>
            <p:nvSpPr>
              <p:cNvPr id="11330" name="Line 37"/>
              <p:cNvSpPr>
                <a:spLocks noChangeShapeType="1"/>
              </p:cNvSpPr>
              <p:nvPr/>
            </p:nvSpPr>
            <p:spPr bwMode="auto">
              <a:xfrm flipV="1">
                <a:off x="3661" y="1367"/>
                <a:ext cx="0" cy="671"/>
              </a:xfrm>
              <a:prstGeom prst="line">
                <a:avLst/>
              </a:prstGeom>
              <a:noFill/>
              <a:ln w="28575">
                <a:solidFill>
                  <a:srgbClr val="FF0000"/>
                </a:solidFill>
                <a:round/>
                <a:headEnd/>
                <a:tailEnd/>
              </a:ln>
            </p:spPr>
            <p:txBody>
              <a:bodyPr anchor="ctr">
                <a:spAutoFit/>
              </a:bodyPr>
              <a:lstStyle/>
              <a:p>
                <a:endParaRPr lang="en-US"/>
              </a:p>
            </p:txBody>
          </p:sp>
          <p:sp>
            <p:nvSpPr>
              <p:cNvPr id="11331" name="Line 40"/>
              <p:cNvSpPr>
                <a:spLocks noChangeShapeType="1"/>
              </p:cNvSpPr>
              <p:nvPr/>
            </p:nvSpPr>
            <p:spPr bwMode="auto">
              <a:xfrm flipH="1">
                <a:off x="3428" y="1360"/>
                <a:ext cx="234" cy="0"/>
              </a:xfrm>
              <a:prstGeom prst="line">
                <a:avLst/>
              </a:prstGeom>
              <a:noFill/>
              <a:ln w="28575">
                <a:solidFill>
                  <a:srgbClr val="FF0000"/>
                </a:solidFill>
                <a:round/>
                <a:headEnd/>
                <a:tailEnd/>
              </a:ln>
            </p:spPr>
            <p:txBody>
              <a:bodyPr anchor="ctr">
                <a:spAutoFit/>
              </a:bodyPr>
              <a:lstStyle/>
              <a:p>
                <a:endParaRPr lang="en-US"/>
              </a:p>
            </p:txBody>
          </p:sp>
          <p:sp>
            <p:nvSpPr>
              <p:cNvPr id="11332" name="Line 41"/>
              <p:cNvSpPr>
                <a:spLocks noChangeShapeType="1"/>
              </p:cNvSpPr>
              <p:nvPr/>
            </p:nvSpPr>
            <p:spPr bwMode="auto">
              <a:xfrm>
                <a:off x="3436" y="1352"/>
                <a:ext cx="0" cy="999"/>
              </a:xfrm>
              <a:prstGeom prst="line">
                <a:avLst/>
              </a:prstGeom>
              <a:noFill/>
              <a:ln w="28575">
                <a:solidFill>
                  <a:srgbClr val="FF0000"/>
                </a:solidFill>
                <a:round/>
                <a:headEnd/>
                <a:tailEnd/>
              </a:ln>
            </p:spPr>
            <p:txBody>
              <a:bodyPr anchor="ctr">
                <a:spAutoFit/>
              </a:bodyPr>
              <a:lstStyle/>
              <a:p>
                <a:endParaRPr lang="en-US"/>
              </a:p>
            </p:txBody>
          </p:sp>
          <p:sp>
            <p:nvSpPr>
              <p:cNvPr id="11333" name="Text Box 33"/>
              <p:cNvSpPr txBox="1">
                <a:spLocks noChangeArrowheads="1"/>
              </p:cNvSpPr>
              <p:nvPr/>
            </p:nvSpPr>
            <p:spPr bwMode="auto">
              <a:xfrm>
                <a:off x="3333" y="1203"/>
                <a:ext cx="214" cy="288"/>
              </a:xfrm>
              <a:prstGeom prst="rect">
                <a:avLst/>
              </a:prstGeom>
              <a:noFill/>
              <a:ln w="9525" algn="ctr">
                <a:noFill/>
                <a:miter lim="800000"/>
                <a:headEnd/>
                <a:tailEnd/>
              </a:ln>
            </p:spPr>
            <p:txBody>
              <a:bodyPr wrap="none">
                <a:spAutoFit/>
              </a:bodyPr>
              <a:lstStyle/>
              <a:p>
                <a:pPr algn="l"/>
                <a:r>
                  <a:rPr lang="en-US" sz="2400">
                    <a:solidFill>
                      <a:srgbClr val="FF0000"/>
                    </a:solidFill>
                  </a:rPr>
                  <a:t>♦</a:t>
                </a:r>
              </a:p>
            </p:txBody>
          </p:sp>
          <p:sp>
            <p:nvSpPr>
              <p:cNvPr id="11334" name="Text Box 27"/>
              <p:cNvSpPr txBox="1">
                <a:spLocks noChangeArrowheads="1"/>
              </p:cNvSpPr>
              <p:nvPr/>
            </p:nvSpPr>
            <p:spPr bwMode="auto">
              <a:xfrm>
                <a:off x="3333" y="2163"/>
                <a:ext cx="214" cy="288"/>
              </a:xfrm>
              <a:prstGeom prst="rect">
                <a:avLst/>
              </a:prstGeom>
              <a:noFill/>
              <a:ln w="9525" algn="ctr">
                <a:noFill/>
                <a:miter lim="800000"/>
                <a:headEnd/>
                <a:tailEnd/>
              </a:ln>
            </p:spPr>
            <p:txBody>
              <a:bodyPr wrap="none">
                <a:spAutoFit/>
              </a:bodyPr>
              <a:lstStyle/>
              <a:p>
                <a:pPr algn="l"/>
                <a:r>
                  <a:rPr lang="en-US" sz="2400">
                    <a:solidFill>
                      <a:srgbClr val="FF0000"/>
                    </a:solidFill>
                  </a:rPr>
                  <a:t>♦</a:t>
                </a:r>
              </a:p>
            </p:txBody>
          </p:sp>
          <p:sp>
            <p:nvSpPr>
              <p:cNvPr id="11335" name="Text Box 34"/>
              <p:cNvSpPr txBox="1">
                <a:spLocks noChangeArrowheads="1"/>
              </p:cNvSpPr>
              <p:nvPr/>
            </p:nvSpPr>
            <p:spPr bwMode="auto">
              <a:xfrm>
                <a:off x="3554" y="1211"/>
                <a:ext cx="214" cy="288"/>
              </a:xfrm>
              <a:prstGeom prst="rect">
                <a:avLst/>
              </a:prstGeom>
              <a:noFill/>
              <a:ln w="9525" algn="ctr">
                <a:noFill/>
                <a:miter lim="800000"/>
                <a:headEnd/>
                <a:tailEnd/>
              </a:ln>
            </p:spPr>
            <p:txBody>
              <a:bodyPr wrap="none">
                <a:spAutoFit/>
              </a:bodyPr>
              <a:lstStyle/>
              <a:p>
                <a:pPr algn="l"/>
                <a:r>
                  <a:rPr lang="en-US" sz="2400">
                    <a:solidFill>
                      <a:srgbClr val="FF0000"/>
                    </a:solidFill>
                  </a:rPr>
                  <a:t>♦</a:t>
                </a:r>
              </a:p>
            </p:txBody>
          </p:sp>
          <p:sp>
            <p:nvSpPr>
              <p:cNvPr id="11336" name="Text Box 35"/>
              <p:cNvSpPr txBox="1">
                <a:spLocks noChangeArrowheads="1"/>
              </p:cNvSpPr>
              <p:nvPr/>
            </p:nvSpPr>
            <p:spPr bwMode="auto">
              <a:xfrm>
                <a:off x="3554" y="1862"/>
                <a:ext cx="214" cy="288"/>
              </a:xfrm>
              <a:prstGeom prst="rect">
                <a:avLst/>
              </a:prstGeom>
              <a:noFill/>
              <a:ln w="9525" algn="ctr">
                <a:noFill/>
                <a:miter lim="800000"/>
                <a:headEnd/>
                <a:tailEnd/>
              </a:ln>
            </p:spPr>
            <p:txBody>
              <a:bodyPr wrap="none">
                <a:spAutoFit/>
              </a:bodyPr>
              <a:lstStyle/>
              <a:p>
                <a:pPr algn="l"/>
                <a:r>
                  <a:rPr lang="en-US" sz="2400">
                    <a:solidFill>
                      <a:srgbClr val="FF0000"/>
                    </a:solidFill>
                  </a:rPr>
                  <a:t>♦</a:t>
                </a:r>
              </a:p>
            </p:txBody>
          </p:sp>
          <p:sp>
            <p:nvSpPr>
              <p:cNvPr id="11337" name="Line 36"/>
              <p:cNvSpPr>
                <a:spLocks noChangeShapeType="1"/>
              </p:cNvSpPr>
              <p:nvPr/>
            </p:nvSpPr>
            <p:spPr bwMode="auto">
              <a:xfrm flipV="1">
                <a:off x="3445" y="2008"/>
                <a:ext cx="218" cy="312"/>
              </a:xfrm>
              <a:prstGeom prst="line">
                <a:avLst/>
              </a:prstGeom>
              <a:noFill/>
              <a:ln w="28575">
                <a:solidFill>
                  <a:srgbClr val="FF0000"/>
                </a:solidFill>
                <a:round/>
                <a:headEnd/>
                <a:tailEnd/>
              </a:ln>
            </p:spPr>
            <p:txBody>
              <a:bodyPr anchor="ctr">
                <a:spAutoFit/>
              </a:bodyPr>
              <a:lstStyle/>
              <a:p>
                <a:endParaRPr lang="en-US"/>
              </a:p>
            </p:txBody>
          </p:sp>
        </p:grpSp>
        <p:grpSp>
          <p:nvGrpSpPr>
            <p:cNvPr id="11338" name="Group 32"/>
            <p:cNvGrpSpPr>
              <a:grpSpLocks/>
            </p:cNvGrpSpPr>
            <p:nvPr/>
          </p:nvGrpSpPr>
          <p:grpSpPr bwMode="auto">
            <a:xfrm>
              <a:off x="172" y="1218"/>
              <a:ext cx="2784" cy="2080"/>
              <a:chOff x="172" y="1218"/>
              <a:chExt cx="2784" cy="2080"/>
            </a:xfrm>
          </p:grpSpPr>
          <p:grpSp>
            <p:nvGrpSpPr>
              <p:cNvPr id="11339" name="Group 31"/>
              <p:cNvGrpSpPr>
                <a:grpSpLocks/>
              </p:cNvGrpSpPr>
              <p:nvPr/>
            </p:nvGrpSpPr>
            <p:grpSpPr bwMode="auto">
              <a:xfrm>
                <a:off x="172" y="1266"/>
                <a:ext cx="2640" cy="2032"/>
                <a:chOff x="172" y="1266"/>
                <a:chExt cx="2640" cy="2032"/>
              </a:xfrm>
            </p:grpSpPr>
            <p:pic>
              <p:nvPicPr>
                <p:cNvPr id="11340" name="Picture 8" descr="cross-section"/>
                <p:cNvPicPr>
                  <a:picLocks noChangeAspect="1" noChangeArrowheads="1"/>
                </p:cNvPicPr>
                <p:nvPr/>
              </p:nvPicPr>
              <p:blipFill>
                <a:blip r:embed="rId3"/>
                <a:srcRect/>
                <a:stretch>
                  <a:fillRect/>
                </a:stretch>
              </p:blipFill>
              <p:spPr bwMode="auto">
                <a:xfrm>
                  <a:off x="172" y="1266"/>
                  <a:ext cx="2592" cy="2032"/>
                </a:xfrm>
                <a:prstGeom prst="rect">
                  <a:avLst/>
                </a:prstGeom>
                <a:noFill/>
                <a:ln w="9525">
                  <a:noFill/>
                  <a:miter lim="800000"/>
                  <a:headEnd/>
                  <a:tailEnd/>
                </a:ln>
              </p:spPr>
            </p:pic>
            <p:sp>
              <p:nvSpPr>
                <p:cNvPr id="11341" name="Text Box 11"/>
                <p:cNvSpPr txBox="1">
                  <a:spLocks noChangeArrowheads="1"/>
                </p:cNvSpPr>
                <p:nvPr/>
              </p:nvSpPr>
              <p:spPr bwMode="auto">
                <a:xfrm>
                  <a:off x="364" y="1266"/>
                  <a:ext cx="2448" cy="192"/>
                </a:xfrm>
                <a:prstGeom prst="rect">
                  <a:avLst/>
                </a:prstGeom>
                <a:noFill/>
                <a:ln w="9525" algn="ctr">
                  <a:noFill/>
                  <a:miter lim="800000"/>
                  <a:headEnd/>
                  <a:tailEnd/>
                </a:ln>
              </p:spPr>
              <p:txBody>
                <a:bodyPr>
                  <a:spAutoFit/>
                </a:bodyPr>
                <a:lstStyle/>
                <a:p>
                  <a:pPr algn="l">
                    <a:spcBef>
                      <a:spcPct val="50000"/>
                    </a:spcBef>
                  </a:pPr>
                  <a:r>
                    <a:rPr lang="en-US" sz="1400" b="1"/>
                    <a:t>River Cross-section with Velocity Points </a:t>
                  </a:r>
                </a:p>
              </p:txBody>
            </p:sp>
          </p:grpSp>
          <p:sp>
            <p:nvSpPr>
              <p:cNvPr id="11342" name="Line 20"/>
              <p:cNvSpPr>
                <a:spLocks noChangeShapeType="1"/>
              </p:cNvSpPr>
              <p:nvPr/>
            </p:nvSpPr>
            <p:spPr bwMode="auto">
              <a:xfrm flipV="1">
                <a:off x="2524" y="1218"/>
                <a:ext cx="432" cy="240"/>
              </a:xfrm>
              <a:prstGeom prst="line">
                <a:avLst/>
              </a:prstGeom>
              <a:noFill/>
              <a:ln w="38100">
                <a:solidFill>
                  <a:schemeClr val="tx1"/>
                </a:solidFill>
                <a:round/>
                <a:headEnd/>
                <a:tailEnd/>
              </a:ln>
            </p:spPr>
            <p:txBody>
              <a:bodyPr>
                <a:spAutoFit/>
              </a:bodyPr>
              <a:lstStyle/>
              <a:p>
                <a:endParaRPr lang="en-US"/>
              </a:p>
            </p:txBody>
          </p:sp>
          <p:sp>
            <p:nvSpPr>
              <p:cNvPr id="11343" name="Line 21"/>
              <p:cNvSpPr>
                <a:spLocks noChangeShapeType="1"/>
              </p:cNvSpPr>
              <p:nvPr/>
            </p:nvSpPr>
            <p:spPr bwMode="auto">
              <a:xfrm>
                <a:off x="2524" y="2226"/>
                <a:ext cx="432" cy="912"/>
              </a:xfrm>
              <a:prstGeom prst="line">
                <a:avLst/>
              </a:prstGeom>
              <a:noFill/>
              <a:ln w="38100">
                <a:solidFill>
                  <a:schemeClr val="tx1"/>
                </a:solidFill>
                <a:round/>
                <a:headEnd/>
                <a:tailEnd/>
              </a:ln>
            </p:spPr>
            <p:txBody>
              <a:bodyPr>
                <a:spAutoFit/>
              </a:bodyPr>
              <a:lstStyle/>
              <a:p>
                <a:endParaRPr lang="en-US"/>
              </a:p>
            </p:txBody>
          </p:sp>
          <p:sp>
            <p:nvSpPr>
              <p:cNvPr id="11344" name="Rectangle 29"/>
              <p:cNvSpPr>
                <a:spLocks noChangeArrowheads="1"/>
              </p:cNvSpPr>
              <p:nvPr/>
            </p:nvSpPr>
            <p:spPr bwMode="auto">
              <a:xfrm>
                <a:off x="2036" y="1458"/>
                <a:ext cx="486" cy="776"/>
              </a:xfrm>
              <a:prstGeom prst="rect">
                <a:avLst/>
              </a:prstGeom>
              <a:noFill/>
              <a:ln w="31750" algn="ctr">
                <a:solidFill>
                  <a:schemeClr val="tx1"/>
                </a:solidFill>
                <a:miter lim="800000"/>
                <a:headEnd/>
                <a:tailEnd/>
              </a:ln>
            </p:spPr>
            <p:txBody>
              <a:bodyPr anchor="ctr">
                <a:spAutoFit/>
              </a:bodyPr>
              <a:lstStyle/>
              <a:p>
                <a:endParaRPr lang="en-US"/>
              </a:p>
            </p:txBody>
          </p:sp>
        </p:grpSp>
      </p:grpSp>
      <p:sp>
        <p:nvSpPr>
          <p:cNvPr id="11266" name="Slide Number Placeholder 5"/>
          <p:cNvSpPr>
            <a:spLocks noGrp="1"/>
          </p:cNvSpPr>
          <p:nvPr>
            <p:ph type="sldNum" sz="quarter" idx="12"/>
          </p:nvPr>
        </p:nvSpPr>
        <p:spPr>
          <a:noFill/>
        </p:spPr>
        <p:txBody>
          <a:bodyPr/>
          <a:lstStyle/>
          <a:p>
            <a:fld id="{FD30B99F-E5B6-4797-9B7E-9F16EE54C6B8}" type="slidenum">
              <a:rPr lang="en-US" smtClean="0"/>
              <a:pPr/>
              <a:t>6</a:t>
            </a:fld>
            <a:endParaRPr lang="en-US" smtClean="0"/>
          </a:p>
        </p:txBody>
      </p:sp>
      <p:sp>
        <p:nvSpPr>
          <p:cNvPr id="11267" name="Rectangle 2"/>
          <p:cNvSpPr>
            <a:spLocks noGrp="1" noChangeArrowheads="1"/>
          </p:cNvSpPr>
          <p:nvPr>
            <p:ph type="body" idx="1"/>
          </p:nvPr>
        </p:nvSpPr>
        <p:spPr>
          <a:xfrm>
            <a:off x="304800" y="688975"/>
            <a:ext cx="8382000" cy="978729"/>
          </a:xfrm>
          <a:solidFill>
            <a:srgbClr val="CCECFF">
              <a:alpha val="50195"/>
            </a:srgbClr>
          </a:solidFill>
          <a:ln w="25400">
            <a:solidFill>
              <a:srgbClr val="006699"/>
            </a:solidFill>
          </a:ln>
        </p:spPr>
        <p:txBody>
          <a:bodyPr>
            <a:spAutoFit/>
          </a:bodyPr>
          <a:lstStyle/>
          <a:p>
            <a:pPr marL="0" indent="0" eaLnBrk="1" hangingPunct="1">
              <a:lnSpc>
                <a:spcPct val="80000"/>
              </a:lnSpc>
              <a:buFontTx/>
              <a:buNone/>
            </a:pPr>
            <a:r>
              <a:rPr lang="en-US" sz="1800" b="1" dirty="0" smtClean="0">
                <a:solidFill>
                  <a:schemeClr val="tx1"/>
                </a:solidFill>
              </a:rPr>
              <a:t>The cross-sectional area (</a:t>
            </a:r>
            <a:r>
              <a:rPr lang="en-US" sz="1800" b="1" i="1" dirty="0" smtClean="0">
                <a:solidFill>
                  <a:schemeClr val="tx1"/>
                </a:solidFill>
              </a:rPr>
              <a:t>A</a:t>
            </a:r>
            <a:r>
              <a:rPr lang="en-US" sz="1800" b="1" dirty="0" smtClean="0">
                <a:solidFill>
                  <a:schemeClr val="tx1"/>
                </a:solidFill>
              </a:rPr>
              <a:t>) is determined by measuring the area of smaller geometric shapes across the river section.  Since the velocities are also measured within each of these smaller sub-sections, greater accuracy of the river discharge can be accomplished.  </a:t>
            </a:r>
          </a:p>
        </p:txBody>
      </p:sp>
      <p:sp>
        <p:nvSpPr>
          <p:cNvPr id="11268" name="Text Box 3"/>
          <p:cNvSpPr txBox="1">
            <a:spLocks noChangeArrowheads="1"/>
          </p:cNvSpPr>
          <p:nvPr/>
        </p:nvSpPr>
        <p:spPr bwMode="auto">
          <a:xfrm>
            <a:off x="76200" y="76200"/>
            <a:ext cx="3529013" cy="396875"/>
          </a:xfrm>
          <a:prstGeom prst="rect">
            <a:avLst/>
          </a:prstGeom>
          <a:noFill/>
          <a:ln w="9525">
            <a:noFill/>
            <a:miter lim="800000"/>
            <a:headEnd/>
            <a:tailEnd/>
          </a:ln>
        </p:spPr>
        <p:txBody>
          <a:bodyPr wrap="none">
            <a:spAutoFit/>
          </a:bodyPr>
          <a:lstStyle/>
          <a:p>
            <a:pPr algn="l"/>
            <a:r>
              <a:rPr lang="en-US" sz="2000" b="1"/>
              <a:t>How to Calculate Discharge</a:t>
            </a:r>
          </a:p>
        </p:txBody>
      </p:sp>
      <p:sp>
        <p:nvSpPr>
          <p:cNvPr id="11269" name="Rectangle 26"/>
          <p:cNvSpPr>
            <a:spLocks noGrp="1" noChangeArrowheads="1"/>
          </p:cNvSpPr>
          <p:nvPr>
            <p:ph type="title"/>
          </p:nvPr>
        </p:nvSpPr>
        <p:spPr>
          <a:xfrm>
            <a:off x="6613525" y="1911350"/>
            <a:ext cx="2362200" cy="2032000"/>
          </a:xfrm>
          <a:solidFill>
            <a:srgbClr val="CCFFCC">
              <a:alpha val="50195"/>
            </a:srgbClr>
          </a:solidFill>
          <a:ln w="34925">
            <a:solidFill>
              <a:srgbClr val="339966"/>
            </a:solidFill>
          </a:ln>
        </p:spPr>
        <p:txBody>
          <a:bodyPr>
            <a:spAutoFit/>
          </a:bodyPr>
          <a:lstStyle/>
          <a:p>
            <a:pPr algn="ctr" eaLnBrk="1" hangingPunct="1"/>
            <a:r>
              <a:rPr lang="en-US" sz="1800" dirty="0" smtClean="0"/>
              <a:t>What one geometric shape can be used to determine the area for each of these segments of the cross-section ?  </a:t>
            </a:r>
          </a:p>
        </p:txBody>
      </p:sp>
      <p:sp>
        <p:nvSpPr>
          <p:cNvPr id="11270" name="Rectangle 1414"/>
          <p:cNvSpPr>
            <a:spLocks noChangeArrowheads="1"/>
          </p:cNvSpPr>
          <p:nvPr/>
        </p:nvSpPr>
        <p:spPr bwMode="auto">
          <a:xfrm>
            <a:off x="1011238" y="5435600"/>
            <a:ext cx="6235700" cy="830997"/>
          </a:xfrm>
          <a:prstGeom prst="rect">
            <a:avLst/>
          </a:prstGeom>
          <a:solidFill>
            <a:srgbClr val="CCECFF">
              <a:alpha val="50195"/>
            </a:srgbClr>
          </a:solidFill>
          <a:ln w="25400">
            <a:solidFill>
              <a:srgbClr val="006699"/>
            </a:solidFill>
            <a:miter lim="800000"/>
            <a:headEnd/>
            <a:tailEnd/>
          </a:ln>
        </p:spPr>
        <p:txBody>
          <a:bodyPr>
            <a:spAutoFit/>
          </a:bodyPr>
          <a:lstStyle/>
          <a:p>
            <a:r>
              <a:rPr lang="en-US" sz="1600" b="1" dirty="0"/>
              <a:t>Once you have calculated discharge (</a:t>
            </a:r>
            <a:r>
              <a:rPr lang="en-US" sz="1600" b="1" i="1" dirty="0"/>
              <a:t>Q</a:t>
            </a:r>
            <a:r>
              <a:rPr lang="en-US" sz="1600" b="1" dirty="0"/>
              <a:t>) for one segment, then you sum all the segments together to get total discharge.   </a:t>
            </a:r>
          </a:p>
          <a:p>
            <a:r>
              <a:rPr lang="en-US" sz="1600" b="1" i="1" dirty="0" err="1"/>
              <a:t>Q</a:t>
            </a:r>
            <a:r>
              <a:rPr lang="en-US" sz="1600" b="1" baseline="-25000" dirty="0" err="1"/>
              <a:t>total</a:t>
            </a:r>
            <a:r>
              <a:rPr lang="en-US" sz="1600" b="1" dirty="0"/>
              <a:t> = </a:t>
            </a:r>
            <a:r>
              <a:rPr lang="en-US" sz="1600" b="1" i="1" dirty="0"/>
              <a:t>Q</a:t>
            </a:r>
            <a:r>
              <a:rPr lang="en-US" sz="1600" b="1" baseline="-25000" dirty="0"/>
              <a:t>1</a:t>
            </a:r>
            <a:r>
              <a:rPr lang="en-US" sz="1600" b="1" dirty="0"/>
              <a:t> + </a:t>
            </a:r>
            <a:r>
              <a:rPr lang="en-US" sz="1600" b="1" i="1" dirty="0"/>
              <a:t>Q</a:t>
            </a:r>
            <a:r>
              <a:rPr lang="en-US" sz="1600" b="1" baseline="-25000" dirty="0"/>
              <a:t>2</a:t>
            </a:r>
            <a:r>
              <a:rPr lang="en-US" sz="1600" b="1" dirty="0"/>
              <a:t> + </a:t>
            </a:r>
            <a:r>
              <a:rPr lang="en-US" sz="1600" b="1" i="1" dirty="0"/>
              <a:t>Q</a:t>
            </a:r>
            <a:r>
              <a:rPr lang="en-US" sz="1600" b="1" baseline="-25000" dirty="0"/>
              <a:t>3</a:t>
            </a:r>
            <a:r>
              <a:rPr lang="en-US" sz="1600" b="1" dirty="0"/>
              <a:t> + …. + </a:t>
            </a:r>
            <a:r>
              <a:rPr lang="en-US" sz="1600" b="1" i="1" dirty="0" err="1" smtClean="0"/>
              <a:t>Q</a:t>
            </a:r>
            <a:r>
              <a:rPr lang="en-US" sz="1600" b="1" i="1" baseline="-25000" dirty="0" err="1" smtClean="0"/>
              <a:t>n</a:t>
            </a:r>
            <a:endParaRPr lang="en-US" sz="1600" b="1" i="1" baseline="-25000" dirty="0"/>
          </a:p>
        </p:txBody>
      </p:sp>
      <p:sp>
        <p:nvSpPr>
          <p:cNvPr id="11272" name="Rectangular Callout 27"/>
          <p:cNvSpPr>
            <a:spLocks noChangeArrowheads="1"/>
          </p:cNvSpPr>
          <p:nvPr/>
        </p:nvSpPr>
        <p:spPr bwMode="auto">
          <a:xfrm>
            <a:off x="6049963" y="4068763"/>
            <a:ext cx="2895600" cy="1200150"/>
          </a:xfrm>
          <a:prstGeom prst="wedgeRectCallout">
            <a:avLst>
              <a:gd name="adj1" fmla="val -64417"/>
              <a:gd name="adj2" fmla="val -96032"/>
            </a:avLst>
          </a:prstGeom>
          <a:solidFill>
            <a:srgbClr val="A0DF9D">
              <a:alpha val="50195"/>
            </a:srgbClr>
          </a:solidFill>
          <a:ln w="9525" algn="ctr">
            <a:solidFill>
              <a:srgbClr val="339966"/>
            </a:solidFill>
            <a:round/>
            <a:headEnd/>
            <a:tailEnd/>
          </a:ln>
        </p:spPr>
        <p:txBody>
          <a:bodyPr anchor="ctr">
            <a:spAutoFit/>
          </a:bodyPr>
          <a:lstStyle/>
          <a:p>
            <a:r>
              <a:rPr lang="en-US"/>
              <a:t>So: What is this 4-sided figure with only 2 parallel sides? Do you remember the equation for its area?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lide Number Placeholder 6"/>
          <p:cNvSpPr>
            <a:spLocks noGrp="1"/>
          </p:cNvSpPr>
          <p:nvPr>
            <p:ph type="sldNum" sz="quarter" idx="12"/>
          </p:nvPr>
        </p:nvSpPr>
        <p:spPr>
          <a:noFill/>
        </p:spPr>
        <p:txBody>
          <a:bodyPr/>
          <a:lstStyle/>
          <a:p>
            <a:fld id="{EC459C00-8EC1-4A29-AB36-C04512E64EE8}" type="slidenum">
              <a:rPr lang="en-US" smtClean="0"/>
              <a:pPr/>
              <a:t>7</a:t>
            </a:fld>
            <a:endParaRPr lang="en-US" smtClean="0"/>
          </a:p>
        </p:txBody>
      </p:sp>
      <p:sp>
        <p:nvSpPr>
          <p:cNvPr id="1028" name="Text Box 3"/>
          <p:cNvSpPr txBox="1">
            <a:spLocks noChangeArrowheads="1"/>
          </p:cNvSpPr>
          <p:nvPr/>
        </p:nvSpPr>
        <p:spPr bwMode="auto">
          <a:xfrm>
            <a:off x="76200" y="76200"/>
            <a:ext cx="5703888" cy="396875"/>
          </a:xfrm>
          <a:prstGeom prst="rect">
            <a:avLst/>
          </a:prstGeom>
          <a:noFill/>
          <a:ln w="9525">
            <a:noFill/>
            <a:miter lim="800000"/>
            <a:headEnd/>
            <a:tailEnd/>
          </a:ln>
        </p:spPr>
        <p:txBody>
          <a:bodyPr wrap="none">
            <a:spAutoFit/>
          </a:bodyPr>
          <a:lstStyle/>
          <a:p>
            <a:pPr algn="l"/>
            <a:r>
              <a:rPr lang="en-US" sz="2000" b="1"/>
              <a:t>Sample River Cross-Section and Spreadsheet</a:t>
            </a:r>
          </a:p>
        </p:txBody>
      </p:sp>
      <p:pic>
        <p:nvPicPr>
          <p:cNvPr id="1029" name="Picture 944"/>
          <p:cNvPicPr>
            <a:picLocks noChangeAspect="1" noChangeArrowheads="1"/>
          </p:cNvPicPr>
          <p:nvPr/>
        </p:nvPicPr>
        <p:blipFill>
          <a:blip r:embed="rId3"/>
          <a:srcRect/>
          <a:stretch>
            <a:fillRect/>
          </a:stretch>
        </p:blipFill>
        <p:spPr bwMode="auto">
          <a:xfrm>
            <a:off x="0" y="750888"/>
            <a:ext cx="6705600" cy="1949450"/>
          </a:xfrm>
          <a:prstGeom prst="rect">
            <a:avLst/>
          </a:prstGeom>
          <a:noFill/>
          <a:ln w="9525" algn="ctr">
            <a:noFill/>
            <a:miter lim="800000"/>
            <a:headEnd/>
            <a:tailEnd/>
          </a:ln>
        </p:spPr>
      </p:pic>
      <p:sp>
        <p:nvSpPr>
          <p:cNvPr id="1030" name="Rectangle 5"/>
          <p:cNvSpPr>
            <a:spLocks noChangeArrowheads="1"/>
          </p:cNvSpPr>
          <p:nvPr/>
        </p:nvSpPr>
        <p:spPr bwMode="auto">
          <a:xfrm>
            <a:off x="6343650" y="1009650"/>
            <a:ext cx="2597150" cy="2554545"/>
          </a:xfrm>
          <a:prstGeom prst="rect">
            <a:avLst/>
          </a:prstGeom>
          <a:solidFill>
            <a:srgbClr val="CCECFF">
              <a:alpha val="50195"/>
            </a:srgbClr>
          </a:solidFill>
          <a:ln w="25400">
            <a:solidFill>
              <a:srgbClr val="006699"/>
            </a:solidFill>
            <a:miter lim="800000"/>
            <a:headEnd/>
            <a:tailEnd/>
          </a:ln>
        </p:spPr>
        <p:txBody>
          <a:bodyPr>
            <a:spAutoFit/>
          </a:bodyPr>
          <a:lstStyle/>
          <a:p>
            <a:pPr>
              <a:spcBef>
                <a:spcPct val="20000"/>
              </a:spcBef>
            </a:pPr>
            <a:r>
              <a:rPr lang="en-US" sz="1600" b="1" dirty="0"/>
              <a:t>After measuring the distance across the river channel, one measures the water depths at equally spaced intervals. The depths and distances are then used to calculate the area within each cross-section segment.</a:t>
            </a:r>
          </a:p>
        </p:txBody>
      </p:sp>
      <p:sp>
        <p:nvSpPr>
          <p:cNvPr id="1031" name="Rectangle 946"/>
          <p:cNvSpPr>
            <a:spLocks noChangeArrowheads="1"/>
          </p:cNvSpPr>
          <p:nvPr/>
        </p:nvSpPr>
        <p:spPr bwMode="auto">
          <a:xfrm>
            <a:off x="6315075" y="5133975"/>
            <a:ext cx="2590800" cy="830997"/>
          </a:xfrm>
          <a:prstGeom prst="rect">
            <a:avLst/>
          </a:prstGeom>
          <a:solidFill>
            <a:srgbClr val="FF7C80">
              <a:alpha val="50000"/>
            </a:srgbClr>
          </a:solidFill>
          <a:ln w="25400">
            <a:solidFill>
              <a:srgbClr val="800000"/>
            </a:solidFill>
            <a:miter lim="800000"/>
            <a:headEnd/>
            <a:tailEnd/>
          </a:ln>
        </p:spPr>
        <p:txBody>
          <a:bodyPr anchor="ctr">
            <a:spAutoFit/>
          </a:bodyPr>
          <a:lstStyle/>
          <a:p>
            <a:r>
              <a:rPr lang="en-US" sz="1600" b="1" dirty="0">
                <a:solidFill>
                  <a:srgbClr val="800000"/>
                </a:solidFill>
              </a:rPr>
              <a:t>Click for more information about a </a:t>
            </a:r>
            <a:r>
              <a:rPr lang="en-US" sz="1600" b="1" dirty="0">
                <a:solidFill>
                  <a:srgbClr val="800000"/>
                </a:solidFill>
                <a:hlinkClick r:id="rId4" action="ppaction://hlinksldjump"/>
              </a:rPr>
              <a:t>trapezoid</a:t>
            </a:r>
            <a:r>
              <a:rPr lang="en-US" sz="1600" b="1" dirty="0">
                <a:solidFill>
                  <a:srgbClr val="800000"/>
                </a:solidFill>
              </a:rPr>
              <a:t>.</a:t>
            </a:r>
            <a:endParaRPr lang="en-US" sz="1600" b="1" baseline="-25000" dirty="0">
              <a:solidFill>
                <a:srgbClr val="800000"/>
              </a:solidFill>
            </a:endParaRPr>
          </a:p>
        </p:txBody>
      </p:sp>
      <p:sp>
        <p:nvSpPr>
          <p:cNvPr id="1032" name="Rectangle 945"/>
          <p:cNvSpPr>
            <a:spLocks noGrp="1" noChangeArrowheads="1"/>
          </p:cNvSpPr>
          <p:nvPr>
            <p:ph type="title"/>
          </p:nvPr>
        </p:nvSpPr>
        <p:spPr>
          <a:xfrm>
            <a:off x="6169025" y="4090988"/>
            <a:ext cx="2819400" cy="615950"/>
          </a:xfrm>
          <a:solidFill>
            <a:srgbClr val="CCFFCC">
              <a:alpha val="50195"/>
            </a:srgbClr>
          </a:solidFill>
          <a:ln w="34925">
            <a:solidFill>
              <a:srgbClr val="339966"/>
            </a:solidFill>
          </a:ln>
        </p:spPr>
        <p:txBody>
          <a:bodyPr>
            <a:spAutoFit/>
          </a:bodyPr>
          <a:lstStyle/>
          <a:p>
            <a:pPr algn="ctr" eaLnBrk="1" hangingPunct="1"/>
            <a:r>
              <a:rPr lang="en-US" sz="1600" dirty="0" smtClean="0"/>
              <a:t>What is the equation for the area of a trapezoid?  </a:t>
            </a:r>
          </a:p>
        </p:txBody>
      </p:sp>
      <p:grpSp>
        <p:nvGrpSpPr>
          <p:cNvPr id="1033" name="Group 1409"/>
          <p:cNvGrpSpPr>
            <a:grpSpLocks/>
          </p:cNvGrpSpPr>
          <p:nvPr/>
        </p:nvGrpSpPr>
        <p:grpSpPr bwMode="auto">
          <a:xfrm>
            <a:off x="358775" y="5486400"/>
            <a:ext cx="3217863" cy="1071563"/>
            <a:chOff x="2880" y="1824"/>
            <a:chExt cx="1968" cy="518"/>
          </a:xfrm>
        </p:grpSpPr>
        <p:sp>
          <p:nvSpPr>
            <p:cNvPr id="1035" name="Text Box 1410"/>
            <p:cNvSpPr txBox="1">
              <a:spLocks noChangeArrowheads="1"/>
            </p:cNvSpPr>
            <p:nvPr/>
          </p:nvSpPr>
          <p:spPr bwMode="auto">
            <a:xfrm>
              <a:off x="2880" y="1824"/>
              <a:ext cx="336" cy="182"/>
            </a:xfrm>
            <a:prstGeom prst="rect">
              <a:avLst/>
            </a:prstGeom>
            <a:solidFill>
              <a:srgbClr val="FFFF99"/>
            </a:solidFill>
            <a:ln w="9525">
              <a:solidFill>
                <a:schemeClr val="tx1"/>
              </a:solidFill>
              <a:miter lim="800000"/>
              <a:headEnd/>
              <a:tailEnd/>
            </a:ln>
          </p:spPr>
          <p:txBody>
            <a:bodyPr>
              <a:spAutoFit/>
            </a:bodyPr>
            <a:lstStyle/>
            <a:p>
              <a:pPr algn="l">
                <a:spcBef>
                  <a:spcPct val="50000"/>
                </a:spcBef>
              </a:pPr>
              <a:endParaRPr lang="en-US"/>
            </a:p>
          </p:txBody>
        </p:sp>
        <p:sp>
          <p:nvSpPr>
            <p:cNvPr id="1036" name="Text Box 1411"/>
            <p:cNvSpPr txBox="1">
              <a:spLocks noChangeArrowheads="1"/>
            </p:cNvSpPr>
            <p:nvPr/>
          </p:nvSpPr>
          <p:spPr bwMode="auto">
            <a:xfrm>
              <a:off x="2880" y="2160"/>
              <a:ext cx="336" cy="182"/>
            </a:xfrm>
            <a:prstGeom prst="rect">
              <a:avLst/>
            </a:prstGeom>
            <a:solidFill>
              <a:srgbClr val="FFCC99"/>
            </a:solidFill>
            <a:ln w="9525">
              <a:solidFill>
                <a:schemeClr val="tx1"/>
              </a:solidFill>
              <a:miter lim="800000"/>
              <a:headEnd/>
              <a:tailEnd/>
            </a:ln>
          </p:spPr>
          <p:txBody>
            <a:bodyPr>
              <a:spAutoFit/>
            </a:bodyPr>
            <a:lstStyle/>
            <a:p>
              <a:pPr algn="l">
                <a:spcBef>
                  <a:spcPct val="50000"/>
                </a:spcBef>
              </a:pPr>
              <a:endParaRPr lang="en-US"/>
            </a:p>
          </p:txBody>
        </p:sp>
        <p:sp>
          <p:nvSpPr>
            <p:cNvPr id="1037" name="Text Box 1412"/>
            <p:cNvSpPr txBox="1">
              <a:spLocks noChangeArrowheads="1"/>
            </p:cNvSpPr>
            <p:nvPr/>
          </p:nvSpPr>
          <p:spPr bwMode="auto">
            <a:xfrm>
              <a:off x="3264" y="1824"/>
              <a:ext cx="1584" cy="163"/>
            </a:xfrm>
            <a:prstGeom prst="rect">
              <a:avLst/>
            </a:prstGeom>
            <a:noFill/>
            <a:ln w="9525">
              <a:noFill/>
              <a:miter lim="800000"/>
              <a:headEnd/>
              <a:tailEnd/>
            </a:ln>
          </p:spPr>
          <p:txBody>
            <a:bodyPr>
              <a:spAutoFit/>
            </a:bodyPr>
            <a:lstStyle/>
            <a:p>
              <a:pPr algn="l">
                <a:spcBef>
                  <a:spcPct val="50000"/>
                </a:spcBef>
              </a:pPr>
              <a:r>
                <a:rPr lang="en-US" sz="1600"/>
                <a:t>= cell with a number in it</a:t>
              </a:r>
            </a:p>
          </p:txBody>
        </p:sp>
        <p:sp>
          <p:nvSpPr>
            <p:cNvPr id="1038" name="Text Box 1413"/>
            <p:cNvSpPr txBox="1">
              <a:spLocks noChangeArrowheads="1"/>
            </p:cNvSpPr>
            <p:nvPr/>
          </p:nvSpPr>
          <p:spPr bwMode="auto">
            <a:xfrm>
              <a:off x="3264" y="2160"/>
              <a:ext cx="1584" cy="163"/>
            </a:xfrm>
            <a:prstGeom prst="rect">
              <a:avLst/>
            </a:prstGeom>
            <a:noFill/>
            <a:ln w="9525">
              <a:noFill/>
              <a:miter lim="800000"/>
              <a:headEnd/>
              <a:tailEnd/>
            </a:ln>
          </p:spPr>
          <p:txBody>
            <a:bodyPr>
              <a:spAutoFit/>
            </a:bodyPr>
            <a:lstStyle/>
            <a:p>
              <a:pPr algn="l">
                <a:spcBef>
                  <a:spcPct val="50000"/>
                </a:spcBef>
              </a:pPr>
              <a:r>
                <a:rPr lang="en-US" sz="1600"/>
                <a:t>= cell with a formula in it</a:t>
              </a:r>
            </a:p>
          </p:txBody>
        </p:sp>
      </p:grpSp>
      <p:sp>
        <p:nvSpPr>
          <p:cNvPr id="1034" name="TextBox 13"/>
          <p:cNvSpPr txBox="1">
            <a:spLocks noChangeArrowheads="1"/>
          </p:cNvSpPr>
          <p:nvPr/>
        </p:nvSpPr>
        <p:spPr bwMode="auto">
          <a:xfrm>
            <a:off x="50800" y="812800"/>
            <a:ext cx="1651000" cy="274638"/>
          </a:xfrm>
          <a:prstGeom prst="rect">
            <a:avLst/>
          </a:prstGeom>
          <a:noFill/>
          <a:ln w="9525">
            <a:noFill/>
            <a:miter lim="800000"/>
            <a:headEnd/>
            <a:tailEnd/>
          </a:ln>
        </p:spPr>
        <p:txBody>
          <a:bodyPr>
            <a:spAutoFit/>
          </a:bodyPr>
          <a:lstStyle/>
          <a:p>
            <a:r>
              <a:rPr lang="en-US" sz="1200" b="1" u="sng"/>
              <a:t>Example Field Data</a:t>
            </a:r>
          </a:p>
        </p:txBody>
      </p:sp>
      <p:pic>
        <p:nvPicPr>
          <p:cNvPr id="3" name="Picture 4"/>
          <p:cNvPicPr>
            <a:picLocks noChangeAspect="1" noChangeArrowheads="1"/>
          </p:cNvPicPr>
          <p:nvPr/>
        </p:nvPicPr>
        <p:blipFill>
          <a:blip r:embed="rId5"/>
          <a:srcRect/>
          <a:stretch>
            <a:fillRect/>
          </a:stretch>
        </p:blipFill>
        <p:spPr bwMode="auto">
          <a:xfrm>
            <a:off x="50800" y="2947988"/>
            <a:ext cx="6015037" cy="21542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A7AE4510-6211-4D6E-85DB-D5841B2C0B47}" type="slidenum">
              <a:rPr lang="en-US" smtClean="0"/>
              <a:pPr/>
              <a:t>8</a:t>
            </a:fld>
            <a:endParaRPr lang="en-US" smtClean="0"/>
          </a:p>
        </p:txBody>
      </p:sp>
      <p:sp>
        <p:nvSpPr>
          <p:cNvPr id="12291" name="Rectangle 2"/>
          <p:cNvSpPr>
            <a:spLocks noGrp="1" noChangeArrowheads="1"/>
          </p:cNvSpPr>
          <p:nvPr>
            <p:ph type="body" idx="1"/>
          </p:nvPr>
        </p:nvSpPr>
        <p:spPr>
          <a:xfrm>
            <a:off x="520700" y="776288"/>
            <a:ext cx="8051800" cy="1588127"/>
          </a:xfrm>
          <a:solidFill>
            <a:srgbClr val="CCECFF">
              <a:alpha val="50195"/>
            </a:srgbClr>
          </a:solidFill>
          <a:ln w="25400">
            <a:solidFill>
              <a:srgbClr val="006699"/>
            </a:solidFill>
          </a:ln>
        </p:spPr>
        <p:txBody>
          <a:bodyPr>
            <a:spAutoFit/>
          </a:bodyPr>
          <a:lstStyle/>
          <a:p>
            <a:pPr marL="0" indent="0" algn="ctr" eaLnBrk="1" hangingPunct="1">
              <a:lnSpc>
                <a:spcPct val="90000"/>
              </a:lnSpc>
              <a:buFontTx/>
              <a:buNone/>
            </a:pPr>
            <a:r>
              <a:rPr lang="en-US" sz="1800" b="1" dirty="0" smtClean="0">
                <a:solidFill>
                  <a:schemeClr val="tx1"/>
                </a:solidFill>
              </a:rPr>
              <a:t>There are various tools that can be used to measure the water velocity, ranging from the simple – floating oranges – to sophisticated acoustic Doppler technology.  All methods are intended to determine how fast the water is moving per second.  This measure of water velocity is then used along with the cross-sectional data to calculate the volume of water moving per unit of time (the discharge, Q).</a:t>
            </a:r>
          </a:p>
        </p:txBody>
      </p:sp>
      <p:sp>
        <p:nvSpPr>
          <p:cNvPr id="12292" name="Text Box 3"/>
          <p:cNvSpPr txBox="1">
            <a:spLocks noChangeArrowheads="1"/>
          </p:cNvSpPr>
          <p:nvPr/>
        </p:nvSpPr>
        <p:spPr bwMode="auto">
          <a:xfrm>
            <a:off x="76200" y="76200"/>
            <a:ext cx="8880475" cy="400050"/>
          </a:xfrm>
          <a:prstGeom prst="rect">
            <a:avLst/>
          </a:prstGeom>
          <a:noFill/>
          <a:ln w="9525">
            <a:noFill/>
            <a:miter lim="800000"/>
            <a:headEnd/>
            <a:tailEnd/>
          </a:ln>
        </p:spPr>
        <p:txBody>
          <a:bodyPr wrap="none">
            <a:spAutoFit/>
          </a:bodyPr>
          <a:lstStyle/>
          <a:p>
            <a:pPr algn="l"/>
            <a:r>
              <a:rPr lang="en-US" sz="2000" b="1"/>
              <a:t>How do we go about measuring water velocity in the stream or river?</a:t>
            </a:r>
          </a:p>
        </p:txBody>
      </p:sp>
      <p:sp>
        <p:nvSpPr>
          <p:cNvPr id="12" name="Rectangle 2"/>
          <p:cNvSpPr txBox="1">
            <a:spLocks noChangeArrowheads="1"/>
          </p:cNvSpPr>
          <p:nvPr/>
        </p:nvSpPr>
        <p:spPr bwMode="auto">
          <a:xfrm>
            <a:off x="5384800" y="2909888"/>
            <a:ext cx="3162300" cy="2114425"/>
          </a:xfrm>
          <a:prstGeom prst="rect">
            <a:avLst/>
          </a:prstGeom>
          <a:solidFill>
            <a:srgbClr val="CCECFF">
              <a:alpha val="50195"/>
            </a:srgbClr>
          </a:solidFill>
          <a:ln w="25400">
            <a:solidFill>
              <a:srgbClr val="006699"/>
            </a:solidFill>
            <a:miter lim="800000"/>
            <a:headEnd/>
            <a:tailEnd/>
          </a:ln>
        </p:spPr>
        <p:txBody>
          <a:bodyPr>
            <a:spAutoFit/>
          </a:bodyPr>
          <a:lstStyle/>
          <a:p>
            <a:pPr algn="l">
              <a:lnSpc>
                <a:spcPct val="90000"/>
              </a:lnSpc>
              <a:spcBef>
                <a:spcPct val="20000"/>
              </a:spcBef>
              <a:defRPr/>
            </a:pPr>
            <a:endParaRPr lang="en-US" b="1" kern="0" dirty="0">
              <a:latin typeface="+mn-lt"/>
            </a:endParaRPr>
          </a:p>
          <a:p>
            <a:pPr algn="l">
              <a:lnSpc>
                <a:spcPct val="90000"/>
              </a:lnSpc>
              <a:spcBef>
                <a:spcPct val="20000"/>
              </a:spcBef>
              <a:defRPr/>
            </a:pPr>
            <a:r>
              <a:rPr lang="en-US" b="1" kern="0" dirty="0">
                <a:latin typeface="+mn-lt"/>
              </a:rPr>
              <a:t>Methods used to measure water velocity include:</a:t>
            </a:r>
          </a:p>
          <a:p>
            <a:pPr algn="l">
              <a:lnSpc>
                <a:spcPct val="90000"/>
              </a:lnSpc>
              <a:spcBef>
                <a:spcPct val="20000"/>
              </a:spcBef>
              <a:defRPr/>
            </a:pPr>
            <a:r>
              <a:rPr lang="en-US" b="1" kern="0" dirty="0">
                <a:latin typeface="+mn-lt"/>
              </a:rPr>
              <a:t>●  Timing a floating object</a:t>
            </a:r>
          </a:p>
          <a:p>
            <a:pPr algn="l">
              <a:lnSpc>
                <a:spcPct val="90000"/>
              </a:lnSpc>
              <a:spcBef>
                <a:spcPct val="20000"/>
              </a:spcBef>
              <a:defRPr/>
            </a:pPr>
            <a:r>
              <a:rPr lang="en-US" b="1" kern="0" dirty="0"/>
              <a:t>●  </a:t>
            </a:r>
            <a:r>
              <a:rPr lang="en-US" b="1" kern="0" dirty="0">
                <a:latin typeface="+mn-lt"/>
              </a:rPr>
              <a:t>Propeller rotation speed</a:t>
            </a:r>
          </a:p>
          <a:p>
            <a:pPr algn="l">
              <a:lnSpc>
                <a:spcPct val="90000"/>
              </a:lnSpc>
              <a:spcBef>
                <a:spcPct val="20000"/>
              </a:spcBef>
              <a:defRPr/>
            </a:pPr>
            <a:r>
              <a:rPr lang="en-US" b="1" kern="0" dirty="0"/>
              <a:t>●  </a:t>
            </a:r>
            <a:r>
              <a:rPr lang="en-US" b="1" kern="0" dirty="0">
                <a:latin typeface="+mn-lt"/>
              </a:rPr>
              <a:t>Electromagnetic</a:t>
            </a:r>
          </a:p>
          <a:p>
            <a:pPr algn="l">
              <a:lnSpc>
                <a:spcPct val="90000"/>
              </a:lnSpc>
              <a:spcBef>
                <a:spcPct val="20000"/>
              </a:spcBef>
              <a:defRPr/>
            </a:pPr>
            <a:r>
              <a:rPr lang="en-US" b="1" kern="0" dirty="0"/>
              <a:t>●  </a:t>
            </a:r>
            <a:r>
              <a:rPr lang="en-US" b="1" kern="0" dirty="0">
                <a:latin typeface="+mn-lt"/>
              </a:rPr>
              <a:t>Acoustic Doppler</a:t>
            </a:r>
          </a:p>
        </p:txBody>
      </p:sp>
      <p:pic>
        <p:nvPicPr>
          <p:cNvPr id="12294" name="Picture 7" descr="meter_opt.jpg"/>
          <p:cNvPicPr>
            <a:picLocks noChangeAspect="1"/>
          </p:cNvPicPr>
          <p:nvPr/>
        </p:nvPicPr>
        <p:blipFill>
          <a:blip r:embed="rId3"/>
          <a:srcRect/>
          <a:stretch>
            <a:fillRect/>
          </a:stretch>
        </p:blipFill>
        <p:spPr bwMode="auto">
          <a:xfrm>
            <a:off x="2459038" y="2819400"/>
            <a:ext cx="2346325" cy="1524000"/>
          </a:xfrm>
          <a:prstGeom prst="rect">
            <a:avLst/>
          </a:prstGeom>
          <a:noFill/>
          <a:ln w="9525">
            <a:noFill/>
            <a:miter lim="800000"/>
            <a:headEnd/>
            <a:tailEnd/>
          </a:ln>
        </p:spPr>
      </p:pic>
      <p:pic>
        <p:nvPicPr>
          <p:cNvPr id="12295" name="Picture 9" descr="marshmcbirneyelectromagnetic.jpg"/>
          <p:cNvPicPr>
            <a:picLocks noChangeAspect="1"/>
          </p:cNvPicPr>
          <p:nvPr/>
        </p:nvPicPr>
        <p:blipFill>
          <a:blip r:embed="rId4"/>
          <a:srcRect/>
          <a:stretch>
            <a:fillRect/>
          </a:stretch>
        </p:blipFill>
        <p:spPr bwMode="auto">
          <a:xfrm>
            <a:off x="546100" y="2425700"/>
            <a:ext cx="1549400" cy="2362200"/>
          </a:xfrm>
          <a:prstGeom prst="rect">
            <a:avLst/>
          </a:prstGeom>
          <a:noFill/>
          <a:ln w="9525">
            <a:noFill/>
            <a:miter lim="800000"/>
            <a:headEnd/>
            <a:tailEnd/>
          </a:ln>
        </p:spPr>
      </p:pic>
      <p:pic>
        <p:nvPicPr>
          <p:cNvPr id="12296" name="Picture 10" descr="swoffer flow meter.jpg"/>
          <p:cNvPicPr>
            <a:picLocks noChangeAspect="1"/>
          </p:cNvPicPr>
          <p:nvPr/>
        </p:nvPicPr>
        <p:blipFill>
          <a:blip r:embed="rId5"/>
          <a:srcRect/>
          <a:stretch>
            <a:fillRect/>
          </a:stretch>
        </p:blipFill>
        <p:spPr bwMode="auto">
          <a:xfrm>
            <a:off x="2273300" y="5024438"/>
            <a:ext cx="2311400" cy="1609725"/>
          </a:xfrm>
          <a:prstGeom prst="rect">
            <a:avLst/>
          </a:prstGeom>
          <a:noFill/>
          <a:ln w="9525">
            <a:noFill/>
            <a:miter lim="800000"/>
            <a:headEnd/>
            <a:tailEnd/>
          </a:ln>
        </p:spPr>
      </p:pic>
      <p:sp>
        <p:nvSpPr>
          <p:cNvPr id="12297" name="TextBox 7"/>
          <p:cNvSpPr txBox="1">
            <a:spLocks noChangeArrowheads="1"/>
          </p:cNvSpPr>
          <p:nvPr/>
        </p:nvSpPr>
        <p:spPr bwMode="auto">
          <a:xfrm>
            <a:off x="2387600" y="4305300"/>
            <a:ext cx="2501900" cy="244475"/>
          </a:xfrm>
          <a:prstGeom prst="rect">
            <a:avLst/>
          </a:prstGeom>
          <a:noFill/>
          <a:ln w="9525">
            <a:noFill/>
            <a:miter lim="800000"/>
            <a:headEnd/>
            <a:tailEnd/>
          </a:ln>
        </p:spPr>
        <p:txBody>
          <a:bodyPr>
            <a:spAutoFit/>
          </a:bodyPr>
          <a:lstStyle/>
          <a:p>
            <a:r>
              <a:rPr lang="en-US" sz="1000" i="1"/>
              <a:t>Photo courtesy of www.usgs.gov</a:t>
            </a:r>
          </a:p>
        </p:txBody>
      </p:sp>
      <p:sp>
        <p:nvSpPr>
          <p:cNvPr id="12298" name="TextBox 7"/>
          <p:cNvSpPr txBox="1">
            <a:spLocks noChangeArrowheads="1"/>
          </p:cNvSpPr>
          <p:nvPr/>
        </p:nvSpPr>
        <p:spPr bwMode="auto">
          <a:xfrm>
            <a:off x="1219200" y="6611938"/>
            <a:ext cx="2501900" cy="246062"/>
          </a:xfrm>
          <a:prstGeom prst="rect">
            <a:avLst/>
          </a:prstGeom>
          <a:noFill/>
          <a:ln w="9525">
            <a:noFill/>
            <a:miter lim="800000"/>
            <a:headEnd/>
            <a:tailEnd/>
          </a:ln>
        </p:spPr>
        <p:txBody>
          <a:bodyPr>
            <a:spAutoFit/>
          </a:bodyPr>
          <a:lstStyle/>
          <a:p>
            <a:r>
              <a:rPr lang="en-US" sz="1000" i="1"/>
              <a:t>Photos courtesy of www.swoffer.com</a:t>
            </a:r>
          </a:p>
        </p:txBody>
      </p:sp>
      <p:sp>
        <p:nvSpPr>
          <p:cNvPr id="12299" name="TextBox 7"/>
          <p:cNvSpPr txBox="1">
            <a:spLocks noChangeArrowheads="1"/>
          </p:cNvSpPr>
          <p:nvPr/>
        </p:nvSpPr>
        <p:spPr bwMode="auto">
          <a:xfrm>
            <a:off x="304800" y="4737100"/>
            <a:ext cx="2971800" cy="246063"/>
          </a:xfrm>
          <a:prstGeom prst="rect">
            <a:avLst/>
          </a:prstGeom>
          <a:noFill/>
          <a:ln w="9525">
            <a:noFill/>
            <a:miter lim="800000"/>
            <a:headEnd/>
            <a:tailEnd/>
          </a:ln>
        </p:spPr>
        <p:txBody>
          <a:bodyPr>
            <a:spAutoFit/>
          </a:bodyPr>
          <a:lstStyle/>
          <a:p>
            <a:r>
              <a:rPr lang="en-US" sz="1000" i="1"/>
              <a:t>Photo courtesy of www.marsh-mcbirney.com</a:t>
            </a:r>
          </a:p>
        </p:txBody>
      </p:sp>
      <p:sp>
        <p:nvSpPr>
          <p:cNvPr id="12300" name="Rectangle 15"/>
          <p:cNvSpPr>
            <a:spLocks noChangeArrowheads="1"/>
          </p:cNvSpPr>
          <p:nvPr/>
        </p:nvSpPr>
        <p:spPr bwMode="auto">
          <a:xfrm>
            <a:off x="801688" y="4959350"/>
            <a:ext cx="1127125" cy="1671638"/>
          </a:xfrm>
          <a:prstGeom prst="rect">
            <a:avLst/>
          </a:prstGeom>
          <a:solidFill>
            <a:srgbClr val="FFFFFF"/>
          </a:solidFill>
          <a:ln w="9525">
            <a:noFill/>
            <a:miter lim="800000"/>
            <a:headEnd/>
            <a:tailEnd/>
          </a:ln>
        </p:spPr>
        <p:txBody>
          <a:bodyPr/>
          <a:lstStyle/>
          <a:p>
            <a:endParaRPr lang="en-US"/>
          </a:p>
        </p:txBody>
      </p:sp>
      <p:pic>
        <p:nvPicPr>
          <p:cNvPr id="12301" name="Picture 16"/>
          <p:cNvPicPr>
            <a:picLocks noChangeAspect="1" noChangeArrowheads="1"/>
          </p:cNvPicPr>
          <p:nvPr/>
        </p:nvPicPr>
        <p:blipFill>
          <a:blip r:embed="rId6"/>
          <a:srcRect/>
          <a:stretch>
            <a:fillRect/>
          </a:stretch>
        </p:blipFill>
        <p:spPr bwMode="auto">
          <a:xfrm>
            <a:off x="801688" y="4959350"/>
            <a:ext cx="1127125" cy="1671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5" name="Picture 17"/>
          <p:cNvPicPr>
            <a:picLocks noChangeAspect="1" noChangeArrowheads="1"/>
          </p:cNvPicPr>
          <p:nvPr/>
        </p:nvPicPr>
        <p:blipFill>
          <a:blip r:embed="rId4"/>
          <a:srcRect/>
          <a:stretch>
            <a:fillRect/>
          </a:stretch>
        </p:blipFill>
        <p:spPr bwMode="auto">
          <a:xfrm>
            <a:off x="122238" y="2012950"/>
            <a:ext cx="5394325" cy="4278313"/>
          </a:xfrm>
          <a:prstGeom prst="rect">
            <a:avLst/>
          </a:prstGeom>
          <a:noFill/>
          <a:ln w="9525">
            <a:noFill/>
            <a:miter lim="800000"/>
            <a:headEnd/>
            <a:tailEnd/>
          </a:ln>
          <a:effectLst/>
        </p:spPr>
      </p:pic>
      <p:sp>
        <p:nvSpPr>
          <p:cNvPr id="2052" name="Slide Number Placeholder 5"/>
          <p:cNvSpPr>
            <a:spLocks noGrp="1"/>
          </p:cNvSpPr>
          <p:nvPr>
            <p:ph type="sldNum" sz="quarter" idx="12"/>
          </p:nvPr>
        </p:nvSpPr>
        <p:spPr>
          <a:noFill/>
        </p:spPr>
        <p:txBody>
          <a:bodyPr/>
          <a:lstStyle/>
          <a:p>
            <a:fld id="{121E0DE2-9DBF-44CD-9824-327D3BC96BBD}" type="slidenum">
              <a:rPr lang="en-US" smtClean="0"/>
              <a:pPr/>
              <a:t>9</a:t>
            </a:fld>
            <a:endParaRPr lang="en-US" smtClean="0"/>
          </a:p>
        </p:txBody>
      </p:sp>
      <p:sp>
        <p:nvSpPr>
          <p:cNvPr id="2053" name="Text Box 4"/>
          <p:cNvSpPr txBox="1">
            <a:spLocks noChangeArrowheads="1"/>
          </p:cNvSpPr>
          <p:nvPr/>
        </p:nvSpPr>
        <p:spPr bwMode="auto">
          <a:xfrm>
            <a:off x="5578475" y="704850"/>
            <a:ext cx="3284538" cy="1220788"/>
          </a:xfrm>
          <a:prstGeom prst="rect">
            <a:avLst/>
          </a:prstGeom>
          <a:solidFill>
            <a:srgbClr val="CCFFCC">
              <a:alpha val="50195"/>
            </a:srgbClr>
          </a:solidFill>
          <a:ln w="25400" algn="ctr">
            <a:solidFill>
              <a:srgbClr val="339966"/>
            </a:solidFill>
            <a:miter lim="800000"/>
            <a:headEnd/>
            <a:tailEnd/>
          </a:ln>
        </p:spPr>
        <p:txBody>
          <a:bodyPr>
            <a:spAutoFit/>
          </a:bodyPr>
          <a:lstStyle/>
          <a:p>
            <a:pPr>
              <a:lnSpc>
                <a:spcPct val="90000"/>
              </a:lnSpc>
              <a:spcBef>
                <a:spcPct val="20000"/>
              </a:spcBef>
            </a:pPr>
            <a:r>
              <a:rPr lang="en-US" sz="1600" b="1" dirty="0"/>
              <a:t>Using the template, calculate the area and discharge for each segment of the river cross-section, and determine the total discharge (</a:t>
            </a:r>
            <a:r>
              <a:rPr lang="en-US" sz="1600" b="1" i="1" dirty="0"/>
              <a:t>Q</a:t>
            </a:r>
            <a:r>
              <a:rPr lang="en-US" sz="1600" b="1" dirty="0"/>
              <a:t>) of the river.</a:t>
            </a:r>
          </a:p>
        </p:txBody>
      </p:sp>
      <p:sp>
        <p:nvSpPr>
          <p:cNvPr id="2054" name="Oval 13"/>
          <p:cNvSpPr>
            <a:spLocks noChangeArrowheads="1"/>
          </p:cNvSpPr>
          <p:nvPr/>
        </p:nvSpPr>
        <p:spPr bwMode="auto">
          <a:xfrm>
            <a:off x="1600200" y="1905000"/>
            <a:ext cx="685800" cy="304800"/>
          </a:xfrm>
          <a:prstGeom prst="ellipse">
            <a:avLst/>
          </a:prstGeom>
          <a:noFill/>
          <a:ln w="9525" algn="ctr">
            <a:noFill/>
            <a:round/>
            <a:headEnd/>
            <a:tailEnd/>
          </a:ln>
        </p:spPr>
        <p:txBody>
          <a:bodyPr wrap="none" anchor="ctr"/>
          <a:lstStyle/>
          <a:p>
            <a:endParaRPr lang="en-US"/>
          </a:p>
        </p:txBody>
      </p:sp>
      <p:sp>
        <p:nvSpPr>
          <p:cNvPr id="2055" name="Oval 14"/>
          <p:cNvSpPr>
            <a:spLocks noChangeArrowheads="1"/>
          </p:cNvSpPr>
          <p:nvPr/>
        </p:nvSpPr>
        <p:spPr bwMode="auto">
          <a:xfrm>
            <a:off x="1752600" y="1905000"/>
            <a:ext cx="533400" cy="304800"/>
          </a:xfrm>
          <a:prstGeom prst="ellipse">
            <a:avLst/>
          </a:prstGeom>
          <a:noFill/>
          <a:ln w="9525" algn="ctr">
            <a:noFill/>
            <a:round/>
            <a:headEnd/>
            <a:tailEnd/>
          </a:ln>
        </p:spPr>
        <p:txBody>
          <a:bodyPr wrap="none" anchor="ctr"/>
          <a:lstStyle/>
          <a:p>
            <a:endParaRPr lang="en-US"/>
          </a:p>
        </p:txBody>
      </p:sp>
      <p:sp>
        <p:nvSpPr>
          <p:cNvPr id="2056" name="Text Box 16"/>
          <p:cNvSpPr txBox="1">
            <a:spLocks noChangeArrowheads="1"/>
          </p:cNvSpPr>
          <p:nvPr/>
        </p:nvSpPr>
        <p:spPr bwMode="auto">
          <a:xfrm>
            <a:off x="73025" y="80963"/>
            <a:ext cx="3321050" cy="366712"/>
          </a:xfrm>
          <a:prstGeom prst="rect">
            <a:avLst/>
          </a:prstGeom>
          <a:noFill/>
          <a:ln w="9525">
            <a:noFill/>
            <a:miter lim="800000"/>
            <a:headEnd/>
            <a:tailEnd/>
          </a:ln>
        </p:spPr>
        <p:txBody>
          <a:bodyPr wrap="none">
            <a:spAutoFit/>
          </a:bodyPr>
          <a:lstStyle/>
          <a:p>
            <a:pPr algn="l"/>
            <a:r>
              <a:rPr lang="en-US" b="1"/>
              <a:t>Setting up Your Spreadsheet</a:t>
            </a:r>
          </a:p>
        </p:txBody>
      </p:sp>
      <p:sp>
        <p:nvSpPr>
          <p:cNvPr id="2057" name="Rectangle 19"/>
          <p:cNvSpPr>
            <a:spLocks noChangeArrowheads="1"/>
          </p:cNvSpPr>
          <p:nvPr/>
        </p:nvSpPr>
        <p:spPr bwMode="auto">
          <a:xfrm>
            <a:off x="5561013" y="2835275"/>
            <a:ext cx="3352800" cy="941388"/>
          </a:xfrm>
          <a:prstGeom prst="rect">
            <a:avLst/>
          </a:prstGeom>
          <a:solidFill>
            <a:srgbClr val="FF7C80">
              <a:alpha val="50195"/>
            </a:srgbClr>
          </a:solidFill>
          <a:ln w="25400">
            <a:solidFill>
              <a:srgbClr val="800000"/>
            </a:solidFill>
            <a:miter lim="800000"/>
            <a:headEnd/>
            <a:tailEnd/>
          </a:ln>
        </p:spPr>
        <p:txBody>
          <a:bodyPr anchor="ctr">
            <a:spAutoFit/>
          </a:bodyPr>
          <a:lstStyle/>
          <a:p>
            <a:r>
              <a:rPr lang="en-US" dirty="0"/>
              <a:t>Click on the Excel icon to download a datasheet template to get started.  </a:t>
            </a:r>
            <a:endParaRPr lang="en-US" sz="1600" b="1" dirty="0">
              <a:solidFill>
                <a:srgbClr val="800000"/>
              </a:solidFill>
            </a:endParaRPr>
          </a:p>
        </p:txBody>
      </p:sp>
      <p:sp>
        <p:nvSpPr>
          <p:cNvPr id="2058" name="Rectangle 1349"/>
          <p:cNvSpPr>
            <a:spLocks noGrp="1" noChangeArrowheads="1"/>
          </p:cNvSpPr>
          <p:nvPr>
            <p:ph type="title"/>
          </p:nvPr>
        </p:nvSpPr>
        <p:spPr>
          <a:xfrm>
            <a:off x="5602288" y="5291138"/>
            <a:ext cx="3276600" cy="981075"/>
          </a:xfrm>
          <a:solidFill>
            <a:srgbClr val="CCFFCC">
              <a:alpha val="50195"/>
            </a:srgbClr>
          </a:solidFill>
          <a:ln w="34925">
            <a:solidFill>
              <a:srgbClr val="339966"/>
            </a:solidFill>
          </a:ln>
        </p:spPr>
        <p:txBody>
          <a:bodyPr>
            <a:spAutoFit/>
          </a:bodyPr>
          <a:lstStyle/>
          <a:p>
            <a:pPr algn="ctr" eaLnBrk="1" hangingPunct="1"/>
            <a:r>
              <a:rPr lang="en-US" sz="1800" dirty="0" smtClean="0"/>
              <a:t>What types of huma</a:t>
            </a:r>
            <a:r>
              <a:rPr lang="en-US" sz="1800" dirty="0" smtClean="0">
                <a:solidFill>
                  <a:schemeClr val="tx1"/>
                </a:solidFill>
              </a:rPr>
              <a:t>n- </a:t>
            </a:r>
            <a:r>
              <a:rPr lang="en-US" sz="1800" dirty="0" smtClean="0"/>
              <a:t>derived influences can alter the discharge?</a:t>
            </a:r>
            <a:r>
              <a:rPr lang="en-US" dirty="0" smtClean="0"/>
              <a:t>   </a:t>
            </a:r>
          </a:p>
        </p:txBody>
      </p:sp>
      <p:sp>
        <p:nvSpPr>
          <p:cNvPr id="2059" name="AutoShape 1350"/>
          <p:cNvSpPr>
            <a:spLocks noChangeArrowheads="1"/>
          </p:cNvSpPr>
          <p:nvPr/>
        </p:nvSpPr>
        <p:spPr bwMode="auto">
          <a:xfrm>
            <a:off x="1055688" y="936625"/>
            <a:ext cx="3309937" cy="857250"/>
          </a:xfrm>
          <a:prstGeom prst="wedgeRectCallout">
            <a:avLst>
              <a:gd name="adj1" fmla="val 1366"/>
              <a:gd name="adj2" fmla="val 117222"/>
            </a:avLst>
          </a:prstGeom>
          <a:solidFill>
            <a:srgbClr val="FF7C80">
              <a:alpha val="50195"/>
            </a:srgbClr>
          </a:solidFill>
          <a:ln w="9525" algn="ctr">
            <a:solidFill>
              <a:schemeClr val="tx1"/>
            </a:solidFill>
            <a:miter lim="800000"/>
            <a:headEnd/>
            <a:tailEnd/>
          </a:ln>
        </p:spPr>
        <p:txBody>
          <a:bodyPr anchor="ctr"/>
          <a:lstStyle/>
          <a:p>
            <a:r>
              <a:rPr lang="en-US"/>
              <a:t>Depths 1 and 2 represent the vertical depths on the sides of the trapezoid (as in Slide 6).</a:t>
            </a:r>
          </a:p>
        </p:txBody>
      </p:sp>
      <p:graphicFrame>
        <p:nvGraphicFramePr>
          <p:cNvPr id="2066" name="Object 18">
            <a:hlinkClick r:id="rId5" action="ppaction://hlinksldjump"/>
          </p:cNvPr>
          <p:cNvGraphicFramePr>
            <a:graphicFrameLocks noChangeAspect="1"/>
          </p:cNvGraphicFramePr>
          <p:nvPr/>
        </p:nvGraphicFramePr>
        <p:xfrm>
          <a:off x="6400800" y="3995738"/>
          <a:ext cx="1295400" cy="1092994"/>
        </p:xfrm>
        <a:graphic>
          <a:graphicData uri="http://schemas.openxmlformats.org/presentationml/2006/ole">
            <p:oleObj spid="_x0000_s2066" name="Worksheet" showAsIcon="1" r:id="rId6" imgW="914400" imgH="771480" progId="Excel.Sheet.12">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1_QL Program">
  <a:themeElements>
    <a:clrScheme name="1_QL Progra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QL Progr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QL Progra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QL Progra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QL Progra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QL Progra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QL Progra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QL Progra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QL Progra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QL Progra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QL Progra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QL Progra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QL Progra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QL Progra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SSAC Module Format</Template>
  <TotalTime>5155</TotalTime>
  <Words>1704</Words>
  <Application>Microsoft Office PowerPoint</Application>
  <PresentationFormat>On-screen Show (4:3)</PresentationFormat>
  <Paragraphs>182</Paragraphs>
  <Slides>16</Slides>
  <Notes>16</Notes>
  <HiddenSlides>1</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16</vt:i4>
      </vt:variant>
    </vt:vector>
  </HeadingPairs>
  <TitlesOfParts>
    <vt:vector size="19" baseType="lpstr">
      <vt:lpstr>1_QL Program</vt:lpstr>
      <vt:lpstr>Worksheet</vt:lpstr>
      <vt:lpstr>Chart</vt:lpstr>
      <vt:lpstr>Determining How to Calculate  River Discharge</vt:lpstr>
      <vt:lpstr>Slide 2</vt:lpstr>
      <vt:lpstr>Slide 3</vt:lpstr>
      <vt:lpstr>What environmental factors will alter the discharge of a river at any given location?  </vt:lpstr>
      <vt:lpstr>What forces do you think cause the average velocity to occur at 0.6 of the depth?</vt:lpstr>
      <vt:lpstr>What one geometric shape can be used to determine the area for each of these segments of the cross-section ?  </vt:lpstr>
      <vt:lpstr>What is the equation for the area of a trapezoid?  </vt:lpstr>
      <vt:lpstr>Slide 8</vt:lpstr>
      <vt:lpstr>What types of human- derived influences can alter the discharge?   </vt:lpstr>
      <vt:lpstr>Now that you have been introduced to calculating discharge, use the diagram below to create a spreadsheet and calculate the discharge for the Blackwater River.  You will have to estimate the water depths and segment widths based on the diagram.    </vt:lpstr>
      <vt:lpstr>Based on the graph above, what is the discharge if the stream stage measures 12 feet in height?  </vt:lpstr>
      <vt:lpstr>Slide 12</vt:lpstr>
      <vt:lpstr>End of Module Assignment</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Development Template</dc:title>
  <dc:creator>Dorien Kymberly McGee</dc:creator>
  <cp:lastModifiedBy>Mike Cook</cp:lastModifiedBy>
  <cp:revision>344</cp:revision>
  <dcterms:created xsi:type="dcterms:W3CDTF">2006-05-10T19:34:50Z</dcterms:created>
  <dcterms:modified xsi:type="dcterms:W3CDTF">2008-08-02T22:20:11Z</dcterms:modified>
</cp:coreProperties>
</file>