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slides/slide25.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Default Extension="tiff" ContentType="image/tiff"/>
  <Override PartName="/ppt/slides/slide27.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39" r:id="rId1"/>
  </p:sldMasterIdLst>
  <p:notesMasterIdLst>
    <p:notesMasterId r:id="rId33"/>
  </p:notesMasterIdLst>
  <p:sldIdLst>
    <p:sldId id="256" r:id="rId2"/>
    <p:sldId id="290" r:id="rId3"/>
    <p:sldId id="298" r:id="rId4"/>
    <p:sldId id="258" r:id="rId5"/>
    <p:sldId id="284" r:id="rId6"/>
    <p:sldId id="285" r:id="rId7"/>
    <p:sldId id="291" r:id="rId8"/>
    <p:sldId id="289" r:id="rId9"/>
    <p:sldId id="286" r:id="rId10"/>
    <p:sldId id="261" r:id="rId11"/>
    <p:sldId id="262" r:id="rId12"/>
    <p:sldId id="292" r:id="rId13"/>
    <p:sldId id="265" r:id="rId14"/>
    <p:sldId id="268" r:id="rId15"/>
    <p:sldId id="293" r:id="rId16"/>
    <p:sldId id="269" r:id="rId17"/>
    <p:sldId id="270" r:id="rId18"/>
    <p:sldId id="271" r:id="rId19"/>
    <p:sldId id="297" r:id="rId20"/>
    <p:sldId id="272" r:id="rId21"/>
    <p:sldId id="294" r:id="rId22"/>
    <p:sldId id="295" r:id="rId23"/>
    <p:sldId id="296" r:id="rId24"/>
    <p:sldId id="273" r:id="rId25"/>
    <p:sldId id="276" r:id="rId26"/>
    <p:sldId id="277" r:id="rId27"/>
    <p:sldId id="279" r:id="rId28"/>
    <p:sldId id="280" r:id="rId29"/>
    <p:sldId id="281" r:id="rId30"/>
    <p:sldId id="282" r:id="rId31"/>
    <p:sldId id="283"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323663"/>
    <a:srgbClr val="8AFF8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93" d="100"/>
          <a:sy n="93" d="100"/>
        </p:scale>
        <p:origin x="-752"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00"/>
    </p:cViewPr>
  </p:sorterViewPr>
  <p:gridSpacing cx="78028800" cy="78028800"/>
</p:viewPr>
</file>

<file path=ppt/_rels/presentation.xml.rels><?xml version="1.0" encoding="UTF-8" standalone="yes"?>
<Relationships xmlns="http://schemas.openxmlformats.org/package/2006/relationships"><Relationship Id="rId35" Type="http://schemas.openxmlformats.org/officeDocument/2006/relationships/presProps" Target="presProps.xml"/><Relationship Id="rId31" Type="http://schemas.openxmlformats.org/officeDocument/2006/relationships/slide" Target="slides/slide30.xml"/><Relationship Id="rId34" Type="http://schemas.openxmlformats.org/officeDocument/2006/relationships/printerSettings" Target="printerSettings/printerSettings1.bin"/><Relationship Id="rId7" Type="http://schemas.openxmlformats.org/officeDocument/2006/relationships/slide" Target="slides/slide6.xml"/><Relationship Id="rId36" Type="http://schemas.openxmlformats.org/officeDocument/2006/relationships/viewProps" Target="viewProps.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slide" Target="slides/slide31.xml"/><Relationship Id="rId37"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38" Type="http://schemas.openxmlformats.org/officeDocument/2006/relationships/tableStyles" Target="tableStyles.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B5EF53-0824-374A-9525-3925D2F60DA4}" type="datetimeFigureOut">
              <a:rPr lang="en-US" smtClean="0"/>
              <a:pPr/>
              <a:t>7/14/09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EAC9E0-B457-2E4D-ACE2-B8239B131D7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4D6150D7-4584-6849-BAE5-19EBD323DCC2}" type="slidenum">
              <a:rPr lang="en-US"/>
              <a:pPr/>
              <a:t>6</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hasCustomPrompt="1"/>
          </p:nvPr>
        </p:nvSpPr>
        <p:spPr>
          <a:xfrm>
            <a:off x="422030" y="1143000"/>
            <a:ext cx="8229600" cy="2057400"/>
          </a:xfrm>
        </p:spPr>
        <p:txBody>
          <a:bodyPr vert="horz" lIns="45720" tIns="0" rIns="45720" bIns="0" anchor="b">
            <a:noAutofit/>
            <a:scene3d>
              <a:camera prst="orthographicFront"/>
              <a:lightRig rig="soft" dir="t">
                <a:rot lat="0" lon="0" rev="17220000"/>
              </a:lightRig>
            </a:scene3d>
            <a:sp3d prstMaterial="softEdge">
              <a:bevelT w="38100" h="38100"/>
            </a:sp3d>
          </a:bodyPr>
          <a:lstStyle>
            <a:lvl1pPr>
              <a:defRPr sz="3800" b="1" cap="all" baseline="0">
                <a:ln w="6350">
                  <a:noFill/>
                </a:ln>
                <a:solidFill>
                  <a:srgbClr val="5F5F5F"/>
                </a:solidFill>
                <a:effectLst>
                  <a:outerShdw blurRad="127000" dist="200000" dir="2700000" algn="tl" rotWithShape="0">
                    <a:srgbClr val="000000">
                      <a:alpha val="30000"/>
                    </a:srgbClr>
                  </a:outerShdw>
                </a:effectLst>
              </a:defRPr>
            </a:lvl1pPr>
          </a:lstStyle>
          <a:p>
            <a:r>
              <a:rPr kumimoji="0" lang="en-US" dirty="0" smtClean="0"/>
              <a:t>Bond-valence analysis of liquid and interfacial molecular dynamics simulations</a:t>
            </a:r>
            <a:endParaRPr kumimoji="0" lang="en-US" dirty="0"/>
          </a:p>
        </p:txBody>
      </p:sp>
      <p:sp>
        <p:nvSpPr>
          <p:cNvPr id="28" name="Date Placeholder 27"/>
          <p:cNvSpPr>
            <a:spLocks noGrp="1"/>
          </p:cNvSpPr>
          <p:nvPr>
            <p:ph type="dt" sz="half" idx="10"/>
          </p:nvPr>
        </p:nvSpPr>
        <p:spPr/>
        <p:txBody>
          <a:bodyPr/>
          <a:lstStyle/>
          <a:p>
            <a:fld id="{22E11FEF-8A2E-7849-AC02-03A7B8F9145A}" type="datetimeFigureOut">
              <a:rPr lang="en-US" smtClean="0"/>
              <a:pPr/>
              <a:t>7/14/09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F21C145-317C-4DEC-9A6B-045D66B7A0F9}" type="slidenum">
              <a:rPr lang="en-US" smtClean="0"/>
              <a:pPr/>
              <a:t>‹#›</a:t>
            </a:fld>
            <a:endParaRPr lang="en-US"/>
          </a:p>
        </p:txBody>
      </p:sp>
      <p:sp>
        <p:nvSpPr>
          <p:cNvPr id="9" name="Subtitle 8"/>
          <p:cNvSpPr>
            <a:spLocks noGrp="1"/>
          </p:cNvSpPr>
          <p:nvPr>
            <p:ph type="subTitle" idx="1" hasCustomPrompt="1"/>
          </p:nvPr>
        </p:nvSpPr>
        <p:spPr>
          <a:xfrm>
            <a:off x="1371600" y="3331698"/>
            <a:ext cx="6400800" cy="2307102"/>
          </a:xfrm>
        </p:spPr>
        <p:txBody>
          <a:bodyPr numCol="2"/>
          <a:lstStyle>
            <a:lvl1pPr marL="571500" indent="-571500" algn="l">
              <a:buAutoNum type="romanUcPeriod"/>
              <a:defRPr>
                <a:solidFill>
                  <a:srgbClr val="5F5F5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B. R. Bickmore</a:t>
            </a:r>
          </a:p>
          <a:p>
            <a:r>
              <a:rPr kumimoji="0" lang="en-US" dirty="0" smtClean="0"/>
              <a:t>K. M. </a:t>
            </a:r>
            <a:r>
              <a:rPr kumimoji="0" lang="en-US" dirty="0" err="1" smtClean="0"/>
              <a:t>Rosso</a:t>
            </a:r>
            <a:endParaRPr kumimoji="0" lang="en-US" dirty="0" smtClean="0"/>
          </a:p>
          <a:p>
            <a:r>
              <a:rPr kumimoji="0" lang="en-US" dirty="0" smtClean="0"/>
              <a:t>D. Brown</a:t>
            </a:r>
          </a:p>
          <a:p>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E11FEF-8A2E-7849-AC02-03A7B8F9145A}" type="datetimeFigureOut">
              <a:rPr lang="en-US" smtClean="0"/>
              <a:pPr/>
              <a:t>7/14/09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E11FEF-8A2E-7849-AC02-03A7B8F9145A}" type="datetimeFigureOut">
              <a:rPr lang="en-US" smtClean="0"/>
              <a:pPr/>
              <a:t>7/14/09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E11FEF-8A2E-7849-AC02-03A7B8F9145A}" type="datetimeFigureOut">
              <a:rPr lang="en-US" smtClean="0"/>
              <a:pPr/>
              <a:t>7/14/09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2E11FEF-8A2E-7849-AC02-03A7B8F9145A}" type="datetimeFigureOut">
              <a:rPr lang="en-US" smtClean="0"/>
              <a:pPr/>
              <a:t>7/14/09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0887B829-065C-DC40-845A-205A0552475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2E11FEF-8A2E-7849-AC02-03A7B8F9145A}" type="datetimeFigureOut">
              <a:rPr lang="en-US" smtClean="0"/>
              <a:pPr/>
              <a:t>7/14/09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2E11FEF-8A2E-7849-AC02-03A7B8F9145A}" type="datetimeFigureOut">
              <a:rPr lang="en-US" smtClean="0"/>
              <a:pPr/>
              <a:t>7/14/09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2E11FEF-8A2E-7849-AC02-03A7B8F9145A}" type="datetimeFigureOut">
              <a:rPr lang="en-US" smtClean="0"/>
              <a:pPr/>
              <a:t>7/14/09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E11FEF-8A2E-7849-AC02-03A7B8F9145A}" type="datetimeFigureOut">
              <a:rPr lang="en-US" smtClean="0"/>
              <a:pPr/>
              <a:t>7/14/09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2E11FEF-8A2E-7849-AC02-03A7B8F9145A}" type="datetimeFigureOut">
              <a:rPr lang="en-US" smtClean="0"/>
              <a:pPr/>
              <a:t>7/14/09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2E11FEF-8A2E-7849-AC02-03A7B8F9145A}" type="datetimeFigureOut">
              <a:rPr lang="en-US" smtClean="0"/>
              <a:pPr/>
              <a:t>7/14/09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7B829-065C-DC40-845A-205A055247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2.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rgbClr val="5F5F5F"/>
                </a:solidFill>
              </a:defRPr>
            </a:lvl1pPr>
          </a:lstStyle>
          <a:p>
            <a:fld id="{22E11FEF-8A2E-7849-AC02-03A7B8F9145A}" type="datetimeFigureOut">
              <a:rPr lang="en-US" smtClean="0"/>
              <a:pPr/>
              <a:t>7/14/09</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rgbClr val="5F5F5F"/>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rgbClr val="5F5F5F"/>
                </a:solidFill>
              </a:defRPr>
            </a:lvl1pPr>
          </a:lstStyle>
          <a:p>
            <a:fld id="{0887B829-065C-DC40-845A-205A0552475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ctr" rtl="0" eaLnBrk="1" latinLnBrk="0" hangingPunct="1">
        <a:spcBef>
          <a:spcPct val="0"/>
        </a:spcBef>
        <a:buNone/>
        <a:defRPr kumimoji="0" sz="5000" b="1" kern="1200" cap="none" baseline="0">
          <a:ln w="6350">
            <a:noFill/>
          </a:ln>
          <a:solidFill>
            <a:schemeClr val="accent5"/>
          </a:soli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bg1"/>
        </a:buClr>
        <a:buSzPct val="65000"/>
        <a:buFont typeface="Wingdings 2"/>
        <a:buChar char=""/>
        <a:defRPr kumimoji="0" sz="3100" kern="1200">
          <a:solidFill>
            <a:schemeClr val="bg1"/>
          </a:solidFill>
          <a:latin typeface="+mn-lt"/>
          <a:ea typeface="+mn-ea"/>
          <a:cs typeface="Bell Gothic Std Bold"/>
        </a:defRPr>
      </a:lvl1pPr>
      <a:lvl2pPr marL="868680" indent="-283464" algn="l" rtl="0" eaLnBrk="1" latinLnBrk="0" hangingPunct="1">
        <a:spcBef>
          <a:spcPct val="20000"/>
        </a:spcBef>
        <a:buClr>
          <a:schemeClr val="bg1"/>
        </a:buClr>
        <a:buSzPct val="80000"/>
        <a:buFont typeface="Wingdings 2"/>
        <a:buChar char=""/>
        <a:defRPr kumimoji="0" sz="2800" kern="1200">
          <a:solidFill>
            <a:schemeClr val="bg1"/>
          </a:solidFill>
          <a:latin typeface="+mn-lt"/>
          <a:ea typeface="+mn-ea"/>
          <a:cs typeface="Bell Gothic Std Bold"/>
        </a:defRPr>
      </a:lvl2pPr>
      <a:lvl3pPr marL="1133856" indent="-228600" algn="l" rtl="0" eaLnBrk="1" latinLnBrk="0" hangingPunct="1">
        <a:spcBef>
          <a:spcPct val="20000"/>
        </a:spcBef>
        <a:buClr>
          <a:schemeClr val="bg1"/>
        </a:buClr>
        <a:buSzPct val="95000"/>
        <a:buFont typeface="Wingdings"/>
        <a:buChar char=""/>
        <a:defRPr kumimoji="0" sz="2200" kern="1200">
          <a:solidFill>
            <a:schemeClr val="bg1"/>
          </a:solidFill>
          <a:latin typeface="+mn-lt"/>
          <a:ea typeface="+mn-ea"/>
          <a:cs typeface="Bell Gothic Std Bold"/>
        </a:defRPr>
      </a:lvl3pPr>
      <a:lvl4pPr marL="1353312" indent="-182880" algn="l" rtl="0" eaLnBrk="1" latinLnBrk="0" hangingPunct="1">
        <a:spcBef>
          <a:spcPct val="20000"/>
        </a:spcBef>
        <a:buClr>
          <a:schemeClr val="bg1"/>
        </a:buClr>
        <a:buSzPct val="100000"/>
        <a:buFont typeface="Wingdings 3"/>
        <a:buChar char=""/>
        <a:defRPr kumimoji="0" sz="2000" kern="1200">
          <a:solidFill>
            <a:schemeClr val="bg1"/>
          </a:solidFill>
          <a:latin typeface="+mn-lt"/>
          <a:ea typeface="+mn-ea"/>
          <a:cs typeface="Bell Gothic Std Bold"/>
        </a:defRPr>
      </a:lvl4pPr>
      <a:lvl5pPr marL="1545336" indent="-182880" algn="l" rtl="0" eaLnBrk="1" latinLnBrk="0" hangingPunct="1">
        <a:spcBef>
          <a:spcPct val="20000"/>
        </a:spcBef>
        <a:buClr>
          <a:schemeClr val="bg1"/>
        </a:buClr>
        <a:buFont typeface="Wingdings 2"/>
        <a:buChar char=""/>
        <a:defRPr kumimoji="0" sz="2000" kern="1200">
          <a:solidFill>
            <a:schemeClr val="bg1"/>
          </a:solidFill>
          <a:latin typeface="+mn-lt"/>
          <a:ea typeface="+mn-ea"/>
          <a:cs typeface="Bell Gothic Std Bold"/>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tif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3"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3331698"/>
            <a:ext cx="7010400" cy="2307102"/>
          </a:xfrm>
        </p:spPr>
        <p:txBody>
          <a:bodyPr numCol="1">
            <a:noAutofit/>
          </a:bodyPr>
          <a:lstStyle/>
          <a:p>
            <a:pPr algn="ctr">
              <a:buNone/>
            </a:pPr>
            <a:endParaRPr lang="en-US" sz="2000" dirty="0" smtClean="0"/>
          </a:p>
          <a:p>
            <a:pPr algn="ctr">
              <a:buNone/>
            </a:pPr>
            <a:r>
              <a:rPr lang="en-US" sz="3600" dirty="0" smtClean="0"/>
              <a:t>B. R. Bickmore</a:t>
            </a:r>
          </a:p>
          <a:p>
            <a:pPr algn="ctr">
              <a:buNone/>
            </a:pPr>
            <a:r>
              <a:rPr lang="en-US" sz="3600" i="1" dirty="0" smtClean="0"/>
              <a:t>Brigham Young University</a:t>
            </a:r>
          </a:p>
        </p:txBody>
      </p:sp>
      <p:sp>
        <p:nvSpPr>
          <p:cNvPr id="4" name="TextBox 3"/>
          <p:cNvSpPr txBox="1"/>
          <p:nvPr/>
        </p:nvSpPr>
        <p:spPr>
          <a:xfrm>
            <a:off x="422030" y="685800"/>
            <a:ext cx="8229600" cy="2123658"/>
          </a:xfrm>
          <a:prstGeom prst="rect">
            <a:avLst/>
          </a:prstGeom>
          <a:noFill/>
          <a:effectLst>
            <a:outerShdw blurRad="50800" dist="38100" dir="2700000">
              <a:srgbClr val="000000">
                <a:alpha val="43000"/>
              </a:srgbClr>
            </a:outerShdw>
          </a:effectLst>
        </p:spPr>
        <p:txBody>
          <a:bodyPr wrap="square" rtlCol="0">
            <a:spAutoFit/>
          </a:bodyPr>
          <a:lstStyle/>
          <a:p>
            <a:pPr algn="ctr"/>
            <a:r>
              <a:rPr lang="en-US" sz="4400" b="1" dirty="0" smtClean="0">
                <a:solidFill>
                  <a:schemeClr val="bg1"/>
                </a:solidFill>
              </a:rPr>
              <a:t>Designing Learning Outcomes</a:t>
            </a:r>
          </a:p>
          <a:p>
            <a:pPr algn="ctr"/>
            <a:r>
              <a:rPr lang="en-US" sz="4400" b="1" dirty="0" smtClean="0">
                <a:solidFill>
                  <a:schemeClr val="bg1"/>
                </a:solidFill>
              </a:rPr>
              <a:t>for</a:t>
            </a:r>
          </a:p>
          <a:p>
            <a:pPr algn="ctr"/>
            <a:r>
              <a:rPr lang="en-US" sz="4400" b="1" dirty="0" smtClean="0">
                <a:solidFill>
                  <a:schemeClr val="bg1"/>
                </a:solidFill>
              </a:rPr>
              <a:t>Teaching the Process of Science</a:t>
            </a:r>
            <a:endParaRPr lang="en-US" sz="44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Problem</a:t>
            </a:r>
            <a:endParaRPr lang="en-US" dirty="0"/>
          </a:p>
        </p:txBody>
      </p:sp>
      <p:sp>
        <p:nvSpPr>
          <p:cNvPr id="3" name="Content Placeholder 2"/>
          <p:cNvSpPr>
            <a:spLocks noGrp="1"/>
          </p:cNvSpPr>
          <p:nvPr>
            <p:ph idx="1"/>
          </p:nvPr>
        </p:nvSpPr>
        <p:spPr/>
        <p:txBody>
          <a:bodyPr>
            <a:noAutofit/>
          </a:bodyPr>
          <a:lstStyle/>
          <a:p>
            <a:r>
              <a:rPr lang="en-US" sz="3600" dirty="0" smtClean="0"/>
              <a:t>Naïve Realism Among Students</a:t>
            </a:r>
          </a:p>
          <a:p>
            <a:pPr lvl="1"/>
            <a:r>
              <a:rPr lang="en-US" sz="3600" dirty="0" smtClean="0"/>
              <a:t>Science = Discovery of Facts</a:t>
            </a:r>
          </a:p>
          <a:p>
            <a:pPr lvl="2"/>
            <a:r>
              <a:rPr lang="en-US" sz="2800" dirty="0" smtClean="0"/>
              <a:t>Corollary:  Science Course = Memorization of Facts and Dinking Around With Magic Equations</a:t>
            </a:r>
          </a:p>
          <a:p>
            <a:pPr lvl="2"/>
            <a:r>
              <a:rPr lang="en-US" sz="2800" dirty="0" smtClean="0"/>
              <a:t>Corollary:  If someone can show any tentativeness or creativity connected with an unpopular theory, we can dismiss it as “junk science”!</a:t>
            </a:r>
          </a:p>
          <a:p>
            <a:pPr lvl="1"/>
            <a:endParaRPr lang="en-US" sz="3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Compounded Problem</a:t>
            </a:r>
            <a:endParaRPr lang="en-US" dirty="0"/>
          </a:p>
        </p:txBody>
      </p:sp>
      <p:sp>
        <p:nvSpPr>
          <p:cNvPr id="3" name="Content Placeholder 2"/>
          <p:cNvSpPr>
            <a:spLocks noGrp="1"/>
          </p:cNvSpPr>
          <p:nvPr>
            <p:ph idx="1"/>
          </p:nvPr>
        </p:nvSpPr>
        <p:spPr/>
        <p:txBody>
          <a:bodyPr>
            <a:normAutofit/>
          </a:bodyPr>
          <a:lstStyle/>
          <a:p>
            <a:r>
              <a:rPr lang="en-US" sz="3200" dirty="0" smtClean="0"/>
              <a:t>Science-Religion Conflict</a:t>
            </a:r>
          </a:p>
          <a:p>
            <a:pPr lvl="1"/>
            <a:r>
              <a:rPr lang="en-US" sz="3200" dirty="0" smtClean="0"/>
              <a:t>If students come in thinking BOTH that science is supposed to be “just the facts” AND anti-religion, they generally won’t even be listening to anything you say.</a:t>
            </a:r>
          </a:p>
          <a:p>
            <a:pPr lvl="3"/>
            <a:r>
              <a:rPr lang="en-US" sz="2400" dirty="0" smtClean="0"/>
              <a:t>Smith (1994) </a:t>
            </a:r>
            <a:r>
              <a:rPr lang="en-US" sz="2400" i="1" dirty="0" smtClean="0"/>
              <a:t>JRST</a:t>
            </a:r>
            <a:r>
              <a:rPr lang="en-US" sz="2400" dirty="0" smtClean="0"/>
              <a:t> 31:591-597.</a:t>
            </a:r>
          </a:p>
          <a:p>
            <a:pPr lvl="3"/>
            <a:r>
              <a:rPr lang="en-US" sz="2400" dirty="0" err="1" smtClean="0"/>
              <a:t>Abd-El-Khalick</a:t>
            </a:r>
            <a:r>
              <a:rPr lang="en-US" sz="2400" dirty="0" smtClean="0"/>
              <a:t> and </a:t>
            </a:r>
            <a:r>
              <a:rPr lang="en-US" sz="2400" dirty="0" err="1" smtClean="0"/>
              <a:t>Akerson</a:t>
            </a:r>
            <a:r>
              <a:rPr lang="en-US" sz="2400" dirty="0" smtClean="0"/>
              <a:t> (2004) </a:t>
            </a:r>
            <a:r>
              <a:rPr lang="en-US" sz="2400" i="1" dirty="0" smtClean="0"/>
              <a:t>Sci. Ed.</a:t>
            </a:r>
            <a:r>
              <a:rPr lang="en-US" sz="2400" dirty="0" smtClean="0"/>
              <a:t> 88:785-810.</a:t>
            </a:r>
          </a:p>
          <a:p>
            <a:pPr lvl="3"/>
            <a:r>
              <a:rPr lang="en-US" sz="2400" dirty="0" smtClean="0"/>
              <a:t>Bickmore et al., (in press), </a:t>
            </a:r>
            <a:r>
              <a:rPr lang="en-US" sz="2400" i="1" dirty="0" smtClean="0"/>
              <a:t>J. </a:t>
            </a:r>
            <a:r>
              <a:rPr lang="en-US" sz="2400" i="1" dirty="0" err="1" smtClean="0"/>
              <a:t>Geosci</a:t>
            </a:r>
            <a:r>
              <a:rPr lang="en-US" sz="2400" i="1" dirty="0" smtClean="0"/>
              <a:t>. Ed</a:t>
            </a:r>
            <a:endParaRPr lang="en-US" sz="2400" dirty="0" smtClean="0"/>
          </a:p>
          <a:p>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in Black and White</a:t>
            </a:r>
            <a:endParaRPr lang="en-US" dirty="0"/>
          </a:p>
        </p:txBody>
      </p:sp>
      <p:sp>
        <p:nvSpPr>
          <p:cNvPr id="4" name="Rectangle 3"/>
          <p:cNvSpPr/>
          <p:nvPr/>
        </p:nvSpPr>
        <p:spPr>
          <a:xfrm>
            <a:off x="228600" y="1570038"/>
            <a:ext cx="4343400" cy="5059362"/>
          </a:xfrm>
          <a:prstGeom prst="rect">
            <a:avLst/>
          </a:prstGeom>
          <a:solidFill>
            <a:schemeClr val="bg1"/>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 name="Rectangle 4"/>
          <p:cNvSpPr/>
          <p:nvPr/>
        </p:nvSpPr>
        <p:spPr>
          <a:xfrm>
            <a:off x="4572000" y="1570038"/>
            <a:ext cx="4343400" cy="5059362"/>
          </a:xfrm>
          <a:prstGeom prst="rect">
            <a:avLst/>
          </a:prstGeom>
          <a:solidFill>
            <a:schemeClr val="tx1"/>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6" name="Picture 5" descr="homer-simpson-wallpaper-brain-1024.jpg"/>
          <p:cNvPicPr>
            <a:picLocks noChangeAspect="1"/>
          </p:cNvPicPr>
          <p:nvPr/>
        </p:nvPicPr>
        <p:blipFill>
          <a:blip r:embed="rId2">
            <a:alphaModFix amt="41000"/>
          </a:blip>
          <a:stretch>
            <a:fillRect/>
          </a:stretch>
        </p:blipFill>
        <p:spPr>
          <a:xfrm>
            <a:off x="2362200" y="2314575"/>
            <a:ext cx="4038600" cy="30289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#1</a:t>
            </a:r>
            <a:endParaRPr lang="en-US" dirty="0"/>
          </a:p>
        </p:txBody>
      </p:sp>
      <p:sp>
        <p:nvSpPr>
          <p:cNvPr id="3" name="Content Placeholder 2"/>
          <p:cNvSpPr>
            <a:spLocks noGrp="1"/>
          </p:cNvSpPr>
          <p:nvPr>
            <p:ph idx="1"/>
          </p:nvPr>
        </p:nvSpPr>
        <p:spPr/>
        <p:txBody>
          <a:bodyPr/>
          <a:lstStyle/>
          <a:p>
            <a:r>
              <a:rPr lang="en-US" dirty="0" smtClean="0"/>
              <a:t>Physical Science 110B</a:t>
            </a:r>
          </a:p>
          <a:p>
            <a:pPr lvl="1"/>
            <a:r>
              <a:rPr lang="en-US" dirty="0" smtClean="0"/>
              <a:t>Earth Science for El. Ed. Majors</a:t>
            </a:r>
          </a:p>
          <a:p>
            <a:pPr lvl="1"/>
            <a:r>
              <a:rPr lang="en-US" dirty="0" smtClean="0"/>
              <a:t>2 credits, includes lab</a:t>
            </a:r>
          </a:p>
          <a:p>
            <a:pPr lvl="1"/>
            <a:r>
              <a:rPr lang="en-US" dirty="0" smtClean="0"/>
              <a:t>about 130 students per semester</a:t>
            </a:r>
          </a:p>
          <a:p>
            <a:pPr lvl="1"/>
            <a:r>
              <a:rPr lang="en-US" dirty="0" smtClean="0"/>
              <a:t>about 98% women</a:t>
            </a:r>
          </a:p>
          <a:p>
            <a:pPr lvl="1"/>
            <a:r>
              <a:rPr lang="en-US" dirty="0" smtClean="0"/>
              <a:t>generally don’t think of themselves as  “science people”</a:t>
            </a:r>
          </a:p>
          <a:p>
            <a:pPr lvl="1"/>
            <a:r>
              <a:rPr lang="en-US" dirty="0" smtClean="0"/>
              <a:t>about 98% Latter-day Saint (Mormon)</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Strategy for Conceptual Change</a:t>
            </a:r>
            <a:endParaRPr lang="en-US" dirty="0"/>
          </a:p>
        </p:txBody>
      </p:sp>
      <p:sp>
        <p:nvSpPr>
          <p:cNvPr id="3" name="Content Placeholder 2"/>
          <p:cNvSpPr>
            <a:spLocks noGrp="1"/>
          </p:cNvSpPr>
          <p:nvPr>
            <p:ph idx="1"/>
          </p:nvPr>
        </p:nvSpPr>
        <p:spPr>
          <a:xfrm>
            <a:off x="1143000" y="6244318"/>
            <a:ext cx="6705600" cy="330881"/>
          </a:xfrm>
        </p:spPr>
        <p:txBody>
          <a:bodyPr>
            <a:normAutofit fontScale="92500" lnSpcReduction="20000"/>
          </a:bodyPr>
          <a:lstStyle/>
          <a:p>
            <a:pPr lvl="3"/>
            <a:r>
              <a:rPr lang="en-US" dirty="0" smtClean="0"/>
              <a:t>see </a:t>
            </a:r>
            <a:r>
              <a:rPr lang="en-US" dirty="0" err="1" smtClean="0"/>
              <a:t>Guzzetti</a:t>
            </a:r>
            <a:r>
              <a:rPr lang="en-US" dirty="0" smtClean="0"/>
              <a:t> et al. (1997) </a:t>
            </a:r>
            <a:r>
              <a:rPr lang="en-US" i="1" dirty="0" smtClean="0"/>
              <a:t>JRST</a:t>
            </a:r>
            <a:r>
              <a:rPr lang="en-US" dirty="0" smtClean="0"/>
              <a:t> 34:701-719.</a:t>
            </a:r>
            <a:endParaRPr lang="en-US" dirty="0"/>
          </a:p>
        </p:txBody>
      </p:sp>
      <p:pic>
        <p:nvPicPr>
          <p:cNvPr id="4" name="Picture 3" descr="graphic4"/>
          <p:cNvPicPr>
            <a:picLocks noChangeAspect="1" noChangeArrowheads="1"/>
          </p:cNvPicPr>
          <p:nvPr/>
        </p:nvPicPr>
        <p:blipFill>
          <a:blip r:embed="rId2"/>
          <a:srcRect/>
          <a:stretch>
            <a:fillRect/>
          </a:stretch>
        </p:blipFill>
        <p:spPr bwMode="auto">
          <a:xfrm>
            <a:off x="1143000" y="1404257"/>
            <a:ext cx="6975335" cy="4691743"/>
          </a:xfrm>
          <a:prstGeom prst="rect">
            <a:avLst/>
          </a:prstGeom>
          <a:noFill/>
        </p:spPr>
      </p:pic>
      <p:sp>
        <p:nvSpPr>
          <p:cNvPr id="5" name="TextBox 4"/>
          <p:cNvSpPr txBox="1"/>
          <p:nvPr/>
        </p:nvSpPr>
        <p:spPr>
          <a:xfrm>
            <a:off x="5398039" y="5332511"/>
            <a:ext cx="1605127" cy="338554"/>
          </a:xfrm>
          <a:prstGeom prst="rect">
            <a:avLst/>
          </a:prstGeom>
          <a:noFill/>
        </p:spPr>
        <p:txBody>
          <a:bodyPr wrap="none" rtlCol="0">
            <a:spAutoFit/>
          </a:bodyPr>
          <a:lstStyle/>
          <a:p>
            <a:r>
              <a:rPr lang="en-US" sz="1600" b="1" dirty="0" smtClean="0"/>
              <a:t>Experimentation</a:t>
            </a:r>
            <a:endParaRPr lang="en-US" sz="1600" b="1" dirty="0"/>
          </a:p>
        </p:txBody>
      </p:sp>
      <p:sp>
        <p:nvSpPr>
          <p:cNvPr id="6" name="TextBox 5"/>
          <p:cNvSpPr txBox="1"/>
          <p:nvPr/>
        </p:nvSpPr>
        <p:spPr>
          <a:xfrm>
            <a:off x="5954204" y="5117068"/>
            <a:ext cx="1741996" cy="369332"/>
          </a:xfrm>
          <a:prstGeom prst="rect">
            <a:avLst/>
          </a:prstGeom>
          <a:noFill/>
          <a:ln>
            <a:solidFill>
              <a:schemeClr val="bg1"/>
            </a:solidFill>
          </a:ln>
        </p:spPr>
        <p:txBody>
          <a:bodyPr wrap="none" rtlCol="0">
            <a:spAutoFit/>
          </a:bodyPr>
          <a:lstStyle/>
          <a:p>
            <a:r>
              <a:rPr lang="en-US" dirty="0" smtClean="0">
                <a:solidFill>
                  <a:srgbClr val="000000"/>
                </a:solidFill>
              </a:rPr>
              <a:t>Experimentation</a:t>
            </a:r>
            <a:endParaRPr lang="en-US"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scistory.tiff"/>
          <p:cNvPicPr>
            <a:picLocks noChangeAspect="1"/>
          </p:cNvPicPr>
          <p:nvPr/>
        </p:nvPicPr>
        <p:blipFill>
          <a:blip r:embed="rId2"/>
          <a:stretch>
            <a:fillRect/>
          </a:stretch>
        </p:blipFill>
        <p:spPr>
          <a:xfrm>
            <a:off x="0" y="609600"/>
            <a:ext cx="9144000" cy="4858848"/>
          </a:xfrm>
          <a:prstGeom prst="rect">
            <a:avLst/>
          </a:prstGeom>
        </p:spPr>
      </p:pic>
      <p:sp>
        <p:nvSpPr>
          <p:cNvPr id="5" name="TextBox 4"/>
          <p:cNvSpPr txBox="1"/>
          <p:nvPr/>
        </p:nvSpPr>
        <p:spPr>
          <a:xfrm>
            <a:off x="990600" y="5943600"/>
            <a:ext cx="7207359" cy="369332"/>
          </a:xfrm>
          <a:prstGeom prst="rect">
            <a:avLst/>
          </a:prstGeom>
          <a:noFill/>
        </p:spPr>
        <p:txBody>
          <a:bodyPr wrap="none" rtlCol="0">
            <a:spAutoFit/>
          </a:bodyPr>
          <a:lstStyle/>
          <a:p>
            <a:r>
              <a:rPr lang="en-US" dirty="0" err="1" smtClean="0">
                <a:solidFill>
                  <a:srgbClr val="000000"/>
                </a:solidFill>
              </a:rPr>
              <a:t>http://serc.carleton.edu/teacherprep/resources/activities/storytelling.html</a:t>
            </a:r>
            <a:endParaRPr lang="en-US" dirty="0" smtClean="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as Storytelling”</a:t>
            </a:r>
            <a:endParaRPr lang="en-US" dirty="0"/>
          </a:p>
        </p:txBody>
      </p:sp>
      <p:sp>
        <p:nvSpPr>
          <p:cNvPr id="3" name="Content Placeholder 2"/>
          <p:cNvSpPr>
            <a:spLocks noGrp="1"/>
          </p:cNvSpPr>
          <p:nvPr>
            <p:ph idx="1"/>
          </p:nvPr>
        </p:nvSpPr>
        <p:spPr/>
        <p:txBody>
          <a:bodyPr>
            <a:normAutofit/>
          </a:bodyPr>
          <a:lstStyle/>
          <a:p>
            <a:r>
              <a:rPr lang="en-US" sz="3200" dirty="0" smtClean="0"/>
              <a:t>“Science is the modern art of creating stories that explain observations of the natural world, and that could be useful for predicting, and possibly even controlling, nature.”</a:t>
            </a:r>
            <a:endParaRPr lang="en-US" sz="3200" dirty="0" smtClean="0"/>
          </a:p>
          <a:p>
            <a:pPr lvl="1"/>
            <a:r>
              <a:rPr lang="en-US" sz="3200" dirty="0" smtClean="0"/>
              <a:t>“</a:t>
            </a:r>
            <a:r>
              <a:rPr lang="en-US" sz="3200" dirty="0" smtClean="0"/>
              <a:t>storytelling</a:t>
            </a:r>
            <a:r>
              <a:rPr lang="en-US" sz="3200" dirty="0" smtClean="0"/>
              <a:t>” = our bat</a:t>
            </a:r>
            <a:endParaRPr lang="en-US" sz="32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as Storytelling”</a:t>
            </a:r>
            <a:endParaRPr lang="en-US" dirty="0"/>
          </a:p>
        </p:txBody>
      </p:sp>
      <p:sp>
        <p:nvSpPr>
          <p:cNvPr id="3" name="Content Placeholder 2"/>
          <p:cNvSpPr>
            <a:spLocks noGrp="1"/>
          </p:cNvSpPr>
          <p:nvPr>
            <p:ph idx="1"/>
          </p:nvPr>
        </p:nvSpPr>
        <p:spPr/>
        <p:txBody>
          <a:bodyPr/>
          <a:lstStyle/>
          <a:p>
            <a:r>
              <a:rPr lang="en-US" dirty="0" smtClean="0"/>
              <a:t>The “Rules” of scientific storytelling.</a:t>
            </a:r>
          </a:p>
          <a:p>
            <a:pPr lvl="1"/>
            <a:r>
              <a:rPr lang="en-US" dirty="0" smtClean="0"/>
              <a:t>Reproducibility of observations</a:t>
            </a:r>
          </a:p>
          <a:p>
            <a:pPr lvl="1"/>
            <a:r>
              <a:rPr lang="en-US" dirty="0" smtClean="0"/>
              <a:t>Predictive power</a:t>
            </a:r>
          </a:p>
          <a:p>
            <a:pPr lvl="1"/>
            <a:r>
              <a:rPr lang="en-US" dirty="0" smtClean="0"/>
              <a:t>Prospects for improvement</a:t>
            </a:r>
          </a:p>
          <a:p>
            <a:pPr lvl="1"/>
            <a:r>
              <a:rPr lang="en-US" dirty="0" smtClean="0"/>
              <a:t>Naturalism</a:t>
            </a:r>
          </a:p>
          <a:p>
            <a:pPr lvl="1"/>
            <a:r>
              <a:rPr lang="en-US" dirty="0" err="1" smtClean="0"/>
              <a:t>Uniformitarianism</a:t>
            </a:r>
            <a:endParaRPr lang="en-US" dirty="0" smtClean="0"/>
          </a:p>
          <a:p>
            <a:pPr lvl="1"/>
            <a:r>
              <a:rPr lang="en-US" dirty="0" smtClean="0"/>
              <a:t>Simplicity</a:t>
            </a:r>
          </a:p>
          <a:p>
            <a:pPr lvl="1"/>
            <a:r>
              <a:rPr lang="en-US" dirty="0" smtClean="0"/>
              <a:t>Harmony</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as Storytelling”</a:t>
            </a:r>
            <a:endParaRPr lang="en-US" dirty="0"/>
          </a:p>
        </p:txBody>
      </p:sp>
      <p:sp>
        <p:nvSpPr>
          <p:cNvPr id="3" name="Content Placeholder 2"/>
          <p:cNvSpPr>
            <a:spLocks noGrp="1"/>
          </p:cNvSpPr>
          <p:nvPr>
            <p:ph idx="1"/>
          </p:nvPr>
        </p:nvSpPr>
        <p:spPr/>
        <p:txBody>
          <a:bodyPr>
            <a:normAutofit lnSpcReduction="10000"/>
          </a:bodyPr>
          <a:lstStyle/>
          <a:p>
            <a:r>
              <a:rPr lang="en-US" dirty="0" smtClean="0"/>
              <a:t>Why Naturalism?</a:t>
            </a:r>
          </a:p>
          <a:p>
            <a:pPr lvl="1"/>
            <a:r>
              <a:rPr lang="en-US" dirty="0" smtClean="0"/>
              <a:t>Supernatural explanations are </a:t>
            </a:r>
            <a:r>
              <a:rPr lang="en-US" i="1" dirty="0" smtClean="0"/>
              <a:t>less likely</a:t>
            </a:r>
            <a:r>
              <a:rPr lang="en-US" dirty="0" smtClean="0"/>
              <a:t> to generate precise, new predictions.</a:t>
            </a:r>
          </a:p>
          <a:p>
            <a:pPr lvl="1"/>
            <a:r>
              <a:rPr lang="en-US" dirty="0" smtClean="0"/>
              <a:t>Hard to place limits on which supernatural explanations are acceptable</a:t>
            </a:r>
          </a:p>
          <a:p>
            <a:pPr lvl="1"/>
            <a:r>
              <a:rPr lang="en-US" dirty="0" smtClean="0"/>
              <a:t>Do we really want science balkanized into Christian, Hindu, Buddhist, Muslim factions?</a:t>
            </a:r>
          </a:p>
          <a:p>
            <a:pPr lvl="1"/>
            <a:r>
              <a:rPr lang="en-US" dirty="0" smtClean="0"/>
              <a:t>Even if the assumption of Naturalism is only </a:t>
            </a:r>
            <a:r>
              <a:rPr lang="en-US" i="1" dirty="0" smtClean="0"/>
              <a:t>mostly </a:t>
            </a:r>
            <a:r>
              <a:rPr lang="en-US" dirty="0" smtClean="0"/>
              <a:t>true, it can still be useful (simplifying assumptions).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as Storytelling”</a:t>
            </a:r>
            <a:endParaRPr lang="en-US" dirty="0"/>
          </a:p>
        </p:txBody>
      </p:sp>
      <p:sp>
        <p:nvSpPr>
          <p:cNvPr id="3" name="Content Placeholder 2"/>
          <p:cNvSpPr>
            <a:spLocks noGrp="1"/>
          </p:cNvSpPr>
          <p:nvPr>
            <p:ph idx="1"/>
          </p:nvPr>
        </p:nvSpPr>
        <p:spPr/>
        <p:txBody>
          <a:bodyPr/>
          <a:lstStyle/>
          <a:p>
            <a:r>
              <a:rPr lang="en-US" dirty="0" smtClean="0"/>
              <a:t>Science and Religion</a:t>
            </a:r>
          </a:p>
          <a:p>
            <a:pPr lvl="1"/>
            <a:r>
              <a:rPr lang="en-US" dirty="0" smtClean="0"/>
              <a:t>IF </a:t>
            </a:r>
          </a:p>
          <a:p>
            <a:pPr lvl="2"/>
            <a:r>
              <a:rPr lang="en-US" dirty="0" smtClean="0"/>
              <a:t>scientific explanations cannot appeal to supernatural causes</a:t>
            </a:r>
          </a:p>
          <a:p>
            <a:pPr lvl="1"/>
            <a:r>
              <a:rPr lang="en-US" dirty="0" smtClean="0"/>
              <a:t>BUT</a:t>
            </a:r>
          </a:p>
          <a:p>
            <a:pPr lvl="2"/>
            <a:r>
              <a:rPr lang="en-US" dirty="0" smtClean="0"/>
              <a:t>religious explanations can,</a:t>
            </a:r>
          </a:p>
          <a:p>
            <a:pPr lvl="1"/>
            <a:r>
              <a:rPr lang="en-US" dirty="0" smtClean="0"/>
              <a:t>THEN</a:t>
            </a:r>
          </a:p>
          <a:p>
            <a:pPr lvl="2"/>
            <a:r>
              <a:rPr lang="en-US" dirty="0" smtClean="0"/>
              <a:t>we might as well accept the fact that they might conflict once in a while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t>
            </a:r>
            <a:r>
              <a:rPr lang="en-US" dirty="0" smtClean="0"/>
              <a:t> DIFFICULT </a:t>
            </a:r>
            <a:r>
              <a:rPr lang="en-US" dirty="0" smtClean="0"/>
              <a:t>Problem</a:t>
            </a:r>
            <a:endParaRPr lang="en-US" dirty="0"/>
          </a:p>
        </p:txBody>
      </p:sp>
      <p:sp>
        <p:nvSpPr>
          <p:cNvPr id="3" name="Content Placeholder 2"/>
          <p:cNvSpPr>
            <a:spLocks noGrp="1"/>
          </p:cNvSpPr>
          <p:nvPr>
            <p:ph idx="1"/>
          </p:nvPr>
        </p:nvSpPr>
        <p:spPr/>
        <p:txBody>
          <a:bodyPr>
            <a:normAutofit/>
          </a:bodyPr>
          <a:lstStyle/>
          <a:p>
            <a:endParaRPr lang="en-US" dirty="0" smtClean="0"/>
          </a:p>
          <a:p>
            <a:r>
              <a:rPr lang="en-US" sz="3600" dirty="0" smtClean="0"/>
              <a:t>“Scientists make only one universal assumption in their work:  Reality is real.” </a:t>
            </a:r>
          </a:p>
          <a:p>
            <a:pPr lvl="2"/>
            <a:r>
              <a:rPr lang="en-US" sz="2800" dirty="0" err="1" smtClean="0"/>
              <a:t>Sprackland</a:t>
            </a:r>
            <a:r>
              <a:rPr lang="en-US" sz="2800" dirty="0" smtClean="0"/>
              <a:t>, R. G. (2005) Teaching About Origins:  A Scientist Explains Why Intelligent Design Isn’t Science, </a:t>
            </a:r>
            <a:r>
              <a:rPr lang="en-US" sz="2800" i="1" dirty="0" smtClean="0"/>
              <a:t>Am. School Board J. </a:t>
            </a:r>
            <a:r>
              <a:rPr lang="en-US" sz="2800" dirty="0" smtClean="0"/>
              <a:t>192:26-30.</a:t>
            </a:r>
          </a:p>
          <a:p>
            <a:endParaRPr lang="en-US" sz="3600"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as Storytelling”</a:t>
            </a:r>
            <a:endParaRPr lang="en-US" dirty="0"/>
          </a:p>
        </p:txBody>
      </p:sp>
      <p:sp>
        <p:nvSpPr>
          <p:cNvPr id="3" name="Content Placeholder 2"/>
          <p:cNvSpPr>
            <a:spLocks noGrp="1"/>
          </p:cNvSpPr>
          <p:nvPr>
            <p:ph idx="1"/>
          </p:nvPr>
        </p:nvSpPr>
        <p:spPr/>
        <p:txBody>
          <a:bodyPr/>
          <a:lstStyle/>
          <a:p>
            <a:r>
              <a:rPr lang="en-US" dirty="0" smtClean="0"/>
              <a:t>Throughout the semester, I will stop after explaining a concept and ask, “Which parts of what I just said are observations, and which parts are stories?”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Response</a:t>
            </a:r>
            <a:endParaRPr lang="en-US" dirty="0"/>
          </a:p>
        </p:txBody>
      </p:sp>
      <p:sp>
        <p:nvSpPr>
          <p:cNvPr id="3" name="Content Placeholder 2"/>
          <p:cNvSpPr>
            <a:spLocks noGrp="1"/>
          </p:cNvSpPr>
          <p:nvPr>
            <p:ph idx="1"/>
          </p:nvPr>
        </p:nvSpPr>
        <p:spPr/>
        <p:txBody>
          <a:bodyPr>
            <a:normAutofit fontScale="92500"/>
          </a:bodyPr>
          <a:lstStyle/>
          <a:p>
            <a:r>
              <a:rPr lang="en-US" i="1" dirty="0" smtClean="0"/>
              <a:t>“The </a:t>
            </a:r>
            <a:r>
              <a:rPr lang="en-US" i="1" dirty="0" smtClean="0"/>
              <a:t>explanation of</a:t>
            </a:r>
            <a:r>
              <a:rPr lang="en-US" i="1" dirty="0" smtClean="0"/>
              <a:t> ‘Science </a:t>
            </a:r>
            <a:r>
              <a:rPr lang="en-US" i="1" dirty="0" smtClean="0"/>
              <a:t>as </a:t>
            </a:r>
            <a:r>
              <a:rPr lang="en-US" i="1" dirty="0" smtClean="0"/>
              <a:t>Storytelling’ </a:t>
            </a:r>
            <a:r>
              <a:rPr lang="en-US" i="1" dirty="0" smtClean="0"/>
              <a:t>has helped me see that theories don’t have to be and aren’t necessarily considered to be absolute total truths.  It just means scientists have observed things in our world and are trying to explain it considering the</a:t>
            </a:r>
            <a:r>
              <a:rPr lang="en-US" i="1" dirty="0" smtClean="0"/>
              <a:t> ‘rules’ </a:t>
            </a:r>
            <a:r>
              <a:rPr lang="en-US" i="1" dirty="0" smtClean="0"/>
              <a:t>of science.  I’m more willing now to think about theories instead of just immediately rejecting them.  I don’t feel so threatened by theories now because they don’t have to be absolute truth</a:t>
            </a:r>
            <a:r>
              <a:rPr lang="en-US" i="1" dirty="0" smtClean="0"/>
              <a:t>.”</a:t>
            </a:r>
            <a:endParaRPr lang="en-US" i="1"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Response</a:t>
            </a:r>
            <a:endParaRPr lang="en-US" dirty="0"/>
          </a:p>
        </p:txBody>
      </p:sp>
      <p:sp>
        <p:nvSpPr>
          <p:cNvPr id="3" name="Content Placeholder 2"/>
          <p:cNvSpPr>
            <a:spLocks noGrp="1"/>
          </p:cNvSpPr>
          <p:nvPr>
            <p:ph idx="1"/>
          </p:nvPr>
        </p:nvSpPr>
        <p:spPr/>
        <p:txBody>
          <a:bodyPr/>
          <a:lstStyle/>
          <a:p>
            <a:r>
              <a:rPr lang="en-US" i="1" dirty="0" smtClean="0"/>
              <a:t>“Mostly</a:t>
            </a:r>
            <a:r>
              <a:rPr lang="en-US" i="1" dirty="0" smtClean="0"/>
              <a:t>, I just feel more forgiving towards scientists.  If I can think of their stories as the best explanations so far instead of them trying to shove it down my throat as the absolute truth, I can be more accepting and feel less threatened</a:t>
            </a:r>
            <a:r>
              <a:rPr lang="en-US" i="1" dirty="0" smtClean="0"/>
              <a:t>.”</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Response</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t>“</a:t>
            </a:r>
            <a:r>
              <a:rPr lang="en-US" i="1" dirty="0" smtClean="0"/>
              <a:t>In my opinion, the world is fine with science and theology as separate fields, as long as we have both.  Wherever they overlap is good too, and where they go against each other it gives us the opportunity to have an opinion about [it] and figure out why.  Things don’t work out entirely harmoniously. </a:t>
            </a:r>
            <a:r>
              <a:rPr lang="en-US" i="1" dirty="0" smtClean="0"/>
              <a:t> ‘There </a:t>
            </a:r>
            <a:r>
              <a:rPr lang="en-US" i="1" dirty="0" smtClean="0"/>
              <a:t>will always be vexation and strife</a:t>
            </a:r>
            <a:r>
              <a:rPr lang="en-US" i="1" dirty="0" smtClean="0"/>
              <a:t>,’ </a:t>
            </a:r>
            <a:r>
              <a:rPr lang="en-US" i="1" dirty="0" smtClean="0"/>
              <a:t>to quote Jane Austen.  When two ideas conflict there is a place for all mindsets to put their theories forward.  As we see science as a story, it makes it easier to accept or at least be tolerant of others’ </a:t>
            </a:r>
            <a:r>
              <a:rPr lang="en-US" i="1" dirty="0" smtClean="0"/>
              <a:t>ideas.</a:t>
            </a:r>
            <a:r>
              <a:rPr lang="en-US" dirty="0" smtClean="0"/>
              <a:t>”</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Prying the Cracks</a:t>
            </a:r>
            <a:endParaRPr lang="en-US" dirty="0"/>
          </a:p>
        </p:txBody>
      </p:sp>
      <p:sp>
        <p:nvSpPr>
          <p:cNvPr id="3" name="Content Placeholder 2"/>
          <p:cNvSpPr>
            <a:spLocks noGrp="1"/>
          </p:cNvSpPr>
          <p:nvPr>
            <p:ph idx="1"/>
          </p:nvPr>
        </p:nvSpPr>
        <p:spPr/>
        <p:txBody>
          <a:bodyPr/>
          <a:lstStyle/>
          <a:p>
            <a:r>
              <a:rPr lang="en-US" dirty="0" smtClean="0"/>
              <a:t>Made possible an ongoing, radical course redesign.</a:t>
            </a:r>
          </a:p>
          <a:p>
            <a:pPr lvl="1"/>
            <a:r>
              <a:rPr lang="en-US" dirty="0" smtClean="0"/>
              <a:t>Theme:  “Earth Stories”</a:t>
            </a:r>
          </a:p>
          <a:p>
            <a:pPr lvl="1"/>
            <a:r>
              <a:rPr lang="en-US" dirty="0" smtClean="0"/>
              <a:t>“Cast of Characters”</a:t>
            </a:r>
          </a:p>
          <a:p>
            <a:pPr lvl="1"/>
            <a:r>
              <a:rPr lang="en-US" dirty="0" smtClean="0"/>
              <a:t>Making up scientific stories</a:t>
            </a:r>
          </a:p>
          <a:p>
            <a:pPr lvl="1"/>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#2</a:t>
            </a:r>
            <a:endParaRPr lang="en-US" dirty="0"/>
          </a:p>
        </p:txBody>
      </p:sp>
      <p:sp>
        <p:nvSpPr>
          <p:cNvPr id="3" name="Content Placeholder 2"/>
          <p:cNvSpPr>
            <a:spLocks noGrp="1"/>
          </p:cNvSpPr>
          <p:nvPr>
            <p:ph idx="1"/>
          </p:nvPr>
        </p:nvSpPr>
        <p:spPr/>
        <p:txBody>
          <a:bodyPr/>
          <a:lstStyle/>
          <a:p>
            <a:r>
              <a:rPr lang="en-US" dirty="0" smtClean="0"/>
              <a:t>Geol. 445:  Geochemistry</a:t>
            </a:r>
          </a:p>
          <a:p>
            <a:pPr lvl="1"/>
            <a:r>
              <a:rPr lang="en-US" dirty="0" smtClean="0"/>
              <a:t>6-12 advanced undergraduates and graduates</a:t>
            </a:r>
          </a:p>
          <a:p>
            <a:pPr lvl="1"/>
            <a:r>
              <a:rPr lang="en-US" dirty="0" smtClean="0"/>
              <a:t>took freshman chemistry, but forgot most of it</a:t>
            </a:r>
          </a:p>
          <a:p>
            <a:pPr lvl="1"/>
            <a:r>
              <a:rPr lang="en-US" dirty="0" smtClean="0"/>
              <a:t>took Calculus, but forgot most of it</a:t>
            </a:r>
          </a:p>
          <a:p>
            <a:pPr lvl="1"/>
            <a:endParaRPr lang="en-US" dirty="0" smtClean="0"/>
          </a:p>
          <a:p>
            <a:pPr lvl="1"/>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Problem</a:t>
            </a:r>
            <a:endParaRPr lang="en-US" dirty="0"/>
          </a:p>
        </p:txBody>
      </p:sp>
      <p:sp>
        <p:nvSpPr>
          <p:cNvPr id="3" name="Content Placeholder 2"/>
          <p:cNvSpPr>
            <a:spLocks noGrp="1"/>
          </p:cNvSpPr>
          <p:nvPr>
            <p:ph idx="1"/>
          </p:nvPr>
        </p:nvSpPr>
        <p:spPr/>
        <p:txBody>
          <a:bodyPr>
            <a:normAutofit/>
          </a:bodyPr>
          <a:lstStyle/>
          <a:p>
            <a:r>
              <a:rPr lang="en-US" dirty="0" smtClean="0"/>
              <a:t>Most of these students treat equations like Moses brought them down from Mt. Sinai.  They don’t understand where the equations came from, the simplifying assumptions made, etc.  This hampers their ability to properly apply these equations in complex geochemical models</a:t>
            </a:r>
            <a:r>
              <a:rPr lang="en-US" dirty="0" smtClean="0"/>
              <a:t>.</a:t>
            </a:r>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a:t>
            </a:r>
            <a:endParaRPr lang="en-US" dirty="0"/>
          </a:p>
        </p:txBody>
      </p:sp>
      <p:sp>
        <p:nvSpPr>
          <p:cNvPr id="3" name="Content Placeholder 2"/>
          <p:cNvSpPr>
            <a:spLocks noGrp="1"/>
          </p:cNvSpPr>
          <p:nvPr>
            <p:ph idx="1"/>
          </p:nvPr>
        </p:nvSpPr>
        <p:spPr/>
        <p:txBody>
          <a:bodyPr/>
          <a:lstStyle/>
          <a:p>
            <a:r>
              <a:rPr lang="en-US" dirty="0" smtClean="0"/>
              <a:t>Math tutorials</a:t>
            </a:r>
          </a:p>
          <a:p>
            <a:r>
              <a:rPr lang="en-US" dirty="0" smtClean="0"/>
              <a:t>Deriving equations</a:t>
            </a:r>
          </a:p>
          <a:p>
            <a:r>
              <a:rPr lang="en-US" dirty="0" smtClean="0"/>
              <a:t>Picking apart equations</a:t>
            </a:r>
          </a:p>
          <a:p>
            <a:r>
              <a:rPr lang="en-US" dirty="0" smtClean="0"/>
              <a:t>Pointing out fudge factors</a:t>
            </a:r>
          </a:p>
          <a:p>
            <a:r>
              <a:rPr lang="en-US" dirty="0" smtClean="0"/>
              <a:t>STELLA and MINEQL+ </a:t>
            </a:r>
            <a:r>
              <a:rPr lang="en-US" dirty="0" smtClean="0"/>
              <a:t>modeling</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#3</a:t>
            </a:r>
            <a:endParaRPr lang="en-US" dirty="0"/>
          </a:p>
        </p:txBody>
      </p:sp>
      <p:sp>
        <p:nvSpPr>
          <p:cNvPr id="3" name="Content Placeholder 2"/>
          <p:cNvSpPr>
            <a:spLocks noGrp="1"/>
          </p:cNvSpPr>
          <p:nvPr>
            <p:ph idx="1"/>
          </p:nvPr>
        </p:nvSpPr>
        <p:spPr/>
        <p:txBody>
          <a:bodyPr/>
          <a:lstStyle/>
          <a:p>
            <a:r>
              <a:rPr lang="en-US" dirty="0" smtClean="0"/>
              <a:t>Geol. 446  Applied Geochemistry</a:t>
            </a:r>
          </a:p>
          <a:p>
            <a:pPr lvl="1"/>
            <a:r>
              <a:rPr lang="en-US" dirty="0" smtClean="0"/>
              <a:t>team-taught by two geochemists</a:t>
            </a:r>
          </a:p>
          <a:p>
            <a:pPr lvl="1"/>
            <a:r>
              <a:rPr lang="en-US" dirty="0" smtClean="0"/>
              <a:t>We have only run the class once, so far.</a:t>
            </a:r>
          </a:p>
          <a:p>
            <a:pPr lvl="1"/>
            <a:r>
              <a:rPr lang="en-US" dirty="0" smtClean="0"/>
              <a:t>3 students</a:t>
            </a:r>
          </a:p>
        </p:txBody>
      </p:sp>
      <p:pic>
        <p:nvPicPr>
          <p:cNvPr id="4" name="Picture 3" descr="250px-Utah_Lake_satellite_view.JPG"/>
          <p:cNvPicPr>
            <a:picLocks noChangeAspect="1"/>
          </p:cNvPicPr>
          <p:nvPr/>
        </p:nvPicPr>
        <p:blipFill>
          <a:blip r:embed="rId2"/>
          <a:stretch>
            <a:fillRect/>
          </a:stretch>
        </p:blipFill>
        <p:spPr>
          <a:xfrm>
            <a:off x="3886200" y="3444240"/>
            <a:ext cx="4572000" cy="310896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Problem</a:t>
            </a:r>
            <a:endParaRPr lang="en-US" dirty="0"/>
          </a:p>
        </p:txBody>
      </p:sp>
      <p:sp>
        <p:nvSpPr>
          <p:cNvPr id="3" name="Content Placeholder 2"/>
          <p:cNvSpPr>
            <a:spLocks noGrp="1"/>
          </p:cNvSpPr>
          <p:nvPr>
            <p:ph idx="1"/>
          </p:nvPr>
        </p:nvSpPr>
        <p:spPr/>
        <p:txBody>
          <a:bodyPr/>
          <a:lstStyle/>
          <a:p>
            <a:r>
              <a:rPr lang="en-US" dirty="0" smtClean="0"/>
              <a:t>Real scientific problems are usually much more complex than anything they have encountered in school, so even if students have all the tools they need, they can still look like deer in the headlights when they are confronted with a real problem.</a:t>
            </a:r>
          </a:p>
          <a:p>
            <a:pPr lvl="1"/>
            <a:r>
              <a:rPr lang="en-US" dirty="0" smtClean="0"/>
              <a:t>End up spinning their wheels in grad school for years.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HortaSpockPAIN.jpg"/>
          <p:cNvPicPr>
            <a:picLocks noChangeAspect="1"/>
          </p:cNvPicPr>
          <p:nvPr/>
        </p:nvPicPr>
        <p:blipFill>
          <a:blip r:embed="rId2"/>
          <a:stretch>
            <a:fillRect/>
          </a:stretch>
        </p:blipFill>
        <p:spPr>
          <a:xfrm>
            <a:off x="914400" y="502920"/>
            <a:ext cx="7467600" cy="597408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a:t>
            </a:r>
            <a:endParaRPr lang="en-US" dirty="0"/>
          </a:p>
        </p:txBody>
      </p:sp>
      <p:sp>
        <p:nvSpPr>
          <p:cNvPr id="3" name="Content Placeholder 2"/>
          <p:cNvSpPr>
            <a:spLocks noGrp="1"/>
          </p:cNvSpPr>
          <p:nvPr>
            <p:ph idx="1"/>
          </p:nvPr>
        </p:nvSpPr>
        <p:spPr/>
        <p:txBody>
          <a:bodyPr>
            <a:noAutofit/>
          </a:bodyPr>
          <a:lstStyle/>
          <a:p>
            <a:r>
              <a:rPr lang="en-US" sz="2000" dirty="0" smtClean="0"/>
              <a:t>Pretended to be a </a:t>
            </a:r>
            <a:r>
              <a:rPr lang="en-US" sz="2000" dirty="0" err="1" smtClean="0"/>
              <a:t>geotech</a:t>
            </a:r>
            <a:r>
              <a:rPr lang="en-US" sz="2000" dirty="0" smtClean="0"/>
              <a:t> firm, and gave “Team Greenhorn” their first assignment.</a:t>
            </a:r>
          </a:p>
          <a:p>
            <a:pPr lvl="1"/>
            <a:r>
              <a:rPr lang="en-US" sz="2000" dirty="0" smtClean="0"/>
              <a:t>Come up with a model of P cycling in Utah Lake to help decide whether to put P-removal facilities on the water treatment plants in the area.</a:t>
            </a:r>
          </a:p>
          <a:p>
            <a:pPr lvl="2"/>
            <a:r>
              <a:rPr lang="en-US" sz="1600" dirty="0" smtClean="0"/>
              <a:t>Did literature search</a:t>
            </a:r>
          </a:p>
          <a:p>
            <a:pPr lvl="2"/>
            <a:r>
              <a:rPr lang="en-US" sz="1600" dirty="0" smtClean="0"/>
              <a:t>Wrote a proposal to UT-DWQ</a:t>
            </a:r>
          </a:p>
          <a:p>
            <a:pPr lvl="2"/>
            <a:r>
              <a:rPr lang="en-US" sz="1600" dirty="0" smtClean="0"/>
              <a:t>Did back-of-the-envelope “sanity check” calculations</a:t>
            </a:r>
          </a:p>
          <a:p>
            <a:pPr lvl="2"/>
            <a:r>
              <a:rPr lang="en-US" sz="1600" dirty="0" smtClean="0"/>
              <a:t>Decided what kind of data they needed to collect to get a better handle on the problem.</a:t>
            </a:r>
          </a:p>
          <a:p>
            <a:pPr lvl="2"/>
            <a:r>
              <a:rPr lang="en-US" sz="1600" dirty="0" smtClean="0"/>
              <a:t>Collected the data (XRD, AA, XRF, IC, selective dissolution)</a:t>
            </a:r>
          </a:p>
          <a:p>
            <a:pPr lvl="2"/>
            <a:r>
              <a:rPr lang="en-US" sz="1600" dirty="0" smtClean="0"/>
              <a:t>Created a STELLA model of P cycling in lake.</a:t>
            </a:r>
          </a:p>
          <a:p>
            <a:pPr lvl="2"/>
            <a:r>
              <a:rPr lang="en-US" sz="1600" dirty="0" smtClean="0"/>
              <a:t>Made water quality predictions based on different input scenarios for the model.</a:t>
            </a:r>
          </a:p>
          <a:p>
            <a:r>
              <a:rPr lang="en-US" sz="2000" dirty="0" smtClean="0"/>
              <a:t>We had NO IDEA what the results would be, but it turned out well.</a:t>
            </a:r>
          </a:p>
          <a:p>
            <a:endParaRPr 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r>
              <a:rPr lang="en-US" dirty="0" smtClean="0"/>
              <a:t>Where are the weak points at which we can profitably attack inadequate </a:t>
            </a:r>
            <a:r>
              <a:rPr lang="en-US" dirty="0" smtClean="0"/>
              <a:t>conceptions of the process of science for </a:t>
            </a:r>
            <a:r>
              <a:rPr lang="en-US" dirty="0" smtClean="0"/>
              <a:t>different categories of students?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Is…</a:t>
            </a:r>
            <a:endParaRPr lang="en-US" dirty="0"/>
          </a:p>
        </p:txBody>
      </p:sp>
      <p:sp>
        <p:nvSpPr>
          <p:cNvPr id="3" name="Content Placeholder 2"/>
          <p:cNvSpPr>
            <a:spLocks noGrp="1"/>
          </p:cNvSpPr>
          <p:nvPr>
            <p:ph idx="1"/>
          </p:nvPr>
        </p:nvSpPr>
        <p:spPr>
          <a:xfrm>
            <a:off x="457200" y="2781300"/>
            <a:ext cx="8229600" cy="2362200"/>
          </a:xfrm>
        </p:spPr>
        <p:txBody>
          <a:bodyPr>
            <a:normAutofit/>
          </a:bodyPr>
          <a:lstStyle/>
          <a:p>
            <a:r>
              <a:rPr lang="en-US" sz="4000" dirty="0" smtClean="0"/>
              <a:t>“the art of the soluble.”</a:t>
            </a:r>
          </a:p>
          <a:p>
            <a:pPr lvl="2"/>
            <a:r>
              <a:rPr lang="en-US" sz="3200" dirty="0" smtClean="0"/>
              <a:t>Peter Medawar, Nobel Laureate biologist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Wu Wei</a:t>
            </a:r>
            <a:endParaRPr lang="en-US" dirty="0"/>
          </a:p>
        </p:txBody>
      </p:sp>
      <p:sp>
        <p:nvSpPr>
          <p:cNvPr id="3" name="Content Placeholder 2"/>
          <p:cNvSpPr>
            <a:spLocks noGrp="1"/>
          </p:cNvSpPr>
          <p:nvPr>
            <p:ph idx="1"/>
          </p:nvPr>
        </p:nvSpPr>
        <p:spPr/>
        <p:txBody>
          <a:bodyPr>
            <a:normAutofit/>
          </a:bodyPr>
          <a:lstStyle/>
          <a:p>
            <a:r>
              <a:rPr lang="en-US" sz="3600" dirty="0" smtClean="0"/>
              <a:t>A principle of action…</a:t>
            </a:r>
          </a:p>
          <a:p>
            <a:pPr lvl="1"/>
            <a:r>
              <a:rPr lang="en-US" sz="3600" dirty="0" smtClean="0"/>
              <a:t>“without doing, causing, or making”</a:t>
            </a:r>
          </a:p>
          <a:p>
            <a:pPr lvl="1"/>
            <a:r>
              <a:rPr lang="en-US" sz="3600" dirty="0" smtClean="0"/>
              <a:t>“without meddlesome, combative, or egotistical effort.”</a:t>
            </a:r>
          </a:p>
          <a:p>
            <a:pPr lvl="2"/>
            <a:r>
              <a:rPr lang="en-US" sz="2800" dirty="0" smtClean="0"/>
              <a:t>Benjamin Hoff, </a:t>
            </a:r>
            <a:r>
              <a:rPr lang="en-US" sz="2800" i="1" dirty="0" smtClean="0"/>
              <a:t>The Tao of Pooh</a:t>
            </a:r>
          </a:p>
          <a:p>
            <a:pPr lvl="1"/>
            <a:endParaRPr lang="en-US" sz="3400" dirty="0" smtClean="0"/>
          </a:p>
          <a:p>
            <a:r>
              <a:rPr lang="en-US" sz="3700" dirty="0" smtClean="0"/>
              <a:t>In harmony with </a:t>
            </a:r>
            <a:r>
              <a:rPr lang="en-US" sz="3700" b="1" dirty="0" smtClean="0">
                <a:effectLst>
                  <a:outerShdw blurRad="50800" dist="38100" dir="2700000">
                    <a:srgbClr val="000000">
                      <a:alpha val="43000"/>
                    </a:srgbClr>
                  </a:outerShdw>
                </a:effectLst>
              </a:rPr>
              <a:t>The Way Things Are</a:t>
            </a:r>
          </a:p>
        </p:txBody>
      </p:sp>
      <p:sp>
        <p:nvSpPr>
          <p:cNvPr id="4" name="TextBox 3"/>
          <p:cNvSpPr txBox="1"/>
          <p:nvPr/>
        </p:nvSpPr>
        <p:spPr>
          <a:xfrm>
            <a:off x="6705600" y="609600"/>
            <a:ext cx="2209800" cy="1107996"/>
          </a:xfrm>
          <a:prstGeom prst="rect">
            <a:avLst/>
          </a:prstGeom>
          <a:noFill/>
        </p:spPr>
        <p:txBody>
          <a:bodyPr wrap="square" rtlCol="0">
            <a:spAutoFit/>
          </a:bodyPr>
          <a:lstStyle/>
          <a:p>
            <a:r>
              <a:rPr lang="en-US" sz="6600" dirty="0" err="1" smtClean="0">
                <a:solidFill>
                  <a:srgbClr val="000000"/>
                </a:solidFill>
              </a:rPr>
              <a:t>無爲</a:t>
            </a:r>
            <a:endParaRPr lang="en-US" sz="6600"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3"/>
          <a:srcRect l="17999" r="17999"/>
          <a:stretch>
            <a:fillRect/>
          </a:stretch>
        </p:blipFill>
        <p:spPr bwMode="auto">
          <a:xfrm>
            <a:off x="1758950" y="152400"/>
            <a:ext cx="5626100" cy="65913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Heredity</a:t>
            </a:r>
            <a:endParaRPr lang="en-US" dirty="0"/>
          </a:p>
        </p:txBody>
      </p:sp>
      <p:pic>
        <p:nvPicPr>
          <p:cNvPr id="4" name="Content Placeholder 3" descr="dnastructure.jpg"/>
          <p:cNvPicPr>
            <a:picLocks noGrp="1" noChangeAspect="1"/>
          </p:cNvPicPr>
          <p:nvPr>
            <p:ph idx="1"/>
          </p:nvPr>
        </p:nvPicPr>
        <p:blipFill>
          <a:blip r:embed="rId2"/>
          <a:srcRect l="-37390" r="-37390"/>
          <a:stretch>
            <a:fillRect/>
          </a:stretch>
        </p:blipFill>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Oval 4"/>
          <p:cNvSpPr>
            <a:spLocks noChangeArrowheads="1"/>
          </p:cNvSpPr>
          <p:nvPr/>
        </p:nvSpPr>
        <p:spPr bwMode="auto">
          <a:xfrm>
            <a:off x="3048000" y="2057400"/>
            <a:ext cx="2971800" cy="1143000"/>
          </a:xfrm>
          <a:prstGeom prst="ellipse">
            <a:avLst/>
          </a:prstGeom>
          <a:solidFill>
            <a:schemeClr val="accent1"/>
          </a:solidFill>
          <a:ln w="9525">
            <a:solidFill>
              <a:schemeClr val="bg1"/>
            </a:solidFill>
            <a:round/>
            <a:headEnd/>
            <a:tailEnd/>
          </a:ln>
        </p:spPr>
        <p:txBody>
          <a:bodyPr wrap="none" anchor="ctr">
            <a:prstTxWarp prst="textNoShape">
              <a:avLst/>
            </a:prstTxWarp>
          </a:bodyPr>
          <a:lstStyle/>
          <a:p>
            <a:pPr algn="ctr"/>
            <a:r>
              <a:rPr lang="en-US" sz="2400" dirty="0">
                <a:solidFill>
                  <a:schemeClr val="bg1"/>
                </a:solidFill>
              </a:rPr>
              <a:t>Learning Outcomes</a:t>
            </a:r>
          </a:p>
        </p:txBody>
      </p:sp>
      <p:sp>
        <p:nvSpPr>
          <p:cNvPr id="5" name="Oval 7"/>
          <p:cNvSpPr>
            <a:spLocks noChangeArrowheads="1"/>
          </p:cNvSpPr>
          <p:nvPr/>
        </p:nvSpPr>
        <p:spPr bwMode="auto">
          <a:xfrm>
            <a:off x="5334000" y="4267200"/>
            <a:ext cx="2971800" cy="1143000"/>
          </a:xfrm>
          <a:prstGeom prst="ellipse">
            <a:avLst/>
          </a:prstGeom>
          <a:solidFill>
            <a:schemeClr val="accent1"/>
          </a:solidFill>
          <a:ln w="9525">
            <a:solidFill>
              <a:schemeClr val="bg1"/>
            </a:solidFill>
            <a:round/>
            <a:headEnd/>
            <a:tailEnd/>
          </a:ln>
        </p:spPr>
        <p:txBody>
          <a:bodyPr wrap="none" anchor="ctr">
            <a:prstTxWarp prst="textNoShape">
              <a:avLst/>
            </a:prstTxWarp>
          </a:bodyPr>
          <a:lstStyle/>
          <a:p>
            <a:pPr algn="ctr"/>
            <a:r>
              <a:rPr lang="en-US" sz="2400">
                <a:solidFill>
                  <a:schemeClr val="bg1"/>
                </a:solidFill>
              </a:rPr>
              <a:t>Assessment</a:t>
            </a:r>
          </a:p>
        </p:txBody>
      </p:sp>
      <p:sp>
        <p:nvSpPr>
          <p:cNvPr id="6" name="Oval 8"/>
          <p:cNvSpPr>
            <a:spLocks noChangeArrowheads="1"/>
          </p:cNvSpPr>
          <p:nvPr/>
        </p:nvSpPr>
        <p:spPr bwMode="auto">
          <a:xfrm>
            <a:off x="1143000" y="4267200"/>
            <a:ext cx="2971800" cy="1143000"/>
          </a:xfrm>
          <a:prstGeom prst="ellipse">
            <a:avLst/>
          </a:prstGeom>
          <a:solidFill>
            <a:schemeClr val="accent1"/>
          </a:solidFill>
          <a:ln w="9525">
            <a:solidFill>
              <a:schemeClr val="bg1"/>
            </a:solidFill>
            <a:round/>
            <a:headEnd/>
            <a:tailEnd/>
          </a:ln>
        </p:spPr>
        <p:txBody>
          <a:bodyPr wrap="none" anchor="ctr">
            <a:prstTxWarp prst="textNoShape">
              <a:avLst/>
            </a:prstTxWarp>
          </a:bodyPr>
          <a:lstStyle/>
          <a:p>
            <a:pPr algn="ctr"/>
            <a:r>
              <a:rPr lang="en-US" sz="2400">
                <a:solidFill>
                  <a:schemeClr val="bg1"/>
                </a:solidFill>
              </a:rPr>
              <a:t>Activities</a:t>
            </a:r>
          </a:p>
        </p:txBody>
      </p:sp>
      <p:cxnSp>
        <p:nvCxnSpPr>
          <p:cNvPr id="7" name="AutoShape 9"/>
          <p:cNvCxnSpPr>
            <a:cxnSpLocks noChangeShapeType="1"/>
            <a:endCxn id="5" idx="0"/>
          </p:cNvCxnSpPr>
          <p:nvPr/>
        </p:nvCxnSpPr>
        <p:spPr bwMode="auto">
          <a:xfrm>
            <a:off x="5562600" y="3048000"/>
            <a:ext cx="1257300" cy="1219200"/>
          </a:xfrm>
          <a:prstGeom prst="straightConnector1">
            <a:avLst/>
          </a:prstGeom>
          <a:noFill/>
          <a:ln w="63500" cap="flat" cmpd="sng" algn="ctr">
            <a:solidFill>
              <a:schemeClr val="bg1"/>
            </a:solidFill>
            <a:prstDash val="solid"/>
            <a:round/>
            <a:headEnd type="triangle" w="med" len="med"/>
            <a:tailEnd type="triangle" w="med" len="med"/>
          </a:ln>
        </p:spPr>
      </p:cxnSp>
      <p:cxnSp>
        <p:nvCxnSpPr>
          <p:cNvPr id="8" name="AutoShape 10"/>
          <p:cNvCxnSpPr>
            <a:cxnSpLocks noChangeShapeType="1"/>
            <a:stCxn id="5" idx="2"/>
            <a:endCxn id="6" idx="6"/>
          </p:cNvCxnSpPr>
          <p:nvPr/>
        </p:nvCxnSpPr>
        <p:spPr bwMode="auto">
          <a:xfrm flipH="1">
            <a:off x="4114800" y="4838700"/>
            <a:ext cx="1219200" cy="0"/>
          </a:xfrm>
          <a:prstGeom prst="straightConnector1">
            <a:avLst/>
          </a:prstGeom>
          <a:noFill/>
          <a:ln w="63500" cap="flat" cmpd="sng" algn="ctr">
            <a:solidFill>
              <a:schemeClr val="bg1"/>
            </a:solidFill>
            <a:prstDash val="solid"/>
            <a:round/>
            <a:headEnd type="triangle" w="med" len="med"/>
            <a:tailEnd type="triangle" w="med" len="med"/>
          </a:ln>
        </p:spPr>
      </p:cxnSp>
      <p:cxnSp>
        <p:nvCxnSpPr>
          <p:cNvPr id="9" name="AutoShape 11"/>
          <p:cNvCxnSpPr>
            <a:cxnSpLocks noChangeShapeType="1"/>
            <a:stCxn id="6" idx="0"/>
            <a:endCxn id="4" idx="3"/>
          </p:cNvCxnSpPr>
          <p:nvPr/>
        </p:nvCxnSpPr>
        <p:spPr bwMode="auto">
          <a:xfrm flipV="1">
            <a:off x="2628900" y="3033713"/>
            <a:ext cx="854075" cy="1233487"/>
          </a:xfrm>
          <a:prstGeom prst="straightConnector1">
            <a:avLst/>
          </a:prstGeom>
          <a:noFill/>
          <a:ln w="63500" cap="flat" cmpd="sng" algn="ctr">
            <a:solidFill>
              <a:schemeClr val="bg1"/>
            </a:solidFill>
            <a:prstDash val="solid"/>
            <a:round/>
            <a:headEnd type="triangle" w="med" len="med"/>
            <a:tailEnd type="triangle" w="med" len="med"/>
          </a:ln>
        </p:spPr>
      </p:cxnSp>
      <p:sp>
        <p:nvSpPr>
          <p:cNvPr id="10" name="Title 9"/>
          <p:cNvSpPr>
            <a:spLocks noGrp="1"/>
          </p:cNvSpPr>
          <p:nvPr>
            <p:ph type="title"/>
          </p:nvPr>
        </p:nvSpPr>
        <p:spPr/>
        <p:txBody>
          <a:bodyPr/>
          <a:lstStyle/>
          <a:p>
            <a:r>
              <a:rPr lang="en-US" dirty="0" smtClean="0"/>
              <a:t>Backwards Design</a:t>
            </a:r>
            <a:endParaRPr lang="en-US" dirty="0"/>
          </a:p>
        </p:txBody>
      </p:sp>
      <p:sp>
        <p:nvSpPr>
          <p:cNvPr id="11" name="TextBox 10"/>
          <p:cNvSpPr txBox="1"/>
          <p:nvPr/>
        </p:nvSpPr>
        <p:spPr>
          <a:xfrm>
            <a:off x="1791182" y="6096000"/>
            <a:ext cx="5524018" cy="369332"/>
          </a:xfrm>
          <a:prstGeom prst="rect">
            <a:avLst/>
          </a:prstGeom>
          <a:noFill/>
        </p:spPr>
        <p:txBody>
          <a:bodyPr wrap="none" rtlCol="0">
            <a:spAutoFit/>
          </a:bodyPr>
          <a:lstStyle/>
          <a:p>
            <a:r>
              <a:rPr lang="en-US" dirty="0" smtClean="0">
                <a:solidFill>
                  <a:schemeClr val="bg1"/>
                </a:solidFill>
              </a:rPr>
              <a:t>L.D. Fink (2003) </a:t>
            </a:r>
            <a:r>
              <a:rPr lang="en-US" i="1" dirty="0" smtClean="0">
                <a:solidFill>
                  <a:schemeClr val="bg1"/>
                </a:solidFill>
              </a:rPr>
              <a:t>Creating Significant Learning Experiences</a:t>
            </a: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Designing Learning Outcomes</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Continually contemplate</a:t>
            </a:r>
            <a:r>
              <a:rPr lang="en-US" sz="3600" dirty="0" smtClean="0"/>
              <a:t> and recast the </a:t>
            </a:r>
            <a:r>
              <a:rPr lang="en-US" sz="3600" dirty="0" smtClean="0"/>
              <a:t>nature of the problem</a:t>
            </a:r>
          </a:p>
          <a:p>
            <a:pPr lvl="1"/>
            <a:r>
              <a:rPr lang="en-US" sz="3300" i="1" dirty="0" smtClean="0"/>
              <a:t>in the context of specific sets of students</a:t>
            </a:r>
          </a:p>
          <a:p>
            <a:pPr lvl="1"/>
            <a:r>
              <a:rPr lang="en-US" sz="3300" dirty="0" smtClean="0"/>
              <a:t> </a:t>
            </a:r>
            <a:r>
              <a:rPr lang="en-US" sz="3300" i="1" dirty="0" smtClean="0"/>
              <a:t>in the context of specific strategies to address it</a:t>
            </a:r>
            <a:r>
              <a:rPr lang="en-US" sz="3300" dirty="0" smtClean="0"/>
              <a:t> </a:t>
            </a:r>
          </a:p>
          <a:p>
            <a:r>
              <a:rPr lang="en-US" sz="3900" dirty="0" smtClean="0"/>
              <a:t>Find the weak spots where action breeds spontaneous positive</a:t>
            </a:r>
            <a:r>
              <a:rPr lang="en-US" sz="3900" dirty="0" smtClean="0"/>
              <a:t> feedback.</a:t>
            </a:r>
            <a:endParaRPr lang="en-US" sz="39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4252</TotalTime>
  <Words>1273</Words>
  <Application>Microsoft Macintosh PowerPoint</Application>
  <PresentationFormat>On-screen Show (4:3)</PresentationFormat>
  <Paragraphs>131</Paragraphs>
  <Slides>31</Slides>
  <Notes>1</Notes>
  <HiddenSlides>0</HiddenSlides>
  <MMClips>0</MMClips>
  <ScaleCrop>false</ScaleCrop>
  <HeadingPairs>
    <vt:vector size="4" baseType="variant">
      <vt:variant>
        <vt:lpstr>Design Template</vt:lpstr>
      </vt:variant>
      <vt:variant>
        <vt:i4>1</vt:i4>
      </vt:variant>
      <vt:variant>
        <vt:lpstr>Slide Titles</vt:lpstr>
      </vt:variant>
      <vt:variant>
        <vt:i4>31</vt:i4>
      </vt:variant>
    </vt:vector>
  </HeadingPairs>
  <TitlesOfParts>
    <vt:vector size="32" baseType="lpstr">
      <vt:lpstr>Apex</vt:lpstr>
      <vt:lpstr>Slide 1</vt:lpstr>
      <vt:lpstr>A DIFFICULT Problem</vt:lpstr>
      <vt:lpstr>Slide 3</vt:lpstr>
      <vt:lpstr>Science Is…</vt:lpstr>
      <vt:lpstr>Wu Wei</vt:lpstr>
      <vt:lpstr>Slide 6</vt:lpstr>
      <vt:lpstr>Example:  Heredity</vt:lpstr>
      <vt:lpstr>Backwards Design</vt:lpstr>
      <vt:lpstr>Designing Learning Outcomes</vt:lpstr>
      <vt:lpstr>A Problem</vt:lpstr>
      <vt:lpstr>A Compounded Problem</vt:lpstr>
      <vt:lpstr>Thinking in Black and White</vt:lpstr>
      <vt:lpstr>Course #1</vt:lpstr>
      <vt:lpstr>Strategy for Conceptual Change</vt:lpstr>
      <vt:lpstr>Slide 15</vt:lpstr>
      <vt:lpstr>“Science as Storytelling”</vt:lpstr>
      <vt:lpstr>“Science as Storytelling”</vt:lpstr>
      <vt:lpstr>“Science as Storytelling”</vt:lpstr>
      <vt:lpstr>“Science as Storytelling”</vt:lpstr>
      <vt:lpstr>“Science as Storytelling”</vt:lpstr>
      <vt:lpstr>Student Response</vt:lpstr>
      <vt:lpstr>Student Response</vt:lpstr>
      <vt:lpstr>Student Response</vt:lpstr>
      <vt:lpstr>Prying the Cracks</vt:lpstr>
      <vt:lpstr>Course #2</vt:lpstr>
      <vt:lpstr>A Problem</vt:lpstr>
      <vt:lpstr>Strategy</vt:lpstr>
      <vt:lpstr>Course #3</vt:lpstr>
      <vt:lpstr>A Problem</vt:lpstr>
      <vt:lpstr>Strategy</vt:lpstr>
      <vt:lpstr>Discussion?</vt:lpstr>
    </vt:vector>
  </TitlesOfParts>
  <Company>Brigham Young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Barry Bickmore</dc:creator>
  <cp:lastModifiedBy>Barry Bickmore</cp:lastModifiedBy>
  <cp:revision>41</cp:revision>
  <dcterms:created xsi:type="dcterms:W3CDTF">2009-07-14T21:03:20Z</dcterms:created>
  <dcterms:modified xsi:type="dcterms:W3CDTF">2009-07-15T15:38:11Z</dcterms:modified>
</cp:coreProperties>
</file>