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8"/>
  </p:notesMasterIdLst>
  <p:sldIdLst>
    <p:sldId id="262" r:id="rId2"/>
    <p:sldId id="263" r:id="rId3"/>
    <p:sldId id="264" r:id="rId4"/>
    <p:sldId id="265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5CD33-86D9-4088-8BF3-AEB7B2255D32}" type="datetimeFigureOut">
              <a:rPr lang="en-US" smtClean="0"/>
              <a:pPr/>
              <a:t>2/25/2010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F62C1-F9E7-4101-A8A2-8F939656D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A4E0D-9716-4C6A-A5E1-15DC6A231F30}" type="datetimeFigureOut">
              <a:rPr lang="en-US" smtClean="0"/>
              <a:pPr/>
              <a:t>2/25/2010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939-1938-43B4-89FE-60FD87D5E94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A4E0D-9716-4C6A-A5E1-15DC6A231F30}" type="datetimeFigureOut">
              <a:rPr lang="en-US" smtClean="0"/>
              <a:pPr/>
              <a:t>2/25/2010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939-1938-43B4-89FE-60FD87D5E94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A4E0D-9716-4C6A-A5E1-15DC6A231F30}" type="datetimeFigureOut">
              <a:rPr lang="en-US" smtClean="0"/>
              <a:pPr/>
              <a:t>2/25/2010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939-1938-43B4-89FE-60FD87D5E94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A4E0D-9716-4C6A-A5E1-15DC6A231F30}" type="datetimeFigureOut">
              <a:rPr lang="en-US" smtClean="0"/>
              <a:pPr/>
              <a:t>2/25/2010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939-1938-43B4-89FE-60FD87D5E94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A4E0D-9716-4C6A-A5E1-15DC6A231F30}" type="datetimeFigureOut">
              <a:rPr lang="en-US" smtClean="0"/>
              <a:pPr/>
              <a:t>2/25/2010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939-1938-43B4-89FE-60FD87D5E94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A4E0D-9716-4C6A-A5E1-15DC6A231F30}" type="datetimeFigureOut">
              <a:rPr lang="en-US" smtClean="0"/>
              <a:pPr/>
              <a:t>2/25/2010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939-1938-43B4-89FE-60FD87D5E94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A4E0D-9716-4C6A-A5E1-15DC6A231F30}" type="datetimeFigureOut">
              <a:rPr lang="en-US" smtClean="0"/>
              <a:pPr/>
              <a:t>2/25/2010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939-1938-43B4-89FE-60FD87D5E94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A4E0D-9716-4C6A-A5E1-15DC6A231F30}" type="datetimeFigureOut">
              <a:rPr lang="en-US" smtClean="0"/>
              <a:pPr/>
              <a:t>2/25/2010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939-1938-43B4-89FE-60FD87D5E94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A4E0D-9716-4C6A-A5E1-15DC6A231F30}" type="datetimeFigureOut">
              <a:rPr lang="en-US" smtClean="0"/>
              <a:pPr/>
              <a:t>2/25/2010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939-1938-43B4-89FE-60FD87D5E94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A4E0D-9716-4C6A-A5E1-15DC6A231F30}" type="datetimeFigureOut">
              <a:rPr lang="en-US" smtClean="0"/>
              <a:pPr/>
              <a:t>2/25/2010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939-1938-43B4-89FE-60FD87D5E94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A4E0D-9716-4C6A-A5E1-15DC6A231F30}" type="datetimeFigureOut">
              <a:rPr lang="en-US" smtClean="0"/>
              <a:pPr/>
              <a:t>2/25/2010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14FF939-1938-43B4-89FE-60FD87D5E94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79A4E0D-9716-4C6A-A5E1-15DC6A231F30}" type="datetimeFigureOut">
              <a:rPr lang="en-US" smtClean="0"/>
              <a:pPr/>
              <a:t>2/25/2010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14FF939-1938-43B4-89FE-60FD87D5E946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1828800"/>
            <a:ext cx="463460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</a:rPr>
              <a:t>POGIL Exercise</a:t>
            </a:r>
          </a:p>
          <a:p>
            <a:endParaRPr lang="en-US" dirty="0" smtClean="0"/>
          </a:p>
          <a:p>
            <a:endParaRPr lang="en-US" dirty="0"/>
          </a:p>
          <a:p>
            <a:pPr algn="ctr"/>
            <a:r>
              <a:rPr lang="en-US" dirty="0" smtClean="0"/>
              <a:t> </a:t>
            </a:r>
            <a:r>
              <a:rPr lang="en-US" sz="4000" dirty="0" smtClean="0">
                <a:solidFill>
                  <a:srgbClr val="00B050"/>
                </a:solidFill>
              </a:rPr>
              <a:t>Cellular Respiration</a:t>
            </a:r>
            <a:endParaRPr lang="en-US" sz="4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38400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Add slides to this power point to review the structure and major function of the mitochondria.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00px-CellRespiration_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914400"/>
            <a:ext cx="7620000" cy="53911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14400" y="6488668"/>
            <a:ext cx="3779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http://search.creativecommons.org/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81000"/>
            <a:ext cx="8067401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POGIL Activity for Cellular </a:t>
            </a:r>
          </a:p>
          <a:p>
            <a:r>
              <a:rPr lang="en-US" sz="4800" dirty="0" smtClean="0"/>
              <a:t>Respiration</a:t>
            </a:r>
          </a:p>
          <a:p>
            <a:r>
              <a:rPr lang="en-US" sz="3600" dirty="0" smtClean="0"/>
              <a:t>Use the previous slide or another </a:t>
            </a:r>
          </a:p>
          <a:p>
            <a:r>
              <a:rPr lang="en-US" sz="3600" dirty="0" smtClean="0"/>
              <a:t>m</a:t>
            </a:r>
            <a:r>
              <a:rPr lang="en-US" sz="3600" dirty="0" smtClean="0"/>
              <a:t>odel of Cellular Respiration</a:t>
            </a:r>
          </a:p>
          <a:p>
            <a:r>
              <a:rPr lang="en-US" sz="3600" dirty="0" smtClean="0"/>
              <a:t>w</a:t>
            </a:r>
            <a:r>
              <a:rPr lang="en-US" sz="3600" dirty="0" smtClean="0"/>
              <a:t>ith the critical thinking</a:t>
            </a:r>
          </a:p>
          <a:p>
            <a:r>
              <a:rPr lang="en-US" sz="3600" dirty="0" smtClean="0"/>
              <a:t>q</a:t>
            </a:r>
            <a:r>
              <a:rPr lang="en-US" sz="3600" dirty="0" smtClean="0"/>
              <a:t>uestions and Application </a:t>
            </a:r>
          </a:p>
          <a:p>
            <a:r>
              <a:rPr lang="en-US" sz="3600" dirty="0" smtClean="0"/>
              <a:t>questions on the next two slides.</a:t>
            </a:r>
            <a:endParaRPr lang="en-US" sz="3600" dirty="0" smtClean="0"/>
          </a:p>
          <a:p>
            <a:r>
              <a:rPr lang="en-US" sz="3600" dirty="0" smtClean="0"/>
              <a:t>I usually provide slides depicting the </a:t>
            </a:r>
          </a:p>
          <a:p>
            <a:r>
              <a:rPr lang="en-US" sz="3600" dirty="0" smtClean="0"/>
              <a:t>a</a:t>
            </a:r>
            <a:r>
              <a:rPr lang="en-US" sz="3600" dirty="0" smtClean="0"/>
              <a:t>ctivities mentioned in the application </a:t>
            </a:r>
          </a:p>
          <a:p>
            <a:r>
              <a:rPr lang="en-US" sz="3600" smtClean="0"/>
              <a:t>q</a:t>
            </a:r>
            <a:r>
              <a:rPr lang="en-US" sz="3600" smtClean="0"/>
              <a:t>uestions</a:t>
            </a:r>
            <a:r>
              <a:rPr lang="en-US" sz="3600" dirty="0" smtClean="0"/>
              <a:t>.</a:t>
            </a:r>
            <a:endParaRPr lang="en-US" sz="36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914400"/>
            <a:ext cx="930947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Model 13 Cellular Respiration: Critical Thinking Questions</a:t>
            </a:r>
            <a:r>
              <a:rPr lang="en-US" sz="2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Name _________________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Principals of Biology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1. In what part of the cell does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glycolysis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take place?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2. List the reactants and products of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glycolysis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3. Describe the event that occurs when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pyruvate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enters the mitochondria?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4. In what major area of the mitochondria does the Krebs Cycle take place?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5. List the reactants and products of the Krebs Cycle.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6. Identify the major structure or area where the Electron Transport System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take place?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7. What particle is transferred to the Electron Transport System from the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Krebs Cycle?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8. What reactant molecule is essential for electron transport to occur?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9. What molecule is the final electron acceptor of the ETS?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10. Describe two main functions of the ETS.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81000" y="1219200"/>
            <a:ext cx="835094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Model 13 Application Problems: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1. If a person moved from San Diego, CA to Estes Park, CO (elevation 7500 ft.),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what would be the effect on cellular respiration for this person?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In terms of cellular respiration, why is it necessary to incorporate plants into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a terrarium along with fauna (animals)?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3. What effect might smoking cigarettes have on cellular respiration?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4.Describe any disease symptoms that might be related to the interference 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interruption of the processes of cellular respiration.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5. According to your model of cellular respiration, what could be happening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when a runner must revert to walking?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84</TotalTime>
  <Words>332</Words>
  <Application>Microsoft Office PowerPoint</Application>
  <PresentationFormat>On-screen Show (4:3)</PresentationFormat>
  <Paragraphs>47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Slide 1</vt:lpstr>
      <vt:lpstr>Add slides to this power point to review the structure and major function of the mitochondria.</vt:lpstr>
      <vt:lpstr>Slide 3</vt:lpstr>
      <vt:lpstr>Slide 4</vt:lpstr>
      <vt:lpstr>Slide 5</vt:lpstr>
      <vt:lpstr>Slide 6</vt:lpstr>
    </vt:vector>
  </TitlesOfParts>
  <Company>Anoka-Ramsey Community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fritzba</dc:creator>
  <cp:lastModifiedBy>MCTC</cp:lastModifiedBy>
  <cp:revision>27</cp:revision>
  <dcterms:created xsi:type="dcterms:W3CDTF">2009-06-12T20:45:20Z</dcterms:created>
  <dcterms:modified xsi:type="dcterms:W3CDTF">2010-02-25T20:41:12Z</dcterms:modified>
</cp:coreProperties>
</file>