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custDataLst>
    <p:tags r:id="rId1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84" y="-4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8BD1D-228C-480A-A97C-6AE5F227DC6B}" type="datetimeFigureOut">
              <a:rPr lang="en-US" smtClean="0"/>
              <a:t>1/15/2010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C00EA-F10F-46A5-BC2D-412EA18D916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63F2905-D824-4032-BD66-B7C761A692C8}" type="slidenum">
              <a:rPr lang="en-US"/>
              <a:pPr/>
              <a:t>2</a:t>
            </a:fld>
            <a:endParaRPr lang="en-US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E08603F-8D21-487E-BA6D-6CB9AFD28BAB}" type="slidenum">
              <a:rPr lang="en-US"/>
              <a:pPr/>
              <a:t>3</a:t>
            </a:fld>
            <a:endParaRPr lang="en-US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D04F65-E3C5-41F1-BD4C-EFA5983E0005}" type="slidenum">
              <a:rPr lang="en-US"/>
              <a:pPr/>
              <a:t>4</a:t>
            </a:fld>
            <a:endParaRPr lang="en-US"/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7D2636C-1F60-4F56-BEA5-DCB75CD50D13}" type="slidenum">
              <a:rPr lang="en-US"/>
              <a:pPr/>
              <a:t>5</a:t>
            </a:fld>
            <a:endParaRPr lang="en-U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07649-EC6E-453E-869B-60DA4815B21E}" type="datetimeFigureOut">
              <a:rPr lang="en-US" smtClean="0"/>
              <a:t>1/15/2010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B6AA1-1FF8-4471-9C0E-9681E2FAA4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07649-EC6E-453E-869B-60DA4815B21E}" type="datetimeFigureOut">
              <a:rPr lang="en-US" smtClean="0"/>
              <a:t>1/15/2010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B6AA1-1FF8-4471-9C0E-9681E2FAA4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07649-EC6E-453E-869B-60DA4815B21E}" type="datetimeFigureOut">
              <a:rPr lang="en-US" smtClean="0"/>
              <a:t>1/15/2010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B6AA1-1FF8-4471-9C0E-9681E2FAA4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07649-EC6E-453E-869B-60DA4815B21E}" type="datetimeFigureOut">
              <a:rPr lang="en-US" smtClean="0"/>
              <a:t>1/15/2010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B6AA1-1FF8-4471-9C0E-9681E2FAA4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07649-EC6E-453E-869B-60DA4815B21E}" type="datetimeFigureOut">
              <a:rPr lang="en-US" smtClean="0"/>
              <a:t>1/15/2010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B6AA1-1FF8-4471-9C0E-9681E2FAA4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07649-EC6E-453E-869B-60DA4815B21E}" type="datetimeFigureOut">
              <a:rPr lang="en-US" smtClean="0"/>
              <a:t>1/15/2010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B6AA1-1FF8-4471-9C0E-9681E2FAA4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07649-EC6E-453E-869B-60DA4815B21E}" type="datetimeFigureOut">
              <a:rPr lang="en-US" smtClean="0"/>
              <a:t>1/15/2010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B6AA1-1FF8-4471-9C0E-9681E2FAA4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07649-EC6E-453E-869B-60DA4815B21E}" type="datetimeFigureOut">
              <a:rPr lang="en-US" smtClean="0"/>
              <a:t>1/15/2010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B6AA1-1FF8-4471-9C0E-9681E2FAA4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07649-EC6E-453E-869B-60DA4815B21E}" type="datetimeFigureOut">
              <a:rPr lang="en-US" smtClean="0"/>
              <a:t>1/15/2010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B6AA1-1FF8-4471-9C0E-9681E2FAA4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07649-EC6E-453E-869B-60DA4815B21E}" type="datetimeFigureOut">
              <a:rPr lang="en-US" smtClean="0"/>
              <a:t>1/15/2010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B6AA1-1FF8-4471-9C0E-9681E2FAA4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07649-EC6E-453E-869B-60DA4815B21E}" type="datetimeFigureOut">
              <a:rPr lang="en-US" smtClean="0"/>
              <a:t>1/15/2010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B6AA1-1FF8-4471-9C0E-9681E2FAA4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D07649-EC6E-453E-869B-60DA4815B21E}" type="datetimeFigureOut">
              <a:rPr lang="en-US" smtClean="0"/>
              <a:t>1/15/2010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B6AA1-1FF8-4471-9C0E-9681E2FAA47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Candle Experiment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Section of class </a:t>
            </a:r>
            <a:r>
              <a:rPr lang="en-US" smtClean="0"/>
              <a:t>powerpoint</a:t>
            </a:r>
            <a:endParaRPr lang="en-US"/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3 Levels of Thinking: Macro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Observations</a:t>
            </a:r>
          </a:p>
          <a:p>
            <a:r>
              <a:rPr lang="en-US" dirty="0"/>
              <a:t>Measurements</a:t>
            </a:r>
          </a:p>
          <a:p>
            <a:r>
              <a:rPr lang="en-US" dirty="0"/>
              <a:t>Instrumental methods</a:t>
            </a:r>
          </a:p>
          <a:p>
            <a:r>
              <a:rPr lang="en-US" dirty="0"/>
              <a:t>Quantitative </a:t>
            </a:r>
          </a:p>
          <a:p>
            <a:pPr lvl="1"/>
            <a:r>
              <a:rPr lang="en-US" dirty="0"/>
              <a:t>numbers “4.37 grams”</a:t>
            </a:r>
          </a:p>
          <a:p>
            <a:r>
              <a:rPr lang="en-US" dirty="0"/>
              <a:t>Qualitative - </a:t>
            </a:r>
          </a:p>
          <a:p>
            <a:pPr lvl="1"/>
            <a:r>
              <a:rPr lang="en-US" dirty="0"/>
              <a:t>descriptions “blue solid”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3 Levels of Thinking: Micro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What are the molecules doing? </a:t>
            </a:r>
          </a:p>
          <a:p>
            <a:r>
              <a:rPr lang="en-US"/>
              <a:t>Imagination!</a:t>
            </a:r>
          </a:p>
          <a:p>
            <a:r>
              <a:rPr lang="en-US"/>
              <a:t>Modeling</a:t>
            </a:r>
          </a:p>
          <a:p>
            <a:pPr lvl="1"/>
            <a:r>
              <a:rPr lang="en-US"/>
              <a:t>Recognize limits of models</a:t>
            </a:r>
          </a:p>
          <a:p>
            <a:pPr lvl="1"/>
            <a:r>
              <a:rPr lang="en-US"/>
              <a:t>Trade accuracy vs. simplicity</a:t>
            </a:r>
          </a:p>
          <a:p>
            <a:endParaRPr lang="en-US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3 Levels of Thinking: Symbolic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Represent microscopic</a:t>
            </a:r>
          </a:p>
          <a:p>
            <a:r>
              <a:rPr lang="en-US"/>
              <a:t>Equations</a:t>
            </a:r>
          </a:p>
          <a:p>
            <a:pPr lvl="1"/>
            <a:r>
              <a:rPr lang="en-US"/>
              <a:t>Numerical</a:t>
            </a:r>
          </a:p>
          <a:p>
            <a:pPr lvl="1"/>
            <a:r>
              <a:rPr lang="en-US"/>
              <a:t>Chemical reaction</a:t>
            </a:r>
          </a:p>
          <a:p>
            <a:r>
              <a:rPr lang="en-US"/>
              <a:t>Pictures</a:t>
            </a:r>
          </a:p>
          <a:p>
            <a:r>
              <a:rPr lang="en-US"/>
              <a:t>Make predictions about macro</a:t>
            </a:r>
          </a:p>
          <a:p>
            <a:r>
              <a:rPr lang="en-US"/>
              <a:t>Explain using micro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Candle Experiment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7772400" cy="43434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Groups of 3 or 4 </a:t>
            </a:r>
          </a:p>
          <a:p>
            <a:r>
              <a:rPr lang="en-US" dirty="0"/>
              <a:t>Examine using all 3 </a:t>
            </a:r>
            <a:r>
              <a:rPr lang="en-US" dirty="0" smtClean="0"/>
              <a:t>levels</a:t>
            </a:r>
          </a:p>
          <a:p>
            <a:pPr lvl="1"/>
            <a:r>
              <a:rPr lang="en-US" dirty="0" smtClean="0"/>
              <a:t>Macro</a:t>
            </a:r>
          </a:p>
          <a:p>
            <a:pPr lvl="1"/>
            <a:r>
              <a:rPr lang="en-US" dirty="0" smtClean="0"/>
              <a:t>Micro</a:t>
            </a:r>
          </a:p>
          <a:p>
            <a:pPr lvl="1"/>
            <a:r>
              <a:rPr lang="en-US" dirty="0" smtClean="0"/>
              <a:t>Symbolic</a:t>
            </a:r>
          </a:p>
          <a:p>
            <a:r>
              <a:rPr lang="en-US" dirty="0" smtClean="0"/>
              <a:t>What measurements could you make?</a:t>
            </a:r>
            <a:endParaRPr lang="en-US" dirty="0"/>
          </a:p>
          <a:p>
            <a:r>
              <a:rPr lang="en-US" dirty="0"/>
              <a:t>Take notes</a:t>
            </a:r>
          </a:p>
          <a:p>
            <a:r>
              <a:rPr lang="en-US" dirty="0"/>
              <a:t>Be ready to share your info!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Candle </a:t>
            </a:r>
            <a:r>
              <a:rPr lang="en-US" dirty="0" err="1" smtClean="0"/>
              <a:t>Expt</a:t>
            </a:r>
            <a:r>
              <a:rPr lang="en-US" dirty="0" smtClean="0"/>
              <a:t> Sharing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8534400" cy="5105400"/>
          </a:xfrm>
        </p:spPr>
        <p:txBody>
          <a:bodyPr/>
          <a:lstStyle/>
          <a:p>
            <a:r>
              <a:rPr lang="en-US" sz="2800" dirty="0" smtClean="0"/>
              <a:t>What were your </a:t>
            </a:r>
            <a:r>
              <a:rPr lang="en-US" sz="2800" i="1" dirty="0" smtClean="0"/>
              <a:t>macro</a:t>
            </a:r>
            <a:r>
              <a:rPr lang="en-US" sz="2800" dirty="0" smtClean="0"/>
              <a:t> observations? </a:t>
            </a:r>
          </a:p>
          <a:p>
            <a:r>
              <a:rPr lang="en-US" sz="2800" dirty="0" smtClean="0"/>
              <a:t>What </a:t>
            </a:r>
            <a:r>
              <a:rPr lang="en-US" sz="2800" i="1" dirty="0" smtClean="0"/>
              <a:t>micro</a:t>
            </a:r>
            <a:r>
              <a:rPr lang="en-US" sz="2800" dirty="0" smtClean="0"/>
              <a:t> level views explain those?</a:t>
            </a:r>
          </a:p>
          <a:p>
            <a:r>
              <a:rPr lang="en-US" sz="2800" dirty="0" smtClean="0"/>
              <a:t>What </a:t>
            </a:r>
            <a:r>
              <a:rPr lang="en-US" sz="2800" i="1" dirty="0" smtClean="0"/>
              <a:t>symbolic</a:t>
            </a:r>
            <a:r>
              <a:rPr lang="en-US" sz="2800" dirty="0" smtClean="0"/>
              <a:t> representations are useful? </a:t>
            </a:r>
          </a:p>
          <a:p>
            <a:r>
              <a:rPr lang="en-US" sz="2000" dirty="0" smtClean="0"/>
              <a:t>I … bring before you, in the course of these lectures, the Chemical History of a Candle. There is not a law under which any part of this universe is governed which does not come into play and is touched upon in these phenomena. … There is no more open door by which you can enter into the study of natural philosophy than by considering the physical phenomena of a candle. </a:t>
            </a:r>
            <a:br>
              <a:rPr lang="en-US" sz="2000" dirty="0" smtClean="0"/>
            </a:br>
            <a:r>
              <a:rPr lang="en-US" sz="2000" dirty="0" smtClean="0"/>
              <a:t>		</a:t>
            </a:r>
            <a:r>
              <a:rPr lang="en-US" sz="1800" dirty="0" smtClean="0"/>
              <a:t>Michael Faraday - </a:t>
            </a:r>
            <a:r>
              <a:rPr lang="en-US" sz="1800" i="1" dirty="0" smtClean="0"/>
              <a:t>The Chemical History of a Candle </a:t>
            </a:r>
            <a:r>
              <a:rPr lang="en-US" sz="1800" dirty="0" smtClean="0"/>
              <a:t>- 1860</a:t>
            </a:r>
            <a:r>
              <a:rPr lang="en-US" dirty="0" smtClean="0"/>
              <a:t> </a:t>
            </a:r>
          </a:p>
          <a:p>
            <a:r>
              <a:rPr lang="en-US" sz="2400" dirty="0" smtClean="0"/>
              <a:t>http://home.att.net/~a.caimi/faraday.html</a:t>
            </a:r>
            <a:endParaRPr lang="en-US" sz="2400" dirty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458200" cy="1143000"/>
          </a:xfrm>
        </p:spPr>
        <p:txBody>
          <a:bodyPr/>
          <a:lstStyle/>
          <a:p>
            <a:r>
              <a:rPr lang="en-US" sz="3200" dirty="0" smtClean="0"/>
              <a:t>Physical &amp; Chemical Properties &amp; Changes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each observation about the candle, what is an observation you could class as a physical change? </a:t>
            </a:r>
          </a:p>
          <a:p>
            <a:r>
              <a:rPr lang="en-US" dirty="0" smtClean="0"/>
              <a:t>Which physical changes are evidence of chemical changes? </a:t>
            </a:r>
          </a:p>
          <a:p>
            <a:r>
              <a:rPr lang="en-US" dirty="0" smtClean="0"/>
              <a:t>Which physical changes might happen without a chemical change? </a:t>
            </a:r>
            <a:endParaRPr lang="en-US" dirty="0"/>
          </a:p>
        </p:txBody>
      </p:sp>
    </p:spTree>
    <p:custDataLst>
      <p:tags r:id="rId1"/>
    </p:custData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PVERSION" val="2008"/>
  <p:tag name="POWERPOINTVERSION" val="12.0"/>
  <p:tag name="PPVERSION" val="12.0"/>
  <p:tag name="DELIMITERS" val="3.1"/>
  <p:tag name="SHOWBARVISIBLE" val="True"/>
  <p:tag name="EXPANDSHOWBAR" val="True"/>
  <p:tag name="USESECONDARYMONITOR" val="True"/>
  <p:tag name="BULLETTYPE" val="3"/>
  <p:tag name="ANSWERNOWSTYLE" val="-1"/>
  <p:tag name="ANSWERNOWTEXT" val="Answer Now"/>
  <p:tag name="COUNTDOWNSTYLE" val="-1"/>
  <p:tag name="RESPCOUNTERSTYLE" val="-1"/>
  <p:tag name="RESPCOUNTERFORMAT" val="0"/>
  <p:tag name="RESPTABLESTYLE" val="-1"/>
  <p:tag name="COUNTDOWNSECONDS" val="10"/>
  <p:tag name="INPUTSOURCE" val="1"/>
  <p:tag name="NUMRESPONSES" val="1"/>
  <p:tag name="ALLOWDUPLICATES" val="False"/>
  <p:tag name="BACKUPSESSIONS" val="True"/>
  <p:tag name="BACKUPMAINTENANCE" val="7"/>
  <p:tag name="CHARTVALUEFORMAT" val="0%"/>
  <p:tag name="AUTOADVANCE" val="False"/>
  <p:tag name="REVIEWONLY" val="False"/>
  <p:tag name="ROTATIONINTERVAL" val="2"/>
  <p:tag name="AUTOUPDATEALIASES" val="True"/>
  <p:tag name="STDCHART" val="1"/>
  <p:tag name="PARTICIPANTSINLEADERBOARD" val="5"/>
  <p:tag name="TEAMSINLEADERBOARD" val="5"/>
  <p:tag name="MAXRESPONDERS" val="5"/>
  <p:tag name="BUBBLENAMEVISIBLE" val="True"/>
  <p:tag name="BUBBLESIZEVISIBLE" val="True"/>
  <p:tag name="BUBBLEVALUEFORMAT" val="0.0"/>
  <p:tag name="BUBBLEGROUPING" val="3"/>
  <p:tag name="DEFAULTNUMTEAMS" val="5"/>
  <p:tag name="CUSTOMGRIDBACKCOLOR" val="-2830136"/>
  <p:tag name="CUSTOMCELLFORECOLOR" val="-16777216"/>
  <p:tag name="CUSTOMCELLBACKCOLOR1" val="-657956"/>
  <p:tag name="CUSTOMCELLBACKCOLOR2" val="-13395457"/>
  <p:tag name="CUSTOMCELLBACKCOLOR3" val="-268652"/>
  <p:tag name="CUSTOMCELLBACKCOLOR4" val="-8355712"/>
  <p:tag name="USESCHEMECOLORS" val="True"/>
  <p:tag name="DISPLAYNAME" val="True"/>
  <p:tag name="DISPLAYDEVICENUMBER" val="True"/>
  <p:tag name="DISPLAYDEVICEID" val="True"/>
  <p:tag name="GRIDOPACITY" val="90"/>
  <p:tag name="GRIDROTATIONINTERVAL" val="2"/>
  <p:tag name="AUTOSIZEGRID" val="True"/>
  <p:tag name="GRIDSIZE" val="{Width=800, Height=600}"/>
  <p:tag name="GRIDPOSITION" val="1"/>
  <p:tag name="POLLINGCYCLE" val="2"/>
  <p:tag name="CHARTCOLORS" val="0"/>
  <p:tag name="CHARTLABELS" val="0"/>
  <p:tag name="RESETCHARTS" val="True"/>
  <p:tag name="INCLUDENONRESPONDERS" val="False"/>
  <p:tag name="MULTIRESPDIVISOR" val="1"/>
  <p:tag name="PARTLISTDEFAULT" val="0"/>
  <p:tag name="INCLUDEPPT" val="True"/>
  <p:tag name="ALLOWUSERFEEDBACK" val="True"/>
  <p:tag name="CORRECTPOINTVALUE" val="100"/>
  <p:tag name="INCORRECTPOINTVALUE" val="0"/>
  <p:tag name="REALTIMEBACKUP" val="False"/>
  <p:tag name="REALTIMEBACKUPPATH" val="(None)"/>
  <p:tag name="ZEROBASED" val="False"/>
  <p:tag name="AUTOADJUSTPARTRANGE" val="True"/>
  <p:tag name="CHARTSCALE" val="True"/>
  <p:tag name="ADVANCEDSETTINGSVIEW" val="False"/>
  <p:tag name="FIBDISPLAYRESULTS" val="True"/>
  <p:tag name="FIBNUMRESULTS" val="5"/>
  <p:tag name="FIBINCLUDEOTHER" val="True"/>
  <p:tag name="FIBDISPLAYKEYWORDS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251</Words>
  <Application>Microsoft Office PowerPoint</Application>
  <PresentationFormat>On-screen Show (4:3)</PresentationFormat>
  <Paragraphs>47</Paragraphs>
  <Slides>7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The Candle Experiment</vt:lpstr>
      <vt:lpstr>3 Levels of Thinking: Macro</vt:lpstr>
      <vt:lpstr>3 Levels of Thinking: Micro</vt:lpstr>
      <vt:lpstr>3 Levels of Thinking: Symbolic</vt:lpstr>
      <vt:lpstr>The Candle Experiment</vt:lpstr>
      <vt:lpstr>Candle Expt Sharing</vt:lpstr>
      <vt:lpstr>Physical &amp; Chemical Properties &amp; Changes</vt:lpstr>
    </vt:vector>
  </TitlesOfParts>
  <Company>Century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Candle Experiment</dc:title>
  <dc:creator> Dave Blackburn</dc:creator>
  <cp:lastModifiedBy> Dave Blackburn</cp:lastModifiedBy>
  <cp:revision>1</cp:revision>
  <dcterms:created xsi:type="dcterms:W3CDTF">2010-01-15T14:14:00Z</dcterms:created>
  <dcterms:modified xsi:type="dcterms:W3CDTF">2010-01-15T14:15:51Z</dcterms:modified>
</cp:coreProperties>
</file>