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8"/>
  </p:notesMasterIdLst>
  <p:sldIdLst>
    <p:sldId id="301" r:id="rId2"/>
    <p:sldId id="306" r:id="rId3"/>
    <p:sldId id="302" r:id="rId4"/>
    <p:sldId id="304" r:id="rId5"/>
    <p:sldId id="303" r:id="rId6"/>
    <p:sldId id="289" r:id="rId7"/>
    <p:sldId id="291" r:id="rId8"/>
    <p:sldId id="290" r:id="rId9"/>
    <p:sldId id="295" r:id="rId10"/>
    <p:sldId id="296" r:id="rId11"/>
    <p:sldId id="298" r:id="rId12"/>
    <p:sldId id="276" r:id="rId13"/>
    <p:sldId id="280" r:id="rId14"/>
    <p:sldId id="285" r:id="rId15"/>
    <p:sldId id="273" r:id="rId16"/>
    <p:sldId id="308" r:id="rId17"/>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907" autoAdjust="0"/>
  </p:normalViewPr>
  <p:slideViewPr>
    <p:cSldViewPr snapToGrid="0">
      <p:cViewPr varScale="1">
        <p:scale>
          <a:sx n="68" d="100"/>
          <a:sy n="68" d="100"/>
        </p:scale>
        <p:origin x="-1446" y="-1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2"/>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vl1pPr>
          </a:lstStyle>
          <a:p>
            <a:pPr>
              <a:defRPr/>
            </a:pPr>
            <a:endParaRPr lang="en-US"/>
          </a:p>
        </p:txBody>
      </p:sp>
      <p:sp>
        <p:nvSpPr>
          <p:cNvPr id="13315" name="Shape 3"/>
          <p:cNvSpPr txBox="1">
            <a:spLocks noGrp="1"/>
          </p:cNvSpPr>
          <p:nvPr/>
        </p:nvSpPr>
        <p:spPr bwMode="auto">
          <a:xfrm>
            <a:off x="3884613" y="0"/>
            <a:ext cx="2971800" cy="457200"/>
          </a:xfrm>
          <a:prstGeom prst="rect">
            <a:avLst/>
          </a:prstGeom>
          <a:noFill/>
          <a:ln w="9525">
            <a:noFill/>
            <a:miter lim="800000"/>
            <a:headEnd/>
            <a:tailEnd/>
          </a:ln>
        </p:spPr>
        <p:txBody>
          <a:bodyPr lIns="91425" tIns="91425" rIns="91425" bIns="91425"/>
          <a:lstStyle/>
          <a:p>
            <a:pPr algn="r">
              <a:defRPr/>
            </a:pPr>
            <a:endParaRPr lang="en-US" sz="1200"/>
          </a:p>
        </p:txBody>
      </p:sp>
      <p:sp>
        <p:nvSpPr>
          <p:cNvPr id="13316"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174193231 w 120000"/>
              <a:gd name="T3" fmla="*/ 0 h 120000"/>
              <a:gd name="T4" fmla="*/ 17419323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13318" name="Shape 6"/>
          <p:cNvSpPr txBox="1">
            <a:spLocks noGrp="1"/>
          </p:cNvSpPr>
          <p:nvPr/>
        </p:nvSpPr>
        <p:spPr bwMode="auto">
          <a:xfrm>
            <a:off x="0" y="8685213"/>
            <a:ext cx="2971800" cy="457200"/>
          </a:xfrm>
          <a:prstGeom prst="rect">
            <a:avLst/>
          </a:prstGeom>
          <a:noFill/>
          <a:ln w="9525">
            <a:noFill/>
            <a:miter lim="800000"/>
            <a:headEnd/>
            <a:tailEnd/>
          </a:ln>
        </p:spPr>
        <p:txBody>
          <a:bodyPr lIns="91425" tIns="91425" rIns="91425" bIns="91425" anchor="b"/>
          <a:lstStyle/>
          <a:p>
            <a:pPr>
              <a:defRPr/>
            </a:pPr>
            <a:endParaRPr lang="en-US" sz="1200"/>
          </a:p>
        </p:txBody>
      </p:sp>
      <p:sp>
        <p:nvSpPr>
          <p:cNvPr id="13319" name="Shape 7"/>
          <p:cNvSpPr txBox="1">
            <a:spLocks noGrp="1"/>
          </p:cNvSpPr>
          <p:nvPr/>
        </p:nvSpPr>
        <p:spPr bwMode="auto">
          <a:xfrm>
            <a:off x="3884613" y="8685213"/>
            <a:ext cx="2971800" cy="457200"/>
          </a:xfrm>
          <a:prstGeom prst="rect">
            <a:avLst/>
          </a:prstGeom>
          <a:noFill/>
          <a:ln w="9525">
            <a:noFill/>
            <a:miter lim="800000"/>
            <a:headEnd/>
            <a:tailEnd/>
          </a:ln>
        </p:spPr>
        <p:txBody>
          <a:bodyPr lIns="91425" tIns="91425" rIns="91425" bIns="91425" anchor="b"/>
          <a:lstStyle/>
          <a:p>
            <a:pPr algn="r">
              <a:defRPr/>
            </a:pPr>
            <a:endParaRPr lang="en-US" sz="120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oseepacificpartnerships.org/programs/CC/studen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
        <p:nvSpPr>
          <p:cNvPr id="166" name="Shape 166"/>
          <p:cNvSpPr>
            <a:spLocks noGrp="1" noRot="1" noChangeAspect="1"/>
          </p:cNvSpPr>
          <p:nvPr>
            <p:ph type="sldImg" idx="2"/>
          </p:nvPr>
        </p:nvSpPr>
        <p:spPr>
          <a:xfrm>
            <a:off x="1144588" y="687388"/>
            <a:ext cx="4570412" cy="342741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2275" tIns="46150" rIns="92275" bIns="46150" anchor="t" anchorCtr="0">
            <a:spAutoFit/>
          </a:bodyPr>
          <a:lstStyle/>
          <a:p>
            <a:pPr marL="0" marR="0" lvl="0" indent="0" algn="l" rtl="0">
              <a:lnSpc>
                <a:spcPct val="90000"/>
              </a:lnSpc>
              <a:buSzPct val="25000"/>
              <a:buNone/>
            </a:pPr>
            <a:r>
              <a:rPr lang="x-none" sz="1800" b="0" i="0" u="none" strike="noStrike" cap="none" baseline="0"/>
              <a:t>Community colleges have become an important pathway for students intending to complete a baccalaureate degree. Students at these institutions have few opportunities to engage in science research experiences and even fewer opportunities in ocean and estuarine sciences. To address this need, the National Science Foundation funded Center for Ocean Science Education Excellence – Pacific Partnerships (COSEE-Pacific Partnerships) developed a community college internship program. Through partnerships with ocean and estuarine scientists, informal marine science educators, and community colleges, the Promoting Research Investigation in the Marine Environment (PRIME) program provides eight-week long summer internships for community college students. Interns develop research, communication, and outreach skills through hands-on experiences working with scientists and informal educators. The overarching goals of PRIME are to build partnerships between community colleges, marine science laboratories, and informal science education institutions; to develop a partnership/program model that may be implemented at other marine science laboratories; and to increase science and ocean literacy among community college students. Through participation in PRIME, interns increase their understanding of the process of science and how research is conducted and applied, increase their understanding of marine science content, gain professional skills in communicating science effectively, and increase their awareness of the availability of ocean careers while learning skills to help them pursue these careers. An overview of the scientist-educator partnerships model developed through PRIME will be presented and specific internship examples will be used to highlight the program, the roles of the partners and participants, and program products and successes.</a:t>
            </a:r>
          </a:p>
        </p:txBody>
      </p:sp>
      <p:sp>
        <p:nvSpPr>
          <p:cNvPr id="168" name="Shape 168"/>
          <p:cNvSpPr txBox="1"/>
          <p:nvPr/>
        </p:nvSpPr>
        <p:spPr>
          <a:xfrm>
            <a:off x="3884612" y="8685786"/>
            <a:ext cx="2971799" cy="456653"/>
          </a:xfrm>
          <a:prstGeom prst="rect">
            <a:avLst/>
          </a:prstGeom>
          <a:noFill/>
          <a:ln>
            <a:noFill/>
          </a:ln>
        </p:spPr>
        <p:txBody>
          <a:bodyPr lIns="92275" tIns="46150" rIns="92275" bIns="46150" anchor="b" anchorCtr="0">
            <a:spAutoFit/>
          </a:bodyPr>
          <a:lstStyle/>
          <a:p>
            <a:pPr marL="0" marR="0" lvl="0" indent="0" algn="r" rtl="0">
              <a:spcBef>
                <a:spcPts val="0"/>
              </a:spcBef>
              <a:spcAft>
                <a:spcPts val="0"/>
              </a:spcAft>
              <a:buSzPct val="25000"/>
              <a:buNone/>
            </a:pPr>
            <a:r>
              <a:rPr lang="x-none"/>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marL="0" marR="0" lvl="0" indent="0" algn="l" rtl="0">
              <a:buSzPct val="25000"/>
              <a:buNone/>
            </a:pPr>
            <a:r>
              <a:rPr lang="x-none" sz="1200" b="0" i="0" u="none" strike="noStrike" cap="none" baseline="0" smtClean="0">
                <a:solidFill>
                  <a:schemeClr val="dk1"/>
                </a:solidFill>
                <a:latin typeface="+mn-lt"/>
                <a:ea typeface="Arial"/>
                <a:cs typeface="Arial"/>
                <a:sym typeface="Arial"/>
              </a:rPr>
              <a:t>Research topics prechosen - eight weeks is n</a:t>
            </a:r>
            <a:r>
              <a:rPr lang="x-none" sz="1200" smtClean="0">
                <a:solidFill>
                  <a:schemeClr val="dk1"/>
                </a:solidFill>
              </a:rPr>
              <a:t>ot long enough for them to develop a proposal and conduct their research - </a:t>
            </a:r>
            <a:r>
              <a:rPr lang="x-none" sz="1200" b="0" i="0" u="none" strike="noStrike" cap="none" baseline="0" smtClean="0">
                <a:solidFill>
                  <a:schemeClr val="dk1"/>
                </a:solidFill>
                <a:latin typeface="+mn-lt"/>
                <a:ea typeface="Arial"/>
                <a:cs typeface="Arial"/>
                <a:sym typeface="Arial"/>
              </a:rPr>
              <a:t>Why</a:t>
            </a:r>
          </a:p>
          <a:p>
            <a:endParaRPr lang="x-none" sz="1200" b="0" i="0" u="none" strike="noStrike" cap="none" baseline="0" smtClean="0">
              <a:solidFill>
                <a:schemeClr val="dk1"/>
              </a:solidFill>
              <a:latin typeface="+mn-lt"/>
              <a:ea typeface="Arial"/>
              <a:cs typeface="Arial"/>
              <a:sym typeface="Arial"/>
            </a:endParaRPr>
          </a:p>
          <a:p>
            <a:pPr marL="0" marR="0" lvl="0" indent="0" algn="l" rtl="0">
              <a:buSzPct val="25000"/>
              <a:buNone/>
            </a:pPr>
            <a:r>
              <a:rPr lang="x-none" sz="1200" b="0" i="0" u="none" strike="noStrike" cap="none" baseline="0" smtClean="0">
                <a:solidFill>
                  <a:schemeClr val="dk1"/>
                </a:solidFill>
                <a:latin typeface="+mn-lt"/>
                <a:ea typeface="Arial"/>
                <a:cs typeface="Arial"/>
                <a:sym typeface="Arial"/>
              </a:rPr>
              <a:t>Expectation of mentors</a:t>
            </a:r>
          </a:p>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0" i="0" u="none" strike="noStrike" cap="none" baseline="0" smtClean="0">
                <a:solidFill>
                  <a:schemeClr val="dk1"/>
                </a:solidFill>
                <a:latin typeface="+mn-lt"/>
                <a:ea typeface="Arial"/>
                <a:cs typeface="Arial"/>
                <a:sym typeface="Arial"/>
              </a:rPr>
              <a:t>(this is essential, word of mouth is important. These are not students who search for resea</a:t>
            </a:r>
            <a:r>
              <a:rPr lang="x-none" sz="1200" smtClean="0">
                <a:solidFill>
                  <a:schemeClr val="dk1"/>
                </a:solidFill>
              </a:rPr>
              <a:t>rch opportunities like REUs do).</a:t>
            </a:r>
            <a:r>
              <a:rPr lang="x-none" sz="1200" b="0" i="0" u="none" strike="noStrike" cap="none" baseline="0" smtClean="0">
                <a:solidFill>
                  <a:schemeClr val="dk1"/>
                </a:solidFill>
                <a:latin typeface="+mn-lt"/>
                <a:ea typeface="Arial"/>
                <a:cs typeface="Arial"/>
                <a:sym typeface="Arial"/>
              </a:rPr>
              <a:t> - Statement of interest, letter of </a:t>
            </a:r>
            <a:r>
              <a:rPr lang="x-none" sz="1200" smtClean="0">
                <a:solidFill>
                  <a:schemeClr val="dk1"/>
                </a:solidFill>
              </a:rPr>
              <a:t>recommendation</a:t>
            </a:r>
            <a:r>
              <a:rPr lang="x-none" sz="1200" b="0" i="0" u="none" strike="noStrike" cap="none" baseline="0" smtClean="0">
                <a:solidFill>
                  <a:schemeClr val="dk1"/>
                </a:solidFill>
                <a:latin typeface="+mn-lt"/>
                <a:ea typeface="Arial"/>
                <a:cs typeface="Arial"/>
                <a:sym typeface="Arial"/>
              </a:rPr>
              <a:t> from faculty</a:t>
            </a:r>
            <a:r>
              <a:rPr lang="x-none" sz="1200" smtClean="0">
                <a:solidFill>
                  <a:schemeClr val="dk1"/>
                </a:solidFill>
              </a:rPr>
              <a:t> at cc, transcripts</a:t>
            </a:r>
            <a:r>
              <a:rPr lang="x-none" smtClean="0">
                <a:solidFill>
                  <a:schemeClr val="dk1"/>
                </a:solidFill>
              </a:rPr>
              <a:t>At SPMC much greater demand than capacity to host.  18 applicants, at least 12 strong candidates, 2 positions filled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sz="1200" smtClean="0">
              <a:solidFill>
                <a:schemeClr val="dk1"/>
              </a:solidFill>
            </a:endParaRPr>
          </a:p>
          <a:p>
            <a:endParaRPr dirty="0"/>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
        <p:nvSpPr>
          <p:cNvPr id="179" name="Shape 179"/>
          <p:cNvSpPr>
            <a:spLocks noGrp="1" noRot="1" noChangeAspect="1"/>
          </p:cNvSpPr>
          <p:nvPr>
            <p:ph type="sldImg" idx="2"/>
          </p:nvPr>
        </p:nvSpPr>
        <p:spPr>
          <a:xfrm>
            <a:off x="1144588" y="687388"/>
            <a:ext cx="4570412" cy="342741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2275" tIns="46150" rIns="92275" bIns="46150" anchor="t" anchorCtr="0">
            <a:spAutoFit/>
          </a:bodyPr>
          <a:lstStyle/>
          <a:p>
            <a:pPr marL="0" marR="0" lvl="0" indent="0" algn="l" rtl="0">
              <a:lnSpc>
                <a:spcPct val="80000"/>
              </a:lnSpc>
              <a:buSzPct val="25000"/>
              <a:buNone/>
            </a:pPr>
            <a:r>
              <a:rPr lang="x-none" sz="1000" b="0" i="0" u="none" strike="noStrike" cap="none" baseline="0"/>
              <a:t>To address this need, we developed the eight-week </a:t>
            </a:r>
            <a:r>
              <a:rPr lang="x-none" sz="1000" b="0" i="0" u="sng" strike="noStrike" cap="none" baseline="0">
                <a:solidFill>
                  <a:schemeClr val="hlink"/>
                </a:solidFill>
                <a:hlinkClick r:id="rId3"/>
              </a:rPr>
              <a:t>Promoting Research Investigations in the Marine Environment (PRIME) program</a:t>
            </a:r>
            <a:r>
              <a:rPr lang="x-none" sz="1000" b="0" i="0" u="none" strike="noStrike" cap="none" baseline="0"/>
              <a:t> with four students from community colleges in Oregon during summer 2008.</a:t>
            </a:r>
          </a:p>
          <a:p>
            <a:endParaRPr lang="x-none" sz="1000" b="0" i="0" u="none" strike="noStrike" cap="none" baseline="0"/>
          </a:p>
          <a:p>
            <a:pPr marL="0" marR="0" lvl="0" indent="0" algn="l" rtl="0">
              <a:lnSpc>
                <a:spcPct val="80000"/>
              </a:lnSpc>
              <a:buSzPct val="25000"/>
              <a:buNone/>
            </a:pPr>
            <a:r>
              <a:rPr lang="x-none" sz="1000" b="0" i="0" u="none" strike="noStrike" cap="none" baseline="0"/>
              <a:t>The overarching goals of PRIME are to build partnerships between community colleges, marine science laboratories, and informal science education institutions; to develop a partnership/program model that may be implemented at other marine science laboratories; and to increase science and ocean literacy among community college students. </a:t>
            </a:r>
          </a:p>
          <a:p>
            <a:endParaRPr lang="x-none" sz="1000" b="0" i="0" u="none" strike="noStrike" cap="none" baseline="0"/>
          </a:p>
          <a:p>
            <a:pPr marL="0" marR="0" lvl="0" indent="0" algn="l" rtl="0">
              <a:lnSpc>
                <a:spcPct val="80000"/>
              </a:lnSpc>
              <a:buSzPct val="25000"/>
              <a:buNone/>
            </a:pPr>
            <a:r>
              <a:rPr lang="x-none" sz="1000" b="0" i="0" u="none" strike="noStrike" cap="none" baseline="0"/>
              <a:t>In the fall, COSEE-PP works with scientist and educators at our partner organizations to identify mentors and internship projects for the following summer.  We then utilize the connections we’ve made with community college instructors through our other to recruit students for the program.</a:t>
            </a:r>
          </a:p>
          <a:p>
            <a:endParaRPr lang="x-none" sz="1000" b="0" i="0" u="none" strike="noStrike" cap="none" baseline="0"/>
          </a:p>
          <a:p>
            <a:pPr marL="0" marR="0" lvl="0" indent="0" algn="l" rtl="0">
              <a:lnSpc>
                <a:spcPct val="80000"/>
              </a:lnSpc>
              <a:buSzPct val="25000"/>
              <a:buNone/>
            </a:pPr>
            <a:r>
              <a:rPr lang="x-none" sz="1000" b="0" i="0" u="none" strike="noStrike" cap="none" baseline="0"/>
              <a:t>The first year we had interns at OIMB, the Hatfield Marine Science Center (HMSC), the South Slough National Estuarine Research Reserve, and the Oregon Coast Aquarium. The participants lived at the two marine stations during the 8 week internship and spent 35-40 hours per week conducting lab, field, and/or site work; working on weekly journal assignments; attending seminars; and participating in other marine lab and PRIME program activities. These activities were developed to expose participants to the broad spectrum of research and educational activities that take place at marine the laboratories and informal science education institutions.  </a:t>
            </a:r>
          </a:p>
          <a:p>
            <a:endParaRPr lang="x-none" sz="1000" b="0" i="0" u="none" strike="noStrike" cap="none" baseline="0"/>
          </a:p>
          <a:p>
            <a:pPr marL="0" marR="0" lvl="0" indent="0" algn="l" rtl="0">
              <a:lnSpc>
                <a:spcPct val="80000"/>
              </a:lnSpc>
              <a:buSzPct val="25000"/>
              <a:buNone/>
            </a:pPr>
            <a:r>
              <a:rPr lang="x-none" sz="1000" b="0" i="0" u="none" strike="noStrike" cap="none" baseline="0"/>
              <a:t>Based on the success of the 2008 student program, we expanded the PRIME 2009 summer program to include two internships at the Shannon Point Marine Center in Anacortes, Washington in addition to the four opportunities at OIMB, HMSC, South Slough, and the Oregon Coast Aquarium.</a:t>
            </a:r>
          </a:p>
          <a:p>
            <a:endParaRPr lang="x-none" sz="1000" b="0" i="0" u="none" strike="noStrike" cap="none" baseline="0"/>
          </a:p>
          <a:p>
            <a:pPr marL="0" marR="0" lvl="0" indent="0" algn="l" rtl="0">
              <a:lnSpc>
                <a:spcPct val="80000"/>
              </a:lnSpc>
              <a:buSzPct val="25000"/>
              <a:buNone/>
            </a:pPr>
            <a:r>
              <a:rPr lang="x-none" sz="1000" b="0" i="0" u="none" strike="noStrike" cap="none" baseline="0"/>
              <a:t>All interns are required to give a final presentation on their work however the format of the presentation varies between sites.</a:t>
            </a:r>
          </a:p>
        </p:txBody>
      </p:sp>
      <p:sp>
        <p:nvSpPr>
          <p:cNvPr id="181" name="Shape 181"/>
          <p:cNvSpPr txBox="1"/>
          <p:nvPr/>
        </p:nvSpPr>
        <p:spPr>
          <a:xfrm>
            <a:off x="3884612" y="8685786"/>
            <a:ext cx="2971799" cy="456653"/>
          </a:xfrm>
          <a:prstGeom prst="rect">
            <a:avLst/>
          </a:prstGeom>
          <a:noFill/>
          <a:ln>
            <a:noFill/>
          </a:ln>
        </p:spPr>
        <p:txBody>
          <a:bodyPr lIns="92275" tIns="46150" rIns="92275" bIns="46150" anchor="b" anchorCtr="0">
            <a:spAutoFit/>
          </a:bodyPr>
          <a:lstStyle/>
          <a:p>
            <a:pPr marL="0" marR="0" lvl="0" indent="0" algn="r" rtl="0">
              <a:spcBef>
                <a:spcPts val="0"/>
              </a:spcBef>
              <a:spcAft>
                <a:spcPts val="0"/>
              </a:spcAft>
              <a:buSzPct val="25000"/>
              <a:buNone/>
            </a:pPr>
            <a:r>
              <a:rPr lang="x-none"/>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Shape 258"/>
          <p:cNvSpPr txBox="1">
            <a:spLocks noGrp="1"/>
          </p:cNvSpPr>
          <p:nvPr>
            <p:ph type="body" idx="1"/>
          </p:nvPr>
        </p:nvSpPr>
        <p:spPr bwMode="auto">
          <a:noFill/>
        </p:spPr>
        <p:txBody>
          <a:bodyPr vert="horz" wrap="square" numCol="1" compatLnSpc="1">
            <a:prstTxWarp prst="textNoShape">
              <a:avLst/>
            </a:prstTxWarp>
            <a:spAutoFit/>
          </a:bodyPr>
          <a:lstStyle/>
          <a:p>
            <a:pPr eaLnBrk="1" hangingPunct="1">
              <a:spcBef>
                <a:spcPct val="0"/>
              </a:spcBef>
            </a:pPr>
            <a:r>
              <a:rPr lang="en-US" dirty="0" smtClean="0"/>
              <a:t>- Minority</a:t>
            </a:r>
            <a:r>
              <a:rPr lang="en-US" baseline="0" dirty="0" smtClean="0"/>
              <a:t> representation is strong, even when Hawaii is excluded (~10%).</a:t>
            </a:r>
          </a:p>
          <a:p>
            <a:pPr eaLnBrk="1" hangingPunct="1">
              <a:spcBef>
                <a:spcPct val="0"/>
              </a:spcBef>
            </a:pPr>
            <a:r>
              <a:rPr lang="en-US" dirty="0" smtClean="0"/>
              <a:t>- The</a:t>
            </a:r>
            <a:r>
              <a:rPr lang="en-US" baseline="0" dirty="0" smtClean="0"/>
              <a:t> community colleges represented by </a:t>
            </a:r>
            <a:r>
              <a:rPr lang="en-US" dirty="0" smtClean="0"/>
              <a:t>PRIME</a:t>
            </a:r>
            <a:r>
              <a:rPr lang="en-US" baseline="0" dirty="0" smtClean="0"/>
              <a:t> interns are generally within close proximity (~1-2hr) of the marine lab, building on the partnership between marine labs and regional community colleges. </a:t>
            </a:r>
            <a:endParaRPr lang="en-US" dirty="0" smtClean="0"/>
          </a:p>
        </p:txBody>
      </p:sp>
      <p:sp>
        <p:nvSpPr>
          <p:cNvPr id="15362" name="Shape 259"/>
          <p:cNvSpPr>
            <a:spLocks noGrp="1" noRot="1" noChangeAspect="1"/>
          </p:cNvSpPr>
          <p:nvPr>
            <p:ph type="sldImg" idx="2"/>
          </p:nvPr>
        </p:nvSpPr>
        <p:spPr>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Shape 258"/>
          <p:cNvSpPr txBox="1">
            <a:spLocks noGrp="1"/>
          </p:cNvSpPr>
          <p:nvPr>
            <p:ph type="body" idx="1"/>
          </p:nvPr>
        </p:nvSpPr>
        <p:spPr bwMode="auto">
          <a:noFill/>
        </p:spPr>
        <p:txBody>
          <a:bodyPr vert="horz" wrap="square" numCol="1" compatLnSpc="1">
            <a:prstTxWarp prst="textNoShape">
              <a:avLst/>
            </a:prstTxWarp>
            <a:spAutoFit/>
          </a:bodyPr>
          <a:lstStyle/>
          <a:p>
            <a:pPr eaLnBrk="1" hangingPunct="1">
              <a:spcBef>
                <a:spcPct val="0"/>
              </a:spcBef>
            </a:pPr>
            <a:r>
              <a:rPr lang="en-US" dirty="0" smtClean="0"/>
              <a:t>- Projects</a:t>
            </a:r>
            <a:r>
              <a:rPr lang="en-US" baseline="0" dirty="0" smtClean="0"/>
              <a:t> are aligned with the expertise and ongoing research of each investigator/mentor. The mentor’s research provides the general umbrella or framework for the internship project, which then provides boundaries for a project that the student works to develop with their own objectives, hypotheses and experimental design. This can involve a good deal of handholding, but is a valuable part of including them in the process of science. </a:t>
            </a:r>
            <a:endParaRPr lang="en-US" dirty="0" smtClean="0"/>
          </a:p>
        </p:txBody>
      </p:sp>
      <p:sp>
        <p:nvSpPr>
          <p:cNvPr id="15362" name="Shape 259"/>
          <p:cNvSpPr>
            <a:spLocks noGrp="1" noRot="1" noChangeAspect="1"/>
          </p:cNvSpPr>
          <p:nvPr>
            <p:ph type="sldImg" idx="2"/>
          </p:nvPr>
        </p:nvSpPr>
        <p:spPr>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272"/>
          <p:cNvSpPr txBox="1">
            <a:spLocks noGrp="1"/>
          </p:cNvSpPr>
          <p:nvPr>
            <p:ph type="body" idx="1"/>
          </p:nvPr>
        </p:nvSpPr>
        <p:spPr bwMode="auto">
          <a:noFill/>
        </p:spPr>
        <p:txBody>
          <a:bodyPr vert="horz" wrap="square" numCol="1" compatLnSpc="1">
            <a:prstTxWarp prst="textNoShape">
              <a:avLst/>
            </a:prstTxWarp>
            <a:spAutoFit/>
          </a:bodyPr>
          <a:lstStyle/>
          <a:p>
            <a:pPr eaLnBrk="1" hangingPunct="1">
              <a:spcBef>
                <a:spcPct val="0"/>
              </a:spcBef>
            </a:pPr>
            <a:r>
              <a:rPr lang="en-US" dirty="0" smtClean="0"/>
              <a:t>Over half of the students involved in PRIME</a:t>
            </a:r>
            <a:r>
              <a:rPr lang="en-US" baseline="0" dirty="0" smtClean="0"/>
              <a:t> have transferred to four year colleges, with two of them moving on to graduate programs this fall.</a:t>
            </a:r>
            <a:endParaRPr lang="en-US" dirty="0" smtClean="0"/>
          </a:p>
        </p:txBody>
      </p:sp>
      <p:sp>
        <p:nvSpPr>
          <p:cNvPr id="21506" name="Shape 273"/>
          <p:cNvSpPr>
            <a:spLocks noGrp="1" noRot="1" noChangeAspect="1"/>
          </p:cNvSpPr>
          <p:nvPr>
            <p:ph type="sldImg" idx="2"/>
          </p:nvPr>
        </p:nvSpPr>
        <p:spPr>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280"/>
          <p:cNvSpPr txBox="1">
            <a:spLocks noGrp="1"/>
          </p:cNvSpPr>
          <p:nvPr>
            <p:ph type="body" idx="1"/>
          </p:nvPr>
        </p:nvSpPr>
        <p:spPr bwMode="auto">
          <a:noFill/>
        </p:spPr>
        <p:txBody>
          <a:bodyPr vert="horz" wrap="square" numCol="1" compatLnSpc="1">
            <a:prstTxWarp prst="textNoShape">
              <a:avLst/>
            </a:prstTxWarp>
            <a:spAutoFit/>
          </a:bodyPr>
          <a:lstStyle/>
          <a:p>
            <a:pPr eaLnBrk="1" hangingPunct="1">
              <a:spcBef>
                <a:spcPct val="0"/>
              </a:spcBef>
            </a:pPr>
            <a:endParaRPr lang="en-US" dirty="0" smtClean="0"/>
          </a:p>
        </p:txBody>
      </p:sp>
      <p:sp>
        <p:nvSpPr>
          <p:cNvPr id="25602" name="Shape 281"/>
          <p:cNvSpPr>
            <a:spLocks noGrp="1" noRot="1" noChangeAspect="1"/>
          </p:cNvSpPr>
          <p:nvPr>
            <p:ph type="sldImg" idx="2"/>
          </p:nvPr>
        </p:nvSpPr>
        <p:spPr>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280"/>
          <p:cNvSpPr txBox="1">
            <a:spLocks noGrp="1"/>
          </p:cNvSpPr>
          <p:nvPr>
            <p:ph type="body" idx="1"/>
          </p:nvPr>
        </p:nvSpPr>
        <p:spPr bwMode="auto">
          <a:noFill/>
        </p:spPr>
        <p:txBody>
          <a:bodyPr vert="horz" wrap="square" numCol="1" compatLnSpc="1">
            <a:prstTxWarp prst="textNoShape">
              <a:avLst/>
            </a:prstTxWarp>
            <a:spAutoFit/>
          </a:bodyPr>
          <a:lstStyle/>
          <a:p>
            <a:pPr eaLnBrk="1" hangingPunct="1">
              <a:spcBef>
                <a:spcPct val="0"/>
              </a:spcBef>
            </a:pPr>
            <a:endParaRPr lang="en-US" smtClean="0"/>
          </a:p>
        </p:txBody>
      </p:sp>
      <p:sp>
        <p:nvSpPr>
          <p:cNvPr id="25602" name="Shape 281"/>
          <p:cNvSpPr>
            <a:spLocks noGrp="1" noRot="1" noChangeAspect="1"/>
          </p:cNvSpPr>
          <p:nvPr>
            <p:ph type="sldImg" idx="2"/>
          </p:nvPr>
        </p:nvSpPr>
        <p:spPr>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285"/>
          <p:cNvSpPr txBox="1">
            <a:spLocks noGrp="1"/>
          </p:cNvSpPr>
          <p:nvPr>
            <p:ph type="body" idx="1"/>
          </p:nvPr>
        </p:nvSpPr>
        <p:spPr bwMode="auto">
          <a:noFill/>
        </p:spPr>
        <p:txBody>
          <a:bodyPr vert="horz" wrap="square" numCol="1" compatLnSpc="1">
            <a:prstTxWarp prst="textNoShape">
              <a:avLst/>
            </a:prstTxWarp>
            <a:spAutoFit/>
          </a:bodyPr>
          <a:lstStyle/>
          <a:p>
            <a:pPr eaLnBrk="1" hangingPunct="1">
              <a:spcBef>
                <a:spcPct val="0"/>
              </a:spcBef>
            </a:pPr>
            <a:endParaRPr lang="en-US" smtClean="0"/>
          </a:p>
        </p:txBody>
      </p:sp>
      <p:sp>
        <p:nvSpPr>
          <p:cNvPr id="27650" name="Shape 286"/>
          <p:cNvSpPr>
            <a:spLocks noGrp="1" noRot="1" noChangeAspect="1"/>
          </p:cNvSpPr>
          <p:nvPr>
            <p:ph type="sldImg" idx="2"/>
          </p:nvPr>
        </p:nvSpPr>
        <p:spPr>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anchor="b"/>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anchor="b"/>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anchor="b"/>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anchor="b"/>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anchor="ctr"/>
          <a:lstStyle>
            <a:lvl1pPr marL="0" marR="0" indent="0" algn="l" rtl="0">
              <a:buClr>
                <a:srgbClr val="888888"/>
              </a:buClr>
              <a:buFont typeface="Arial"/>
              <a:buNone/>
              <a:defRPr sz="3200" b="0" i="0" u="none" strike="noStrike" cap="none" baseline="0">
                <a:solidFill>
                  <a:srgbClr val="888888"/>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pPr lvl="0"/>
            <a:endParaRPr noProof="0">
              <a:sym typeface="Arial"/>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11"/>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ctr"/>
          <a:lstStyle/>
          <a:p>
            <a:pPr>
              <a:defRPr/>
            </a:pPr>
            <a:endParaRPr lang="en-US" sz="1200">
              <a:solidFill>
                <a:srgbClr val="888888"/>
              </a:solidFill>
            </a:endParaRPr>
          </a:p>
        </p:txBody>
      </p:sp>
      <p:sp>
        <p:nvSpPr>
          <p:cNvPr id="1029" name="Shape 12"/>
          <p:cNvSpPr txBox="1">
            <a:spLocks noGrp="1"/>
          </p:cNvSpPr>
          <p:nvPr/>
        </p:nvSpPr>
        <p:spPr bwMode="auto">
          <a:xfrm>
            <a:off x="3124200" y="6356350"/>
            <a:ext cx="2895600" cy="365125"/>
          </a:xfrm>
          <a:prstGeom prst="rect">
            <a:avLst/>
          </a:prstGeom>
          <a:noFill/>
          <a:ln w="9525">
            <a:noFill/>
            <a:miter lim="800000"/>
            <a:headEnd/>
            <a:tailEnd/>
          </a:ln>
        </p:spPr>
        <p:txBody>
          <a:bodyPr lIns="91425" tIns="91425" rIns="91425" bIns="91425" anchor="ctr"/>
          <a:lstStyle/>
          <a:p>
            <a:pPr algn="ctr">
              <a:defRPr/>
            </a:pPr>
            <a:endParaRPr lang="en-US" sz="1200">
              <a:solidFill>
                <a:srgbClr val="888888"/>
              </a:solidFill>
            </a:endParaRPr>
          </a:p>
        </p:txBody>
      </p:sp>
      <p:sp>
        <p:nvSpPr>
          <p:cNvPr id="1030" name="Shape 13"/>
          <p:cNvSpPr txBox="1">
            <a:spLocks noGrp="1"/>
          </p:cNvSpPr>
          <p:nvPr/>
        </p:nvSpPr>
        <p:spPr bwMode="auto">
          <a:xfrm>
            <a:off x="6553200" y="6356350"/>
            <a:ext cx="2133600" cy="365125"/>
          </a:xfrm>
          <a:prstGeom prst="rect">
            <a:avLst/>
          </a:prstGeom>
          <a:noFill/>
          <a:ln w="9525">
            <a:noFill/>
            <a:miter lim="800000"/>
            <a:headEnd/>
            <a:tailEnd/>
          </a:ln>
        </p:spPr>
        <p:txBody>
          <a:bodyPr lIns="91425" tIns="91425" rIns="91425" bIns="91425" anchor="ctr"/>
          <a:lstStyle/>
          <a:p>
            <a:pPr algn="r">
              <a:defRPr/>
            </a:pPr>
            <a:endParaRPr lang="en-US" sz="1200">
              <a:solidFill>
                <a:srgbClr val="888888"/>
              </a:solidFill>
            </a:endParaRPr>
          </a:p>
        </p:txBody>
      </p:sp>
    </p:spTree>
  </p:cSld>
  <p:clrMap bg1="lt1" tx1="dk1" bg2="dk2" tx2="lt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3"/>
          <p:cNvSpPr/>
          <p:nvPr/>
        </p:nvSpPr>
        <p:spPr>
          <a:xfrm>
            <a:off x="0" y="5683251"/>
            <a:ext cx="9144000" cy="1174749"/>
          </a:xfrm>
          <a:prstGeom prst="rect">
            <a:avLst/>
          </a:prstGeom>
          <a:blipFill>
            <a:blip r:embed="rId2" cstate="screen"/>
            <a:stretch>
              <a:fillRect/>
            </a:stretch>
          </a:blipFill>
        </p:spPr>
      </p:sp>
      <p:sp>
        <p:nvSpPr>
          <p:cNvPr id="3" name="TextBox 2"/>
          <p:cNvSpPr txBox="1"/>
          <p:nvPr/>
        </p:nvSpPr>
        <p:spPr>
          <a:xfrm>
            <a:off x="801858" y="1659989"/>
            <a:ext cx="7512148" cy="1569660"/>
          </a:xfrm>
          <a:prstGeom prst="rect">
            <a:avLst/>
          </a:prstGeom>
          <a:noFill/>
        </p:spPr>
        <p:txBody>
          <a:bodyPr wrap="square" rtlCol="0">
            <a:spAutoFit/>
          </a:bodyPr>
          <a:lstStyle/>
          <a:p>
            <a:pPr algn="ctr"/>
            <a:r>
              <a:rPr lang="en-US" sz="3200" dirty="0" smtClean="0">
                <a:solidFill>
                  <a:srgbClr val="002060"/>
                </a:solidFill>
              </a:rPr>
              <a:t>ENGAGING 2YC STUDENTS IN  RESEARCH: PREPARATION FOR TRANSFER AND THE WORKFORCE </a:t>
            </a:r>
            <a:endParaRPr lang="en-US" sz="3200" dirty="0">
              <a:solidFill>
                <a:srgbClr val="002060"/>
              </a:solidFill>
            </a:endParaRPr>
          </a:p>
        </p:txBody>
      </p:sp>
      <p:sp>
        <p:nvSpPr>
          <p:cNvPr id="6" name="Rectangle 5"/>
          <p:cNvSpPr/>
          <p:nvPr/>
        </p:nvSpPr>
        <p:spPr>
          <a:xfrm>
            <a:off x="2257865" y="4047906"/>
            <a:ext cx="4572000" cy="1231106"/>
          </a:xfrm>
          <a:prstGeom prst="rect">
            <a:avLst/>
          </a:prstGeom>
        </p:spPr>
        <p:txBody>
          <a:bodyPr>
            <a:spAutoFit/>
          </a:bodyPr>
          <a:lstStyle/>
          <a:p>
            <a:pPr lvl="0" algn="ctr">
              <a:buSzPct val="25000"/>
            </a:pPr>
            <a:r>
              <a:rPr lang="x-none" sz="2000" b="1" smtClean="0">
                <a:solidFill>
                  <a:srgbClr val="002060"/>
                </a:solidFill>
                <a:latin typeface="Arial"/>
                <a:ea typeface="Arial"/>
                <a:cs typeface="Arial"/>
                <a:sym typeface="Arial"/>
              </a:rPr>
              <a:t>Jan Hodder</a:t>
            </a:r>
            <a:endParaRPr lang="x-none" sz="1800" b="1" smtClean="0">
              <a:solidFill>
                <a:srgbClr val="002060"/>
              </a:solidFill>
              <a:latin typeface="Arial"/>
              <a:ea typeface="Arial"/>
              <a:cs typeface="Arial"/>
              <a:sym typeface="Arial"/>
            </a:endParaRPr>
          </a:p>
          <a:p>
            <a:pPr lvl="0" algn="ctr">
              <a:buSzPct val="25000"/>
            </a:pPr>
            <a:r>
              <a:rPr lang="x-none" sz="1800" b="1" smtClean="0">
                <a:solidFill>
                  <a:srgbClr val="002060"/>
                </a:solidFill>
                <a:latin typeface="Arial"/>
                <a:ea typeface="Arial"/>
                <a:cs typeface="Arial"/>
                <a:sym typeface="Arial"/>
              </a:rPr>
              <a:t>COSEE-Pacific Partnerships</a:t>
            </a:r>
          </a:p>
          <a:p>
            <a:pPr lvl="0" algn="ctr">
              <a:buSzPct val="25000"/>
            </a:pPr>
            <a:r>
              <a:rPr lang="x-none" sz="1800" b="1" smtClean="0">
                <a:solidFill>
                  <a:srgbClr val="002060"/>
                </a:solidFill>
                <a:latin typeface="Arial"/>
                <a:ea typeface="Arial"/>
                <a:cs typeface="Arial"/>
                <a:sym typeface="Arial"/>
              </a:rPr>
              <a:t>Oregon Institute of Marine Biology, University of Oregon</a:t>
            </a:r>
            <a:endParaRPr lang="x-none" sz="1800" b="1">
              <a:solidFill>
                <a:srgbClr val="002060"/>
              </a:solidFill>
              <a:latin typeface="Arial"/>
              <a:ea typeface="Arial"/>
              <a:cs typeface="Arial"/>
              <a:sym typeface="Arial"/>
            </a:endParaRPr>
          </a:p>
        </p:txBody>
      </p:sp>
      <p:pic>
        <p:nvPicPr>
          <p:cNvPr id="25602" name="Picture 2" descr="SAGE 2YC"/>
          <p:cNvPicPr>
            <a:picLocks noChangeAspect="1" noChangeArrowheads="1"/>
          </p:cNvPicPr>
          <p:nvPr/>
        </p:nvPicPr>
        <p:blipFill>
          <a:blip r:embed="rId3"/>
          <a:srcRect/>
          <a:stretch>
            <a:fillRect/>
          </a:stretch>
        </p:blipFill>
        <p:spPr bwMode="auto">
          <a:xfrm>
            <a:off x="-225082" y="1"/>
            <a:ext cx="9340004" cy="129422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254"/>
          <p:cNvSpPr>
            <a:spLocks noChangeArrowheads="1"/>
          </p:cNvSpPr>
          <p:nvPr/>
        </p:nvSpPr>
        <p:spPr bwMode="auto">
          <a:xfrm>
            <a:off x="1597025" y="1516063"/>
            <a:ext cx="9144000" cy="0"/>
          </a:xfrm>
          <a:prstGeom prst="rect">
            <a:avLst/>
          </a:prstGeom>
          <a:noFill/>
          <a:ln w="9525">
            <a:noFill/>
            <a:miter lim="800000"/>
            <a:headEnd/>
            <a:tailEnd/>
          </a:ln>
        </p:spPr>
        <p:txBody>
          <a:bodyPr lIns="91425" tIns="45700" rIns="91425" bIns="45700">
            <a:spAutoFit/>
          </a:bodyPr>
          <a:lstStyle/>
          <a:p>
            <a:endParaRPr lang="en-US"/>
          </a:p>
        </p:txBody>
      </p:sp>
      <p:sp>
        <p:nvSpPr>
          <p:cNvPr id="14338" name="Shape 255"/>
          <p:cNvSpPr txBox="1">
            <a:spLocks noChangeArrowheads="1"/>
          </p:cNvSpPr>
          <p:nvPr/>
        </p:nvSpPr>
        <p:spPr bwMode="auto">
          <a:xfrm>
            <a:off x="276225" y="173038"/>
            <a:ext cx="8597900" cy="461624"/>
          </a:xfrm>
          <a:prstGeom prst="rect">
            <a:avLst/>
          </a:prstGeom>
          <a:solidFill>
            <a:schemeClr val="bg1"/>
          </a:solidFill>
          <a:ln w="9525">
            <a:noFill/>
            <a:miter lim="800000"/>
            <a:headEnd/>
            <a:tailEnd/>
          </a:ln>
        </p:spPr>
        <p:txBody>
          <a:bodyPr lIns="91425" tIns="45700" rIns="91425" bIns="45700">
            <a:spAutoFit/>
          </a:bodyPr>
          <a:lstStyle/>
          <a:p>
            <a:pPr algn="ctr">
              <a:buSzPct val="25000"/>
            </a:pPr>
            <a:r>
              <a:rPr lang="en-US" sz="2400" b="1" dirty="0" err="1">
                <a:solidFill>
                  <a:srgbClr val="2562AB"/>
                </a:solidFill>
              </a:rPr>
              <a:t>COSEE</a:t>
            </a:r>
            <a:r>
              <a:rPr lang="en-US" sz="2400" b="1" dirty="0">
                <a:solidFill>
                  <a:srgbClr val="2562AB"/>
                </a:solidFill>
              </a:rPr>
              <a:t> </a:t>
            </a:r>
            <a:r>
              <a:rPr lang="en-US" sz="2400" b="1" dirty="0" smtClean="0">
                <a:solidFill>
                  <a:srgbClr val="2562AB"/>
                </a:solidFill>
              </a:rPr>
              <a:t>PRIME: Participants (2008 – 2012)</a:t>
            </a:r>
            <a:endParaRPr lang="en-US" sz="2400" b="1" dirty="0">
              <a:solidFill>
                <a:srgbClr val="2562AB"/>
              </a:solidFill>
            </a:endParaRPr>
          </a:p>
        </p:txBody>
      </p:sp>
      <p:sp>
        <p:nvSpPr>
          <p:cNvPr id="14339" name="Shape 256"/>
          <p:cNvSpPr txBox="1">
            <a:spLocks noChangeArrowheads="1"/>
          </p:cNvSpPr>
          <p:nvPr/>
        </p:nvSpPr>
        <p:spPr bwMode="auto">
          <a:xfrm>
            <a:off x="4838701" y="1208912"/>
            <a:ext cx="4305299" cy="1754286"/>
          </a:xfrm>
          <a:prstGeom prst="rect">
            <a:avLst/>
          </a:prstGeom>
          <a:noFill/>
          <a:ln w="9525">
            <a:noFill/>
            <a:miter lim="800000"/>
            <a:headEnd/>
            <a:tailEnd/>
          </a:ln>
        </p:spPr>
        <p:txBody>
          <a:bodyPr wrap="square" lIns="91425" tIns="45700" rIns="91425" bIns="45700">
            <a:spAutoFit/>
          </a:bodyPr>
          <a:lstStyle/>
          <a:p>
            <a:pPr marL="457200" indent="-317500">
              <a:buClr>
                <a:srgbClr val="000000"/>
              </a:buClr>
              <a:buSzPct val="78000"/>
              <a:buFont typeface="Arial" pitchFamily="34" charset="0"/>
              <a:buChar char="•"/>
            </a:pPr>
            <a:r>
              <a:rPr lang="en-US" sz="1800" dirty="0" smtClean="0"/>
              <a:t>18 community colleges</a:t>
            </a:r>
          </a:p>
          <a:p>
            <a:pPr marL="457200" indent="-317500">
              <a:buClr>
                <a:srgbClr val="000000"/>
              </a:buClr>
              <a:buSzPct val="78000"/>
              <a:buFont typeface="Arial" pitchFamily="34" charset="0"/>
              <a:buChar char="•"/>
            </a:pPr>
            <a:r>
              <a:rPr lang="en-US" sz="1800" dirty="0" smtClean="0"/>
              <a:t>43 participants</a:t>
            </a:r>
          </a:p>
          <a:p>
            <a:pPr marL="457200" indent="-317500">
              <a:buClr>
                <a:srgbClr val="000000"/>
              </a:buClr>
              <a:buSzPct val="78000"/>
              <a:buFont typeface="Arial" pitchFamily="34" charset="0"/>
              <a:buChar char="•"/>
            </a:pPr>
            <a:r>
              <a:rPr lang="en-US" sz="1800" dirty="0" smtClean="0"/>
              <a:t>23% from underrepresented groups</a:t>
            </a:r>
          </a:p>
          <a:p>
            <a:pPr marL="914400" lvl="1" indent="-317500">
              <a:buClr>
                <a:srgbClr val="000000"/>
              </a:buClr>
              <a:buSzPct val="78000"/>
              <a:buFont typeface="Courier New" pitchFamily="49" charset="0"/>
              <a:buChar char="o"/>
            </a:pPr>
            <a:r>
              <a:rPr lang="en-US" sz="1800" dirty="0" smtClean="0"/>
              <a:t>Pacific </a:t>
            </a:r>
            <a:r>
              <a:rPr lang="en-US" sz="1800" dirty="0"/>
              <a:t>Islander (7)</a:t>
            </a:r>
          </a:p>
          <a:p>
            <a:pPr marL="914400" lvl="1" indent="-317500">
              <a:buClr>
                <a:srgbClr val="000000"/>
              </a:buClr>
              <a:buSzPct val="78000"/>
              <a:buFont typeface="Courier New" pitchFamily="49" charset="0"/>
              <a:buChar char="o"/>
            </a:pPr>
            <a:r>
              <a:rPr lang="en-US" sz="1800" dirty="0"/>
              <a:t>Native American (2)</a:t>
            </a:r>
          </a:p>
          <a:p>
            <a:pPr marL="914400" lvl="1" indent="-317500">
              <a:buClr>
                <a:srgbClr val="000000"/>
              </a:buClr>
              <a:buSzPct val="78000"/>
              <a:buFont typeface="Courier New" pitchFamily="49" charset="0"/>
              <a:buChar char="o"/>
            </a:pPr>
            <a:r>
              <a:rPr lang="en-US" sz="1800" dirty="0"/>
              <a:t>African American (1)</a:t>
            </a:r>
            <a:endParaRPr lang="en-US" dirty="0"/>
          </a:p>
        </p:txBody>
      </p:sp>
      <p:pic>
        <p:nvPicPr>
          <p:cNvPr id="14340" name="Picture 7" descr="PRIME Map_WA OR"/>
          <p:cNvPicPr>
            <a:picLocks noChangeAspect="1" noChangeArrowheads="1"/>
          </p:cNvPicPr>
          <p:nvPr/>
        </p:nvPicPr>
        <p:blipFill>
          <a:blip r:embed="rId3" cstate="screen"/>
          <a:srcRect/>
          <a:stretch>
            <a:fillRect/>
          </a:stretch>
        </p:blipFill>
        <p:spPr bwMode="auto">
          <a:xfrm>
            <a:off x="136694" y="1228601"/>
            <a:ext cx="4542396" cy="5172199"/>
          </a:xfrm>
          <a:prstGeom prst="rect">
            <a:avLst/>
          </a:prstGeom>
          <a:noFill/>
          <a:ln w="9525">
            <a:noFill/>
            <a:miter lim="800000"/>
            <a:headEnd/>
            <a:tailEnd/>
          </a:ln>
        </p:spPr>
      </p:pic>
      <p:pic>
        <p:nvPicPr>
          <p:cNvPr id="14341" name="Picture 8" descr="PRIME Map_Hawaii"/>
          <p:cNvPicPr>
            <a:picLocks noChangeAspect="1" noChangeArrowheads="1"/>
          </p:cNvPicPr>
          <p:nvPr/>
        </p:nvPicPr>
        <p:blipFill>
          <a:blip r:embed="rId4" cstate="screen"/>
          <a:srcRect/>
          <a:stretch>
            <a:fillRect/>
          </a:stretch>
        </p:blipFill>
        <p:spPr bwMode="auto">
          <a:xfrm>
            <a:off x="4928506" y="3326493"/>
            <a:ext cx="3949700" cy="30448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254"/>
          <p:cNvSpPr>
            <a:spLocks noChangeArrowheads="1"/>
          </p:cNvSpPr>
          <p:nvPr/>
        </p:nvSpPr>
        <p:spPr bwMode="auto">
          <a:xfrm>
            <a:off x="1597025" y="1516063"/>
            <a:ext cx="9144000" cy="0"/>
          </a:xfrm>
          <a:prstGeom prst="rect">
            <a:avLst/>
          </a:prstGeom>
          <a:noFill/>
          <a:ln w="9525">
            <a:noFill/>
            <a:miter lim="800000"/>
            <a:headEnd/>
            <a:tailEnd/>
          </a:ln>
        </p:spPr>
        <p:txBody>
          <a:bodyPr lIns="91425" tIns="45700" rIns="91425" bIns="45700">
            <a:spAutoFit/>
          </a:bodyPr>
          <a:lstStyle/>
          <a:p>
            <a:endParaRPr lang="en-US"/>
          </a:p>
        </p:txBody>
      </p:sp>
      <p:sp>
        <p:nvSpPr>
          <p:cNvPr id="14338" name="Shape 255"/>
          <p:cNvSpPr txBox="1">
            <a:spLocks noChangeArrowheads="1"/>
          </p:cNvSpPr>
          <p:nvPr/>
        </p:nvSpPr>
        <p:spPr bwMode="auto">
          <a:xfrm>
            <a:off x="276225" y="173038"/>
            <a:ext cx="8597900" cy="461624"/>
          </a:xfrm>
          <a:prstGeom prst="rect">
            <a:avLst/>
          </a:prstGeom>
          <a:solidFill>
            <a:schemeClr val="bg1"/>
          </a:solidFill>
          <a:ln w="9525">
            <a:noFill/>
            <a:miter lim="800000"/>
            <a:headEnd/>
            <a:tailEnd/>
          </a:ln>
        </p:spPr>
        <p:txBody>
          <a:bodyPr lIns="91425" tIns="45700" rIns="91425" bIns="45700">
            <a:spAutoFit/>
          </a:bodyPr>
          <a:lstStyle/>
          <a:p>
            <a:pPr algn="ctr">
              <a:buSzPct val="25000"/>
            </a:pPr>
            <a:r>
              <a:rPr lang="en-US" sz="2400" b="1" dirty="0" smtClean="0">
                <a:solidFill>
                  <a:srgbClr val="2562AB"/>
                </a:solidFill>
              </a:rPr>
              <a:t>Examples of PRIME Research Projects</a:t>
            </a:r>
            <a:endParaRPr lang="en-US" sz="2400" b="1" dirty="0">
              <a:solidFill>
                <a:srgbClr val="2562AB"/>
              </a:solidFill>
            </a:endParaRPr>
          </a:p>
        </p:txBody>
      </p:sp>
      <p:sp>
        <p:nvSpPr>
          <p:cNvPr id="7" name="Shape 222"/>
          <p:cNvSpPr txBox="1"/>
          <p:nvPr/>
        </p:nvSpPr>
        <p:spPr>
          <a:xfrm>
            <a:off x="313899" y="623887"/>
            <a:ext cx="6620300" cy="5109051"/>
          </a:xfrm>
          <a:prstGeom prst="rect">
            <a:avLst/>
          </a:prstGeom>
          <a:noFill/>
          <a:ln>
            <a:noFill/>
          </a:ln>
        </p:spPr>
        <p:txBody>
          <a:bodyPr wrap="square" lIns="91425" tIns="45700" rIns="91425" bIns="45700" anchor="t" anchorCtr="0">
            <a:spAutoFit/>
          </a:bodyPr>
          <a:lstStyle/>
          <a:p>
            <a:pPr lvl="0">
              <a:spcBef>
                <a:spcPts val="0"/>
              </a:spcBef>
              <a:spcAft>
                <a:spcPts val="0"/>
              </a:spcAft>
              <a:buClr>
                <a:srgbClr val="000000"/>
              </a:buClr>
              <a:buSzPct val="25000"/>
            </a:pPr>
            <a:r>
              <a:rPr lang="en-US" sz="1600" b="1" u="sng" dirty="0" smtClean="0">
                <a:solidFill>
                  <a:srgbClr val="0070C0"/>
                </a:solidFill>
              </a:rPr>
              <a:t>Hatfield Marine Science Center</a:t>
            </a:r>
          </a:p>
          <a:p>
            <a:pPr lvl="0">
              <a:buClr>
                <a:srgbClr val="000000"/>
              </a:buClr>
              <a:buSzPct val="25000"/>
            </a:pPr>
            <a:r>
              <a:rPr lang="en-US" sz="1600" b="1" dirty="0" smtClean="0">
                <a:solidFill>
                  <a:srgbClr val="0070C0"/>
                </a:solidFill>
              </a:rPr>
              <a:t>The Interactions Between </a:t>
            </a:r>
            <a:r>
              <a:rPr lang="en-US" sz="1600" b="1" dirty="0" err="1" smtClean="0">
                <a:solidFill>
                  <a:srgbClr val="0070C0"/>
                </a:solidFill>
              </a:rPr>
              <a:t>Macroalgae</a:t>
            </a:r>
            <a:r>
              <a:rPr lang="en-US" sz="1600" b="1" dirty="0" smtClean="0">
                <a:solidFill>
                  <a:srgbClr val="0070C0"/>
                </a:solidFill>
              </a:rPr>
              <a:t> </a:t>
            </a:r>
            <a:r>
              <a:rPr lang="en-US" sz="1600" b="1" dirty="0" smtClean="0">
                <a:solidFill>
                  <a:srgbClr val="0070C0"/>
                </a:solidFill>
              </a:rPr>
              <a:t>and </a:t>
            </a:r>
            <a:r>
              <a:rPr lang="en-US" sz="1600" b="1" dirty="0" smtClean="0">
                <a:solidFill>
                  <a:srgbClr val="0070C0"/>
                </a:solidFill>
              </a:rPr>
              <a:t>Eelgrass In Oregon’s Estuaries</a:t>
            </a:r>
            <a:endParaRPr lang="en-US" sz="1600" dirty="0" smtClean="0">
              <a:solidFill>
                <a:srgbClr val="0070C0"/>
              </a:solidFill>
            </a:endParaRPr>
          </a:p>
          <a:p>
            <a:pPr lvl="0">
              <a:spcBef>
                <a:spcPts val="0"/>
              </a:spcBef>
              <a:spcAft>
                <a:spcPts val="0"/>
              </a:spcAft>
              <a:buClr>
                <a:srgbClr val="000000"/>
              </a:buClr>
              <a:buSzPct val="25000"/>
            </a:pPr>
            <a:r>
              <a:rPr lang="en-US" sz="1600" b="1" dirty="0" smtClean="0">
                <a:solidFill>
                  <a:srgbClr val="0070C0"/>
                </a:solidFill>
              </a:rPr>
              <a:t>The Role </a:t>
            </a:r>
            <a:r>
              <a:rPr lang="en-US" sz="1600" b="1" dirty="0" smtClean="0">
                <a:solidFill>
                  <a:srgbClr val="0070C0"/>
                </a:solidFill>
              </a:rPr>
              <a:t>of </a:t>
            </a:r>
            <a:r>
              <a:rPr lang="en-US" sz="1600" b="1" dirty="0" smtClean="0">
                <a:solidFill>
                  <a:srgbClr val="0070C0"/>
                </a:solidFill>
              </a:rPr>
              <a:t>Sandy Beach Surf-zones </a:t>
            </a:r>
            <a:r>
              <a:rPr lang="en-US" sz="1600" b="1" dirty="0" smtClean="0">
                <a:solidFill>
                  <a:srgbClr val="0070C0"/>
                </a:solidFill>
              </a:rPr>
              <a:t>as </a:t>
            </a:r>
            <a:r>
              <a:rPr lang="en-US" sz="1600" b="1" dirty="0" smtClean="0">
                <a:solidFill>
                  <a:srgbClr val="0070C0"/>
                </a:solidFill>
              </a:rPr>
              <a:t>a</a:t>
            </a:r>
            <a:r>
              <a:rPr lang="en-US" sz="1600" b="1" dirty="0" smtClean="0">
                <a:solidFill>
                  <a:srgbClr val="0070C0"/>
                </a:solidFill>
              </a:rPr>
              <a:t> </a:t>
            </a:r>
            <a:r>
              <a:rPr lang="en-US" sz="1600" b="1" dirty="0" smtClean="0">
                <a:solidFill>
                  <a:srgbClr val="0070C0"/>
                </a:solidFill>
              </a:rPr>
              <a:t>Habitat </a:t>
            </a:r>
            <a:r>
              <a:rPr lang="en-US" sz="1600" b="1" dirty="0" smtClean="0">
                <a:solidFill>
                  <a:srgbClr val="0070C0"/>
                </a:solidFill>
              </a:rPr>
              <a:t>for </a:t>
            </a:r>
            <a:r>
              <a:rPr lang="en-US" sz="1600" b="1" dirty="0" smtClean="0">
                <a:solidFill>
                  <a:srgbClr val="0070C0"/>
                </a:solidFill>
              </a:rPr>
              <a:t>Juvenile Chinook Salmon</a:t>
            </a:r>
          </a:p>
          <a:p>
            <a:pPr lvl="0">
              <a:spcBef>
                <a:spcPts val="0"/>
              </a:spcBef>
              <a:spcAft>
                <a:spcPts val="0"/>
              </a:spcAft>
              <a:buClr>
                <a:srgbClr val="000000"/>
              </a:buClr>
              <a:buSzPct val="25000"/>
            </a:pPr>
            <a:endParaRPr lang="en-US" sz="1600" dirty="0" smtClean="0">
              <a:solidFill>
                <a:srgbClr val="0070C0"/>
              </a:solidFill>
            </a:endParaRPr>
          </a:p>
          <a:p>
            <a:pPr marL="0" marR="0" lvl="0" indent="0" algn="l" rtl="0">
              <a:lnSpc>
                <a:spcPct val="100000"/>
              </a:lnSpc>
              <a:spcBef>
                <a:spcPts val="0"/>
              </a:spcBef>
              <a:spcAft>
                <a:spcPts val="0"/>
              </a:spcAft>
              <a:buClr>
                <a:srgbClr val="000000"/>
              </a:buClr>
              <a:buSzPct val="25000"/>
              <a:buFont typeface="Arial"/>
              <a:buNone/>
            </a:pPr>
            <a:r>
              <a:rPr lang="en-US" sz="1600" b="1" u="sng" dirty="0" smtClean="0">
                <a:solidFill>
                  <a:srgbClr val="0070C0"/>
                </a:solidFill>
              </a:rPr>
              <a:t>Oregon Institute </a:t>
            </a:r>
            <a:r>
              <a:rPr lang="en-US" sz="1600" b="1" u="sng" dirty="0" smtClean="0">
                <a:solidFill>
                  <a:srgbClr val="0070C0"/>
                </a:solidFill>
              </a:rPr>
              <a:t>of </a:t>
            </a:r>
            <a:r>
              <a:rPr lang="en-US" sz="1600" b="1" u="sng" dirty="0" smtClean="0">
                <a:solidFill>
                  <a:srgbClr val="0070C0"/>
                </a:solidFill>
              </a:rPr>
              <a:t>Marine Biology</a:t>
            </a:r>
          </a:p>
          <a:p>
            <a:pPr marL="0" marR="0" lvl="0" indent="0" algn="l" rtl="0">
              <a:lnSpc>
                <a:spcPct val="100000"/>
              </a:lnSpc>
              <a:spcBef>
                <a:spcPts val="0"/>
              </a:spcBef>
              <a:spcAft>
                <a:spcPts val="0"/>
              </a:spcAft>
              <a:buClr>
                <a:srgbClr val="000000"/>
              </a:buClr>
              <a:buSzPct val="25000"/>
              <a:buFont typeface="Arial"/>
              <a:buNone/>
            </a:pPr>
            <a:r>
              <a:rPr lang="en-US" sz="1600" b="1" dirty="0" err="1" smtClean="0">
                <a:solidFill>
                  <a:srgbClr val="0070C0"/>
                </a:solidFill>
              </a:rPr>
              <a:t>Surfzone</a:t>
            </a:r>
            <a:r>
              <a:rPr lang="en-US" sz="1600" b="1" dirty="0" smtClean="0">
                <a:solidFill>
                  <a:srgbClr val="0070C0"/>
                </a:solidFill>
              </a:rPr>
              <a:t> Hydrodynamics </a:t>
            </a:r>
            <a:r>
              <a:rPr lang="en-US" sz="1600" b="1" dirty="0" smtClean="0">
                <a:solidFill>
                  <a:srgbClr val="0070C0"/>
                </a:solidFill>
              </a:rPr>
              <a:t>and </a:t>
            </a:r>
            <a:r>
              <a:rPr lang="en-US" sz="1600" b="1" dirty="0" smtClean="0">
                <a:solidFill>
                  <a:srgbClr val="0070C0"/>
                </a:solidFill>
              </a:rPr>
              <a:t>t</a:t>
            </a:r>
            <a:r>
              <a:rPr lang="en-US" sz="1600" b="1" dirty="0" smtClean="0">
                <a:solidFill>
                  <a:srgbClr val="0070C0"/>
                </a:solidFill>
              </a:rPr>
              <a:t>he </a:t>
            </a:r>
            <a:r>
              <a:rPr lang="en-US" sz="1600" b="1" dirty="0" smtClean="0">
                <a:solidFill>
                  <a:srgbClr val="0070C0"/>
                </a:solidFill>
              </a:rPr>
              <a:t>Delivery </a:t>
            </a:r>
            <a:r>
              <a:rPr lang="en-US" sz="1600" b="1" dirty="0" smtClean="0">
                <a:solidFill>
                  <a:srgbClr val="0070C0"/>
                </a:solidFill>
              </a:rPr>
              <a:t>of </a:t>
            </a:r>
            <a:r>
              <a:rPr lang="en-US" sz="1600" b="1" dirty="0" smtClean="0">
                <a:solidFill>
                  <a:srgbClr val="0070C0"/>
                </a:solidFill>
              </a:rPr>
              <a:t>Larvae</a:t>
            </a:r>
            <a:endParaRPr lang="en-US" sz="1600" dirty="0" smtClean="0">
              <a:solidFill>
                <a:srgbClr val="0070C0"/>
              </a:solidFill>
            </a:endParaRPr>
          </a:p>
          <a:p>
            <a:pPr marL="0" marR="0" lvl="0" indent="0" algn="l" rtl="0">
              <a:lnSpc>
                <a:spcPct val="100000"/>
              </a:lnSpc>
              <a:spcBef>
                <a:spcPts val="0"/>
              </a:spcBef>
              <a:spcAft>
                <a:spcPts val="0"/>
              </a:spcAft>
              <a:buClr>
                <a:srgbClr val="000000"/>
              </a:buClr>
              <a:buSzPct val="25000"/>
              <a:buFont typeface="Arial"/>
              <a:buNone/>
            </a:pPr>
            <a:r>
              <a:rPr lang="en-US" sz="1600" b="1" dirty="0" smtClean="0">
                <a:solidFill>
                  <a:srgbClr val="0070C0"/>
                </a:solidFill>
              </a:rPr>
              <a:t>Wound Healing </a:t>
            </a:r>
            <a:r>
              <a:rPr lang="en-US" sz="1600" b="1" dirty="0" smtClean="0">
                <a:solidFill>
                  <a:srgbClr val="0070C0"/>
                </a:solidFill>
              </a:rPr>
              <a:t>in </a:t>
            </a:r>
            <a:r>
              <a:rPr lang="en-US" sz="1600" b="1" dirty="0" smtClean="0">
                <a:solidFill>
                  <a:srgbClr val="0070C0"/>
                </a:solidFill>
              </a:rPr>
              <a:t>Larval Invertebrates</a:t>
            </a:r>
            <a:endParaRPr lang="en-US" sz="1600" dirty="0" smtClean="0">
              <a:solidFill>
                <a:srgbClr val="0070C0"/>
              </a:solidFill>
            </a:endParaRPr>
          </a:p>
          <a:p>
            <a:endParaRPr lang="en-US" sz="1800" dirty="0" smtClean="0">
              <a:solidFill>
                <a:srgbClr val="0070C0"/>
              </a:solidFill>
            </a:endParaRPr>
          </a:p>
          <a:p>
            <a:pPr lvl="0">
              <a:buClr>
                <a:srgbClr val="000000"/>
              </a:buClr>
              <a:buSzPct val="25000"/>
            </a:pPr>
            <a:r>
              <a:rPr lang="en-US" sz="1600" b="1" u="sng" dirty="0" err="1" smtClean="0">
                <a:solidFill>
                  <a:srgbClr val="0070C0"/>
                </a:solidFill>
              </a:rPr>
              <a:t>Kewalo</a:t>
            </a:r>
            <a:r>
              <a:rPr lang="en-US" sz="1600" b="1" u="sng" dirty="0" smtClean="0">
                <a:solidFill>
                  <a:srgbClr val="0070C0"/>
                </a:solidFill>
              </a:rPr>
              <a:t> Marine Laboratory </a:t>
            </a:r>
            <a:r>
              <a:rPr lang="en-US" sz="1600" b="1" u="sng" dirty="0" err="1" smtClean="0">
                <a:solidFill>
                  <a:srgbClr val="0070C0"/>
                </a:solidFill>
              </a:rPr>
              <a:t>snd</a:t>
            </a:r>
            <a:r>
              <a:rPr lang="en-US" sz="1600" b="1" u="sng" dirty="0" smtClean="0">
                <a:solidFill>
                  <a:srgbClr val="0070C0"/>
                </a:solidFill>
              </a:rPr>
              <a:t> </a:t>
            </a:r>
            <a:r>
              <a:rPr lang="en-US" sz="1600" b="1" u="sng" dirty="0" smtClean="0">
                <a:solidFill>
                  <a:srgbClr val="0070C0"/>
                </a:solidFill>
              </a:rPr>
              <a:t>Hawaii </a:t>
            </a:r>
            <a:r>
              <a:rPr lang="en-US" sz="1600" b="1" u="sng" dirty="0" err="1" smtClean="0">
                <a:solidFill>
                  <a:srgbClr val="0070C0"/>
                </a:solidFill>
              </a:rPr>
              <a:t>Institue</a:t>
            </a:r>
            <a:r>
              <a:rPr lang="en-US" sz="1600" b="1" u="sng" dirty="0" smtClean="0">
                <a:solidFill>
                  <a:srgbClr val="0070C0"/>
                </a:solidFill>
              </a:rPr>
              <a:t> Of Marine Biology</a:t>
            </a:r>
          </a:p>
          <a:p>
            <a:pPr lvl="0">
              <a:buClr>
                <a:srgbClr val="000000"/>
              </a:buClr>
              <a:buSzPct val="25000"/>
            </a:pPr>
            <a:r>
              <a:rPr lang="en-US" sz="1600" b="1" dirty="0" smtClean="0">
                <a:solidFill>
                  <a:srgbClr val="0070C0"/>
                </a:solidFill>
              </a:rPr>
              <a:t>Microhabitats </a:t>
            </a:r>
            <a:r>
              <a:rPr lang="en-US" sz="1600" b="1" dirty="0" smtClean="0">
                <a:solidFill>
                  <a:srgbClr val="0070C0"/>
                </a:solidFill>
              </a:rPr>
              <a:t>of </a:t>
            </a:r>
            <a:r>
              <a:rPr lang="en-US" sz="1600" b="1" dirty="0" smtClean="0">
                <a:solidFill>
                  <a:srgbClr val="0070C0"/>
                </a:solidFill>
              </a:rPr>
              <a:t>Coral-reef Holes: The Biogeochemistry Analysis</a:t>
            </a:r>
            <a:endParaRPr lang="en-US" sz="1600" dirty="0" smtClean="0">
              <a:solidFill>
                <a:srgbClr val="0070C0"/>
              </a:solidFill>
            </a:endParaRPr>
          </a:p>
          <a:p>
            <a:pPr lvl="0">
              <a:buClr>
                <a:srgbClr val="000000"/>
              </a:buClr>
              <a:buSzPct val="25000"/>
            </a:pPr>
            <a:r>
              <a:rPr lang="en-US" sz="1600" b="1" dirty="0" smtClean="0">
                <a:solidFill>
                  <a:srgbClr val="0070C0"/>
                </a:solidFill>
              </a:rPr>
              <a:t>Effects </a:t>
            </a:r>
            <a:r>
              <a:rPr lang="en-US" sz="1600" b="1" dirty="0" smtClean="0">
                <a:solidFill>
                  <a:srgbClr val="0070C0"/>
                </a:solidFill>
              </a:rPr>
              <a:t>of </a:t>
            </a:r>
            <a:r>
              <a:rPr lang="en-US" sz="1600" b="1" dirty="0" smtClean="0">
                <a:solidFill>
                  <a:srgbClr val="0070C0"/>
                </a:solidFill>
              </a:rPr>
              <a:t>Ocean Acidification </a:t>
            </a:r>
            <a:r>
              <a:rPr lang="en-US" sz="1600" b="1" dirty="0" smtClean="0">
                <a:solidFill>
                  <a:srgbClr val="0070C0"/>
                </a:solidFill>
              </a:rPr>
              <a:t>on </a:t>
            </a:r>
            <a:r>
              <a:rPr lang="en-US" sz="1600" b="1" dirty="0" err="1" smtClean="0">
                <a:solidFill>
                  <a:srgbClr val="0070C0"/>
                </a:solidFill>
              </a:rPr>
              <a:t>Biofilm</a:t>
            </a:r>
            <a:r>
              <a:rPr lang="en-US" sz="1600" b="1" dirty="0" smtClean="0">
                <a:solidFill>
                  <a:srgbClr val="0070C0"/>
                </a:solidFill>
              </a:rPr>
              <a:t> Bacterial Populations</a:t>
            </a:r>
          </a:p>
          <a:p>
            <a:pPr lvl="0">
              <a:buClr>
                <a:srgbClr val="000000"/>
              </a:buClr>
              <a:buSzPct val="25000"/>
            </a:pPr>
            <a:endParaRPr lang="en-US" sz="1800" dirty="0" smtClean="0">
              <a:solidFill>
                <a:srgbClr val="0070C0"/>
              </a:solidFill>
            </a:endParaRPr>
          </a:p>
          <a:p>
            <a:pPr lvl="0" rtl="0">
              <a:buClr>
                <a:srgbClr val="000000"/>
              </a:buClr>
              <a:buSzPct val="25000"/>
              <a:buFont typeface="Arial"/>
              <a:buNone/>
            </a:pPr>
            <a:r>
              <a:rPr lang="en-US" sz="1600" b="1" u="sng" dirty="0" smtClean="0">
                <a:solidFill>
                  <a:srgbClr val="0070C0"/>
                </a:solidFill>
              </a:rPr>
              <a:t>Shannon Point Marine Center</a:t>
            </a:r>
          </a:p>
          <a:p>
            <a:pPr lvl="0" rtl="0">
              <a:buClr>
                <a:srgbClr val="000000"/>
              </a:buClr>
              <a:buSzPct val="25000"/>
              <a:buFont typeface="Arial"/>
              <a:buNone/>
            </a:pPr>
            <a:r>
              <a:rPr lang="en-US" sz="1600" b="1" dirty="0" smtClean="0">
                <a:solidFill>
                  <a:srgbClr val="0070C0"/>
                </a:solidFill>
              </a:rPr>
              <a:t>Effect </a:t>
            </a:r>
            <a:r>
              <a:rPr lang="en-US" sz="1600" b="1" dirty="0" smtClean="0">
                <a:solidFill>
                  <a:srgbClr val="0070C0"/>
                </a:solidFill>
              </a:rPr>
              <a:t>of </a:t>
            </a:r>
            <a:r>
              <a:rPr lang="en-US" sz="1600" b="1" dirty="0" smtClean="0">
                <a:solidFill>
                  <a:srgbClr val="0070C0"/>
                </a:solidFill>
              </a:rPr>
              <a:t>Climate Change </a:t>
            </a:r>
            <a:r>
              <a:rPr lang="en-US" sz="1600" b="1" dirty="0" smtClean="0">
                <a:solidFill>
                  <a:srgbClr val="0070C0"/>
                </a:solidFill>
              </a:rPr>
              <a:t>and </a:t>
            </a:r>
            <a:r>
              <a:rPr lang="en-US" sz="1600" b="1" dirty="0" smtClean="0">
                <a:solidFill>
                  <a:srgbClr val="0070C0"/>
                </a:solidFill>
              </a:rPr>
              <a:t>Ocean Acidification </a:t>
            </a:r>
            <a:r>
              <a:rPr lang="en-US" sz="1600" b="1" dirty="0" smtClean="0">
                <a:solidFill>
                  <a:srgbClr val="0070C0"/>
                </a:solidFill>
              </a:rPr>
              <a:t>on </a:t>
            </a:r>
            <a:r>
              <a:rPr lang="en-US" sz="1600" b="1" dirty="0" smtClean="0">
                <a:solidFill>
                  <a:srgbClr val="0070C0"/>
                </a:solidFill>
              </a:rPr>
              <a:t>Plankton Communities</a:t>
            </a:r>
            <a:endParaRPr lang="en-US" sz="1600" dirty="0" smtClean="0">
              <a:solidFill>
                <a:srgbClr val="0070C0"/>
              </a:solidFill>
            </a:endParaRPr>
          </a:p>
          <a:p>
            <a:pPr lvl="0" rtl="0">
              <a:buClr>
                <a:srgbClr val="000000"/>
              </a:buClr>
              <a:buSzPct val="25000"/>
              <a:buFont typeface="Arial"/>
              <a:buNone/>
            </a:pPr>
            <a:r>
              <a:rPr lang="en-US" sz="1600" b="1" dirty="0" smtClean="0">
                <a:solidFill>
                  <a:srgbClr val="0070C0"/>
                </a:solidFill>
              </a:rPr>
              <a:t>The Significance </a:t>
            </a:r>
            <a:r>
              <a:rPr lang="en-US" sz="1600" b="1" dirty="0" smtClean="0">
                <a:solidFill>
                  <a:srgbClr val="0070C0"/>
                </a:solidFill>
              </a:rPr>
              <a:t>of </a:t>
            </a:r>
            <a:r>
              <a:rPr lang="en-US" sz="1600" b="1" dirty="0" smtClean="0">
                <a:solidFill>
                  <a:srgbClr val="0070C0"/>
                </a:solidFill>
              </a:rPr>
              <a:t>Pea Crab Larvae </a:t>
            </a:r>
            <a:r>
              <a:rPr lang="en-US" sz="1600" b="1" dirty="0" smtClean="0">
                <a:solidFill>
                  <a:srgbClr val="0070C0"/>
                </a:solidFill>
              </a:rPr>
              <a:t>in </a:t>
            </a:r>
            <a:r>
              <a:rPr lang="en-US" sz="1600" b="1" dirty="0" smtClean="0">
                <a:solidFill>
                  <a:srgbClr val="0070C0"/>
                </a:solidFill>
              </a:rPr>
              <a:t>Summer Plankton Assemblages</a:t>
            </a:r>
            <a:endParaRPr lang="en-US" sz="1800" dirty="0" smtClean="0">
              <a:solidFill>
                <a:srgbClr val="0070C0"/>
              </a:solidFill>
            </a:endParaRPr>
          </a:p>
          <a:p>
            <a:endParaRPr lang="en-US" sz="1800" dirty="0" smtClean="0">
              <a:solidFill>
                <a:srgbClr val="0070C0"/>
              </a:solidFill>
            </a:endParaRPr>
          </a:p>
        </p:txBody>
      </p:sp>
      <p:sp>
        <p:nvSpPr>
          <p:cNvPr id="8" name="Shape 220"/>
          <p:cNvSpPr/>
          <p:nvPr/>
        </p:nvSpPr>
        <p:spPr>
          <a:xfrm>
            <a:off x="7818437" y="3162300"/>
            <a:ext cx="1216024" cy="1523999"/>
          </a:xfrm>
          <a:prstGeom prst="rect">
            <a:avLst/>
          </a:prstGeom>
          <a:blipFill>
            <a:blip r:embed="rId3" cstate="screen"/>
            <a:stretch>
              <a:fillRect/>
            </a:stretch>
          </a:blipFill>
        </p:spPr>
      </p:sp>
      <p:sp>
        <p:nvSpPr>
          <p:cNvPr id="9" name="Shape 221"/>
          <p:cNvSpPr/>
          <p:nvPr/>
        </p:nvSpPr>
        <p:spPr>
          <a:xfrm>
            <a:off x="7054475" y="4572950"/>
            <a:ext cx="1498600" cy="1123950"/>
          </a:xfrm>
          <a:prstGeom prst="rect">
            <a:avLst/>
          </a:prstGeom>
          <a:blipFill>
            <a:blip r:embed="rId4" cstate="screen"/>
            <a:stretch>
              <a:fillRect/>
            </a:stretch>
          </a:blipFill>
        </p:spPr>
      </p:sp>
      <p:sp>
        <p:nvSpPr>
          <p:cNvPr id="10" name="Shape 223"/>
          <p:cNvSpPr/>
          <p:nvPr/>
        </p:nvSpPr>
        <p:spPr>
          <a:xfrm>
            <a:off x="6993269" y="666750"/>
            <a:ext cx="1977132" cy="1412988"/>
          </a:xfrm>
          <a:prstGeom prst="rect">
            <a:avLst/>
          </a:prstGeom>
          <a:blipFill>
            <a:blip r:embed="rId5" cstate="screen"/>
            <a:stretch>
              <a:fillRect/>
            </a:stretch>
          </a:blipFill>
        </p:spPr>
      </p:sp>
      <p:sp>
        <p:nvSpPr>
          <p:cNvPr id="11" name="Shape 225"/>
          <p:cNvSpPr/>
          <p:nvPr/>
        </p:nvSpPr>
        <p:spPr>
          <a:xfrm>
            <a:off x="6991333" y="2127400"/>
            <a:ext cx="1520825" cy="1142999"/>
          </a:xfrm>
          <a:prstGeom prst="rect">
            <a:avLst/>
          </a:prstGeom>
          <a:blipFill>
            <a:blip r:embed="rId6" cstate="screen"/>
            <a:stretch>
              <a:fillRect/>
            </a:stretch>
          </a:blipFill>
        </p:spPr>
      </p:sp>
      <p:sp>
        <p:nvSpPr>
          <p:cNvPr id="12" name="Shape 224"/>
          <p:cNvSpPr/>
          <p:nvPr/>
        </p:nvSpPr>
        <p:spPr>
          <a:xfrm>
            <a:off x="7836592" y="5373050"/>
            <a:ext cx="1153564" cy="1409073"/>
          </a:xfrm>
          <a:prstGeom prst="rect">
            <a:avLst/>
          </a:prstGeom>
          <a:blipFill>
            <a:blip r:embed="rId7" cstate="screen"/>
            <a:stretch>
              <a:fillRect/>
            </a:stretch>
          </a:blipFill>
        </p:spPr>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268"/>
          <p:cNvSpPr>
            <a:spLocks noChangeArrowheads="1"/>
          </p:cNvSpPr>
          <p:nvPr/>
        </p:nvSpPr>
        <p:spPr bwMode="auto">
          <a:xfrm>
            <a:off x="1597025" y="1516063"/>
            <a:ext cx="9144000" cy="0"/>
          </a:xfrm>
          <a:prstGeom prst="rect">
            <a:avLst/>
          </a:prstGeom>
          <a:noFill/>
          <a:ln w="9525">
            <a:noFill/>
            <a:miter lim="800000"/>
            <a:headEnd/>
            <a:tailEnd/>
          </a:ln>
        </p:spPr>
        <p:txBody>
          <a:bodyPr lIns="91425" tIns="45700" rIns="91425" bIns="45700">
            <a:spAutoFit/>
          </a:bodyPr>
          <a:lstStyle/>
          <a:p>
            <a:endParaRPr lang="en-US"/>
          </a:p>
        </p:txBody>
      </p:sp>
      <p:sp>
        <p:nvSpPr>
          <p:cNvPr id="20482" name="Shape 269"/>
          <p:cNvSpPr txBox="1">
            <a:spLocks noChangeArrowheads="1"/>
          </p:cNvSpPr>
          <p:nvPr/>
        </p:nvSpPr>
        <p:spPr bwMode="auto">
          <a:xfrm>
            <a:off x="434975" y="173038"/>
            <a:ext cx="8404225" cy="457200"/>
          </a:xfrm>
          <a:prstGeom prst="rect">
            <a:avLst/>
          </a:prstGeom>
          <a:solidFill>
            <a:schemeClr val="bg1"/>
          </a:solidFill>
          <a:ln w="9525">
            <a:noFill/>
            <a:miter lim="800000"/>
            <a:headEnd/>
            <a:tailEnd/>
          </a:ln>
        </p:spPr>
        <p:txBody>
          <a:bodyPr lIns="91425" tIns="45700" rIns="91425" bIns="45700">
            <a:spAutoFit/>
          </a:bodyPr>
          <a:lstStyle/>
          <a:p>
            <a:pPr algn="ctr">
              <a:buSzPct val="25000"/>
            </a:pPr>
            <a:r>
              <a:rPr lang="en-US" sz="2400" b="1" dirty="0">
                <a:solidFill>
                  <a:srgbClr val="2562AB"/>
                </a:solidFill>
              </a:rPr>
              <a:t>Outcomes: Pathways to Higher </a:t>
            </a:r>
            <a:r>
              <a:rPr lang="en-US" sz="2400" b="1" dirty="0" smtClean="0">
                <a:solidFill>
                  <a:srgbClr val="2562AB"/>
                </a:solidFill>
              </a:rPr>
              <a:t>Education </a:t>
            </a:r>
            <a:r>
              <a:rPr lang="en-US" sz="2400" b="1" dirty="0" smtClean="0">
                <a:solidFill>
                  <a:srgbClr val="2562AB"/>
                </a:solidFill>
              </a:rPr>
              <a:t>and </a:t>
            </a:r>
            <a:r>
              <a:rPr lang="en-US" sz="2400" b="1" dirty="0" smtClean="0">
                <a:solidFill>
                  <a:srgbClr val="2562AB"/>
                </a:solidFill>
              </a:rPr>
              <a:t>Research</a:t>
            </a:r>
            <a:endParaRPr lang="en-US" sz="2400" b="1" dirty="0">
              <a:solidFill>
                <a:srgbClr val="2562AB"/>
              </a:solidFill>
            </a:endParaRPr>
          </a:p>
        </p:txBody>
      </p:sp>
      <p:sp>
        <p:nvSpPr>
          <p:cNvPr id="20483" name="Shape 270"/>
          <p:cNvSpPr txBox="1">
            <a:spLocks noChangeArrowheads="1"/>
          </p:cNvSpPr>
          <p:nvPr/>
        </p:nvSpPr>
        <p:spPr bwMode="auto">
          <a:xfrm>
            <a:off x="366713" y="881067"/>
            <a:ext cx="8777287" cy="3600945"/>
          </a:xfrm>
          <a:prstGeom prst="rect">
            <a:avLst/>
          </a:prstGeom>
          <a:noFill/>
          <a:ln w="9525">
            <a:noFill/>
            <a:miter lim="800000"/>
            <a:headEnd/>
            <a:tailEnd/>
          </a:ln>
        </p:spPr>
        <p:txBody>
          <a:bodyPr wrap="square" lIns="91425" tIns="45700" rIns="91425" bIns="45700">
            <a:spAutoFit/>
          </a:bodyPr>
          <a:lstStyle/>
          <a:p>
            <a:pPr>
              <a:buClr>
                <a:srgbClr val="000000"/>
              </a:buClr>
              <a:buSzPct val="130000"/>
              <a:buFont typeface="Arial" charset="0"/>
              <a:buNone/>
            </a:pPr>
            <a:r>
              <a:rPr lang="en-US" sz="2800" b="1" dirty="0" smtClean="0">
                <a:solidFill>
                  <a:srgbClr val="0070C0"/>
                </a:solidFill>
              </a:rPr>
              <a:t>Presentations at scientific </a:t>
            </a:r>
            <a:r>
              <a:rPr lang="en-US" sz="2800" b="1" dirty="0" smtClean="0">
                <a:solidFill>
                  <a:srgbClr val="0070C0"/>
                </a:solidFill>
              </a:rPr>
              <a:t>meetings (10 so far) </a:t>
            </a:r>
            <a:endParaRPr lang="en-US" sz="2800" b="1" dirty="0" smtClean="0">
              <a:solidFill>
                <a:srgbClr val="0070C0"/>
              </a:solidFill>
            </a:endParaRPr>
          </a:p>
          <a:p>
            <a:pPr>
              <a:buClr>
                <a:srgbClr val="000000"/>
              </a:buClr>
              <a:buSzPct val="130000"/>
              <a:buFont typeface="Arial" charset="0"/>
              <a:buNone/>
            </a:pPr>
            <a:r>
              <a:rPr lang="en-US" sz="2800" b="1" dirty="0" smtClean="0">
                <a:solidFill>
                  <a:srgbClr val="0070C0"/>
                </a:solidFill>
              </a:rPr>
              <a:t>Co-authors on publications resulting from their </a:t>
            </a:r>
            <a:r>
              <a:rPr lang="en-US" sz="2800" b="1" dirty="0" smtClean="0">
                <a:solidFill>
                  <a:srgbClr val="0070C0"/>
                </a:solidFill>
              </a:rPr>
              <a:t>work (2 so far)</a:t>
            </a:r>
            <a:endParaRPr lang="en-US" sz="2800" b="1" dirty="0" smtClean="0">
              <a:solidFill>
                <a:srgbClr val="0070C0"/>
              </a:solidFill>
            </a:endParaRPr>
          </a:p>
          <a:p>
            <a:pPr>
              <a:buClr>
                <a:srgbClr val="000000"/>
              </a:buClr>
              <a:buSzPct val="130000"/>
              <a:buFont typeface="Arial" charset="0"/>
              <a:buNone/>
            </a:pPr>
            <a:r>
              <a:rPr lang="en-US" sz="2800" b="1" dirty="0" smtClean="0">
                <a:solidFill>
                  <a:srgbClr val="0070C0"/>
                </a:solidFill>
              </a:rPr>
              <a:t>Transfer to four </a:t>
            </a:r>
            <a:r>
              <a:rPr lang="en-US" sz="2800" b="1" dirty="0">
                <a:solidFill>
                  <a:srgbClr val="0070C0"/>
                </a:solidFill>
              </a:rPr>
              <a:t>year </a:t>
            </a:r>
            <a:r>
              <a:rPr lang="en-US" sz="2800" b="1" dirty="0" smtClean="0">
                <a:solidFill>
                  <a:srgbClr val="0070C0"/>
                </a:solidFill>
              </a:rPr>
              <a:t>colleges (&gt;50%)</a:t>
            </a:r>
            <a:endParaRPr lang="en-US" sz="2800" b="1" dirty="0">
              <a:solidFill>
                <a:srgbClr val="0070C0"/>
              </a:solidFill>
            </a:endParaRPr>
          </a:p>
          <a:p>
            <a:pPr>
              <a:buClr>
                <a:srgbClr val="000000"/>
              </a:buClr>
              <a:buSzPct val="130000"/>
            </a:pPr>
            <a:r>
              <a:rPr lang="en-US" sz="2800" b="1" dirty="0" smtClean="0">
                <a:solidFill>
                  <a:srgbClr val="0070C0"/>
                </a:solidFill>
              </a:rPr>
              <a:t>Participation in additional mentored </a:t>
            </a:r>
            <a:r>
              <a:rPr lang="en-US" sz="2800" b="1" dirty="0" smtClean="0">
                <a:solidFill>
                  <a:srgbClr val="0070C0"/>
                </a:solidFill>
              </a:rPr>
              <a:t>funded research experiences (5 so far)</a:t>
            </a:r>
            <a:endParaRPr lang="en-US" sz="2800" b="1" dirty="0" smtClean="0">
              <a:solidFill>
                <a:srgbClr val="0070C0"/>
              </a:solidFill>
            </a:endParaRPr>
          </a:p>
          <a:p>
            <a:pPr>
              <a:buClr>
                <a:srgbClr val="000000"/>
              </a:buClr>
              <a:buSzPct val="130000"/>
              <a:buFont typeface="Arial" charset="0"/>
              <a:buNone/>
            </a:pPr>
            <a:r>
              <a:rPr lang="en-US" sz="2800" b="1" dirty="0" smtClean="0">
                <a:solidFill>
                  <a:srgbClr val="0070C0"/>
                </a:solidFill>
              </a:rPr>
              <a:t>Beginning graduate </a:t>
            </a:r>
            <a:r>
              <a:rPr lang="en-US" sz="2800" b="1" dirty="0" smtClean="0">
                <a:solidFill>
                  <a:srgbClr val="0070C0"/>
                </a:solidFill>
              </a:rPr>
              <a:t>programs (3 so far)</a:t>
            </a:r>
            <a:endParaRPr lang="en-US" sz="2800" b="1" dirty="0">
              <a:solidFill>
                <a:srgbClr val="0070C0"/>
              </a:solidFill>
            </a:endParaRPr>
          </a:p>
          <a:p>
            <a:endParaRPr lang="en-US" dirty="0" smtClean="0"/>
          </a:p>
          <a:p>
            <a:pPr>
              <a:buClr>
                <a:srgbClr val="000000"/>
              </a:buClr>
              <a:buSzPct val="130000"/>
            </a:pPr>
            <a:endParaRPr lang="en-US" sz="1800" dirty="0"/>
          </a:p>
        </p:txBody>
      </p:sp>
      <p:sp>
        <p:nvSpPr>
          <p:cNvPr id="7" name="Shape 276"/>
          <p:cNvSpPr>
            <a:spLocks noChangeArrowheads="1"/>
          </p:cNvSpPr>
          <p:nvPr/>
        </p:nvSpPr>
        <p:spPr bwMode="auto">
          <a:xfrm>
            <a:off x="987188" y="4119728"/>
            <a:ext cx="3276600" cy="2452688"/>
          </a:xfrm>
          <a:prstGeom prst="rect">
            <a:avLst/>
          </a:prstGeom>
          <a:blipFill dpi="0" rotWithShape="1">
            <a:blip r:embed="rId3" cstate="screen"/>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275"/>
          <p:cNvSpPr>
            <a:spLocks noChangeArrowheads="1"/>
          </p:cNvSpPr>
          <p:nvPr/>
        </p:nvSpPr>
        <p:spPr bwMode="auto">
          <a:xfrm>
            <a:off x="1597025" y="1516063"/>
            <a:ext cx="9144000" cy="0"/>
          </a:xfrm>
          <a:prstGeom prst="rect">
            <a:avLst/>
          </a:prstGeom>
          <a:noFill/>
          <a:ln w="9525">
            <a:noFill/>
            <a:miter lim="800000"/>
            <a:headEnd/>
            <a:tailEnd/>
          </a:ln>
        </p:spPr>
        <p:txBody>
          <a:bodyPr lIns="91425" tIns="45700" rIns="91425" bIns="45700">
            <a:spAutoFit/>
          </a:bodyPr>
          <a:lstStyle/>
          <a:p>
            <a:endParaRPr lang="en-US"/>
          </a:p>
        </p:txBody>
      </p:sp>
      <p:sp>
        <p:nvSpPr>
          <p:cNvPr id="24578" name="Shape 278"/>
          <p:cNvSpPr txBox="1">
            <a:spLocks noChangeArrowheads="1"/>
          </p:cNvSpPr>
          <p:nvPr/>
        </p:nvSpPr>
        <p:spPr bwMode="auto">
          <a:xfrm>
            <a:off x="1" y="173038"/>
            <a:ext cx="8839200" cy="523180"/>
          </a:xfrm>
          <a:prstGeom prst="rect">
            <a:avLst/>
          </a:prstGeom>
          <a:solidFill>
            <a:schemeClr val="bg1"/>
          </a:solidFill>
          <a:ln w="9525">
            <a:noFill/>
            <a:miter lim="800000"/>
            <a:headEnd/>
            <a:tailEnd/>
          </a:ln>
        </p:spPr>
        <p:txBody>
          <a:bodyPr wrap="square" lIns="91425" tIns="45700" rIns="91425" bIns="45700">
            <a:spAutoFit/>
          </a:bodyPr>
          <a:lstStyle/>
          <a:p>
            <a:pPr algn="ctr">
              <a:buSzPct val="25000"/>
            </a:pPr>
            <a:r>
              <a:rPr lang="en-US" sz="2800" b="1" dirty="0">
                <a:solidFill>
                  <a:srgbClr val="2562AB"/>
                </a:solidFill>
              </a:rPr>
              <a:t>Lessons Learned: Essential Elements of Success</a:t>
            </a:r>
          </a:p>
        </p:txBody>
      </p:sp>
      <p:sp>
        <p:nvSpPr>
          <p:cNvPr id="24579" name="Shape 283"/>
          <p:cNvSpPr txBox="1">
            <a:spLocks noChangeArrowheads="1"/>
          </p:cNvSpPr>
          <p:nvPr/>
        </p:nvSpPr>
        <p:spPr bwMode="auto">
          <a:xfrm>
            <a:off x="281354" y="798633"/>
            <a:ext cx="8553157" cy="6771044"/>
          </a:xfrm>
          <a:prstGeom prst="rect">
            <a:avLst/>
          </a:prstGeom>
          <a:noFill/>
          <a:ln w="9525">
            <a:noFill/>
            <a:miter lim="800000"/>
            <a:headEnd/>
            <a:tailEnd/>
          </a:ln>
        </p:spPr>
        <p:txBody>
          <a:bodyPr wrap="square" lIns="91425" tIns="45700" rIns="91425" bIns="45700">
            <a:spAutoFit/>
          </a:bodyPr>
          <a:lstStyle/>
          <a:p>
            <a:pPr marL="457200" indent="-317500">
              <a:buClr>
                <a:srgbClr val="000000"/>
              </a:buClr>
              <a:buSzPct val="130000"/>
            </a:pPr>
            <a:r>
              <a:rPr lang="en-US" sz="2200" i="1" dirty="0" smtClean="0">
                <a:solidFill>
                  <a:srgbClr val="002060"/>
                </a:solidFill>
              </a:rPr>
              <a:t>	</a:t>
            </a:r>
            <a:endParaRPr lang="en-US" sz="2200" dirty="0" smtClean="0">
              <a:solidFill>
                <a:srgbClr val="002060"/>
              </a:solidFill>
            </a:endParaRPr>
          </a:p>
          <a:p>
            <a:pPr marL="457200" indent="-317500">
              <a:buClr>
                <a:srgbClr val="000000"/>
              </a:buClr>
              <a:buSzPct val="130000"/>
              <a:buFont typeface="Arial" charset="0"/>
              <a:buChar char="•"/>
            </a:pPr>
            <a:r>
              <a:rPr lang="en-US" sz="2400" dirty="0" smtClean="0">
                <a:solidFill>
                  <a:schemeClr val="accent1">
                    <a:lumMod val="75000"/>
                  </a:schemeClr>
                </a:solidFill>
              </a:rPr>
              <a:t>Establish </a:t>
            </a:r>
            <a:r>
              <a:rPr lang="en-US" sz="2400" dirty="0">
                <a:solidFill>
                  <a:schemeClr val="accent1">
                    <a:lumMod val="75000"/>
                  </a:schemeClr>
                </a:solidFill>
              </a:rPr>
              <a:t>a strong connection with 2YC faculty for recruiting students </a:t>
            </a:r>
            <a:endParaRPr lang="en-US" sz="2400" dirty="0" smtClean="0">
              <a:solidFill>
                <a:schemeClr val="accent1">
                  <a:lumMod val="75000"/>
                </a:schemeClr>
              </a:solidFill>
            </a:endParaRPr>
          </a:p>
          <a:p>
            <a:pPr marL="457200" indent="-317500">
              <a:buClr>
                <a:srgbClr val="000000"/>
              </a:buClr>
              <a:buSzPct val="130000"/>
            </a:pPr>
            <a:r>
              <a:rPr lang="en-US" sz="2400" i="1" dirty="0" smtClean="0">
                <a:solidFill>
                  <a:schemeClr val="accent1">
                    <a:lumMod val="75000"/>
                  </a:schemeClr>
                </a:solidFill>
              </a:rPr>
              <a:t>	</a:t>
            </a:r>
            <a:r>
              <a:rPr lang="en-US" sz="2000" i="1" dirty="0" smtClean="0">
                <a:solidFill>
                  <a:schemeClr val="accent1">
                    <a:lumMod val="75000"/>
                  </a:schemeClr>
                </a:solidFill>
              </a:rPr>
              <a:t>Personal </a:t>
            </a:r>
            <a:r>
              <a:rPr lang="en-US" sz="2000" i="1" dirty="0">
                <a:solidFill>
                  <a:schemeClr val="accent1">
                    <a:lumMod val="75000"/>
                  </a:schemeClr>
                </a:solidFill>
              </a:rPr>
              <a:t>referrals from people whom the students trust are important</a:t>
            </a:r>
            <a:endParaRPr lang="en-US" sz="2400" i="1" dirty="0">
              <a:solidFill>
                <a:schemeClr val="accent1">
                  <a:lumMod val="75000"/>
                </a:schemeClr>
              </a:solidFill>
            </a:endParaRPr>
          </a:p>
          <a:p>
            <a:pPr marL="457200" indent="-317500">
              <a:buClr>
                <a:srgbClr val="000000"/>
              </a:buClr>
              <a:buSzPct val="130000"/>
              <a:buFont typeface="Arial" charset="0"/>
              <a:buChar char="•"/>
            </a:pPr>
            <a:endParaRPr lang="en-US" sz="2400" dirty="0">
              <a:solidFill>
                <a:schemeClr val="accent1">
                  <a:lumMod val="75000"/>
                </a:schemeClr>
              </a:solidFill>
            </a:endParaRPr>
          </a:p>
          <a:p>
            <a:pPr marL="457200" indent="-317500">
              <a:buClr>
                <a:srgbClr val="000000"/>
              </a:buClr>
              <a:buSzPct val="130000"/>
              <a:buFont typeface="Arial" charset="0"/>
              <a:buChar char="•"/>
            </a:pPr>
            <a:r>
              <a:rPr lang="en-US" sz="2400" dirty="0" smtClean="0">
                <a:solidFill>
                  <a:schemeClr val="accent1">
                    <a:lumMod val="75000"/>
                  </a:schemeClr>
                </a:solidFill>
              </a:rPr>
              <a:t>Prepare </a:t>
            </a:r>
            <a:r>
              <a:rPr lang="en-US" sz="2400" dirty="0">
                <a:solidFill>
                  <a:schemeClr val="accent1">
                    <a:lumMod val="75000"/>
                  </a:schemeClr>
                </a:solidFill>
              </a:rPr>
              <a:t>mentors </a:t>
            </a:r>
            <a:r>
              <a:rPr lang="en-US" sz="2400" dirty="0" smtClean="0">
                <a:solidFill>
                  <a:schemeClr val="accent1">
                    <a:lumMod val="75000"/>
                  </a:schemeClr>
                </a:solidFill>
              </a:rPr>
              <a:t>and </a:t>
            </a:r>
            <a:r>
              <a:rPr lang="en-US" sz="2400" dirty="0">
                <a:solidFill>
                  <a:schemeClr val="accent1">
                    <a:lumMod val="75000"/>
                  </a:schemeClr>
                </a:solidFill>
              </a:rPr>
              <a:t>provide </a:t>
            </a:r>
            <a:r>
              <a:rPr lang="en-US" sz="2400" dirty="0" smtClean="0">
                <a:solidFill>
                  <a:schemeClr val="accent1">
                    <a:lumMod val="75000"/>
                  </a:schemeClr>
                </a:solidFill>
              </a:rPr>
              <a:t>guidance</a:t>
            </a:r>
            <a:endParaRPr lang="en-US" sz="2400" dirty="0">
              <a:solidFill>
                <a:schemeClr val="accent1">
                  <a:lumMod val="75000"/>
                </a:schemeClr>
              </a:solidFill>
            </a:endParaRPr>
          </a:p>
          <a:p>
            <a:pPr marL="457200" indent="-317500">
              <a:buClr>
                <a:srgbClr val="000000"/>
              </a:buClr>
              <a:buSzPct val="130000"/>
              <a:buFont typeface="Arial" charset="0"/>
              <a:buNone/>
            </a:pPr>
            <a:r>
              <a:rPr lang="en-US" sz="2400" dirty="0">
                <a:solidFill>
                  <a:schemeClr val="accent1">
                    <a:lumMod val="75000"/>
                  </a:schemeClr>
                </a:solidFill>
              </a:rPr>
              <a:t>	</a:t>
            </a:r>
            <a:r>
              <a:rPr lang="en-US" sz="2000" i="1" dirty="0">
                <a:solidFill>
                  <a:schemeClr val="accent1">
                    <a:lumMod val="75000"/>
                  </a:schemeClr>
                </a:solidFill>
              </a:rPr>
              <a:t>Emphasize experiencing the “process of science”, not just a tech position</a:t>
            </a:r>
            <a:endParaRPr lang="en-US" sz="2400" i="1" dirty="0">
              <a:solidFill>
                <a:schemeClr val="accent1">
                  <a:lumMod val="75000"/>
                </a:schemeClr>
              </a:solidFill>
            </a:endParaRPr>
          </a:p>
          <a:p>
            <a:pPr marL="457200" indent="-317500">
              <a:buClr>
                <a:srgbClr val="000000"/>
              </a:buClr>
              <a:buSzPct val="130000"/>
              <a:buFont typeface="Arial" charset="0"/>
              <a:buNone/>
            </a:pPr>
            <a:endParaRPr lang="en-US" sz="2400" dirty="0" smtClean="0">
              <a:solidFill>
                <a:schemeClr val="accent1">
                  <a:lumMod val="75000"/>
                </a:schemeClr>
              </a:solidFill>
            </a:endParaRPr>
          </a:p>
          <a:p>
            <a:pPr marL="457200" indent="-317500">
              <a:buClr>
                <a:srgbClr val="000000"/>
              </a:buClr>
              <a:buSzPct val="130000"/>
              <a:buFont typeface="Arial" charset="0"/>
              <a:buChar char="•"/>
            </a:pPr>
            <a:r>
              <a:rPr lang="en-US" sz="2400" dirty="0" smtClean="0">
                <a:solidFill>
                  <a:schemeClr val="accent1">
                    <a:lumMod val="75000"/>
                  </a:schemeClr>
                </a:solidFill>
              </a:rPr>
              <a:t>Maintain </a:t>
            </a:r>
            <a:r>
              <a:rPr lang="en-US" sz="2400" dirty="0">
                <a:solidFill>
                  <a:schemeClr val="accent1">
                    <a:lumMod val="75000"/>
                  </a:schemeClr>
                </a:solidFill>
              </a:rPr>
              <a:t>a structured program within the internship experience</a:t>
            </a:r>
          </a:p>
          <a:p>
            <a:pPr marL="457200" indent="-317500">
              <a:buClr>
                <a:srgbClr val="000000"/>
              </a:buClr>
              <a:buSzPct val="130000"/>
              <a:buFont typeface="Arial" charset="0"/>
              <a:buNone/>
            </a:pPr>
            <a:r>
              <a:rPr lang="en-US" sz="2400" dirty="0">
                <a:solidFill>
                  <a:schemeClr val="accent1">
                    <a:lumMod val="75000"/>
                  </a:schemeClr>
                </a:solidFill>
              </a:rPr>
              <a:t>	</a:t>
            </a:r>
            <a:endParaRPr lang="en-US" sz="2400" i="1" dirty="0">
              <a:solidFill>
                <a:schemeClr val="accent1">
                  <a:lumMod val="75000"/>
                </a:schemeClr>
              </a:solidFill>
            </a:endParaRPr>
          </a:p>
          <a:p>
            <a:pPr marL="457200" indent="-317500">
              <a:buClr>
                <a:srgbClr val="000000"/>
              </a:buClr>
              <a:buSzPct val="130000"/>
              <a:buFont typeface="Arial" charset="0"/>
              <a:buChar char="•"/>
            </a:pPr>
            <a:r>
              <a:rPr lang="en-US" sz="2400" dirty="0" smtClean="0">
                <a:solidFill>
                  <a:schemeClr val="accent1">
                    <a:lumMod val="75000"/>
                  </a:schemeClr>
                </a:solidFill>
              </a:rPr>
              <a:t>Establish a strong sense of cohort identity</a:t>
            </a:r>
          </a:p>
          <a:p>
            <a:pPr marL="457200" indent="-317500">
              <a:buClr>
                <a:srgbClr val="000000"/>
              </a:buClr>
              <a:buSzPct val="130000"/>
              <a:buFont typeface="Arial" charset="0"/>
              <a:buChar char="•"/>
            </a:pPr>
            <a:endParaRPr lang="en-US" sz="2400" dirty="0">
              <a:solidFill>
                <a:schemeClr val="accent1">
                  <a:lumMod val="75000"/>
                </a:schemeClr>
              </a:solidFill>
            </a:endParaRPr>
          </a:p>
          <a:p>
            <a:pPr marL="457200" indent="-317500">
              <a:buClr>
                <a:srgbClr val="000000"/>
              </a:buClr>
              <a:buSzPct val="130000"/>
              <a:buFont typeface="Arial" charset="0"/>
              <a:buChar char="•"/>
            </a:pPr>
            <a:r>
              <a:rPr lang="en-US" sz="2400" dirty="0" smtClean="0">
                <a:solidFill>
                  <a:schemeClr val="accent1">
                    <a:lumMod val="75000"/>
                  </a:schemeClr>
                </a:solidFill>
              </a:rPr>
              <a:t>Engage the interns in the process of science</a:t>
            </a:r>
          </a:p>
          <a:p>
            <a:pPr marL="457200" indent="-317500">
              <a:buClr>
                <a:srgbClr val="000000"/>
              </a:buClr>
              <a:buSzPct val="130000"/>
              <a:buFont typeface="Arial" charset="0"/>
              <a:buChar char="•"/>
            </a:pPr>
            <a:endParaRPr lang="en-US" sz="2400" dirty="0" smtClean="0"/>
          </a:p>
          <a:p>
            <a:pPr marL="457200" indent="-317500">
              <a:buClr>
                <a:srgbClr val="000000"/>
              </a:buClr>
              <a:buSzPct val="130000"/>
              <a:buFont typeface="Arial" charset="0"/>
              <a:buNone/>
            </a:pPr>
            <a:r>
              <a:rPr lang="en-US" dirty="0" smtClean="0"/>
              <a:t>	</a:t>
            </a:r>
            <a:endParaRPr lang="en-US" i="1" dirty="0" smtClean="0"/>
          </a:p>
          <a:p>
            <a:pPr marL="457200" indent="-317500">
              <a:buClr>
                <a:srgbClr val="000000"/>
              </a:buClr>
              <a:buSzPct val="130000"/>
              <a:buFont typeface="Arial" charset="0"/>
              <a:buNone/>
            </a:pPr>
            <a:endParaRPr lang="en-US" sz="2400" i="1" dirty="0" smtClean="0"/>
          </a:p>
          <a:p>
            <a:pPr marL="457200" indent="-317500">
              <a:buClr>
                <a:srgbClr val="000000"/>
              </a:buClr>
              <a:buSzPct val="130000"/>
              <a:buFont typeface="Arial" charset="0"/>
              <a:buNone/>
            </a:pPr>
            <a:endParaRPr lang="en-US" sz="1800"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275"/>
          <p:cNvSpPr>
            <a:spLocks noChangeArrowheads="1"/>
          </p:cNvSpPr>
          <p:nvPr/>
        </p:nvSpPr>
        <p:spPr bwMode="auto">
          <a:xfrm>
            <a:off x="1597025" y="1516063"/>
            <a:ext cx="9144000" cy="0"/>
          </a:xfrm>
          <a:prstGeom prst="rect">
            <a:avLst/>
          </a:prstGeom>
          <a:noFill/>
          <a:ln w="9525">
            <a:noFill/>
            <a:miter lim="800000"/>
            <a:headEnd/>
            <a:tailEnd/>
          </a:ln>
        </p:spPr>
        <p:txBody>
          <a:bodyPr lIns="91425" tIns="45700" rIns="91425" bIns="45700">
            <a:spAutoFit/>
          </a:bodyPr>
          <a:lstStyle/>
          <a:p>
            <a:endParaRPr lang="en-US"/>
          </a:p>
        </p:txBody>
      </p:sp>
      <p:sp>
        <p:nvSpPr>
          <p:cNvPr id="24578" name="Shape 278"/>
          <p:cNvSpPr txBox="1">
            <a:spLocks noChangeArrowheads="1"/>
          </p:cNvSpPr>
          <p:nvPr/>
        </p:nvSpPr>
        <p:spPr bwMode="auto">
          <a:xfrm>
            <a:off x="174259" y="173038"/>
            <a:ext cx="8688387" cy="523180"/>
          </a:xfrm>
          <a:prstGeom prst="rect">
            <a:avLst/>
          </a:prstGeom>
          <a:solidFill>
            <a:schemeClr val="bg1"/>
          </a:solidFill>
          <a:ln w="9525">
            <a:noFill/>
            <a:miter lim="800000"/>
            <a:headEnd/>
            <a:tailEnd/>
          </a:ln>
        </p:spPr>
        <p:txBody>
          <a:bodyPr wrap="square" lIns="91425" tIns="45700" rIns="91425" bIns="45700">
            <a:spAutoFit/>
          </a:bodyPr>
          <a:lstStyle/>
          <a:p>
            <a:pPr algn="ctr">
              <a:buSzPct val="25000"/>
            </a:pPr>
            <a:r>
              <a:rPr lang="en-US" sz="2800" b="1" dirty="0">
                <a:solidFill>
                  <a:srgbClr val="2562AB"/>
                </a:solidFill>
              </a:rPr>
              <a:t>Lessons Learned: Essential Elements of Success</a:t>
            </a:r>
          </a:p>
        </p:txBody>
      </p:sp>
      <p:sp>
        <p:nvSpPr>
          <p:cNvPr id="24579" name="Shape 283"/>
          <p:cNvSpPr txBox="1">
            <a:spLocks noChangeArrowheads="1"/>
          </p:cNvSpPr>
          <p:nvPr/>
        </p:nvSpPr>
        <p:spPr bwMode="auto">
          <a:xfrm>
            <a:off x="492125" y="1009229"/>
            <a:ext cx="8181975" cy="5170606"/>
          </a:xfrm>
          <a:prstGeom prst="rect">
            <a:avLst/>
          </a:prstGeom>
          <a:noFill/>
          <a:ln w="9525">
            <a:noFill/>
            <a:miter lim="800000"/>
            <a:headEnd/>
            <a:tailEnd/>
          </a:ln>
        </p:spPr>
        <p:txBody>
          <a:bodyPr lIns="91425" tIns="45700" rIns="91425" bIns="45700">
            <a:spAutoFit/>
          </a:bodyPr>
          <a:lstStyle/>
          <a:p>
            <a:pPr marL="457200" indent="-317500">
              <a:buClr>
                <a:srgbClr val="000000"/>
              </a:buClr>
              <a:buSzPct val="130000"/>
              <a:buFont typeface="Arial" charset="0"/>
              <a:buChar char="•"/>
            </a:pPr>
            <a:r>
              <a:rPr lang="en-US" sz="2400" dirty="0" smtClean="0">
                <a:solidFill>
                  <a:schemeClr val="accent1">
                    <a:lumMod val="75000"/>
                  </a:schemeClr>
                </a:solidFill>
              </a:rPr>
              <a:t>Encourage participation of “non-traditional” students</a:t>
            </a:r>
          </a:p>
          <a:p>
            <a:pPr marL="457200" indent="-317500">
              <a:buClr>
                <a:srgbClr val="000000"/>
              </a:buClr>
              <a:buSzPct val="130000"/>
              <a:buFont typeface="Arial" charset="0"/>
              <a:buNone/>
            </a:pPr>
            <a:r>
              <a:rPr lang="en-US" sz="2400" i="1" dirty="0" smtClean="0">
                <a:solidFill>
                  <a:schemeClr val="accent1">
                    <a:lumMod val="75000"/>
                  </a:schemeClr>
                </a:solidFill>
              </a:rPr>
              <a:t>	</a:t>
            </a:r>
          </a:p>
          <a:p>
            <a:pPr marL="457200" indent="-317500">
              <a:buClr>
                <a:srgbClr val="000000"/>
              </a:buClr>
              <a:buSzPct val="130000"/>
              <a:buFont typeface="Arial" charset="0"/>
              <a:buChar char="•"/>
            </a:pPr>
            <a:r>
              <a:rPr lang="en-US" sz="2400" dirty="0" smtClean="0">
                <a:solidFill>
                  <a:schemeClr val="accent1">
                    <a:lumMod val="75000"/>
                  </a:schemeClr>
                </a:solidFill>
              </a:rPr>
              <a:t>Create overlap with other mentored research programs</a:t>
            </a:r>
          </a:p>
          <a:p>
            <a:pPr marL="457200" indent="-317500">
              <a:buClr>
                <a:srgbClr val="000000"/>
              </a:buClr>
              <a:buSzPct val="130000"/>
              <a:buFont typeface="Arial" charset="0"/>
              <a:buNone/>
            </a:pPr>
            <a:r>
              <a:rPr lang="en-US" sz="2400" i="1" dirty="0" smtClean="0">
                <a:solidFill>
                  <a:schemeClr val="accent1">
                    <a:lumMod val="75000"/>
                  </a:schemeClr>
                </a:solidFill>
              </a:rPr>
              <a:t>	</a:t>
            </a:r>
            <a:r>
              <a:rPr lang="en-US" sz="2000" i="1" dirty="0" smtClean="0">
                <a:solidFill>
                  <a:schemeClr val="accent1">
                    <a:lumMod val="75000"/>
                  </a:schemeClr>
                </a:solidFill>
              </a:rPr>
              <a:t>A critical mass of students having a shared experience</a:t>
            </a:r>
            <a:endParaRPr lang="en-US" sz="2400" i="1" dirty="0" smtClean="0">
              <a:solidFill>
                <a:schemeClr val="accent1">
                  <a:lumMod val="75000"/>
                </a:schemeClr>
              </a:solidFill>
            </a:endParaRPr>
          </a:p>
          <a:p>
            <a:pPr marL="457200" indent="-317500">
              <a:buClr>
                <a:srgbClr val="000000"/>
              </a:buClr>
              <a:buSzPct val="130000"/>
            </a:pPr>
            <a:endParaRPr lang="en-US" sz="2400" dirty="0" smtClean="0">
              <a:solidFill>
                <a:schemeClr val="accent1">
                  <a:lumMod val="75000"/>
                </a:schemeClr>
              </a:solidFill>
            </a:endParaRPr>
          </a:p>
          <a:p>
            <a:pPr marL="457200" indent="-317500">
              <a:buClr>
                <a:srgbClr val="000000"/>
              </a:buClr>
              <a:buSzPct val="130000"/>
              <a:buFont typeface="Arial" charset="0"/>
              <a:buChar char="•"/>
            </a:pPr>
            <a:r>
              <a:rPr lang="en-US" sz="2400" dirty="0" smtClean="0">
                <a:solidFill>
                  <a:schemeClr val="accent1">
                    <a:lumMod val="75000"/>
                  </a:schemeClr>
                </a:solidFill>
              </a:rPr>
              <a:t>Support and follow-up after completion of the internship</a:t>
            </a:r>
          </a:p>
          <a:p>
            <a:pPr marL="457200" indent="-317500">
              <a:buClr>
                <a:srgbClr val="000000"/>
              </a:buClr>
              <a:buSzPct val="130000"/>
              <a:buFont typeface="Arial" charset="0"/>
              <a:buNone/>
            </a:pPr>
            <a:r>
              <a:rPr lang="en-US" sz="2400" dirty="0" smtClean="0">
                <a:solidFill>
                  <a:schemeClr val="accent1">
                    <a:lumMod val="75000"/>
                  </a:schemeClr>
                </a:solidFill>
              </a:rPr>
              <a:t>	</a:t>
            </a:r>
            <a:endParaRPr lang="en-US" sz="2400" i="1" dirty="0" smtClean="0">
              <a:solidFill>
                <a:schemeClr val="accent1">
                  <a:lumMod val="75000"/>
                </a:schemeClr>
              </a:solidFill>
            </a:endParaRPr>
          </a:p>
          <a:p>
            <a:pPr marL="457200" indent="-317500">
              <a:buClr>
                <a:srgbClr val="000000"/>
              </a:buClr>
              <a:buSzPct val="130000"/>
              <a:buFont typeface="Arial" charset="0"/>
              <a:buChar char="•"/>
            </a:pPr>
            <a:r>
              <a:rPr lang="en-US" sz="2400" dirty="0" smtClean="0">
                <a:solidFill>
                  <a:schemeClr val="accent1">
                    <a:lumMod val="75000"/>
                  </a:schemeClr>
                </a:solidFill>
              </a:rPr>
              <a:t>Invest in a program coordinator for a successfully run program</a:t>
            </a:r>
          </a:p>
          <a:p>
            <a:pPr marL="457200" indent="-317500">
              <a:buClr>
                <a:srgbClr val="000000"/>
              </a:buClr>
              <a:buSzPct val="130000"/>
              <a:buFont typeface="Arial" charset="0"/>
              <a:buNone/>
            </a:pPr>
            <a:r>
              <a:rPr lang="en-US" sz="2400" i="1" dirty="0" smtClean="0">
                <a:solidFill>
                  <a:schemeClr val="accent1">
                    <a:lumMod val="75000"/>
                  </a:schemeClr>
                </a:solidFill>
              </a:rPr>
              <a:t>	</a:t>
            </a:r>
            <a:r>
              <a:rPr lang="en-US" sz="2000" i="1" dirty="0" smtClean="0">
                <a:solidFill>
                  <a:schemeClr val="accent1">
                    <a:lumMod val="75000"/>
                  </a:schemeClr>
                </a:solidFill>
              </a:rPr>
              <a:t>Time and effort required is substantial and extends well beyond the internship period</a:t>
            </a:r>
          </a:p>
          <a:p>
            <a:pPr marL="457200" indent="-317500">
              <a:buClr>
                <a:srgbClr val="000000"/>
              </a:buClr>
              <a:buSzPct val="130000"/>
              <a:buFont typeface="Arial" charset="0"/>
              <a:buNone/>
            </a:pPr>
            <a:endParaRPr lang="en-US" sz="2200" i="1" dirty="0" smtClean="0">
              <a:solidFill>
                <a:srgbClr val="002060"/>
              </a:solidFill>
            </a:endParaRPr>
          </a:p>
          <a:p>
            <a:pPr marL="457200" indent="-317500">
              <a:buClr>
                <a:srgbClr val="000000"/>
              </a:buClr>
              <a:buSzPct val="130000"/>
              <a:buFont typeface="Arial" charset="0"/>
              <a:buNone/>
            </a:pPr>
            <a:endParaRPr lang="en-US" sz="2200" i="1" dirty="0" smtClean="0">
              <a:solidFill>
                <a:srgbClr val="002060"/>
              </a:solidFill>
            </a:endParaRPr>
          </a:p>
          <a:p>
            <a:pPr marL="457200" indent="-317500">
              <a:buClr>
                <a:srgbClr val="000000"/>
              </a:buClr>
              <a:buSzPct val="130000"/>
              <a:buFont typeface="Arial" charset="0"/>
              <a:buNone/>
            </a:pPr>
            <a:r>
              <a:rPr lang="en-US" sz="2200" dirty="0" smtClean="0">
                <a:solidFill>
                  <a:srgbClr val="002060"/>
                </a:solidFill>
              </a:rPr>
              <a:t>	</a:t>
            </a:r>
            <a:endParaRPr lang="en-US" sz="2200" dirty="0">
              <a:solidFill>
                <a:srgbClr val="002060"/>
              </a:solidFill>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283"/>
          <p:cNvSpPr txBox="1">
            <a:spLocks noChangeArrowheads="1"/>
          </p:cNvSpPr>
          <p:nvPr/>
        </p:nvSpPr>
        <p:spPr bwMode="auto">
          <a:xfrm>
            <a:off x="3425566" y="0"/>
            <a:ext cx="5479283" cy="3370113"/>
          </a:xfrm>
          <a:prstGeom prst="rect">
            <a:avLst/>
          </a:prstGeom>
          <a:noFill/>
          <a:ln w="9525">
            <a:noFill/>
            <a:miter lim="800000"/>
            <a:headEnd/>
            <a:tailEnd/>
          </a:ln>
        </p:spPr>
        <p:txBody>
          <a:bodyPr wrap="square" lIns="91425" tIns="45700" rIns="91425" bIns="45700">
            <a:spAutoFit/>
          </a:bodyPr>
          <a:lstStyle/>
          <a:p>
            <a:pPr>
              <a:lnSpc>
                <a:spcPct val="150000"/>
              </a:lnSpc>
              <a:buSzPct val="25000"/>
            </a:pPr>
            <a:r>
              <a:rPr lang="en-US" sz="1800" i="1" dirty="0" smtClean="0"/>
              <a:t>“</a:t>
            </a:r>
            <a:r>
              <a:rPr lang="en-US" sz="1800" b="1" i="1" dirty="0" smtClean="0"/>
              <a:t>The </a:t>
            </a:r>
            <a:r>
              <a:rPr lang="en-US" sz="1800" b="1" i="1" dirty="0"/>
              <a:t>opportunities for community college students to work at a lab conducting research are few and far between </a:t>
            </a:r>
            <a:r>
              <a:rPr lang="en-US" sz="1800" i="1" dirty="0"/>
              <a:t>and I feel honored to have been chosen… Going forward </a:t>
            </a:r>
            <a:r>
              <a:rPr lang="en-US" sz="1800" b="1" i="1" dirty="0"/>
              <a:t>I feel better prepared to tackle any challenge which may present itself </a:t>
            </a:r>
            <a:r>
              <a:rPr lang="en-US" sz="1800" b="1" i="1" dirty="0" smtClean="0"/>
              <a:t>during </a:t>
            </a:r>
            <a:r>
              <a:rPr lang="en-US" sz="1800" b="1" i="1" dirty="0"/>
              <a:t>my academic or professional career</a:t>
            </a:r>
            <a:r>
              <a:rPr lang="en-US" sz="1800" i="1" dirty="0"/>
              <a:t> </a:t>
            </a:r>
            <a:r>
              <a:rPr lang="en-US" sz="1800" i="1" dirty="0" smtClean="0"/>
              <a:t>…”.</a:t>
            </a:r>
            <a:r>
              <a:rPr lang="en-US" sz="1800" dirty="0" smtClean="0"/>
              <a:t> </a:t>
            </a:r>
            <a:r>
              <a:rPr lang="en-US" sz="1600" dirty="0" smtClean="0"/>
              <a:t>Ben </a:t>
            </a:r>
            <a:r>
              <a:rPr lang="en-US" sz="1600" dirty="0" err="1"/>
              <a:t>Holzman</a:t>
            </a:r>
            <a:r>
              <a:rPr lang="en-US" sz="1600" dirty="0"/>
              <a:t>, PRIME </a:t>
            </a:r>
            <a:r>
              <a:rPr lang="en-US" sz="1600" dirty="0" smtClean="0"/>
              <a:t>2011, </a:t>
            </a:r>
            <a:r>
              <a:rPr lang="en-US" sz="1600" dirty="0" err="1" smtClean="0"/>
              <a:t>Cascadia</a:t>
            </a:r>
            <a:r>
              <a:rPr lang="en-US" sz="1600" dirty="0" smtClean="0"/>
              <a:t> </a:t>
            </a:r>
            <a:r>
              <a:rPr lang="en-US" sz="1600" dirty="0"/>
              <a:t>Community College 		</a:t>
            </a:r>
          </a:p>
        </p:txBody>
      </p:sp>
      <p:pic>
        <p:nvPicPr>
          <p:cNvPr id="26626" name="Picture 3" descr="DSC02574"/>
          <p:cNvPicPr>
            <a:picLocks noChangeAspect="1" noChangeArrowheads="1"/>
          </p:cNvPicPr>
          <p:nvPr/>
        </p:nvPicPr>
        <p:blipFill>
          <a:blip r:embed="rId3" cstate="screen"/>
          <a:srcRect/>
          <a:stretch>
            <a:fillRect/>
          </a:stretch>
        </p:blipFill>
        <p:spPr bwMode="auto">
          <a:xfrm>
            <a:off x="0" y="0"/>
            <a:ext cx="3317160" cy="2486880"/>
          </a:xfrm>
          <a:prstGeom prst="rect">
            <a:avLst/>
          </a:prstGeom>
          <a:noFill/>
          <a:ln w="9525">
            <a:noFill/>
            <a:miter lim="800000"/>
            <a:headEnd/>
            <a:tailEnd/>
          </a:ln>
        </p:spPr>
      </p:pic>
      <p:sp>
        <p:nvSpPr>
          <p:cNvPr id="4" name="Rectangle 3"/>
          <p:cNvSpPr/>
          <p:nvPr/>
        </p:nvSpPr>
        <p:spPr>
          <a:xfrm>
            <a:off x="267286" y="3503235"/>
            <a:ext cx="5303520" cy="3354765"/>
          </a:xfrm>
          <a:prstGeom prst="rect">
            <a:avLst/>
          </a:prstGeom>
        </p:spPr>
        <p:txBody>
          <a:bodyPr wrap="square">
            <a:spAutoFit/>
          </a:bodyPr>
          <a:lstStyle/>
          <a:p>
            <a:r>
              <a:rPr lang="en-US" sz="2000" i="1" dirty="0" smtClean="0"/>
              <a:t>"[PRIME] helped me narrow down what field of study I wanted to major in... </a:t>
            </a:r>
            <a:r>
              <a:rPr lang="en-US" sz="2000" b="1" i="1" dirty="0" smtClean="0"/>
              <a:t>I </a:t>
            </a:r>
            <a:r>
              <a:rPr lang="en-US" sz="2000" b="1" i="1" dirty="0" smtClean="0"/>
              <a:t>am ready to start making changes in my life to ensure that I graduate soon and start working towards grad school</a:t>
            </a:r>
            <a:r>
              <a:rPr lang="en-US" sz="2000" i="1" dirty="0" smtClean="0"/>
              <a:t>. .....I have a passion about school that I lost because of the same routine after three years of being in school. I am ready to start this fall term with a new strive and determination.”</a:t>
            </a:r>
            <a:r>
              <a:rPr lang="en-US" sz="1200" dirty="0" smtClean="0"/>
              <a:t/>
            </a:r>
            <a:br>
              <a:rPr lang="en-US" sz="1200" dirty="0" smtClean="0"/>
            </a:br>
            <a:r>
              <a:rPr lang="en-US" sz="1600" dirty="0" err="1" smtClean="0"/>
              <a:t>Laurelyn</a:t>
            </a:r>
            <a:r>
              <a:rPr lang="en-US" sz="1600" dirty="0" smtClean="0"/>
              <a:t> </a:t>
            </a:r>
            <a:r>
              <a:rPr lang="en-US" sz="1600" dirty="0" smtClean="0"/>
              <a:t>Perry, PRIME </a:t>
            </a:r>
            <a:r>
              <a:rPr lang="en-US" sz="1600" dirty="0" smtClean="0"/>
              <a:t>2010  Portland </a:t>
            </a:r>
            <a:r>
              <a:rPr lang="en-US" sz="1600" dirty="0" smtClean="0"/>
              <a:t>Community </a:t>
            </a:r>
            <a:r>
              <a:rPr lang="en-US" sz="1600" dirty="0" smtClean="0"/>
              <a:t>College</a:t>
            </a:r>
            <a:endParaRPr lang="en-US" sz="1600" dirty="0" smtClean="0"/>
          </a:p>
        </p:txBody>
      </p:sp>
      <p:pic>
        <p:nvPicPr>
          <p:cNvPr id="5" name="Picture 4" descr="laurelyn perry_PRIME2010.jpg"/>
          <p:cNvPicPr>
            <a:picLocks noChangeAspect="1"/>
          </p:cNvPicPr>
          <p:nvPr/>
        </p:nvPicPr>
        <p:blipFill>
          <a:blip r:embed="rId4" cstate="screen"/>
          <a:stretch>
            <a:fillRect/>
          </a:stretch>
        </p:blipFill>
        <p:spPr>
          <a:xfrm>
            <a:off x="5559048" y="3574615"/>
            <a:ext cx="4394579" cy="3283385"/>
          </a:xfrm>
          <a:prstGeom prst="rect">
            <a:avLst/>
          </a:prstGeom>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131" y="294543"/>
            <a:ext cx="8240297" cy="1815882"/>
          </a:xfrm>
          <a:prstGeom prst="rect">
            <a:avLst/>
          </a:prstGeom>
          <a:noFill/>
          <a:ln w="28575">
            <a:solidFill>
              <a:srgbClr val="002060"/>
            </a:solidFill>
          </a:ln>
        </p:spPr>
        <p:txBody>
          <a:bodyPr wrap="square" rtlCol="0">
            <a:spAutoFit/>
          </a:bodyPr>
          <a:lstStyle/>
          <a:p>
            <a:r>
              <a:rPr lang="en-US" sz="2800" dirty="0" smtClean="0">
                <a:solidFill>
                  <a:srgbClr val="002060"/>
                </a:solidFill>
              </a:rPr>
              <a:t>DISCUSSION GROUPS</a:t>
            </a:r>
          </a:p>
          <a:p>
            <a:r>
              <a:rPr lang="en-US" sz="2800" dirty="0" smtClean="0">
                <a:solidFill>
                  <a:srgbClr val="002060"/>
                </a:solidFill>
              </a:rPr>
              <a:t>What are best practices for the various types of undergraduate research?</a:t>
            </a:r>
            <a:endParaRPr lang="en-US" sz="2800" dirty="0" smtClean="0">
              <a:solidFill>
                <a:srgbClr val="002060"/>
              </a:solidFill>
            </a:endParaRPr>
          </a:p>
          <a:p>
            <a:r>
              <a:rPr lang="en-US" sz="2800" dirty="0" smtClean="0">
                <a:solidFill>
                  <a:srgbClr val="002060"/>
                </a:solidFill>
              </a:rPr>
              <a:t>  </a:t>
            </a:r>
            <a:endParaRPr lang="en-US" sz="2800" dirty="0">
              <a:solidFill>
                <a:srgbClr val="002060"/>
              </a:solidFill>
            </a:endParaRPr>
          </a:p>
        </p:txBody>
      </p:sp>
      <p:sp>
        <p:nvSpPr>
          <p:cNvPr id="3" name="TextBox 2"/>
          <p:cNvSpPr txBox="1"/>
          <p:nvPr/>
        </p:nvSpPr>
        <p:spPr>
          <a:xfrm>
            <a:off x="179218" y="2895747"/>
            <a:ext cx="1097132" cy="954107"/>
          </a:xfrm>
          <a:prstGeom prst="rect">
            <a:avLst/>
          </a:prstGeom>
          <a:noFill/>
          <a:ln w="28575">
            <a:solidFill>
              <a:srgbClr val="0070C0"/>
            </a:solidFill>
          </a:ln>
        </p:spPr>
        <p:txBody>
          <a:bodyPr wrap="square" rtlCol="0">
            <a:spAutoFit/>
          </a:bodyPr>
          <a:lstStyle/>
          <a:p>
            <a:r>
              <a:rPr lang="en-US" dirty="0" smtClean="0">
                <a:solidFill>
                  <a:srgbClr val="0070C0"/>
                </a:solidFill>
              </a:rPr>
              <a:t>Research in class w/in the curriculum</a:t>
            </a:r>
            <a:endParaRPr lang="en-US" dirty="0">
              <a:solidFill>
                <a:srgbClr val="0070C0"/>
              </a:solidFill>
            </a:endParaRPr>
          </a:p>
        </p:txBody>
      </p:sp>
      <p:sp>
        <p:nvSpPr>
          <p:cNvPr id="5" name="TextBox 4"/>
          <p:cNvSpPr txBox="1"/>
          <p:nvPr/>
        </p:nvSpPr>
        <p:spPr>
          <a:xfrm>
            <a:off x="1372919" y="2895747"/>
            <a:ext cx="937845" cy="738664"/>
          </a:xfrm>
          <a:prstGeom prst="rect">
            <a:avLst/>
          </a:prstGeom>
          <a:noFill/>
          <a:ln w="28575">
            <a:solidFill>
              <a:srgbClr val="0070C0"/>
            </a:solidFill>
          </a:ln>
        </p:spPr>
        <p:txBody>
          <a:bodyPr wrap="square" rtlCol="0">
            <a:spAutoFit/>
          </a:bodyPr>
          <a:lstStyle/>
          <a:p>
            <a:r>
              <a:rPr lang="en-US" dirty="0" smtClean="0">
                <a:solidFill>
                  <a:srgbClr val="0070C0"/>
                </a:solidFill>
              </a:rPr>
              <a:t>Special research  class</a:t>
            </a:r>
            <a:endParaRPr lang="en-US" dirty="0">
              <a:solidFill>
                <a:srgbClr val="0070C0"/>
              </a:solidFill>
            </a:endParaRPr>
          </a:p>
        </p:txBody>
      </p:sp>
      <p:sp>
        <p:nvSpPr>
          <p:cNvPr id="6" name="TextBox 5"/>
          <p:cNvSpPr txBox="1"/>
          <p:nvPr/>
        </p:nvSpPr>
        <p:spPr>
          <a:xfrm>
            <a:off x="2400300" y="2898531"/>
            <a:ext cx="1047750" cy="1169551"/>
          </a:xfrm>
          <a:prstGeom prst="rect">
            <a:avLst/>
          </a:prstGeom>
          <a:noFill/>
          <a:ln w="28575">
            <a:solidFill>
              <a:srgbClr val="0070C0"/>
            </a:solidFill>
          </a:ln>
        </p:spPr>
        <p:txBody>
          <a:bodyPr wrap="square" rtlCol="0">
            <a:spAutoFit/>
          </a:bodyPr>
          <a:lstStyle/>
          <a:p>
            <a:r>
              <a:rPr lang="en-US" dirty="0" smtClean="0">
                <a:solidFill>
                  <a:srgbClr val="0070C0"/>
                </a:solidFill>
              </a:rPr>
              <a:t>Research with 2YC faulty outside of class</a:t>
            </a:r>
            <a:endParaRPr lang="en-US" dirty="0">
              <a:solidFill>
                <a:srgbClr val="0070C0"/>
              </a:solidFill>
            </a:endParaRPr>
          </a:p>
        </p:txBody>
      </p:sp>
      <p:sp>
        <p:nvSpPr>
          <p:cNvPr id="7" name="TextBox 6"/>
          <p:cNvSpPr txBox="1"/>
          <p:nvPr/>
        </p:nvSpPr>
        <p:spPr>
          <a:xfrm>
            <a:off x="3554877" y="2892962"/>
            <a:ext cx="1295253" cy="954107"/>
          </a:xfrm>
          <a:prstGeom prst="rect">
            <a:avLst/>
          </a:prstGeom>
          <a:noFill/>
          <a:ln w="28575">
            <a:solidFill>
              <a:srgbClr val="7030A0"/>
            </a:solidFill>
          </a:ln>
        </p:spPr>
        <p:txBody>
          <a:bodyPr wrap="square" rtlCol="0">
            <a:spAutoFit/>
          </a:bodyPr>
          <a:lstStyle/>
          <a:p>
            <a:r>
              <a:rPr lang="en-US" dirty="0" smtClean="0">
                <a:solidFill>
                  <a:srgbClr val="7030A0"/>
                </a:solidFill>
              </a:rPr>
              <a:t>2YC/4YC collaboration  w/in the curriculum</a:t>
            </a:r>
            <a:endParaRPr lang="en-US" dirty="0">
              <a:solidFill>
                <a:srgbClr val="7030A0"/>
              </a:solidFill>
            </a:endParaRPr>
          </a:p>
        </p:txBody>
      </p:sp>
      <p:sp>
        <p:nvSpPr>
          <p:cNvPr id="8" name="Rectangle 7"/>
          <p:cNvSpPr/>
          <p:nvPr/>
        </p:nvSpPr>
        <p:spPr>
          <a:xfrm>
            <a:off x="4950297" y="2898948"/>
            <a:ext cx="1221903" cy="954107"/>
          </a:xfrm>
          <a:prstGeom prst="rect">
            <a:avLst/>
          </a:prstGeom>
          <a:ln w="28575">
            <a:solidFill>
              <a:srgbClr val="7030A0"/>
            </a:solidFill>
          </a:ln>
        </p:spPr>
        <p:txBody>
          <a:bodyPr wrap="square">
            <a:spAutoFit/>
          </a:bodyPr>
          <a:lstStyle/>
          <a:p>
            <a:r>
              <a:rPr lang="en-US" dirty="0" smtClean="0">
                <a:solidFill>
                  <a:srgbClr val="7030A0"/>
                </a:solidFill>
              </a:rPr>
              <a:t>2YC/4YC collaboration  outside the curriculum</a:t>
            </a:r>
            <a:endParaRPr lang="en-US" dirty="0">
              <a:solidFill>
                <a:srgbClr val="7030A0"/>
              </a:solidFill>
            </a:endParaRPr>
          </a:p>
        </p:txBody>
      </p:sp>
      <p:sp>
        <p:nvSpPr>
          <p:cNvPr id="9" name="TextBox 8"/>
          <p:cNvSpPr txBox="1"/>
          <p:nvPr/>
        </p:nvSpPr>
        <p:spPr>
          <a:xfrm>
            <a:off x="6251770" y="2895600"/>
            <a:ext cx="1187255" cy="954107"/>
          </a:xfrm>
          <a:prstGeom prst="rect">
            <a:avLst/>
          </a:prstGeom>
          <a:noFill/>
          <a:ln w="28575">
            <a:solidFill>
              <a:srgbClr val="FF0000"/>
            </a:solidFill>
          </a:ln>
        </p:spPr>
        <p:txBody>
          <a:bodyPr wrap="square" rtlCol="0">
            <a:spAutoFit/>
          </a:bodyPr>
          <a:lstStyle/>
          <a:p>
            <a:r>
              <a:rPr lang="en-US" dirty="0" smtClean="0">
                <a:solidFill>
                  <a:srgbClr val="FF0000"/>
                </a:solidFill>
              </a:rPr>
              <a:t>2YC students go to a 4YC something</a:t>
            </a:r>
            <a:endParaRPr lang="en-US" dirty="0">
              <a:solidFill>
                <a:srgbClr val="FF0000"/>
              </a:solidFill>
            </a:endParaRPr>
          </a:p>
        </p:txBody>
      </p:sp>
      <p:sp>
        <p:nvSpPr>
          <p:cNvPr id="10" name="Rectangle 9"/>
          <p:cNvSpPr/>
          <p:nvPr/>
        </p:nvSpPr>
        <p:spPr>
          <a:xfrm>
            <a:off x="7537183" y="2887980"/>
            <a:ext cx="1241057" cy="954107"/>
          </a:xfrm>
          <a:prstGeom prst="rect">
            <a:avLst/>
          </a:prstGeom>
          <a:ln w="28575">
            <a:solidFill>
              <a:schemeClr val="accent3">
                <a:lumMod val="50000"/>
              </a:schemeClr>
            </a:solidFill>
          </a:ln>
        </p:spPr>
        <p:txBody>
          <a:bodyPr wrap="square">
            <a:spAutoFit/>
          </a:bodyPr>
          <a:lstStyle/>
          <a:p>
            <a:r>
              <a:rPr lang="en-US" dirty="0" smtClean="0">
                <a:solidFill>
                  <a:schemeClr val="accent3">
                    <a:lumMod val="50000"/>
                  </a:schemeClr>
                </a:solidFill>
              </a:rPr>
              <a:t>2YC students go somewhere else</a:t>
            </a:r>
            <a:endParaRPr lang="en-US" dirty="0">
              <a:solidFill>
                <a:schemeClr val="accent3">
                  <a:lumMod val="50000"/>
                </a:schemeClr>
              </a:solidFill>
            </a:endParaRPr>
          </a:p>
        </p:txBody>
      </p:sp>
      <p:sp>
        <p:nvSpPr>
          <p:cNvPr id="11" name="TextBox 10"/>
          <p:cNvSpPr txBox="1"/>
          <p:nvPr/>
        </p:nvSpPr>
        <p:spPr>
          <a:xfrm>
            <a:off x="1385720" y="2296933"/>
            <a:ext cx="534121" cy="307777"/>
          </a:xfrm>
          <a:prstGeom prst="rect">
            <a:avLst/>
          </a:prstGeom>
          <a:noFill/>
          <a:ln w="57150">
            <a:solidFill>
              <a:srgbClr val="0070C0"/>
            </a:solidFill>
          </a:ln>
        </p:spPr>
        <p:txBody>
          <a:bodyPr wrap="none" rtlCol="0">
            <a:spAutoFit/>
          </a:bodyPr>
          <a:lstStyle/>
          <a:p>
            <a:r>
              <a:rPr lang="en-US" dirty="0" smtClean="0">
                <a:solidFill>
                  <a:srgbClr val="0070C0"/>
                </a:solidFill>
              </a:rPr>
              <a:t>2YC</a:t>
            </a:r>
            <a:endParaRPr lang="en-US" dirty="0">
              <a:solidFill>
                <a:srgbClr val="0070C0"/>
              </a:solidFill>
            </a:endParaRPr>
          </a:p>
        </p:txBody>
      </p:sp>
      <p:sp>
        <p:nvSpPr>
          <p:cNvPr id="12" name="TextBox 11"/>
          <p:cNvSpPr txBox="1"/>
          <p:nvPr/>
        </p:nvSpPr>
        <p:spPr>
          <a:xfrm>
            <a:off x="4563333" y="2330550"/>
            <a:ext cx="926087" cy="307777"/>
          </a:xfrm>
          <a:prstGeom prst="rect">
            <a:avLst/>
          </a:prstGeom>
          <a:noFill/>
          <a:ln w="57150">
            <a:solidFill>
              <a:srgbClr val="7030A0"/>
            </a:solidFill>
          </a:ln>
        </p:spPr>
        <p:txBody>
          <a:bodyPr wrap="square" rtlCol="0">
            <a:spAutoFit/>
          </a:bodyPr>
          <a:lstStyle/>
          <a:p>
            <a:r>
              <a:rPr lang="en-US" dirty="0" smtClean="0">
                <a:solidFill>
                  <a:srgbClr val="7030A0"/>
                </a:solidFill>
              </a:rPr>
              <a:t>2YC/4YC</a:t>
            </a:r>
            <a:endParaRPr lang="en-US" dirty="0">
              <a:solidFill>
                <a:srgbClr val="7030A0"/>
              </a:solidFill>
            </a:endParaRPr>
          </a:p>
        </p:txBody>
      </p:sp>
      <p:sp>
        <p:nvSpPr>
          <p:cNvPr id="13" name="TextBox 12"/>
          <p:cNvSpPr txBox="1"/>
          <p:nvPr/>
        </p:nvSpPr>
        <p:spPr>
          <a:xfrm>
            <a:off x="7511222" y="2324360"/>
            <a:ext cx="1309974" cy="307777"/>
          </a:xfrm>
          <a:prstGeom prst="rect">
            <a:avLst/>
          </a:prstGeom>
          <a:noFill/>
          <a:ln w="57150">
            <a:solidFill>
              <a:schemeClr val="accent3">
                <a:lumMod val="50000"/>
              </a:schemeClr>
            </a:solidFill>
          </a:ln>
        </p:spPr>
        <p:txBody>
          <a:bodyPr wrap="none" rtlCol="0">
            <a:spAutoFit/>
          </a:bodyPr>
          <a:lstStyle/>
          <a:p>
            <a:r>
              <a:rPr lang="en-US" dirty="0" smtClean="0">
                <a:solidFill>
                  <a:schemeClr val="accent3">
                    <a:lumMod val="50000"/>
                  </a:schemeClr>
                </a:solidFill>
              </a:rPr>
              <a:t>Lots of Places</a:t>
            </a:r>
            <a:endParaRPr lang="en-US" dirty="0">
              <a:solidFill>
                <a:schemeClr val="accent3">
                  <a:lumMod val="50000"/>
                </a:schemeClr>
              </a:solidFill>
            </a:endParaRPr>
          </a:p>
        </p:txBody>
      </p:sp>
      <p:cxnSp>
        <p:nvCxnSpPr>
          <p:cNvPr id="15" name="Straight Connector 14"/>
          <p:cNvCxnSpPr/>
          <p:nvPr/>
        </p:nvCxnSpPr>
        <p:spPr>
          <a:xfrm flipV="1">
            <a:off x="149382" y="2522137"/>
            <a:ext cx="1217194" cy="83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11174" y="2494159"/>
            <a:ext cx="1772428" cy="193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57600" y="2505076"/>
            <a:ext cx="910066" cy="410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84117" y="2483181"/>
            <a:ext cx="416031" cy="43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29532" y="2475781"/>
            <a:ext cx="655608" cy="862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561145" y="2314169"/>
            <a:ext cx="534121" cy="307777"/>
          </a:xfrm>
          <a:prstGeom prst="rect">
            <a:avLst/>
          </a:prstGeom>
          <a:noFill/>
          <a:ln w="57150">
            <a:solidFill>
              <a:srgbClr val="FF0000"/>
            </a:solidFill>
          </a:ln>
        </p:spPr>
        <p:txBody>
          <a:bodyPr wrap="square" rtlCol="0">
            <a:spAutoFit/>
          </a:bodyPr>
          <a:lstStyle/>
          <a:p>
            <a:r>
              <a:rPr lang="en-US" dirty="0" smtClean="0">
                <a:solidFill>
                  <a:srgbClr val="FF0000"/>
                </a:solidFill>
              </a:rPr>
              <a:t>4YC</a:t>
            </a:r>
            <a:endParaRPr lang="en-US" dirty="0">
              <a:solidFill>
                <a:srgbClr val="FF0000"/>
              </a:solidFill>
            </a:endParaRPr>
          </a:p>
        </p:txBody>
      </p:sp>
      <p:cxnSp>
        <p:nvCxnSpPr>
          <p:cNvPr id="57" name="Straight Connector 56"/>
          <p:cNvCxnSpPr/>
          <p:nvPr/>
        </p:nvCxnSpPr>
        <p:spPr>
          <a:xfrm>
            <a:off x="7112240" y="2509905"/>
            <a:ext cx="416031" cy="43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12874" y="5106572"/>
            <a:ext cx="4599336" cy="830997"/>
          </a:xfrm>
          <a:prstGeom prst="rect">
            <a:avLst/>
          </a:prstGeom>
          <a:noFill/>
        </p:spPr>
        <p:txBody>
          <a:bodyPr wrap="none" rtlCol="0">
            <a:spAutoFit/>
          </a:bodyPr>
          <a:lstStyle/>
          <a:p>
            <a:r>
              <a:rPr lang="en-US" sz="2400" b="1" dirty="0" smtClean="0">
                <a:solidFill>
                  <a:schemeClr val="bg2">
                    <a:lumMod val="75000"/>
                  </a:schemeClr>
                </a:solidFill>
              </a:rPr>
              <a:t>Pick one (or more) </a:t>
            </a:r>
          </a:p>
          <a:p>
            <a:r>
              <a:rPr lang="en-US" sz="2400" b="1" dirty="0" smtClean="0">
                <a:solidFill>
                  <a:schemeClr val="bg2">
                    <a:lumMod val="75000"/>
                  </a:schemeClr>
                </a:solidFill>
              </a:rPr>
              <a:t>Designate a  recorder/reporter</a:t>
            </a:r>
            <a:endParaRPr lang="en-US" sz="24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625" y="520505"/>
            <a:ext cx="8607228" cy="400110"/>
          </a:xfrm>
          <a:prstGeom prst="rect">
            <a:avLst/>
          </a:prstGeom>
          <a:noFill/>
        </p:spPr>
        <p:txBody>
          <a:bodyPr wrap="none" rtlCol="0">
            <a:spAutoFit/>
          </a:bodyPr>
          <a:lstStyle/>
          <a:p>
            <a:r>
              <a:rPr lang="en-US" sz="2000" b="1" dirty="0" smtClean="0">
                <a:solidFill>
                  <a:srgbClr val="002060"/>
                </a:solidFill>
              </a:rPr>
              <a:t>WHY GIVE STUDENTS  OPPORTUNITIES TO CONDUCT RESEARCH?</a:t>
            </a:r>
            <a:endParaRPr lang="en-US" sz="2000" b="1" dirty="0">
              <a:solidFill>
                <a:srgbClr val="002060"/>
              </a:solidFill>
            </a:endParaRPr>
          </a:p>
        </p:txBody>
      </p:sp>
      <p:sp>
        <p:nvSpPr>
          <p:cNvPr id="3" name="Rectangle 2"/>
          <p:cNvSpPr/>
          <p:nvPr/>
        </p:nvSpPr>
        <p:spPr>
          <a:xfrm>
            <a:off x="717452" y="1615125"/>
            <a:ext cx="7047914" cy="4154984"/>
          </a:xfrm>
          <a:prstGeom prst="rect">
            <a:avLst/>
          </a:prstGeom>
        </p:spPr>
        <p:txBody>
          <a:bodyPr wrap="square">
            <a:spAutoFit/>
          </a:bodyPr>
          <a:lstStyle/>
          <a:p>
            <a:pPr>
              <a:buFont typeface="Arial" pitchFamily="34" charset="0"/>
              <a:buChar char="•"/>
            </a:pPr>
            <a:r>
              <a:rPr lang="en-US" sz="2400" b="1" dirty="0" smtClean="0">
                <a:solidFill>
                  <a:srgbClr val="002060"/>
                </a:solidFill>
              </a:rPr>
              <a:t> Learning science by doing science</a:t>
            </a:r>
          </a:p>
          <a:p>
            <a:pPr>
              <a:buFont typeface="Arial" pitchFamily="34" charset="0"/>
              <a:buChar char="•"/>
            </a:pPr>
            <a:endParaRPr lang="en-US" sz="2400" b="1" dirty="0" smtClean="0">
              <a:solidFill>
                <a:srgbClr val="002060"/>
              </a:solidFill>
            </a:endParaRPr>
          </a:p>
          <a:p>
            <a:pPr>
              <a:buFont typeface="Arial" pitchFamily="34" charset="0"/>
              <a:buChar char="•"/>
            </a:pPr>
            <a:r>
              <a:rPr lang="en-US" sz="2400" b="1" dirty="0" smtClean="0">
                <a:solidFill>
                  <a:srgbClr val="002060"/>
                </a:solidFill>
              </a:rPr>
              <a:t> Increase skills, confidence and motivation </a:t>
            </a:r>
          </a:p>
          <a:p>
            <a:pPr>
              <a:buFont typeface="Arial" pitchFamily="34" charset="0"/>
              <a:buChar char="•"/>
            </a:pPr>
            <a:endParaRPr lang="en-US" sz="2400" b="1" dirty="0" smtClean="0">
              <a:solidFill>
                <a:srgbClr val="002060"/>
              </a:solidFill>
            </a:endParaRPr>
          </a:p>
          <a:p>
            <a:pPr>
              <a:buFont typeface="Arial" pitchFamily="34" charset="0"/>
              <a:buChar char="•"/>
            </a:pPr>
            <a:r>
              <a:rPr lang="en-US" sz="2400" b="1" dirty="0" smtClean="0">
                <a:solidFill>
                  <a:srgbClr val="002060"/>
                </a:solidFill>
              </a:rPr>
              <a:t> Increase technical skills </a:t>
            </a:r>
          </a:p>
          <a:p>
            <a:pPr>
              <a:buFont typeface="Arial" pitchFamily="34" charset="0"/>
              <a:buChar char="•"/>
            </a:pPr>
            <a:endParaRPr lang="en-US" sz="2400" b="1" dirty="0" smtClean="0">
              <a:solidFill>
                <a:srgbClr val="002060"/>
              </a:solidFill>
            </a:endParaRPr>
          </a:p>
          <a:p>
            <a:pPr>
              <a:buFont typeface="Arial" pitchFamily="34" charset="0"/>
              <a:buChar char="•"/>
            </a:pPr>
            <a:r>
              <a:rPr lang="en-US" sz="2400" b="1" dirty="0" smtClean="0">
                <a:solidFill>
                  <a:srgbClr val="002060"/>
                </a:solidFill>
              </a:rPr>
              <a:t> Increase </a:t>
            </a:r>
            <a:r>
              <a:rPr lang="en-US" sz="2400" b="1" dirty="0" smtClean="0">
                <a:solidFill>
                  <a:srgbClr val="002060"/>
                </a:solidFill>
              </a:rPr>
              <a:t>interest in a STEM career </a:t>
            </a:r>
            <a:endParaRPr lang="en-US" sz="2400" b="1" dirty="0" smtClean="0">
              <a:solidFill>
                <a:srgbClr val="002060"/>
              </a:solidFill>
            </a:endParaRPr>
          </a:p>
          <a:p>
            <a:pPr>
              <a:buFont typeface="Arial" pitchFamily="34" charset="0"/>
              <a:buChar char="•"/>
            </a:pPr>
            <a:endParaRPr lang="en-US" sz="2400" b="1" dirty="0" smtClean="0">
              <a:solidFill>
                <a:srgbClr val="002060"/>
              </a:solidFill>
            </a:endParaRPr>
          </a:p>
          <a:p>
            <a:pPr>
              <a:buFont typeface="Arial" pitchFamily="34" charset="0"/>
              <a:buChar char="•"/>
            </a:pPr>
            <a:r>
              <a:rPr lang="en-US" sz="2400" b="1" dirty="0" smtClean="0">
                <a:solidFill>
                  <a:srgbClr val="002060"/>
                </a:solidFill>
              </a:rPr>
              <a:t> Insight into what graduate school is like</a:t>
            </a:r>
          </a:p>
          <a:p>
            <a:endParaRPr lang="en-US" sz="2000" b="1" dirty="0" smtClean="0">
              <a:solidFill>
                <a:srgbClr val="002060"/>
              </a:solidFill>
            </a:endParaRPr>
          </a:p>
          <a:p>
            <a:endParaRPr lang="en-US" b="1" dirty="0" smtClean="0">
              <a:solidFill>
                <a:srgbClr val="002060"/>
              </a:solidFill>
            </a:endParaRPr>
          </a:p>
          <a:p>
            <a:endParaRPr lang="en-US" b="1" dirty="0">
              <a:solidFill>
                <a:srgbClr val="002060"/>
              </a:solidFill>
            </a:endParaRPr>
          </a:p>
        </p:txBody>
      </p:sp>
      <p:sp>
        <p:nvSpPr>
          <p:cNvPr id="6" name="TextBox 5"/>
          <p:cNvSpPr txBox="1"/>
          <p:nvPr/>
        </p:nvSpPr>
        <p:spPr>
          <a:xfrm>
            <a:off x="1294229" y="1069146"/>
            <a:ext cx="6652783" cy="338554"/>
          </a:xfrm>
          <a:prstGeom prst="rect">
            <a:avLst/>
          </a:prstGeom>
          <a:noFill/>
          <a:ln w="6350">
            <a:solidFill>
              <a:schemeClr val="tx1"/>
            </a:solidFill>
          </a:ln>
        </p:spPr>
        <p:txBody>
          <a:bodyPr wrap="none" rtlCol="0">
            <a:spAutoFit/>
          </a:bodyPr>
          <a:lstStyle/>
          <a:p>
            <a:r>
              <a:rPr lang="en-US" sz="1600" dirty="0" smtClean="0">
                <a:solidFill>
                  <a:srgbClr val="002060"/>
                </a:solidFill>
              </a:rPr>
              <a:t>There is very little research that focuses exclusively on  2YCs students </a:t>
            </a:r>
            <a:endParaRPr lang="en-US" sz="16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92" y="464235"/>
            <a:ext cx="8299937" cy="830997"/>
          </a:xfrm>
          <a:prstGeom prst="rect">
            <a:avLst/>
          </a:prstGeom>
          <a:noFill/>
        </p:spPr>
        <p:txBody>
          <a:bodyPr wrap="square" rtlCol="0">
            <a:spAutoFit/>
          </a:bodyPr>
          <a:lstStyle/>
          <a:p>
            <a:pPr algn="ctr"/>
            <a:r>
              <a:rPr lang="en-US" sz="2400" b="1" dirty="0" smtClean="0">
                <a:solidFill>
                  <a:srgbClr val="002060"/>
                </a:solidFill>
              </a:rPr>
              <a:t>WHAT RESEARCH TELLS US ABOUT </a:t>
            </a:r>
            <a:r>
              <a:rPr lang="en-US" sz="2400" b="1" dirty="0" smtClean="0">
                <a:solidFill>
                  <a:srgbClr val="002060"/>
                </a:solidFill>
              </a:rPr>
              <a:t>DESIGNING </a:t>
            </a:r>
            <a:r>
              <a:rPr lang="en-US" sz="2400" b="1" dirty="0" smtClean="0">
                <a:solidFill>
                  <a:srgbClr val="002060"/>
                </a:solidFill>
              </a:rPr>
              <a:t>UNDERGRADUATE  RESEARCH </a:t>
            </a:r>
            <a:r>
              <a:rPr lang="en-US" sz="2400" b="1" dirty="0" smtClean="0">
                <a:solidFill>
                  <a:srgbClr val="002060"/>
                </a:solidFill>
              </a:rPr>
              <a:t>EXPERIENCES</a:t>
            </a:r>
            <a:endParaRPr lang="en-US" sz="2400" b="1" dirty="0">
              <a:solidFill>
                <a:srgbClr val="002060"/>
              </a:solidFill>
            </a:endParaRPr>
          </a:p>
        </p:txBody>
      </p:sp>
      <p:sp>
        <p:nvSpPr>
          <p:cNvPr id="4" name="TextBox 3"/>
          <p:cNvSpPr txBox="1"/>
          <p:nvPr/>
        </p:nvSpPr>
        <p:spPr>
          <a:xfrm>
            <a:off x="1350499" y="5866228"/>
            <a:ext cx="6245621" cy="738664"/>
          </a:xfrm>
          <a:prstGeom prst="rect">
            <a:avLst/>
          </a:prstGeom>
          <a:noFill/>
        </p:spPr>
        <p:txBody>
          <a:bodyPr wrap="none" rtlCol="0">
            <a:spAutoFit/>
          </a:bodyPr>
          <a:lstStyle/>
          <a:p>
            <a:r>
              <a:rPr lang="en-US" dirty="0" smtClean="0">
                <a:solidFill>
                  <a:srgbClr val="002060"/>
                </a:solidFill>
              </a:rPr>
              <a:t>Russell et al. 2007 Benefits of Undergraduate Research Experience Science</a:t>
            </a:r>
          </a:p>
          <a:p>
            <a:r>
              <a:rPr lang="en-US" dirty="0" smtClean="0">
                <a:solidFill>
                  <a:srgbClr val="002060"/>
                </a:solidFill>
              </a:rPr>
              <a:t>15,000 students who had a research experience in STEM or Social Science</a:t>
            </a:r>
          </a:p>
          <a:p>
            <a:endParaRPr lang="en-US" dirty="0">
              <a:solidFill>
                <a:srgbClr val="002060"/>
              </a:solidFill>
            </a:endParaRPr>
          </a:p>
        </p:txBody>
      </p:sp>
      <p:sp>
        <p:nvSpPr>
          <p:cNvPr id="5" name="TextBox 4"/>
          <p:cNvSpPr txBox="1"/>
          <p:nvPr/>
        </p:nvSpPr>
        <p:spPr>
          <a:xfrm>
            <a:off x="436098" y="1617785"/>
            <a:ext cx="8525020" cy="3262432"/>
          </a:xfrm>
          <a:prstGeom prst="rect">
            <a:avLst/>
          </a:prstGeom>
          <a:noFill/>
        </p:spPr>
        <p:txBody>
          <a:bodyPr wrap="square" rtlCol="0">
            <a:spAutoFit/>
          </a:bodyPr>
          <a:lstStyle/>
          <a:p>
            <a:pPr>
              <a:buFont typeface="Arial" pitchFamily="34" charset="0"/>
              <a:buChar char="•"/>
            </a:pPr>
            <a:r>
              <a:rPr lang="en-US" sz="3200" dirty="0" smtClean="0">
                <a:solidFill>
                  <a:srgbClr val="002060"/>
                </a:solidFill>
              </a:rPr>
              <a:t>  No formulaic combination of activities</a:t>
            </a:r>
            <a:endParaRPr lang="en-US" sz="3200" dirty="0" smtClean="0">
              <a:solidFill>
                <a:srgbClr val="002060"/>
              </a:solidFill>
            </a:endParaRPr>
          </a:p>
          <a:p>
            <a:pPr>
              <a:buFont typeface="Arial" pitchFamily="34" charset="0"/>
              <a:buChar char="•"/>
            </a:pPr>
            <a:r>
              <a:rPr lang="en-US" sz="3200" dirty="0" smtClean="0">
                <a:solidFill>
                  <a:srgbClr val="002060"/>
                </a:solidFill>
              </a:rPr>
              <a:t>  Repetition </a:t>
            </a:r>
            <a:r>
              <a:rPr lang="en-US" sz="3200" dirty="0" smtClean="0">
                <a:solidFill>
                  <a:srgbClr val="002060"/>
                </a:solidFill>
              </a:rPr>
              <a:t>of opportunities to explore </a:t>
            </a:r>
            <a:r>
              <a:rPr lang="en-US" sz="3200" dirty="0" smtClean="0">
                <a:solidFill>
                  <a:srgbClr val="002060"/>
                </a:solidFill>
              </a:rPr>
              <a:t>	research</a:t>
            </a:r>
            <a:endParaRPr lang="en-US" sz="3200" dirty="0" smtClean="0">
              <a:solidFill>
                <a:srgbClr val="002060"/>
              </a:solidFill>
            </a:endParaRPr>
          </a:p>
          <a:p>
            <a:pPr>
              <a:buFont typeface="Arial" pitchFamily="34" charset="0"/>
              <a:buChar char="•"/>
            </a:pPr>
            <a:r>
              <a:rPr lang="en-US" sz="3200" dirty="0" smtClean="0">
                <a:solidFill>
                  <a:srgbClr val="002060"/>
                </a:solidFill>
              </a:rPr>
              <a:t>  Start </a:t>
            </a:r>
            <a:r>
              <a:rPr lang="en-US" sz="3200" dirty="0" smtClean="0">
                <a:solidFill>
                  <a:srgbClr val="002060"/>
                </a:solidFill>
              </a:rPr>
              <a:t>early in the college career (or earlier)</a:t>
            </a:r>
          </a:p>
          <a:p>
            <a:pPr>
              <a:buFont typeface="Arial" pitchFamily="34" charset="0"/>
              <a:buChar char="•"/>
            </a:pPr>
            <a:r>
              <a:rPr lang="en-US" sz="3200" dirty="0" smtClean="0">
                <a:solidFill>
                  <a:srgbClr val="002060"/>
                </a:solidFill>
              </a:rPr>
              <a:t>  No </a:t>
            </a:r>
            <a:r>
              <a:rPr lang="en-US" sz="3200" dirty="0" smtClean="0">
                <a:solidFill>
                  <a:srgbClr val="002060"/>
                </a:solidFill>
              </a:rPr>
              <a:t>need for </a:t>
            </a:r>
            <a:r>
              <a:rPr lang="en-US" sz="3200" dirty="0" smtClean="0">
                <a:solidFill>
                  <a:srgbClr val="002060"/>
                </a:solidFill>
              </a:rPr>
              <a:t>separate  programs for 	underrepresented students</a:t>
            </a:r>
            <a:endParaRPr lang="en-US" sz="3200" dirty="0" smtClean="0">
              <a:solidFill>
                <a:srgbClr val="002060"/>
              </a:solidFill>
            </a:endParaRP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079" y="885386"/>
            <a:ext cx="7978403" cy="523220"/>
          </a:xfrm>
          <a:prstGeom prst="rect">
            <a:avLst/>
          </a:prstGeom>
          <a:noFill/>
          <a:ln w="28575">
            <a:solidFill>
              <a:srgbClr val="002060"/>
            </a:solidFill>
          </a:ln>
        </p:spPr>
        <p:txBody>
          <a:bodyPr wrap="none" rtlCol="0">
            <a:spAutoFit/>
          </a:bodyPr>
          <a:lstStyle/>
          <a:p>
            <a:r>
              <a:rPr lang="en-US" sz="2800" dirty="0" smtClean="0">
                <a:solidFill>
                  <a:srgbClr val="002060"/>
                </a:solidFill>
              </a:rPr>
              <a:t>THE 2YC STUDENT RESEARCH  CONTINUUM</a:t>
            </a:r>
            <a:endParaRPr lang="en-US" sz="2800" dirty="0">
              <a:solidFill>
                <a:srgbClr val="002060"/>
              </a:solidFill>
            </a:endParaRPr>
          </a:p>
        </p:txBody>
      </p:sp>
      <p:sp>
        <p:nvSpPr>
          <p:cNvPr id="3" name="TextBox 2"/>
          <p:cNvSpPr txBox="1"/>
          <p:nvPr/>
        </p:nvSpPr>
        <p:spPr>
          <a:xfrm>
            <a:off x="179218" y="2895747"/>
            <a:ext cx="1097132" cy="954107"/>
          </a:xfrm>
          <a:prstGeom prst="rect">
            <a:avLst/>
          </a:prstGeom>
          <a:noFill/>
          <a:ln w="28575">
            <a:solidFill>
              <a:srgbClr val="0070C0"/>
            </a:solidFill>
          </a:ln>
        </p:spPr>
        <p:txBody>
          <a:bodyPr wrap="square" rtlCol="0">
            <a:spAutoFit/>
          </a:bodyPr>
          <a:lstStyle/>
          <a:p>
            <a:r>
              <a:rPr lang="en-US" dirty="0" smtClean="0">
                <a:solidFill>
                  <a:srgbClr val="0070C0"/>
                </a:solidFill>
              </a:rPr>
              <a:t>Research in class w/in the curriculum</a:t>
            </a:r>
            <a:endParaRPr lang="en-US" dirty="0">
              <a:solidFill>
                <a:srgbClr val="0070C0"/>
              </a:solidFill>
            </a:endParaRPr>
          </a:p>
        </p:txBody>
      </p:sp>
      <p:sp>
        <p:nvSpPr>
          <p:cNvPr id="5" name="TextBox 4"/>
          <p:cNvSpPr txBox="1"/>
          <p:nvPr/>
        </p:nvSpPr>
        <p:spPr>
          <a:xfrm>
            <a:off x="1372919" y="2895747"/>
            <a:ext cx="937845" cy="738664"/>
          </a:xfrm>
          <a:prstGeom prst="rect">
            <a:avLst/>
          </a:prstGeom>
          <a:noFill/>
          <a:ln w="28575">
            <a:solidFill>
              <a:srgbClr val="0070C0"/>
            </a:solidFill>
          </a:ln>
        </p:spPr>
        <p:txBody>
          <a:bodyPr wrap="square" rtlCol="0">
            <a:spAutoFit/>
          </a:bodyPr>
          <a:lstStyle/>
          <a:p>
            <a:r>
              <a:rPr lang="en-US" dirty="0" smtClean="0">
                <a:solidFill>
                  <a:srgbClr val="0070C0"/>
                </a:solidFill>
              </a:rPr>
              <a:t>Special research  class</a:t>
            </a:r>
            <a:endParaRPr lang="en-US" dirty="0">
              <a:solidFill>
                <a:srgbClr val="0070C0"/>
              </a:solidFill>
            </a:endParaRPr>
          </a:p>
        </p:txBody>
      </p:sp>
      <p:sp>
        <p:nvSpPr>
          <p:cNvPr id="6" name="TextBox 5"/>
          <p:cNvSpPr txBox="1"/>
          <p:nvPr/>
        </p:nvSpPr>
        <p:spPr>
          <a:xfrm>
            <a:off x="2400300" y="2898531"/>
            <a:ext cx="1047750" cy="1169551"/>
          </a:xfrm>
          <a:prstGeom prst="rect">
            <a:avLst/>
          </a:prstGeom>
          <a:noFill/>
          <a:ln w="28575">
            <a:solidFill>
              <a:srgbClr val="0070C0"/>
            </a:solidFill>
          </a:ln>
        </p:spPr>
        <p:txBody>
          <a:bodyPr wrap="square" rtlCol="0">
            <a:spAutoFit/>
          </a:bodyPr>
          <a:lstStyle/>
          <a:p>
            <a:r>
              <a:rPr lang="en-US" dirty="0" smtClean="0">
                <a:solidFill>
                  <a:srgbClr val="0070C0"/>
                </a:solidFill>
              </a:rPr>
              <a:t>Research with 2YC faulty outside of class</a:t>
            </a:r>
            <a:endParaRPr lang="en-US" dirty="0">
              <a:solidFill>
                <a:srgbClr val="0070C0"/>
              </a:solidFill>
            </a:endParaRPr>
          </a:p>
        </p:txBody>
      </p:sp>
      <p:sp>
        <p:nvSpPr>
          <p:cNvPr id="7" name="TextBox 6"/>
          <p:cNvSpPr txBox="1"/>
          <p:nvPr/>
        </p:nvSpPr>
        <p:spPr>
          <a:xfrm>
            <a:off x="3554877" y="2892962"/>
            <a:ext cx="1295253" cy="954107"/>
          </a:xfrm>
          <a:prstGeom prst="rect">
            <a:avLst/>
          </a:prstGeom>
          <a:noFill/>
          <a:ln w="28575">
            <a:solidFill>
              <a:srgbClr val="7030A0"/>
            </a:solidFill>
          </a:ln>
        </p:spPr>
        <p:txBody>
          <a:bodyPr wrap="square" rtlCol="0">
            <a:spAutoFit/>
          </a:bodyPr>
          <a:lstStyle/>
          <a:p>
            <a:r>
              <a:rPr lang="en-US" dirty="0" smtClean="0">
                <a:solidFill>
                  <a:srgbClr val="7030A0"/>
                </a:solidFill>
              </a:rPr>
              <a:t>2YC/4YC collaboration  w/in the curriculum</a:t>
            </a:r>
            <a:endParaRPr lang="en-US" dirty="0">
              <a:solidFill>
                <a:srgbClr val="7030A0"/>
              </a:solidFill>
            </a:endParaRPr>
          </a:p>
        </p:txBody>
      </p:sp>
      <p:sp>
        <p:nvSpPr>
          <p:cNvPr id="8" name="Rectangle 7"/>
          <p:cNvSpPr/>
          <p:nvPr/>
        </p:nvSpPr>
        <p:spPr>
          <a:xfrm>
            <a:off x="4950297" y="2898948"/>
            <a:ext cx="1221903" cy="954107"/>
          </a:xfrm>
          <a:prstGeom prst="rect">
            <a:avLst/>
          </a:prstGeom>
          <a:ln w="28575">
            <a:solidFill>
              <a:srgbClr val="7030A0"/>
            </a:solidFill>
          </a:ln>
        </p:spPr>
        <p:txBody>
          <a:bodyPr wrap="square">
            <a:spAutoFit/>
          </a:bodyPr>
          <a:lstStyle/>
          <a:p>
            <a:r>
              <a:rPr lang="en-US" dirty="0" smtClean="0">
                <a:solidFill>
                  <a:srgbClr val="7030A0"/>
                </a:solidFill>
              </a:rPr>
              <a:t>2YC/4YC collaboration  outside the curriculum</a:t>
            </a:r>
            <a:endParaRPr lang="en-US" dirty="0">
              <a:solidFill>
                <a:srgbClr val="7030A0"/>
              </a:solidFill>
            </a:endParaRPr>
          </a:p>
        </p:txBody>
      </p:sp>
      <p:sp>
        <p:nvSpPr>
          <p:cNvPr id="9" name="TextBox 8"/>
          <p:cNvSpPr txBox="1"/>
          <p:nvPr/>
        </p:nvSpPr>
        <p:spPr>
          <a:xfrm>
            <a:off x="6251770" y="2895600"/>
            <a:ext cx="1187255" cy="954107"/>
          </a:xfrm>
          <a:prstGeom prst="rect">
            <a:avLst/>
          </a:prstGeom>
          <a:noFill/>
          <a:ln w="28575">
            <a:solidFill>
              <a:srgbClr val="FF0000"/>
            </a:solidFill>
          </a:ln>
        </p:spPr>
        <p:txBody>
          <a:bodyPr wrap="square" rtlCol="0">
            <a:spAutoFit/>
          </a:bodyPr>
          <a:lstStyle/>
          <a:p>
            <a:r>
              <a:rPr lang="en-US" dirty="0" smtClean="0">
                <a:solidFill>
                  <a:srgbClr val="FF0000"/>
                </a:solidFill>
              </a:rPr>
              <a:t>2YC students go to a 4YC something</a:t>
            </a:r>
            <a:endParaRPr lang="en-US" dirty="0">
              <a:solidFill>
                <a:srgbClr val="FF0000"/>
              </a:solidFill>
            </a:endParaRPr>
          </a:p>
        </p:txBody>
      </p:sp>
      <p:sp>
        <p:nvSpPr>
          <p:cNvPr id="10" name="Rectangle 9"/>
          <p:cNvSpPr/>
          <p:nvPr/>
        </p:nvSpPr>
        <p:spPr>
          <a:xfrm>
            <a:off x="7537183" y="2887980"/>
            <a:ext cx="1241057" cy="954107"/>
          </a:xfrm>
          <a:prstGeom prst="rect">
            <a:avLst/>
          </a:prstGeom>
          <a:ln w="28575">
            <a:solidFill>
              <a:schemeClr val="accent3">
                <a:lumMod val="50000"/>
              </a:schemeClr>
            </a:solidFill>
          </a:ln>
        </p:spPr>
        <p:txBody>
          <a:bodyPr wrap="square">
            <a:spAutoFit/>
          </a:bodyPr>
          <a:lstStyle/>
          <a:p>
            <a:r>
              <a:rPr lang="en-US" dirty="0" smtClean="0">
                <a:solidFill>
                  <a:schemeClr val="accent3">
                    <a:lumMod val="50000"/>
                  </a:schemeClr>
                </a:solidFill>
              </a:rPr>
              <a:t>2YC students go somewhere else</a:t>
            </a:r>
            <a:endParaRPr lang="en-US" dirty="0">
              <a:solidFill>
                <a:schemeClr val="accent3">
                  <a:lumMod val="50000"/>
                </a:schemeClr>
              </a:solidFill>
            </a:endParaRPr>
          </a:p>
        </p:txBody>
      </p:sp>
      <p:sp>
        <p:nvSpPr>
          <p:cNvPr id="11" name="TextBox 10"/>
          <p:cNvSpPr txBox="1"/>
          <p:nvPr/>
        </p:nvSpPr>
        <p:spPr>
          <a:xfrm>
            <a:off x="1385720" y="2296933"/>
            <a:ext cx="534121" cy="307777"/>
          </a:xfrm>
          <a:prstGeom prst="rect">
            <a:avLst/>
          </a:prstGeom>
          <a:noFill/>
          <a:ln w="57150">
            <a:solidFill>
              <a:srgbClr val="0070C0"/>
            </a:solidFill>
          </a:ln>
        </p:spPr>
        <p:txBody>
          <a:bodyPr wrap="none" rtlCol="0">
            <a:spAutoFit/>
          </a:bodyPr>
          <a:lstStyle/>
          <a:p>
            <a:r>
              <a:rPr lang="en-US" dirty="0" smtClean="0">
                <a:solidFill>
                  <a:srgbClr val="0070C0"/>
                </a:solidFill>
              </a:rPr>
              <a:t>2YC</a:t>
            </a:r>
            <a:endParaRPr lang="en-US" dirty="0">
              <a:solidFill>
                <a:srgbClr val="0070C0"/>
              </a:solidFill>
            </a:endParaRPr>
          </a:p>
        </p:txBody>
      </p:sp>
      <p:sp>
        <p:nvSpPr>
          <p:cNvPr id="12" name="TextBox 11"/>
          <p:cNvSpPr txBox="1"/>
          <p:nvPr/>
        </p:nvSpPr>
        <p:spPr>
          <a:xfrm>
            <a:off x="4563333" y="2330550"/>
            <a:ext cx="926087" cy="307777"/>
          </a:xfrm>
          <a:prstGeom prst="rect">
            <a:avLst/>
          </a:prstGeom>
          <a:noFill/>
          <a:ln w="57150">
            <a:solidFill>
              <a:srgbClr val="7030A0"/>
            </a:solidFill>
          </a:ln>
        </p:spPr>
        <p:txBody>
          <a:bodyPr wrap="square" rtlCol="0">
            <a:spAutoFit/>
          </a:bodyPr>
          <a:lstStyle/>
          <a:p>
            <a:r>
              <a:rPr lang="en-US" dirty="0" smtClean="0">
                <a:solidFill>
                  <a:srgbClr val="7030A0"/>
                </a:solidFill>
              </a:rPr>
              <a:t>2YC/4YC</a:t>
            </a:r>
            <a:endParaRPr lang="en-US" dirty="0">
              <a:solidFill>
                <a:srgbClr val="7030A0"/>
              </a:solidFill>
            </a:endParaRPr>
          </a:p>
        </p:txBody>
      </p:sp>
      <p:sp>
        <p:nvSpPr>
          <p:cNvPr id="13" name="TextBox 12"/>
          <p:cNvSpPr txBox="1"/>
          <p:nvPr/>
        </p:nvSpPr>
        <p:spPr>
          <a:xfrm>
            <a:off x="7511222" y="2324360"/>
            <a:ext cx="1309974" cy="307777"/>
          </a:xfrm>
          <a:prstGeom prst="rect">
            <a:avLst/>
          </a:prstGeom>
          <a:noFill/>
          <a:ln w="57150">
            <a:solidFill>
              <a:schemeClr val="accent3">
                <a:lumMod val="50000"/>
              </a:schemeClr>
            </a:solidFill>
          </a:ln>
        </p:spPr>
        <p:txBody>
          <a:bodyPr wrap="none" rtlCol="0">
            <a:spAutoFit/>
          </a:bodyPr>
          <a:lstStyle/>
          <a:p>
            <a:r>
              <a:rPr lang="en-US" dirty="0" smtClean="0">
                <a:solidFill>
                  <a:schemeClr val="accent3">
                    <a:lumMod val="50000"/>
                  </a:schemeClr>
                </a:solidFill>
              </a:rPr>
              <a:t>Lots of Places</a:t>
            </a:r>
            <a:endParaRPr lang="en-US" dirty="0">
              <a:solidFill>
                <a:schemeClr val="accent3">
                  <a:lumMod val="50000"/>
                </a:schemeClr>
              </a:solidFill>
            </a:endParaRPr>
          </a:p>
        </p:txBody>
      </p:sp>
      <p:cxnSp>
        <p:nvCxnSpPr>
          <p:cNvPr id="15" name="Straight Connector 14"/>
          <p:cNvCxnSpPr/>
          <p:nvPr/>
        </p:nvCxnSpPr>
        <p:spPr>
          <a:xfrm flipV="1">
            <a:off x="149382" y="2522137"/>
            <a:ext cx="1217194" cy="83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11174" y="2494159"/>
            <a:ext cx="1772428" cy="193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57600" y="2505076"/>
            <a:ext cx="910066" cy="410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84117" y="2483181"/>
            <a:ext cx="416031" cy="43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29532" y="2475781"/>
            <a:ext cx="655608" cy="862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561145" y="2314169"/>
            <a:ext cx="534121" cy="307777"/>
          </a:xfrm>
          <a:prstGeom prst="rect">
            <a:avLst/>
          </a:prstGeom>
          <a:noFill/>
          <a:ln w="57150">
            <a:solidFill>
              <a:srgbClr val="FF0000"/>
            </a:solidFill>
          </a:ln>
        </p:spPr>
        <p:txBody>
          <a:bodyPr wrap="square" rtlCol="0">
            <a:spAutoFit/>
          </a:bodyPr>
          <a:lstStyle/>
          <a:p>
            <a:r>
              <a:rPr lang="en-US" dirty="0" smtClean="0">
                <a:solidFill>
                  <a:srgbClr val="FF0000"/>
                </a:solidFill>
              </a:rPr>
              <a:t>4YC</a:t>
            </a:r>
            <a:endParaRPr lang="en-US" dirty="0">
              <a:solidFill>
                <a:srgbClr val="FF0000"/>
              </a:solidFill>
            </a:endParaRPr>
          </a:p>
        </p:txBody>
      </p:sp>
      <p:cxnSp>
        <p:nvCxnSpPr>
          <p:cNvPr id="57" name="Straight Connector 56"/>
          <p:cNvCxnSpPr/>
          <p:nvPr/>
        </p:nvCxnSpPr>
        <p:spPr>
          <a:xfrm>
            <a:off x="7112240" y="2509905"/>
            <a:ext cx="416031" cy="43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85917" y="5233182"/>
            <a:ext cx="2395207" cy="1046440"/>
          </a:xfrm>
          <a:prstGeom prst="rect">
            <a:avLst/>
          </a:prstGeom>
          <a:noFill/>
        </p:spPr>
        <p:txBody>
          <a:bodyPr wrap="none" rtlCol="0">
            <a:spAutoFit/>
          </a:bodyPr>
          <a:lstStyle/>
          <a:p>
            <a:pPr marL="342900" indent="-342900"/>
            <a:endParaRPr lang="en-US" dirty="0" smtClean="0"/>
          </a:p>
          <a:p>
            <a:pPr marL="342900" indent="-342900"/>
            <a:r>
              <a:rPr lang="en-US" sz="2400" dirty="0" smtClean="0">
                <a:solidFill>
                  <a:srgbClr val="002060"/>
                </a:solidFill>
              </a:rPr>
              <a:t>Internships </a:t>
            </a:r>
          </a:p>
          <a:p>
            <a:pPr marL="342900" indent="-342900"/>
            <a:r>
              <a:rPr lang="en-US" sz="2400" dirty="0" smtClean="0">
                <a:solidFill>
                  <a:srgbClr val="002060"/>
                </a:solidFill>
              </a:rPr>
              <a:t>Service learning</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079" y="885386"/>
            <a:ext cx="7978403" cy="523220"/>
          </a:xfrm>
          <a:prstGeom prst="rect">
            <a:avLst/>
          </a:prstGeom>
          <a:noFill/>
          <a:ln w="28575">
            <a:solidFill>
              <a:srgbClr val="002060"/>
            </a:solidFill>
          </a:ln>
        </p:spPr>
        <p:txBody>
          <a:bodyPr wrap="none" rtlCol="0">
            <a:spAutoFit/>
          </a:bodyPr>
          <a:lstStyle/>
          <a:p>
            <a:r>
              <a:rPr lang="en-US" sz="2800" dirty="0" smtClean="0"/>
              <a:t>THE 2YC STUDENT RESEARCH  CONTINUUM</a:t>
            </a:r>
            <a:endParaRPr lang="en-US" sz="2800" dirty="0"/>
          </a:p>
        </p:txBody>
      </p:sp>
      <p:sp>
        <p:nvSpPr>
          <p:cNvPr id="3" name="TextBox 2"/>
          <p:cNvSpPr txBox="1"/>
          <p:nvPr/>
        </p:nvSpPr>
        <p:spPr>
          <a:xfrm>
            <a:off x="179218" y="2895747"/>
            <a:ext cx="1097132" cy="954107"/>
          </a:xfrm>
          <a:prstGeom prst="rect">
            <a:avLst/>
          </a:prstGeom>
          <a:noFill/>
          <a:ln w="28575">
            <a:solidFill>
              <a:srgbClr val="0070C0"/>
            </a:solidFill>
          </a:ln>
        </p:spPr>
        <p:txBody>
          <a:bodyPr wrap="square" rtlCol="0">
            <a:spAutoFit/>
          </a:bodyPr>
          <a:lstStyle/>
          <a:p>
            <a:r>
              <a:rPr lang="en-US" dirty="0" smtClean="0">
                <a:solidFill>
                  <a:srgbClr val="0070C0"/>
                </a:solidFill>
              </a:rPr>
              <a:t>Research in class w/in the curriculum</a:t>
            </a:r>
            <a:endParaRPr lang="en-US" dirty="0">
              <a:solidFill>
                <a:srgbClr val="0070C0"/>
              </a:solidFill>
            </a:endParaRPr>
          </a:p>
        </p:txBody>
      </p:sp>
      <p:sp>
        <p:nvSpPr>
          <p:cNvPr id="5" name="TextBox 4"/>
          <p:cNvSpPr txBox="1"/>
          <p:nvPr/>
        </p:nvSpPr>
        <p:spPr>
          <a:xfrm>
            <a:off x="1372919" y="2895747"/>
            <a:ext cx="937845" cy="738664"/>
          </a:xfrm>
          <a:prstGeom prst="rect">
            <a:avLst/>
          </a:prstGeom>
          <a:noFill/>
          <a:ln w="28575">
            <a:solidFill>
              <a:srgbClr val="0070C0"/>
            </a:solidFill>
          </a:ln>
        </p:spPr>
        <p:txBody>
          <a:bodyPr wrap="square" rtlCol="0">
            <a:spAutoFit/>
          </a:bodyPr>
          <a:lstStyle/>
          <a:p>
            <a:r>
              <a:rPr lang="en-US" dirty="0" smtClean="0">
                <a:solidFill>
                  <a:srgbClr val="0070C0"/>
                </a:solidFill>
              </a:rPr>
              <a:t>Special research  class</a:t>
            </a:r>
            <a:endParaRPr lang="en-US" dirty="0">
              <a:solidFill>
                <a:srgbClr val="0070C0"/>
              </a:solidFill>
            </a:endParaRPr>
          </a:p>
        </p:txBody>
      </p:sp>
      <p:sp>
        <p:nvSpPr>
          <p:cNvPr id="6" name="TextBox 5"/>
          <p:cNvSpPr txBox="1"/>
          <p:nvPr/>
        </p:nvSpPr>
        <p:spPr>
          <a:xfrm>
            <a:off x="2400300" y="2898531"/>
            <a:ext cx="1047750" cy="1169551"/>
          </a:xfrm>
          <a:prstGeom prst="rect">
            <a:avLst/>
          </a:prstGeom>
          <a:noFill/>
          <a:ln w="28575">
            <a:solidFill>
              <a:srgbClr val="0070C0"/>
            </a:solidFill>
          </a:ln>
        </p:spPr>
        <p:txBody>
          <a:bodyPr wrap="square" rtlCol="0">
            <a:spAutoFit/>
          </a:bodyPr>
          <a:lstStyle/>
          <a:p>
            <a:r>
              <a:rPr lang="en-US" dirty="0" smtClean="0">
                <a:solidFill>
                  <a:srgbClr val="0070C0"/>
                </a:solidFill>
              </a:rPr>
              <a:t>Research with 2YC faulty outside of class</a:t>
            </a:r>
            <a:endParaRPr lang="en-US" dirty="0">
              <a:solidFill>
                <a:srgbClr val="0070C0"/>
              </a:solidFill>
            </a:endParaRPr>
          </a:p>
        </p:txBody>
      </p:sp>
      <p:sp>
        <p:nvSpPr>
          <p:cNvPr id="7" name="TextBox 6"/>
          <p:cNvSpPr txBox="1"/>
          <p:nvPr/>
        </p:nvSpPr>
        <p:spPr>
          <a:xfrm>
            <a:off x="3554877" y="2892962"/>
            <a:ext cx="1295253" cy="954107"/>
          </a:xfrm>
          <a:prstGeom prst="rect">
            <a:avLst/>
          </a:prstGeom>
          <a:noFill/>
          <a:ln w="28575">
            <a:solidFill>
              <a:srgbClr val="7030A0"/>
            </a:solidFill>
          </a:ln>
        </p:spPr>
        <p:txBody>
          <a:bodyPr wrap="square" rtlCol="0">
            <a:spAutoFit/>
          </a:bodyPr>
          <a:lstStyle/>
          <a:p>
            <a:r>
              <a:rPr lang="en-US" dirty="0" smtClean="0">
                <a:solidFill>
                  <a:srgbClr val="7030A0"/>
                </a:solidFill>
              </a:rPr>
              <a:t>2YC/4YC collaboration  w/in the curriculum</a:t>
            </a:r>
            <a:endParaRPr lang="en-US" dirty="0">
              <a:solidFill>
                <a:srgbClr val="7030A0"/>
              </a:solidFill>
            </a:endParaRPr>
          </a:p>
        </p:txBody>
      </p:sp>
      <p:sp>
        <p:nvSpPr>
          <p:cNvPr id="8" name="Rectangle 7"/>
          <p:cNvSpPr/>
          <p:nvPr/>
        </p:nvSpPr>
        <p:spPr>
          <a:xfrm>
            <a:off x="4950297" y="2898948"/>
            <a:ext cx="1221903" cy="954107"/>
          </a:xfrm>
          <a:prstGeom prst="rect">
            <a:avLst/>
          </a:prstGeom>
          <a:ln w="28575">
            <a:solidFill>
              <a:srgbClr val="7030A0"/>
            </a:solidFill>
          </a:ln>
        </p:spPr>
        <p:txBody>
          <a:bodyPr wrap="square">
            <a:spAutoFit/>
          </a:bodyPr>
          <a:lstStyle/>
          <a:p>
            <a:r>
              <a:rPr lang="en-US" dirty="0" smtClean="0">
                <a:solidFill>
                  <a:srgbClr val="7030A0"/>
                </a:solidFill>
              </a:rPr>
              <a:t>2YC/4YC collaboration  outside the curriculum</a:t>
            </a:r>
            <a:endParaRPr lang="en-US" dirty="0">
              <a:solidFill>
                <a:srgbClr val="7030A0"/>
              </a:solidFill>
            </a:endParaRPr>
          </a:p>
        </p:txBody>
      </p:sp>
      <p:sp>
        <p:nvSpPr>
          <p:cNvPr id="9" name="TextBox 8"/>
          <p:cNvSpPr txBox="1"/>
          <p:nvPr/>
        </p:nvSpPr>
        <p:spPr>
          <a:xfrm>
            <a:off x="6251770" y="2895600"/>
            <a:ext cx="1187255" cy="954107"/>
          </a:xfrm>
          <a:prstGeom prst="rect">
            <a:avLst/>
          </a:prstGeom>
          <a:noFill/>
          <a:ln w="28575">
            <a:solidFill>
              <a:srgbClr val="FF0000"/>
            </a:solidFill>
          </a:ln>
        </p:spPr>
        <p:txBody>
          <a:bodyPr wrap="square" rtlCol="0">
            <a:spAutoFit/>
          </a:bodyPr>
          <a:lstStyle/>
          <a:p>
            <a:r>
              <a:rPr lang="en-US" dirty="0" smtClean="0">
                <a:solidFill>
                  <a:srgbClr val="FF0000"/>
                </a:solidFill>
              </a:rPr>
              <a:t>2YC students go to a 4YC something</a:t>
            </a:r>
            <a:endParaRPr lang="en-US" dirty="0">
              <a:solidFill>
                <a:srgbClr val="FF0000"/>
              </a:solidFill>
            </a:endParaRPr>
          </a:p>
        </p:txBody>
      </p:sp>
      <p:sp>
        <p:nvSpPr>
          <p:cNvPr id="10" name="Rectangle 9"/>
          <p:cNvSpPr/>
          <p:nvPr/>
        </p:nvSpPr>
        <p:spPr>
          <a:xfrm>
            <a:off x="7537183" y="2887980"/>
            <a:ext cx="1241057" cy="954107"/>
          </a:xfrm>
          <a:prstGeom prst="rect">
            <a:avLst/>
          </a:prstGeom>
          <a:ln w="28575">
            <a:solidFill>
              <a:srgbClr val="92D050"/>
            </a:solidFill>
          </a:ln>
        </p:spPr>
        <p:txBody>
          <a:bodyPr wrap="square">
            <a:spAutoFit/>
          </a:bodyPr>
          <a:lstStyle/>
          <a:p>
            <a:r>
              <a:rPr lang="en-US" dirty="0" smtClean="0">
                <a:solidFill>
                  <a:srgbClr val="92D050"/>
                </a:solidFill>
              </a:rPr>
              <a:t>2YC students go somewhere else</a:t>
            </a:r>
            <a:endParaRPr lang="en-US" dirty="0">
              <a:solidFill>
                <a:srgbClr val="92D050"/>
              </a:solidFill>
            </a:endParaRPr>
          </a:p>
        </p:txBody>
      </p:sp>
      <p:sp>
        <p:nvSpPr>
          <p:cNvPr id="11" name="TextBox 10"/>
          <p:cNvSpPr txBox="1"/>
          <p:nvPr/>
        </p:nvSpPr>
        <p:spPr>
          <a:xfrm>
            <a:off x="1385720" y="2296933"/>
            <a:ext cx="534121" cy="307777"/>
          </a:xfrm>
          <a:prstGeom prst="rect">
            <a:avLst/>
          </a:prstGeom>
          <a:noFill/>
          <a:ln w="57150">
            <a:solidFill>
              <a:srgbClr val="0070C0"/>
            </a:solidFill>
          </a:ln>
        </p:spPr>
        <p:txBody>
          <a:bodyPr wrap="none" rtlCol="0">
            <a:spAutoFit/>
          </a:bodyPr>
          <a:lstStyle/>
          <a:p>
            <a:r>
              <a:rPr lang="en-US" dirty="0" smtClean="0">
                <a:solidFill>
                  <a:srgbClr val="0070C0"/>
                </a:solidFill>
              </a:rPr>
              <a:t>2YC</a:t>
            </a:r>
            <a:endParaRPr lang="en-US" dirty="0">
              <a:solidFill>
                <a:srgbClr val="0070C0"/>
              </a:solidFill>
            </a:endParaRPr>
          </a:p>
        </p:txBody>
      </p:sp>
      <p:sp>
        <p:nvSpPr>
          <p:cNvPr id="12" name="TextBox 11"/>
          <p:cNvSpPr txBox="1"/>
          <p:nvPr/>
        </p:nvSpPr>
        <p:spPr>
          <a:xfrm>
            <a:off x="4563333" y="2330550"/>
            <a:ext cx="926087" cy="307777"/>
          </a:xfrm>
          <a:prstGeom prst="rect">
            <a:avLst/>
          </a:prstGeom>
          <a:noFill/>
          <a:ln w="57150">
            <a:solidFill>
              <a:srgbClr val="7030A0"/>
            </a:solidFill>
          </a:ln>
        </p:spPr>
        <p:txBody>
          <a:bodyPr wrap="square" rtlCol="0">
            <a:spAutoFit/>
          </a:bodyPr>
          <a:lstStyle/>
          <a:p>
            <a:r>
              <a:rPr lang="en-US" dirty="0" smtClean="0">
                <a:solidFill>
                  <a:srgbClr val="7030A0"/>
                </a:solidFill>
              </a:rPr>
              <a:t>2YC/4YC</a:t>
            </a:r>
            <a:endParaRPr lang="en-US" dirty="0">
              <a:solidFill>
                <a:srgbClr val="7030A0"/>
              </a:solidFill>
            </a:endParaRPr>
          </a:p>
        </p:txBody>
      </p:sp>
      <p:sp>
        <p:nvSpPr>
          <p:cNvPr id="13" name="TextBox 12"/>
          <p:cNvSpPr txBox="1"/>
          <p:nvPr/>
        </p:nvSpPr>
        <p:spPr>
          <a:xfrm>
            <a:off x="7511222" y="2324360"/>
            <a:ext cx="1309974" cy="307777"/>
          </a:xfrm>
          <a:prstGeom prst="rect">
            <a:avLst/>
          </a:prstGeom>
          <a:noFill/>
          <a:ln w="57150">
            <a:solidFill>
              <a:srgbClr val="92D050"/>
            </a:solidFill>
          </a:ln>
        </p:spPr>
        <p:txBody>
          <a:bodyPr wrap="none" rtlCol="0">
            <a:spAutoFit/>
          </a:bodyPr>
          <a:lstStyle/>
          <a:p>
            <a:r>
              <a:rPr lang="en-US" dirty="0" smtClean="0">
                <a:solidFill>
                  <a:srgbClr val="92D050"/>
                </a:solidFill>
              </a:rPr>
              <a:t>Lots of Places</a:t>
            </a:r>
            <a:endParaRPr lang="en-US" dirty="0">
              <a:solidFill>
                <a:srgbClr val="92D050"/>
              </a:solidFill>
            </a:endParaRPr>
          </a:p>
        </p:txBody>
      </p:sp>
      <p:cxnSp>
        <p:nvCxnSpPr>
          <p:cNvPr id="15" name="Straight Connector 14"/>
          <p:cNvCxnSpPr/>
          <p:nvPr/>
        </p:nvCxnSpPr>
        <p:spPr>
          <a:xfrm flipV="1">
            <a:off x="149382" y="2522137"/>
            <a:ext cx="1217194" cy="83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11174" y="2494159"/>
            <a:ext cx="1772428" cy="193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57600" y="2505076"/>
            <a:ext cx="910066" cy="410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84117" y="2483181"/>
            <a:ext cx="416031" cy="43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29532" y="2475781"/>
            <a:ext cx="655608" cy="862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561145" y="2314169"/>
            <a:ext cx="534121" cy="307777"/>
          </a:xfrm>
          <a:prstGeom prst="rect">
            <a:avLst/>
          </a:prstGeom>
          <a:noFill/>
          <a:ln w="57150">
            <a:solidFill>
              <a:srgbClr val="FF0000"/>
            </a:solidFill>
          </a:ln>
        </p:spPr>
        <p:txBody>
          <a:bodyPr wrap="square" rtlCol="0">
            <a:spAutoFit/>
          </a:bodyPr>
          <a:lstStyle/>
          <a:p>
            <a:r>
              <a:rPr lang="en-US" dirty="0" smtClean="0">
                <a:solidFill>
                  <a:srgbClr val="FF0000"/>
                </a:solidFill>
              </a:rPr>
              <a:t>4YC</a:t>
            </a:r>
            <a:endParaRPr lang="en-US" dirty="0">
              <a:solidFill>
                <a:srgbClr val="FF0000"/>
              </a:solidFill>
            </a:endParaRPr>
          </a:p>
        </p:txBody>
      </p:sp>
      <p:cxnSp>
        <p:nvCxnSpPr>
          <p:cNvPr id="57" name="Straight Connector 56"/>
          <p:cNvCxnSpPr/>
          <p:nvPr/>
        </p:nvCxnSpPr>
        <p:spPr>
          <a:xfrm>
            <a:off x="7112240" y="2509905"/>
            <a:ext cx="416031" cy="43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96933" y="4572000"/>
            <a:ext cx="7119065" cy="1415772"/>
          </a:xfrm>
          <a:prstGeom prst="rect">
            <a:avLst/>
          </a:prstGeom>
          <a:noFill/>
        </p:spPr>
        <p:txBody>
          <a:bodyPr wrap="none" rtlCol="0">
            <a:spAutoFit/>
          </a:bodyPr>
          <a:lstStyle/>
          <a:p>
            <a:pPr marL="342900" indent="-342900">
              <a:buAutoNum type="arabicPeriod"/>
            </a:pPr>
            <a:r>
              <a:rPr lang="en-US" sz="2400" b="1" dirty="0" smtClean="0">
                <a:solidFill>
                  <a:srgbClr val="FF0000"/>
                </a:solidFill>
              </a:rPr>
              <a:t>COSEE Pacific Partnership’s PRIME program</a:t>
            </a:r>
          </a:p>
          <a:p>
            <a:pPr marL="342900" indent="-342900">
              <a:buAutoNum type="arabicPeriod"/>
            </a:pPr>
            <a:r>
              <a:rPr lang="en-US" sz="2400" b="1" dirty="0" smtClean="0">
                <a:solidFill>
                  <a:srgbClr val="7030A0"/>
                </a:solidFill>
              </a:rPr>
              <a:t>2YC/4YC collaboration </a:t>
            </a:r>
            <a:r>
              <a:rPr lang="en-US" sz="2400" b="1" dirty="0" smtClean="0">
                <a:solidFill>
                  <a:srgbClr val="7030A0"/>
                </a:solidFill>
              </a:rPr>
              <a:t>– Allison Beauregard</a:t>
            </a:r>
            <a:endParaRPr lang="en-US" sz="2400" b="1" dirty="0" smtClean="0">
              <a:solidFill>
                <a:srgbClr val="7030A0"/>
              </a:solidFill>
            </a:endParaRPr>
          </a:p>
          <a:p>
            <a:pPr marL="342900" indent="-342900">
              <a:buAutoNum type="arabicPeriod"/>
            </a:pPr>
            <a:r>
              <a:rPr lang="en-US" sz="2400" b="1" dirty="0" smtClean="0">
                <a:solidFill>
                  <a:srgbClr val="0070C0"/>
                </a:solidFill>
              </a:rPr>
              <a:t>Research in the </a:t>
            </a:r>
            <a:r>
              <a:rPr lang="en-US" sz="2400" b="1" dirty="0" smtClean="0">
                <a:solidFill>
                  <a:srgbClr val="0070C0"/>
                </a:solidFill>
              </a:rPr>
              <a:t>classroom – Bob Blodgett</a:t>
            </a:r>
            <a:endParaRPr lang="en-US" sz="2400" b="1" dirty="0" smtClean="0">
              <a:solidFill>
                <a:srgbClr val="0070C0"/>
              </a:solidFill>
            </a:endParaRPr>
          </a:p>
          <a:p>
            <a:pPr marL="342900" indent="-342900">
              <a:buAutoNum type="arabicPeriod"/>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idx="4294967295"/>
          </p:nvPr>
        </p:nvSpPr>
        <p:spPr>
          <a:xfrm>
            <a:off x="228600" y="1371600"/>
            <a:ext cx="8686800" cy="1295400"/>
          </a:xfrm>
          <a:prstGeom prst="rect">
            <a:avLst/>
          </a:prstGeom>
          <a:noFill/>
          <a:ln w="38100" cap="flat">
            <a:solidFill>
              <a:srgbClr val="2562AB"/>
            </a:solidFill>
            <a:prstDash val="solid"/>
            <a:miter/>
            <a:headEnd type="none" w="med" len="med"/>
            <a:tailEnd type="none" w="med" len="med"/>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x-none" sz="2500" b="1" i="0" u="none" strike="noStrike" cap="none" baseline="0">
                <a:solidFill>
                  <a:srgbClr val="333399"/>
                </a:solidFill>
                <a:latin typeface="Arial"/>
                <a:ea typeface="Arial"/>
                <a:cs typeface="Arial"/>
                <a:sym typeface="Arial"/>
              </a:rPr>
              <a:t>The PRIME Program</a:t>
            </a:r>
            <a:br>
              <a:rPr lang="x-none" sz="2500" b="1" i="0" u="none" strike="noStrike" cap="none" baseline="0">
                <a:solidFill>
                  <a:srgbClr val="333399"/>
                </a:solidFill>
                <a:latin typeface="Arial"/>
                <a:ea typeface="Arial"/>
                <a:cs typeface="Arial"/>
                <a:sym typeface="Arial"/>
              </a:rPr>
            </a:br>
            <a:r>
              <a:rPr lang="x-none" sz="2500" b="1" i="0" u="none" strike="noStrike" cap="none" baseline="0">
                <a:solidFill>
                  <a:srgbClr val="333399"/>
                </a:solidFill>
                <a:latin typeface="Arial"/>
                <a:ea typeface="Arial"/>
                <a:cs typeface="Arial"/>
                <a:sym typeface="Arial"/>
              </a:rPr>
              <a:t>Promoting Research Investigations in the Marine Environment</a:t>
            </a:r>
          </a:p>
        </p:txBody>
      </p:sp>
      <p:sp>
        <p:nvSpPr>
          <p:cNvPr id="160" name="Shape 160"/>
          <p:cNvSpPr txBox="1">
            <a:spLocks noGrp="1"/>
          </p:cNvSpPr>
          <p:nvPr>
            <p:ph type="body" idx="4294967295"/>
          </p:nvPr>
        </p:nvSpPr>
        <p:spPr>
          <a:xfrm>
            <a:off x="760863" y="5723405"/>
            <a:ext cx="8001000" cy="820697"/>
          </a:xfrm>
          <a:prstGeom prst="rect">
            <a:avLst/>
          </a:prstGeom>
          <a:noFill/>
          <a:ln>
            <a:noFill/>
          </a:ln>
        </p:spPr>
        <p:txBody>
          <a:bodyPr lIns="91425" tIns="45700" rIns="91425" bIns="45700" anchor="t" anchorCtr="0">
            <a:spAutoFit/>
          </a:bodyPr>
          <a:lstStyle/>
          <a:p>
            <a:pPr marL="342900" marR="0" lvl="0" indent="-342900" algn="ctr" rtl="0">
              <a:spcBef>
                <a:spcPts val="440"/>
              </a:spcBef>
              <a:buClr>
                <a:schemeClr val="dk1"/>
              </a:buClr>
              <a:buSzPct val="25000"/>
              <a:buFont typeface="Arial"/>
              <a:buNone/>
            </a:pPr>
            <a:endParaRPr lang="x-none" sz="2200" b="0" i="0" u="none" strike="noStrike" cap="none" baseline="0">
              <a:solidFill>
                <a:srgbClr val="333399"/>
              </a:solidFill>
              <a:latin typeface="Arial"/>
              <a:ea typeface="Arial"/>
              <a:cs typeface="Arial"/>
              <a:sym typeface="Arial"/>
            </a:endParaRPr>
          </a:p>
          <a:p>
            <a:pPr marL="342900" marR="0" lvl="0" indent="-342900" algn="ctr" rtl="0">
              <a:spcBef>
                <a:spcPts val="440"/>
              </a:spcBef>
              <a:buClr>
                <a:schemeClr val="dk1"/>
              </a:buClr>
              <a:buSzPct val="25000"/>
              <a:buFont typeface="Arial"/>
              <a:buNone/>
            </a:pPr>
            <a:r>
              <a:rPr lang="x-none" sz="2200" b="0" i="0" u="none" strike="noStrike" cap="none" baseline="0" smtClean="0">
                <a:solidFill>
                  <a:srgbClr val="333399"/>
                </a:solidFill>
                <a:latin typeface="Arial"/>
                <a:ea typeface="Arial"/>
                <a:cs typeface="Arial"/>
                <a:sym typeface="Arial"/>
              </a:rPr>
              <a:t>2008 </a:t>
            </a:r>
            <a:r>
              <a:rPr lang="x-none" sz="2200" b="0" i="0" u="none" strike="noStrike" cap="none" baseline="0">
                <a:solidFill>
                  <a:srgbClr val="333399"/>
                </a:solidFill>
                <a:latin typeface="Arial"/>
                <a:ea typeface="Arial"/>
                <a:cs typeface="Arial"/>
                <a:sym typeface="Arial"/>
              </a:rPr>
              <a:t>– 2012 = 4</a:t>
            </a:r>
            <a:r>
              <a:rPr lang="x-none" sz="2200">
                <a:solidFill>
                  <a:srgbClr val="333399"/>
                </a:solidFill>
              </a:rPr>
              <a:t>3</a:t>
            </a:r>
            <a:r>
              <a:rPr lang="x-none" sz="2200" b="0" i="0" u="none" strike="noStrike" cap="none" baseline="0">
                <a:solidFill>
                  <a:srgbClr val="333399"/>
                </a:solidFill>
                <a:latin typeface="Arial"/>
                <a:ea typeface="Arial"/>
                <a:cs typeface="Arial"/>
                <a:sym typeface="Arial"/>
              </a:rPr>
              <a:t> student</a:t>
            </a:r>
            <a:r>
              <a:rPr lang="x-none" sz="2200">
                <a:solidFill>
                  <a:srgbClr val="333399"/>
                </a:solidFill>
              </a:rPr>
              <a:t>s with 32 scientist </a:t>
            </a:r>
            <a:r>
              <a:rPr lang="x-none" sz="2200" smtClean="0">
                <a:solidFill>
                  <a:srgbClr val="333399"/>
                </a:solidFill>
              </a:rPr>
              <a:t>mentors</a:t>
            </a:r>
            <a:endParaRPr lang="x-none" sz="2200" b="0" i="0" u="none" strike="noStrike" cap="none" baseline="0">
              <a:solidFill>
                <a:srgbClr val="333399"/>
              </a:solidFill>
              <a:latin typeface="Arial"/>
              <a:ea typeface="Arial"/>
              <a:cs typeface="Arial"/>
              <a:sym typeface="Arial"/>
            </a:endParaRPr>
          </a:p>
        </p:txBody>
      </p:sp>
      <p:sp>
        <p:nvSpPr>
          <p:cNvPr id="161" name="Shape 161"/>
          <p:cNvSpPr/>
          <p:nvPr/>
        </p:nvSpPr>
        <p:spPr>
          <a:xfrm>
            <a:off x="2209800" y="155575"/>
            <a:ext cx="3810000" cy="1041400"/>
          </a:xfrm>
          <a:prstGeom prst="rect">
            <a:avLst/>
          </a:prstGeom>
          <a:blipFill>
            <a:blip r:embed="rId3" cstate="screen"/>
            <a:stretch>
              <a:fillRect/>
            </a:stretch>
          </a:blipFill>
        </p:spPr>
      </p:sp>
      <p:sp>
        <p:nvSpPr>
          <p:cNvPr id="162" name="Shape 162"/>
          <p:cNvSpPr/>
          <p:nvPr/>
        </p:nvSpPr>
        <p:spPr>
          <a:xfrm>
            <a:off x="152400" y="5813989"/>
            <a:ext cx="990599" cy="990599"/>
          </a:xfrm>
          <a:prstGeom prst="rect">
            <a:avLst/>
          </a:prstGeom>
          <a:blipFill>
            <a:blip r:embed="rId4" cstate="screen"/>
            <a:stretch>
              <a:fillRect/>
            </a:stretch>
          </a:blipFill>
        </p:spPr>
      </p:sp>
      <p:sp>
        <p:nvSpPr>
          <p:cNvPr id="163" name="Shape 163"/>
          <p:cNvSpPr txBox="1"/>
          <p:nvPr/>
        </p:nvSpPr>
        <p:spPr>
          <a:xfrm>
            <a:off x="436728" y="3143534"/>
            <a:ext cx="8534400" cy="830956"/>
          </a:xfrm>
          <a:prstGeom prst="rect">
            <a:avLst/>
          </a:prstGeom>
          <a:noFill/>
          <a:ln>
            <a:noFill/>
          </a:ln>
        </p:spPr>
        <p:txBody>
          <a:bodyPr wrap="square" lIns="91425" tIns="45700" rIns="91425" bIns="45700" anchor="t" anchorCtr="0">
            <a:spAutoFit/>
          </a:bodyPr>
          <a:lstStyle/>
          <a:p>
            <a:pPr lvl="0" algn="ctr">
              <a:buSzPct val="25000"/>
            </a:pPr>
            <a:r>
              <a:rPr lang="en-US" sz="2400" b="1" i="0" u="none" strike="noStrike" cap="none" baseline="0" dirty="0" smtClean="0">
                <a:solidFill>
                  <a:srgbClr val="2562AB"/>
                </a:solidFill>
                <a:latin typeface="Arial"/>
                <a:ea typeface="Arial"/>
                <a:cs typeface="Arial"/>
                <a:sym typeface="Arial"/>
              </a:rPr>
              <a:t>A </a:t>
            </a:r>
            <a:r>
              <a:rPr lang="x-none" sz="2400" b="1" i="0" u="none" strike="noStrike" cap="none" baseline="0" smtClean="0">
                <a:solidFill>
                  <a:srgbClr val="2562AB"/>
                </a:solidFill>
                <a:latin typeface="Arial"/>
                <a:ea typeface="Arial"/>
                <a:cs typeface="Arial"/>
                <a:sym typeface="Arial"/>
              </a:rPr>
              <a:t>Summer </a:t>
            </a:r>
            <a:r>
              <a:rPr lang="x-none" sz="2400" b="1" i="0" u="none" strike="noStrike" cap="none" baseline="0">
                <a:solidFill>
                  <a:srgbClr val="2562AB"/>
                </a:solidFill>
                <a:latin typeface="Arial"/>
                <a:ea typeface="Arial"/>
                <a:cs typeface="Arial"/>
                <a:sym typeface="Arial"/>
              </a:rPr>
              <a:t>Internship Program </a:t>
            </a:r>
            <a:r>
              <a:rPr lang="x-none" sz="2400" b="1" smtClean="0">
                <a:solidFill>
                  <a:srgbClr val="2562AB"/>
                </a:solidFill>
                <a:latin typeface="Arial"/>
                <a:ea typeface="Arial"/>
                <a:cs typeface="Arial"/>
                <a:sym typeface="Arial"/>
              </a:rPr>
              <a:t>for Community College StudentsBased </a:t>
            </a:r>
            <a:r>
              <a:rPr lang="x-none" sz="2400" b="1" i="0" u="none" strike="noStrike" cap="none" baseline="0">
                <a:solidFill>
                  <a:srgbClr val="2562AB"/>
                </a:solidFill>
                <a:latin typeface="Arial"/>
                <a:ea typeface="Arial"/>
                <a:cs typeface="Arial"/>
                <a:sym typeface="Arial"/>
              </a:rPr>
              <a:t>at </a:t>
            </a:r>
            <a:r>
              <a:rPr lang="en-US" sz="2400" b="1" i="0" u="none" strike="noStrike" cap="none" baseline="0" dirty="0" smtClean="0">
                <a:solidFill>
                  <a:srgbClr val="2562AB"/>
                </a:solidFill>
                <a:latin typeface="Arial"/>
                <a:ea typeface="Arial"/>
                <a:cs typeface="Arial"/>
                <a:sym typeface="Arial"/>
              </a:rPr>
              <a:t>Four West Coast </a:t>
            </a:r>
            <a:r>
              <a:rPr lang="x-none" sz="2400" b="1" i="0" u="none" strike="noStrike" cap="none" baseline="0" smtClean="0">
                <a:solidFill>
                  <a:srgbClr val="2562AB"/>
                </a:solidFill>
                <a:latin typeface="Arial"/>
                <a:ea typeface="Arial"/>
                <a:cs typeface="Arial"/>
                <a:sym typeface="Arial"/>
              </a:rPr>
              <a:t>Marine Laboratories</a:t>
            </a:r>
            <a:endParaRPr lang="x-none" sz="2400" b="1" i="0" u="none" strike="noStrike" cap="none" baseline="0">
              <a:solidFill>
                <a:srgbClr val="2562AB"/>
              </a:solidFill>
              <a:latin typeface="Arial"/>
              <a:ea typeface="Arial"/>
              <a:cs typeface="Arial"/>
              <a:sym typeface="Arial"/>
            </a:endParaRPr>
          </a:p>
        </p:txBody>
      </p:sp>
      <p:sp>
        <p:nvSpPr>
          <p:cNvPr id="7" name="Rectangle 6"/>
          <p:cNvSpPr/>
          <p:nvPr/>
        </p:nvSpPr>
        <p:spPr>
          <a:xfrm>
            <a:off x="600501" y="4425906"/>
            <a:ext cx="8065827" cy="1200329"/>
          </a:xfrm>
          <a:prstGeom prst="rect">
            <a:avLst/>
          </a:prstGeom>
        </p:spPr>
        <p:txBody>
          <a:bodyPr wrap="square">
            <a:spAutoFit/>
          </a:bodyPr>
          <a:lstStyle/>
          <a:p>
            <a:r>
              <a:rPr lang="x-none" sz="2400" b="1" smtClean="0">
                <a:solidFill>
                  <a:srgbClr val="333399"/>
                </a:solidFill>
                <a:latin typeface="Arial"/>
                <a:ea typeface="Arial"/>
                <a:cs typeface="Arial"/>
                <a:sym typeface="Arial"/>
              </a:rPr>
              <a:t>PRIME is designed to give community college students the opportunity to develop research through hands-on experience working with marine scientists</a:t>
            </a:r>
            <a:r>
              <a:rPr lang="x-none" b="1" smtClean="0">
                <a:solidFill>
                  <a:srgbClr val="333399"/>
                </a:solidFill>
                <a:latin typeface="Arial"/>
                <a:ea typeface="Arial"/>
                <a:cs typeface="Arial"/>
                <a:sym typeface="Arial"/>
              </a:rPr>
              <a:t>.</a:t>
            </a:r>
            <a:endParaRPr lang="en-US"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685800" y="381000"/>
            <a:ext cx="7696200" cy="4062610"/>
          </a:xfrm>
          <a:prstGeom prst="rect">
            <a:avLst/>
          </a:prstGeom>
          <a:noFill/>
          <a:ln>
            <a:noFill/>
          </a:ln>
        </p:spPr>
        <p:txBody>
          <a:bodyPr wrap="square" lIns="91425" tIns="45700" rIns="91425" bIns="45700" anchor="t" anchorCtr="0">
            <a:spAutoFit/>
          </a:bodyPr>
          <a:lstStyle/>
          <a:p>
            <a:pPr marL="0" marR="0" lvl="0" indent="0" algn="l" rtl="0">
              <a:buSzPct val="25000"/>
              <a:buNone/>
            </a:pPr>
            <a:r>
              <a:rPr lang="x-none" sz="2400" b="1" i="0" u="none" strike="noStrike" cap="none" baseline="0">
                <a:solidFill>
                  <a:srgbClr val="0070C0"/>
                </a:solidFill>
                <a:sym typeface="Arial"/>
              </a:rPr>
              <a:t>HOW PRIME </a:t>
            </a:r>
            <a:r>
              <a:rPr lang="x-none" sz="2400" b="1" i="0" u="none" strike="noStrike" cap="none" baseline="0" smtClean="0">
                <a:solidFill>
                  <a:srgbClr val="0070C0"/>
                </a:solidFill>
                <a:sym typeface="Arial"/>
              </a:rPr>
              <a:t>WORKS</a:t>
            </a:r>
            <a:r>
              <a:rPr lang="en-US" sz="2400" b="1" i="0" u="none" strike="noStrike" cap="none" baseline="0" dirty="0" smtClean="0">
                <a:solidFill>
                  <a:srgbClr val="0070C0"/>
                </a:solidFill>
                <a:sym typeface="Arial"/>
              </a:rPr>
              <a:t>-</a:t>
            </a:r>
            <a:r>
              <a:rPr lang="en-US" sz="2400" b="1" i="0" u="none" strike="noStrike" cap="none" dirty="0" smtClean="0">
                <a:solidFill>
                  <a:srgbClr val="0070C0"/>
                </a:solidFill>
                <a:sym typeface="Arial"/>
              </a:rPr>
              <a:t> BEFORE THE INTERNSHIP</a:t>
            </a:r>
            <a:endParaRPr lang="x-none" sz="2400" b="1" i="0" u="none" strike="noStrike" cap="none" baseline="0">
              <a:solidFill>
                <a:srgbClr val="0070C0"/>
              </a:solidFill>
              <a:sym typeface="Arial"/>
            </a:endParaRPr>
          </a:p>
          <a:p>
            <a:endParaRPr lang="x-none" sz="1800" b="1" i="0" u="none" strike="noStrike" cap="none" baseline="0">
              <a:solidFill>
                <a:srgbClr val="0070C0"/>
              </a:solidFill>
              <a:sym typeface="Arial"/>
            </a:endParaRPr>
          </a:p>
          <a:p>
            <a:pPr marL="285750" marR="0" lvl="0" indent="-285750" algn="l" rtl="0">
              <a:buClr>
                <a:schemeClr val="bg2">
                  <a:lumMod val="75000"/>
                </a:schemeClr>
              </a:buClr>
              <a:buSzPct val="150000"/>
              <a:buFont typeface="Arial" pitchFamily="34" charset="0"/>
              <a:buChar char="•"/>
            </a:pPr>
            <a:r>
              <a:rPr lang="en-US" sz="2400" b="1" dirty="0" smtClean="0">
                <a:solidFill>
                  <a:srgbClr val="0070C0"/>
                </a:solidFill>
              </a:rPr>
              <a:t>Recruitment of scientists and discussion of project</a:t>
            </a:r>
          </a:p>
          <a:p>
            <a:pPr marL="285750" marR="0" lvl="0" indent="-285750" algn="l" rtl="0">
              <a:buClr>
                <a:schemeClr val="bg2">
                  <a:lumMod val="75000"/>
                </a:schemeClr>
              </a:buClr>
              <a:buSzPct val="150000"/>
              <a:buFont typeface="Arial" pitchFamily="34" charset="0"/>
              <a:buChar char="•"/>
            </a:pPr>
            <a:endParaRPr lang="en-US" sz="2400" b="1" dirty="0" smtClean="0">
              <a:solidFill>
                <a:srgbClr val="0070C0"/>
              </a:solidFill>
            </a:endParaRPr>
          </a:p>
          <a:p>
            <a:pPr marL="285750" marR="0" lvl="0" indent="-285750" algn="l" rtl="0">
              <a:buClr>
                <a:schemeClr val="bg2">
                  <a:lumMod val="75000"/>
                </a:schemeClr>
              </a:buClr>
              <a:buSzPct val="150000"/>
              <a:buFont typeface="Arial" pitchFamily="34" charset="0"/>
              <a:buChar char="•"/>
            </a:pPr>
            <a:r>
              <a:rPr lang="en-US" sz="2400" b="1" i="0" u="none" strike="noStrike" cap="none" baseline="0" dirty="0" smtClean="0">
                <a:solidFill>
                  <a:srgbClr val="0070C0"/>
                </a:solidFill>
                <a:sym typeface="Arial"/>
              </a:rPr>
              <a:t>Advertisement of PRIME</a:t>
            </a:r>
            <a:r>
              <a:rPr lang="en-US" sz="2400" b="1" i="0" u="none" strike="noStrike" cap="none" dirty="0" smtClean="0">
                <a:solidFill>
                  <a:srgbClr val="0070C0"/>
                </a:solidFill>
                <a:sym typeface="Arial"/>
              </a:rPr>
              <a:t> opportunity to 2YC faculty</a:t>
            </a:r>
          </a:p>
          <a:p>
            <a:pPr marL="285750" marR="0" lvl="0" indent="-285750" algn="l" rtl="0">
              <a:buClr>
                <a:schemeClr val="bg2">
                  <a:lumMod val="75000"/>
                </a:schemeClr>
              </a:buClr>
              <a:buSzPct val="150000"/>
            </a:pPr>
            <a:endParaRPr lang="x-none" sz="2400" b="1" smtClean="0">
              <a:solidFill>
                <a:srgbClr val="0070C0"/>
              </a:solidFill>
            </a:endParaRPr>
          </a:p>
          <a:p>
            <a:pPr marL="285750" marR="0" lvl="0" indent="-285750" algn="l" rtl="0">
              <a:buClr>
                <a:schemeClr val="bg2">
                  <a:lumMod val="75000"/>
                </a:schemeClr>
              </a:buClr>
              <a:buSzPct val="150000"/>
              <a:buFont typeface="Arial" pitchFamily="34" charset="0"/>
              <a:buChar char="•"/>
            </a:pPr>
            <a:r>
              <a:rPr lang="en-US" sz="2400" b="1" i="0" u="none" strike="noStrike" cap="none" baseline="0" dirty="0" smtClean="0">
                <a:solidFill>
                  <a:srgbClr val="0070C0"/>
                </a:solidFill>
                <a:sym typeface="Arial"/>
              </a:rPr>
              <a:t>Student</a:t>
            </a:r>
            <a:r>
              <a:rPr lang="en-US" sz="2400" b="1" i="0" u="none" strike="noStrike" cap="none" dirty="0" smtClean="0">
                <a:solidFill>
                  <a:srgbClr val="0070C0"/>
                </a:solidFill>
                <a:sym typeface="Arial"/>
              </a:rPr>
              <a:t> a</a:t>
            </a:r>
            <a:r>
              <a:rPr lang="x-none" sz="2400" b="1" i="0" u="none" strike="noStrike" cap="none" baseline="0" smtClean="0">
                <a:solidFill>
                  <a:srgbClr val="0070C0"/>
                </a:solidFill>
                <a:sym typeface="Arial"/>
              </a:rPr>
              <a:t>pplication</a:t>
            </a:r>
            <a:r>
              <a:rPr lang="en-US" sz="2400" b="1" i="0" u="none" strike="noStrike" cap="none" baseline="0" dirty="0" smtClean="0">
                <a:solidFill>
                  <a:srgbClr val="0070C0"/>
                </a:solidFill>
                <a:sym typeface="Arial"/>
              </a:rPr>
              <a:t>s</a:t>
            </a:r>
            <a:endParaRPr lang="x-none" sz="2400" b="1">
              <a:solidFill>
                <a:srgbClr val="0070C0"/>
              </a:solidFill>
            </a:endParaRPr>
          </a:p>
          <a:p>
            <a:pPr marL="285750" indent="-285750">
              <a:buClr>
                <a:schemeClr val="bg2">
                  <a:lumMod val="75000"/>
                </a:schemeClr>
              </a:buClr>
              <a:buSzPct val="150000"/>
              <a:buFont typeface="Arial" pitchFamily="34" charset="0"/>
              <a:buChar char="•"/>
            </a:pPr>
            <a:endParaRPr lang="x-none" sz="2400" b="1">
              <a:solidFill>
                <a:srgbClr val="0070C0"/>
              </a:solidFill>
            </a:endParaRPr>
          </a:p>
          <a:p>
            <a:pPr marL="285750" marR="0" lvl="0" indent="-285750" algn="l" rtl="0">
              <a:buClr>
                <a:schemeClr val="bg2">
                  <a:lumMod val="75000"/>
                </a:schemeClr>
              </a:buClr>
              <a:buSzPct val="150000"/>
              <a:buFont typeface="Arial" pitchFamily="34" charset="0"/>
              <a:buChar char="•"/>
            </a:pPr>
            <a:r>
              <a:rPr lang="en-US" sz="2400" b="1" dirty="0" smtClean="0">
                <a:solidFill>
                  <a:srgbClr val="0070C0"/>
                </a:solidFill>
              </a:rPr>
              <a:t>Selection </a:t>
            </a:r>
            <a:r>
              <a:rPr lang="x-none" sz="2400" b="1" smtClean="0">
                <a:solidFill>
                  <a:srgbClr val="0070C0"/>
                </a:solidFill>
              </a:rPr>
              <a:t>by COSEE staff</a:t>
            </a:r>
            <a:r>
              <a:rPr lang="en-US" sz="2400" b="1" dirty="0" smtClean="0">
                <a:solidFill>
                  <a:srgbClr val="0070C0"/>
                </a:solidFill>
              </a:rPr>
              <a:t> and </a:t>
            </a:r>
            <a:r>
              <a:rPr lang="x-none" sz="2400" b="1" smtClean="0">
                <a:solidFill>
                  <a:srgbClr val="0070C0"/>
                </a:solidFill>
              </a:rPr>
              <a:t>s</a:t>
            </a:r>
            <a:r>
              <a:rPr lang="x-none" sz="2400" b="1" i="0" u="none" strike="noStrike" cap="none" baseline="0" smtClean="0">
                <a:solidFill>
                  <a:srgbClr val="0070C0"/>
                </a:solidFill>
                <a:sym typeface="Arial"/>
              </a:rPr>
              <a:t>cientists </a:t>
            </a:r>
            <a:endParaRPr lang="x-none" sz="2400" b="1" i="0" u="none" strike="noStrike" cap="none" baseline="0">
              <a:solidFill>
                <a:srgbClr val="0070C0"/>
              </a:solidFill>
              <a:sym typeface="Arial"/>
            </a:endParaRPr>
          </a:p>
        </p:txBody>
      </p:sp>
      <p:sp>
        <p:nvSpPr>
          <p:cNvPr id="4" name="Shape 171"/>
          <p:cNvSpPr/>
          <p:nvPr/>
        </p:nvSpPr>
        <p:spPr>
          <a:xfrm>
            <a:off x="828942" y="4720609"/>
            <a:ext cx="2711450" cy="2033587"/>
          </a:xfrm>
          <a:prstGeom prst="rect">
            <a:avLst/>
          </a:prstGeom>
          <a:blipFill>
            <a:blip r:embed="rId3" cstate="screen"/>
            <a:stretch>
              <a:fillRect/>
            </a:stretch>
          </a:blipFill>
        </p:spPr>
      </p:sp>
      <p:sp>
        <p:nvSpPr>
          <p:cNvPr id="5" name="Shape 172"/>
          <p:cNvSpPr/>
          <p:nvPr/>
        </p:nvSpPr>
        <p:spPr>
          <a:xfrm>
            <a:off x="4876800" y="4573588"/>
            <a:ext cx="2844800" cy="2132011"/>
          </a:xfrm>
          <a:prstGeom prst="rect">
            <a:avLst/>
          </a:prstGeom>
          <a:blipFill>
            <a:blip r:embed="rId4" cstate="screen"/>
            <a:stretch>
              <a:fillRect/>
            </a:stretch>
          </a:blipFill>
        </p:spPr>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idx="4294967295"/>
          </p:nvPr>
        </p:nvSpPr>
        <p:spPr>
          <a:xfrm>
            <a:off x="457200" y="387815"/>
            <a:ext cx="8512174" cy="523180"/>
          </a:xfrm>
          <a:prstGeom prst="rect">
            <a:avLst/>
          </a:prstGeom>
          <a:noFill/>
          <a:ln>
            <a:noFill/>
          </a:ln>
        </p:spPr>
        <p:txBody>
          <a:bodyPr lIns="91425" tIns="45700" rIns="91425" bIns="45700" anchor="ctr" anchorCtr="0">
            <a:spAutoFit/>
          </a:bodyPr>
          <a:lstStyle/>
          <a:p>
            <a:pPr>
              <a:spcBef>
                <a:spcPts val="0"/>
              </a:spcBef>
              <a:buClr>
                <a:schemeClr val="dk1"/>
              </a:buClr>
              <a:buSzPct val="25000"/>
            </a:pPr>
            <a:r>
              <a:rPr lang="x-none" sz="2800" b="1" smtClean="0">
                <a:solidFill>
                  <a:srgbClr val="0070C0"/>
                </a:solidFill>
                <a:sym typeface="Arial"/>
              </a:rPr>
              <a:t>HOW PRIME WORKS</a:t>
            </a:r>
            <a:r>
              <a:rPr lang="en-US" sz="2800" b="1" dirty="0" smtClean="0">
                <a:solidFill>
                  <a:srgbClr val="0070C0"/>
                </a:solidFill>
                <a:sym typeface="Arial"/>
              </a:rPr>
              <a:t> – THE INTERNSHIP</a:t>
            </a:r>
            <a:endParaRPr lang="x-none" sz="2800" b="1" i="0" u="none" strike="noStrike" cap="none" baseline="0">
              <a:solidFill>
                <a:srgbClr val="333399"/>
              </a:solidFill>
              <a:latin typeface="Arial"/>
              <a:ea typeface="Arial"/>
              <a:cs typeface="Arial"/>
              <a:sym typeface="Arial"/>
            </a:endParaRPr>
          </a:p>
        </p:txBody>
      </p:sp>
      <p:sp>
        <p:nvSpPr>
          <p:cNvPr id="173" name="Shape 173"/>
          <p:cNvSpPr/>
          <p:nvPr/>
        </p:nvSpPr>
        <p:spPr>
          <a:xfrm>
            <a:off x="5105400" y="3999329"/>
            <a:ext cx="3962400" cy="2839086"/>
          </a:xfrm>
          <a:prstGeom prst="rect">
            <a:avLst/>
          </a:prstGeom>
          <a:blipFill>
            <a:blip r:embed="rId3" cstate="screen"/>
            <a:stretch>
              <a:fillRect/>
            </a:stretch>
          </a:blipFill>
        </p:spPr>
      </p:sp>
      <p:sp>
        <p:nvSpPr>
          <p:cNvPr id="175" name="Shape 175"/>
          <p:cNvSpPr txBox="1"/>
          <p:nvPr/>
        </p:nvSpPr>
        <p:spPr>
          <a:xfrm>
            <a:off x="2930855" y="1042916"/>
            <a:ext cx="6019799" cy="2246729"/>
          </a:xfrm>
          <a:prstGeom prst="rect">
            <a:avLst/>
          </a:prstGeom>
          <a:noFill/>
          <a:ln>
            <a:noFill/>
          </a:ln>
        </p:spPr>
        <p:txBody>
          <a:bodyPr wrap="square" lIns="91425" tIns="45700" rIns="91425" bIns="45700" anchor="t" anchorCtr="0">
            <a:spAutoFit/>
          </a:bodyPr>
          <a:lstStyle/>
          <a:p>
            <a:pPr marL="457200" marR="0" lvl="0" indent="-457200" algn="l" rtl="0">
              <a:buSzPct val="25000"/>
              <a:buNone/>
            </a:pPr>
            <a:r>
              <a:rPr lang="x-none" sz="2800" b="0" i="0" u="none" strike="noStrike" cap="none" baseline="0">
                <a:solidFill>
                  <a:srgbClr val="2562AB"/>
                </a:solidFill>
                <a:sym typeface="Arial"/>
              </a:rPr>
              <a:t>Eight to ten weeks</a:t>
            </a:r>
          </a:p>
          <a:p>
            <a:pPr marL="457200" marR="0" lvl="0" indent="-457200" algn="l" rtl="0">
              <a:buSzPct val="25000"/>
              <a:buNone/>
            </a:pPr>
            <a:r>
              <a:rPr lang="x-none" sz="2800">
                <a:solidFill>
                  <a:srgbClr val="2562AB"/>
                </a:solidFill>
              </a:rPr>
              <a:t>S</a:t>
            </a:r>
            <a:r>
              <a:rPr lang="x-none" sz="2800" b="0" i="0" u="none" strike="noStrike" cap="none" baseline="0">
                <a:solidFill>
                  <a:srgbClr val="2562AB"/>
                </a:solidFill>
                <a:sym typeface="Arial"/>
              </a:rPr>
              <a:t>tipend </a:t>
            </a:r>
            <a:endParaRPr lang="en-US" sz="2800" b="0" i="0" u="none" strike="noStrike" cap="none" baseline="0" dirty="0" smtClean="0">
              <a:solidFill>
                <a:srgbClr val="2562AB"/>
              </a:solidFill>
              <a:sym typeface="Arial"/>
            </a:endParaRPr>
          </a:p>
          <a:p>
            <a:pPr marL="457200" marR="0" lvl="0" indent="-457200" algn="l" rtl="0">
              <a:buSzPct val="25000"/>
              <a:buNone/>
            </a:pPr>
            <a:r>
              <a:rPr lang="x-none" sz="2800" b="0" i="0" u="none" strike="noStrike" cap="none" baseline="0" smtClean="0">
                <a:solidFill>
                  <a:srgbClr val="2562AB"/>
                </a:solidFill>
                <a:sym typeface="Arial"/>
              </a:rPr>
              <a:t>Housing </a:t>
            </a:r>
            <a:r>
              <a:rPr lang="x-none" sz="2800" b="0" i="0" u="none" strike="noStrike" cap="none" baseline="0">
                <a:solidFill>
                  <a:srgbClr val="2562AB"/>
                </a:solidFill>
                <a:sym typeface="Arial"/>
              </a:rPr>
              <a:t>at marine </a:t>
            </a:r>
            <a:r>
              <a:rPr lang="x-none" sz="2800" b="0" i="0" u="none" strike="noStrike" cap="none" baseline="0" smtClean="0">
                <a:solidFill>
                  <a:srgbClr val="2562AB"/>
                </a:solidFill>
                <a:sym typeface="Arial"/>
              </a:rPr>
              <a:t>lab</a:t>
            </a:r>
            <a:endParaRPr lang="en-US" sz="2800" b="0" i="0" u="none" strike="noStrike" cap="none" baseline="0" dirty="0" smtClean="0">
              <a:solidFill>
                <a:srgbClr val="2562AB"/>
              </a:solidFill>
              <a:sym typeface="Arial"/>
            </a:endParaRPr>
          </a:p>
          <a:p>
            <a:pPr marL="457200" marR="0" lvl="0" indent="-457200" algn="l" rtl="0">
              <a:buSzPct val="25000"/>
              <a:buNone/>
            </a:pPr>
            <a:r>
              <a:rPr lang="en-US" sz="2800" dirty="0" smtClean="0">
                <a:solidFill>
                  <a:srgbClr val="2562AB"/>
                </a:solidFill>
              </a:rPr>
              <a:t>Participation in marine lab activities</a:t>
            </a:r>
            <a:endParaRPr lang="x-none" sz="2800" b="0" i="0" u="none" strike="noStrike" cap="none" baseline="0">
              <a:solidFill>
                <a:srgbClr val="2562AB"/>
              </a:solidFill>
              <a:sym typeface="Arial"/>
            </a:endParaRPr>
          </a:p>
          <a:p>
            <a:pPr marL="457200" lvl="0" indent="-457200">
              <a:buSzPct val="25000"/>
            </a:pPr>
            <a:r>
              <a:rPr lang="x-none" sz="2800" b="0" i="0" u="none" strike="noStrike" cap="none" baseline="0" smtClean="0">
                <a:solidFill>
                  <a:srgbClr val="2562AB"/>
                </a:solidFill>
                <a:sym typeface="Arial"/>
              </a:rPr>
              <a:t>PRIME </a:t>
            </a:r>
            <a:r>
              <a:rPr lang="x-none" sz="2800" b="0" i="0" u="none" strike="noStrike" cap="none" baseline="0">
                <a:solidFill>
                  <a:srgbClr val="2562AB"/>
                </a:solidFill>
                <a:sym typeface="Arial"/>
              </a:rPr>
              <a:t>program </a:t>
            </a:r>
            <a:r>
              <a:rPr lang="x-none" sz="2800" b="0" i="0" u="none" strike="noStrike" cap="none" baseline="0" smtClean="0">
                <a:solidFill>
                  <a:srgbClr val="2562AB"/>
                </a:solidFill>
                <a:sym typeface="Arial"/>
              </a:rPr>
              <a:t>activities</a:t>
            </a:r>
            <a:endParaRPr lang="x-none" sz="2800" b="0" i="0" u="none" strike="noStrike" cap="none" baseline="0">
              <a:solidFill>
                <a:schemeClr val="dk1"/>
              </a:solidFill>
              <a:latin typeface="Times New Roman"/>
              <a:ea typeface="Times New Roman"/>
              <a:cs typeface="Times New Roman"/>
              <a:sym typeface="Times New Roman"/>
            </a:endParaRPr>
          </a:p>
        </p:txBody>
      </p:sp>
      <p:sp>
        <p:nvSpPr>
          <p:cNvPr id="176" name="Shape 176"/>
          <p:cNvSpPr/>
          <p:nvPr/>
        </p:nvSpPr>
        <p:spPr>
          <a:xfrm>
            <a:off x="381000" y="1600200"/>
            <a:ext cx="2192337" cy="2831611"/>
          </a:xfrm>
          <a:prstGeom prst="rect">
            <a:avLst/>
          </a:prstGeom>
          <a:blipFill>
            <a:blip r:embed="rId4" cstate="screen"/>
            <a:stretch>
              <a:fillRect/>
            </a:stretch>
          </a:blipFill>
        </p:spPr>
      </p:sp>
      <p:sp>
        <p:nvSpPr>
          <p:cNvPr id="8" name="Shape 310"/>
          <p:cNvSpPr/>
          <p:nvPr/>
        </p:nvSpPr>
        <p:spPr>
          <a:xfrm>
            <a:off x="2667000" y="3999329"/>
            <a:ext cx="2209800" cy="2839086"/>
          </a:xfrm>
          <a:prstGeom prst="rect">
            <a:avLst/>
          </a:prstGeom>
          <a:blipFill>
            <a:blip r:embed="rId5" cstate="screen"/>
            <a:stretch>
              <a:fillRect/>
            </a:stretch>
          </a:blipFill>
        </p:spPr>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ting Research Investigations in the Marine Environment - Mozilla Firefox"/>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2412998" y="-533400"/>
            <a:ext cx="14325598" cy="7813964"/>
          </a:xfrm>
          <a:prstGeom prst="rect">
            <a:avLst/>
          </a:prstGeom>
        </p:spPr>
      </p:pic>
      <p:sp>
        <p:nvSpPr>
          <p:cNvPr id="3" name="Rectangle 2"/>
          <p:cNvSpPr/>
          <p:nvPr/>
        </p:nvSpPr>
        <p:spPr>
          <a:xfrm>
            <a:off x="1447800" y="4272"/>
            <a:ext cx="6400800" cy="461665"/>
          </a:xfrm>
          <a:prstGeom prst="rect">
            <a:avLst/>
          </a:prstGeom>
          <a:solidFill>
            <a:schemeClr val="bg1"/>
          </a:solidFill>
        </p:spPr>
        <p:txBody>
          <a:bodyPr wrap="square">
            <a:spAutoFit/>
          </a:bodyPr>
          <a:lstStyle/>
          <a:p>
            <a:pPr lvl="0">
              <a:buSzPct val="25000"/>
            </a:pPr>
            <a:r>
              <a:rPr lang="x-none" sz="2400" b="1">
                <a:solidFill>
                  <a:srgbClr val="0070C0"/>
                </a:solidFill>
              </a:rPr>
              <a:t>Activities that link the </a:t>
            </a:r>
            <a:r>
              <a:rPr lang="en-US" sz="2400" b="1" dirty="0">
                <a:solidFill>
                  <a:srgbClr val="0070C0"/>
                </a:solidFill>
              </a:rPr>
              <a:t>PRIME </a:t>
            </a:r>
            <a:r>
              <a:rPr lang="x-none" sz="2400" b="1">
                <a:solidFill>
                  <a:srgbClr val="0070C0"/>
                </a:solidFill>
              </a:rPr>
              <a:t>students</a:t>
            </a:r>
          </a:p>
        </p:txBody>
      </p:sp>
      <p:sp>
        <p:nvSpPr>
          <p:cNvPr id="4" name="TextBox 3"/>
          <p:cNvSpPr txBox="1"/>
          <p:nvPr/>
        </p:nvSpPr>
        <p:spPr>
          <a:xfrm>
            <a:off x="4445391" y="1575582"/>
            <a:ext cx="3826412" cy="369332"/>
          </a:xfrm>
          <a:prstGeom prst="rect">
            <a:avLst/>
          </a:prstGeom>
          <a:noFill/>
        </p:spPr>
        <p:txBody>
          <a:bodyPr wrap="square" rtlCol="0">
            <a:spAutoFit/>
          </a:bodyPr>
          <a:lstStyle/>
          <a:p>
            <a:r>
              <a:rPr lang="en-US" sz="1800" b="1" i="1" dirty="0" smtClean="0"/>
              <a:t>coseeppprime.blogspot.com/</a:t>
            </a:r>
            <a:endParaRPr lang="en-US" sz="1800" b="1" dirty="0"/>
          </a:p>
        </p:txBody>
      </p:sp>
    </p:spTree>
    <p:extLst>
      <p:ext uri="{BB962C8B-B14F-4D97-AF65-F5344CB8AC3E}">
        <p14:creationId xmlns="" xmlns:p14="http://schemas.microsoft.com/office/powerpoint/2010/main" val="3138482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1580</Words>
  <Application>Microsoft Office PowerPoint</Application>
  <PresentationFormat>On-screen Show (4:3)</PresentationFormat>
  <Paragraphs>174</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Slide 1</vt:lpstr>
      <vt:lpstr>Slide 2</vt:lpstr>
      <vt:lpstr>Slide 3</vt:lpstr>
      <vt:lpstr>Slide 4</vt:lpstr>
      <vt:lpstr>Slide 5</vt:lpstr>
      <vt:lpstr>The PRIME Program Promoting Research Investigations in the Marine Environment</vt:lpstr>
      <vt:lpstr>Slide 7</vt:lpstr>
      <vt:lpstr>HOW PRIME WORKS – THE INTERNSHIP</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Jude</dc:creator>
  <cp:lastModifiedBy>Jan</cp:lastModifiedBy>
  <cp:revision>43</cp:revision>
  <dcterms:modified xsi:type="dcterms:W3CDTF">2012-07-18T23:54:39Z</dcterms:modified>
</cp:coreProperties>
</file>