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33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SzPct val="80000"/>
              <a:buFont typeface="Wingdings" charset="2"/>
              <a:buChar char="§"/>
              <a:defRPr/>
            </a:lvl2pPr>
            <a:lvl3pPr>
              <a:buSzPct val="80000"/>
              <a:buFont typeface="Wingdings" charset="2"/>
              <a:buChar char="Ø"/>
              <a:defRPr/>
            </a:lvl3pPr>
            <a:lvl4pPr>
              <a:buSzPct val="80000"/>
              <a:buFont typeface="Courier New"/>
              <a:buChar char="o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buSzPct val="80000"/>
              <a:buFont typeface="Wingdings" charset="2"/>
              <a:buChar char="§"/>
              <a:defRPr sz="2400"/>
            </a:lvl2pPr>
            <a:lvl3pPr>
              <a:buSzPct val="80000"/>
              <a:buFont typeface="Wingdings" charset="2"/>
              <a:buChar char="Ø"/>
              <a:defRPr sz="2000"/>
            </a:lvl3pPr>
            <a:lvl4pPr>
              <a:buSzPct val="80000"/>
              <a:buFont typeface="Courier New"/>
              <a:buChar char="o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buSzPct val="80000"/>
              <a:buFont typeface="Wingdings" charset="2"/>
              <a:buChar char="§"/>
              <a:defRPr sz="2400"/>
            </a:lvl2pPr>
            <a:lvl3pPr>
              <a:buSzPct val="80000"/>
              <a:buFont typeface="Wingdings" charset="2"/>
              <a:buChar char="Ø"/>
              <a:defRPr sz="2000"/>
            </a:lvl3pPr>
            <a:lvl4pPr>
              <a:buSzPct val="80000"/>
              <a:buFont typeface="Courier New"/>
              <a:buChar char="o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6096000" cy="549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0"/>
            <a:ext cx="5111750" cy="4830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6096000" cy="549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85800"/>
            <a:ext cx="6096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28" name="Picture 5" descr="light-background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4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829300" y="242888"/>
            <a:ext cx="33147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+mj-lt"/>
          <a:ea typeface="ＭＳ Ｐゴシック" pitchFamily="16" charset="-128"/>
          <a:cs typeface="ＭＳ Ｐゴシック" pitchFamily="-11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  <a:ea typeface="ＭＳ Ｐゴシック" pitchFamily="16" charset="-128"/>
          <a:cs typeface="ＭＳ Ｐゴシック" pitchFamily="-11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  <a:ea typeface="ＭＳ Ｐゴシック" pitchFamily="16" charset="-128"/>
          <a:cs typeface="ＭＳ Ｐゴシック" pitchFamily="-11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  <a:ea typeface="ＭＳ Ｐゴシック" pitchFamily="16" charset="-128"/>
          <a:cs typeface="ＭＳ Ｐゴシック" pitchFamily="-11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  <a:ea typeface="ＭＳ Ｐゴシック" pitchFamily="16" charset="-128"/>
          <a:cs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590000"/>
          </a:solidFill>
          <a:latin typeface="Arial" pitchFamily="-110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hlink"/>
          </a:solidFill>
          <a:latin typeface="+mn-lt"/>
          <a:ea typeface="ＭＳ Ｐゴシック" pitchFamily="16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hlink"/>
          </a:solidFill>
          <a:latin typeface="+mn-lt"/>
          <a:ea typeface="ＭＳ Ｐゴシック" pitchFamily="-11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hlink"/>
          </a:solidFill>
          <a:latin typeface="+mn-lt"/>
          <a:ea typeface="ＭＳ Ｐゴシック" pitchFamily="-11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hlink"/>
          </a:solidFill>
          <a:latin typeface="+mn-lt"/>
          <a:ea typeface="ＭＳ Ｐゴシック" pitchFamily="-11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  <a:ea typeface="ＭＳ Ｐゴシック" pitchFamily="-11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  <a:ea typeface="ＭＳ Ｐゴシック" pitchFamily="-110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  <a:ea typeface="ＭＳ Ｐゴシック" pitchFamily="-110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  <a:ea typeface="ＭＳ Ｐゴシック" pitchFamily="-110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Demonstrating Success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that you’ve planned all these innovative projects, how would you recognize success when you saw it?</a:t>
            </a:r>
          </a:p>
          <a:p>
            <a:r>
              <a:rPr lang="en-US" dirty="0" smtClean="0"/>
              <a:t>How would you demonstrate that success to a skeptical outsider?</a:t>
            </a:r>
          </a:p>
          <a:p>
            <a:pPr lvl="1"/>
            <a:r>
              <a:rPr lang="en-US" dirty="0" smtClean="0"/>
              <a:t>Colleagues</a:t>
            </a:r>
          </a:p>
          <a:p>
            <a:pPr lvl="1"/>
            <a:r>
              <a:rPr lang="en-US" dirty="0" smtClean="0"/>
              <a:t>Administrators</a:t>
            </a:r>
          </a:p>
          <a:p>
            <a:pPr lvl="1"/>
            <a:r>
              <a:rPr lang="en-US" dirty="0" smtClean="0"/>
              <a:t>Legislators &amp; 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6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Assessment, Evaluation, Accountability</a:t>
            </a:r>
          </a:p>
          <a:p>
            <a:r>
              <a:rPr lang="en-US" dirty="0" smtClean="0"/>
              <a:t>Regardless of purpose, all are driven from evidence-based outcomes</a:t>
            </a:r>
          </a:p>
          <a:p>
            <a:pPr lvl="1"/>
            <a:r>
              <a:rPr lang="en-US" dirty="0" smtClean="0"/>
              <a:t>Measurable or observable</a:t>
            </a:r>
          </a:p>
          <a:p>
            <a:pPr lvl="1"/>
            <a:r>
              <a:rPr lang="en-US" dirty="0" smtClean="0"/>
              <a:t>Need not be quantitative, but must be treated systematically</a:t>
            </a:r>
          </a:p>
          <a:p>
            <a:pPr lvl="1"/>
            <a:r>
              <a:rPr lang="en-US" dirty="0" smtClean="0"/>
              <a:t>Measures should speak to specific goals related to your program innovations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8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414809"/>
              </p:ext>
            </p:extLst>
          </p:nvPr>
        </p:nvGraphicFramePr>
        <p:xfrm>
          <a:off x="157422" y="137209"/>
          <a:ext cx="6756255" cy="6611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5943600" imgH="5816600" progId="Word.Document.12">
                  <p:embed/>
                </p:oleObj>
              </mc:Choice>
              <mc:Fallback>
                <p:oleObj name="Document" r:id="rId4" imgW="5943600" imgH="5816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422" y="137209"/>
                        <a:ext cx="6756255" cy="66118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ounded Rectangle 4"/>
          <p:cNvSpPr/>
          <p:nvPr/>
        </p:nvSpPr>
        <p:spPr bwMode="auto">
          <a:xfrm>
            <a:off x="4838317" y="1364518"/>
            <a:ext cx="4009192" cy="10706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-110" charset="0"/>
              </a:rPr>
              <a:t>Good for timeline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-110" charset="0"/>
              </a:rPr>
              <a:t> accountability, or evaluation of progress – not assessable outcomes yet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itchFamily="-110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46927" y="5027713"/>
            <a:ext cx="6234195" cy="682258"/>
          </a:xfrm>
          <a:prstGeom prst="roundRect">
            <a:avLst/>
          </a:prstGeom>
          <a:solidFill>
            <a:srgbClr val="FFFF00">
              <a:alpha val="26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830772" y="5741459"/>
            <a:ext cx="5313228" cy="10706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FFFF"/>
                </a:solidFill>
                <a:latin typeface="Arial" pitchFamily="-110" charset="0"/>
              </a:rPr>
              <a:t>Focus fine-grained observations or measures on outcomes most likely to indicate success of the program as it grows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itchFamily="-11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83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college_2012">
  <a:themeElements>
    <a:clrScheme name="College">
      <a:dk1>
        <a:srgbClr val="442E0E"/>
      </a:dk1>
      <a:lt1>
        <a:srgbClr val="442E0E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442E0E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10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college_2012.thmx</Template>
  <TotalTime>28</TotalTime>
  <Words>110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college_2012</vt:lpstr>
      <vt:lpstr>Document</vt:lpstr>
      <vt:lpstr>Demonstrating Success</vt:lpstr>
      <vt:lpstr>Outcomes Assessment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Riggs</dc:creator>
  <cp:lastModifiedBy>John McDaris</cp:lastModifiedBy>
  <cp:revision>7</cp:revision>
  <dcterms:created xsi:type="dcterms:W3CDTF">2012-07-21T14:02:47Z</dcterms:created>
  <dcterms:modified xsi:type="dcterms:W3CDTF">2012-07-21T15:28:24Z</dcterms:modified>
</cp:coreProperties>
</file>