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8D13B1-1578-4AE8-A9B5-B33F0B9840B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7EE8E0-322B-4AF3-8ABE-531CA9DA571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Trends in the Geoscience 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Heather Houlton</a:t>
            </a:r>
          </a:p>
          <a:p>
            <a:r>
              <a:rPr lang="en-US" dirty="0" smtClean="0"/>
              <a:t>Christopher Keane</a:t>
            </a:r>
          </a:p>
          <a:p>
            <a:r>
              <a:rPr lang="en-US" dirty="0" smtClean="0"/>
              <a:t>Carolyn Wilson</a:t>
            </a:r>
            <a:endParaRPr lang="en-US" dirty="0"/>
          </a:p>
        </p:txBody>
      </p:sp>
      <p:pic>
        <p:nvPicPr>
          <p:cNvPr id="4" name="Picture 3" descr="AGI-Logo-Dig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248400"/>
            <a:ext cx="1820056" cy="457200"/>
          </a:xfrm>
          <a:prstGeom prst="rect">
            <a:avLst/>
          </a:prstGeom>
        </p:spPr>
      </p:pic>
      <p:pic>
        <p:nvPicPr>
          <p:cNvPr id="5" name="Picture 7" descr="Pack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24000" cy="19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orkforceStatus2011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447800"/>
            <a:ext cx="1471613" cy="1905000"/>
          </a:xfrm>
          <a:prstGeom prst="rect">
            <a:avLst/>
          </a:prstGeom>
          <a:ln w="127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Currents-061-CACommColleges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590800"/>
            <a:ext cx="1413164" cy="1828800"/>
          </a:xfrm>
          <a:prstGeom prst="rect">
            <a:avLst/>
          </a:prstGeom>
        </p:spPr>
      </p:pic>
      <p:pic>
        <p:nvPicPr>
          <p:cNvPr id="8" name="Picture 7" descr="HS_pamphlet_Cover_Page_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3429000"/>
            <a:ext cx="4800600" cy="3200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5943600" y="1447800"/>
            <a:ext cx="3124200" cy="3276600"/>
            <a:chOff x="5867400" y="3429000"/>
            <a:chExt cx="3124200" cy="3276600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3429000"/>
              <a:ext cx="3124200" cy="3276600"/>
            </a:xfrm>
            <a:prstGeom prst="roundRect">
              <a:avLst/>
            </a:prstGeom>
            <a:solidFill>
              <a:srgbClr val="EEF593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10400" y="4343400"/>
              <a:ext cx="1981200" cy="10156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Bachelor’s:  30%</a:t>
              </a:r>
            </a:p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Master’s:      43%</a:t>
              </a:r>
            </a:p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Doctorate:    66%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9800" y="3581400"/>
              <a:ext cx="2971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Geoscience Grads Continuing on to Geoscience Careers</a:t>
              </a:r>
            </a:p>
          </p:txBody>
        </p:sp>
        <p:pic>
          <p:nvPicPr>
            <p:cNvPr id="8" name="Picture 7" descr="decision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0435" y="5100823"/>
              <a:ext cx="2014365" cy="160477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28600" y="1087469"/>
            <a:ext cx="5822748" cy="817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262,627 geoscience jobs today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412" y="2057400"/>
            <a:ext cx="5141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>
              <a:spcBef>
                <a:spcPts val="6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~130,000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geoscientists expected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retire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2590800"/>
            <a:ext cx="54155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,000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geoscience job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growth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2021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(BLS)</a:t>
            </a:r>
          </a:p>
        </p:txBody>
      </p:sp>
      <p:pic>
        <p:nvPicPr>
          <p:cNvPr id="17" name="Picture 16" descr="AGI-Logo-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324600"/>
            <a:ext cx="1820058" cy="4572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1000" y="1981200"/>
            <a:ext cx="55626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3276600"/>
            <a:ext cx="55626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15,000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total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new graduates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(MS or PhD)</a:t>
            </a:r>
          </a:p>
          <a:p>
            <a:pPr marL="365760" lvl="0" indent="-25603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8000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45,000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total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new graduates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if  hiring BS/BA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401800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3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5410200"/>
            <a:ext cx="6374181" cy="817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 deficit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of over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150,000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geoscientists by 2021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1295400" y="4953000"/>
            <a:ext cx="1371600" cy="990600"/>
          </a:xfrm>
          <a:prstGeom prst="bentConnector3">
            <a:avLst>
              <a:gd name="adj1" fmla="val 1587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24000"/>
            <a:ext cx="7118350" cy="441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Title 1"/>
          <p:cNvSpPr txBox="1">
            <a:spLocks/>
          </p:cNvSpPr>
          <p:nvPr/>
        </p:nvSpPr>
        <p:spPr>
          <a:xfrm>
            <a:off x="914400" y="76200"/>
            <a:ext cx="8229600" cy="11430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Attrition, Growth and Replacement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 the next 10 years in the U.S.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"/>
          <p:cNvSpPr>
            <a:spLocks noChangeArrowheads="1"/>
          </p:cNvSpPr>
          <p:nvPr/>
        </p:nvSpPr>
        <p:spPr bwMode="auto">
          <a:xfrm>
            <a:off x="0" y="228600"/>
            <a:ext cx="8001000" cy="12192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624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What are </a:t>
            </a:r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geoscience employers seeking</a:t>
            </a:r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?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90600" y="1874837"/>
            <a:ext cx="9677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smtClean="0"/>
              <a:t>Strong </a:t>
            </a:r>
            <a:r>
              <a:rPr lang="en-US" sz="3000" b="1" dirty="0" smtClean="0">
                <a:solidFill>
                  <a:srgbClr val="C00000"/>
                </a:solidFill>
              </a:rPr>
              <a:t>math</a:t>
            </a:r>
            <a:r>
              <a:rPr lang="en-US" sz="3000" dirty="0" smtClean="0"/>
              <a:t> and </a:t>
            </a:r>
            <a:r>
              <a:rPr lang="en-US" sz="3000" b="1" dirty="0" smtClean="0">
                <a:solidFill>
                  <a:srgbClr val="C00000"/>
                </a:solidFill>
              </a:rPr>
              <a:t>problem solving</a:t>
            </a:r>
            <a:r>
              <a:rPr lang="en-US" sz="3000" dirty="0" smtClean="0"/>
              <a:t> skills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smtClean="0"/>
              <a:t>An</a:t>
            </a:r>
            <a:r>
              <a:rPr lang="en-US" sz="3000" b="1" dirty="0" smtClean="0">
                <a:solidFill>
                  <a:srgbClr val="C00000"/>
                </a:solidFill>
              </a:rPr>
              <a:t> Understanding</a:t>
            </a:r>
            <a:r>
              <a:rPr lang="en-US" sz="3000" dirty="0" smtClean="0"/>
              <a:t>  </a:t>
            </a:r>
            <a:r>
              <a:rPr lang="en-US" sz="3000" dirty="0" smtClean="0"/>
              <a:t>of fundamental concepts</a:t>
            </a:r>
            <a:endParaRPr lang="en-US" sz="30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smtClean="0"/>
              <a:t>Having</a:t>
            </a:r>
            <a:r>
              <a:rPr lang="en-US" sz="3000" b="1" dirty="0" smtClean="0">
                <a:solidFill>
                  <a:srgbClr val="C00000"/>
                </a:solidFill>
              </a:rPr>
              <a:t> Flexibility</a:t>
            </a:r>
            <a:r>
              <a:rPr lang="en-US" sz="3000" dirty="0" smtClean="0"/>
              <a:t> </a:t>
            </a:r>
            <a:r>
              <a:rPr lang="en-US" sz="3000" dirty="0" smtClean="0"/>
              <a:t>in working environment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smtClean="0"/>
              <a:t>Willingness </a:t>
            </a:r>
            <a:r>
              <a:rPr lang="en-US" sz="3000" dirty="0" smtClean="0"/>
              <a:t>to </a:t>
            </a:r>
            <a:r>
              <a:rPr lang="en-US" sz="3000" b="1" dirty="0" smtClean="0">
                <a:solidFill>
                  <a:srgbClr val="C00000"/>
                </a:solidFill>
              </a:rPr>
              <a:t>travel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smtClean="0"/>
              <a:t>To proficiently </a:t>
            </a:r>
            <a:r>
              <a:rPr lang="en-US" sz="3000" b="1" dirty="0" smtClean="0">
                <a:solidFill>
                  <a:srgbClr val="C00000"/>
                </a:solidFill>
              </a:rPr>
              <a:t>communicate</a:t>
            </a:r>
            <a:r>
              <a:rPr lang="en-US" sz="3000" dirty="0" smtClean="0"/>
              <a:t>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/>
              <a:t>	science concepts </a:t>
            </a:r>
            <a:endParaRPr lang="en-US" sz="30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smtClean="0"/>
              <a:t>Having </a:t>
            </a:r>
            <a:r>
              <a:rPr lang="en-US" sz="3000" b="1" dirty="0" smtClean="0">
                <a:solidFill>
                  <a:srgbClr val="C00000"/>
                </a:solidFill>
              </a:rPr>
              <a:t>field experience</a:t>
            </a:r>
          </a:p>
        </p:txBody>
      </p:sp>
      <p:pic>
        <p:nvPicPr>
          <p:cNvPr id="5" name="Picture 10" descr="chp_strikeanddi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362" y="3295650"/>
            <a:ext cx="29416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aura-with-SenCas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337" y="0"/>
            <a:ext cx="26336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GI-Logo-Dig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542" y="6324600"/>
            <a:ext cx="182005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7" descr="iStock_000006048019Medium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350" y="2971800"/>
            <a:ext cx="4946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0"/>
          <p:cNvSpPr>
            <a:spLocks noChangeArrowheads="1"/>
          </p:cNvSpPr>
          <p:nvPr/>
        </p:nvSpPr>
        <p:spPr bwMode="auto">
          <a:xfrm>
            <a:off x="0" y="228600"/>
            <a:ext cx="8001000" cy="12192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help your students get started on their geoscience 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career?</a:t>
            </a:r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863" y="0"/>
            <a:ext cx="17351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28600" y="2895600"/>
            <a:ext cx="5562600" cy="3505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219200" y="15240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Share your professional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GI-Logo-Dig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7742" y="6324600"/>
            <a:ext cx="1820058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895600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Encourage them to join </a:t>
            </a:r>
            <a:r>
              <a:rPr lang="en-US" b="1" dirty="0" smtClean="0"/>
              <a:t>professional membership societies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Take students </a:t>
            </a:r>
            <a:r>
              <a:rPr lang="en-US" b="1" dirty="0" smtClean="0"/>
              <a:t>to regional or annual </a:t>
            </a:r>
            <a:r>
              <a:rPr lang="en-US" b="1" dirty="0" smtClean="0"/>
              <a:t>meetings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Check out AGI’s Geoscience Careers Networking Lunches at the annual meetings!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Include students on 2YC email </a:t>
            </a:r>
            <a:r>
              <a:rPr lang="en-US" b="1" dirty="0" err="1" smtClean="0"/>
              <a:t>listervs</a:t>
            </a:r>
            <a:r>
              <a:rPr lang="en-US" b="1" dirty="0" smtClean="0"/>
              <a:t> 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Continue to develop your own personal network!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/>
              <a:t>Non-profit federation of 50 </a:t>
            </a:r>
            <a:r>
              <a:rPr lang="en-US" b="1" dirty="0" err="1" smtClean="0"/>
              <a:t>geoscientific</a:t>
            </a:r>
            <a:r>
              <a:rPr lang="en-US" b="1" dirty="0" smtClean="0"/>
              <a:t> and professional associations.</a:t>
            </a:r>
          </a:p>
          <a:p>
            <a:pPr lvl="1">
              <a:defRPr/>
            </a:pPr>
            <a:r>
              <a:rPr lang="en-US" dirty="0" smtClean="0"/>
              <a:t>Founded in 1948</a:t>
            </a:r>
          </a:p>
          <a:p>
            <a:pPr lvl="1">
              <a:defRPr/>
            </a:pPr>
            <a:r>
              <a:rPr lang="en-US" dirty="0" smtClean="0"/>
              <a:t>Over 250,000 geoscientists represented.</a:t>
            </a:r>
          </a:p>
          <a:p>
            <a:pPr>
              <a:defRPr/>
            </a:pPr>
            <a:r>
              <a:rPr lang="en-US" b="1" dirty="0" smtClean="0"/>
              <a:t>Main purpose:</a:t>
            </a:r>
          </a:p>
          <a:p>
            <a:pPr lvl="1">
              <a:defRPr/>
            </a:pPr>
            <a:r>
              <a:rPr lang="en-US" dirty="0" smtClean="0"/>
              <a:t>Provide information services.</a:t>
            </a:r>
          </a:p>
          <a:p>
            <a:pPr lvl="1">
              <a:defRPr/>
            </a:pPr>
            <a:r>
              <a:rPr lang="en-US" dirty="0" smtClean="0"/>
              <a:t>Strengthen geoscience education.</a:t>
            </a:r>
          </a:p>
          <a:p>
            <a:pPr lvl="1">
              <a:defRPr/>
            </a:pPr>
            <a:r>
              <a:rPr lang="en-US" dirty="0" smtClean="0"/>
              <a:t>Increase public understanding of the role of the geosciences in society.</a:t>
            </a:r>
          </a:p>
          <a:p>
            <a:pPr>
              <a:defRPr/>
            </a:pPr>
            <a:r>
              <a:rPr lang="en-US" b="1" dirty="0" smtClean="0"/>
              <a:t>Focus areas:</a:t>
            </a:r>
          </a:p>
          <a:p>
            <a:pPr lvl="1">
              <a:defRPr/>
            </a:pPr>
            <a:r>
              <a:rPr lang="en-US" dirty="0" smtClean="0"/>
              <a:t>Education</a:t>
            </a:r>
          </a:p>
          <a:p>
            <a:pPr lvl="1">
              <a:defRPr/>
            </a:pPr>
            <a:r>
              <a:rPr lang="en-US" dirty="0" smtClean="0"/>
              <a:t>Outreach</a:t>
            </a:r>
          </a:p>
          <a:p>
            <a:pPr lvl="1">
              <a:defRPr/>
            </a:pPr>
            <a:r>
              <a:rPr lang="en-US" dirty="0" smtClean="0"/>
              <a:t>Information Services</a:t>
            </a:r>
          </a:p>
          <a:p>
            <a:pPr lvl="1">
              <a:defRPr/>
            </a:pPr>
            <a:r>
              <a:rPr lang="en-US" dirty="0" smtClean="0"/>
              <a:t>Communications</a:t>
            </a:r>
          </a:p>
          <a:p>
            <a:pPr lvl="1">
              <a:defRPr/>
            </a:pPr>
            <a:r>
              <a:rPr lang="en-US" dirty="0" smtClean="0"/>
              <a:t>Workforce</a:t>
            </a:r>
          </a:p>
          <a:p>
            <a:pPr lvl="1">
              <a:defRPr/>
            </a:pPr>
            <a:r>
              <a:rPr lang="en-US" dirty="0" smtClean="0"/>
              <a:t>Government Affairs</a:t>
            </a:r>
          </a:p>
          <a:p>
            <a:pPr lvl="1">
              <a:defRPr/>
            </a:pPr>
            <a:r>
              <a:rPr lang="en-US" dirty="0" smtClean="0"/>
              <a:t>Environmental Affairs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0" y="152400"/>
            <a:ext cx="89916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The American Geosciences Institute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6" name="Picture 5" descr="AGI-Logo-Dig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248400"/>
            <a:ext cx="182005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152400" y="685800"/>
            <a:ext cx="8839200" cy="5486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Freeform 7"/>
          <p:cNvSpPr>
            <a:spLocks noEditPoints="1"/>
          </p:cNvSpPr>
          <p:nvPr/>
        </p:nvSpPr>
        <p:spPr bwMode="auto">
          <a:xfrm>
            <a:off x="1147763" y="1331913"/>
            <a:ext cx="7172325" cy="3495675"/>
          </a:xfrm>
          <a:custGeom>
            <a:avLst/>
            <a:gdLst>
              <a:gd name="T0" fmla="*/ 0 w 4518"/>
              <a:gd name="T1" fmla="*/ 2147483647 h 2202"/>
              <a:gd name="T2" fmla="*/ 2147483647 w 4518"/>
              <a:gd name="T3" fmla="*/ 2147483647 h 2202"/>
              <a:gd name="T4" fmla="*/ 2147483647 w 4518"/>
              <a:gd name="T5" fmla="*/ 2147483647 h 2202"/>
              <a:gd name="T6" fmla="*/ 0 w 4518"/>
              <a:gd name="T7" fmla="*/ 2147483647 h 2202"/>
              <a:gd name="T8" fmla="*/ 0 w 4518"/>
              <a:gd name="T9" fmla="*/ 2147483647 h 2202"/>
              <a:gd name="T10" fmla="*/ 0 w 4518"/>
              <a:gd name="T11" fmla="*/ 2147483647 h 2202"/>
              <a:gd name="T12" fmla="*/ 2147483647 w 4518"/>
              <a:gd name="T13" fmla="*/ 2147483647 h 2202"/>
              <a:gd name="T14" fmla="*/ 2147483647 w 4518"/>
              <a:gd name="T15" fmla="*/ 2147483647 h 2202"/>
              <a:gd name="T16" fmla="*/ 0 w 4518"/>
              <a:gd name="T17" fmla="*/ 2147483647 h 2202"/>
              <a:gd name="T18" fmla="*/ 0 w 4518"/>
              <a:gd name="T19" fmla="*/ 2147483647 h 2202"/>
              <a:gd name="T20" fmla="*/ 0 w 4518"/>
              <a:gd name="T21" fmla="*/ 2147483647 h 2202"/>
              <a:gd name="T22" fmla="*/ 2147483647 w 4518"/>
              <a:gd name="T23" fmla="*/ 2147483647 h 2202"/>
              <a:gd name="T24" fmla="*/ 2147483647 w 4518"/>
              <a:gd name="T25" fmla="*/ 2147483647 h 2202"/>
              <a:gd name="T26" fmla="*/ 0 w 4518"/>
              <a:gd name="T27" fmla="*/ 2147483647 h 2202"/>
              <a:gd name="T28" fmla="*/ 0 w 4518"/>
              <a:gd name="T29" fmla="*/ 2147483647 h 2202"/>
              <a:gd name="T30" fmla="*/ 0 w 4518"/>
              <a:gd name="T31" fmla="*/ 2147483647 h 2202"/>
              <a:gd name="T32" fmla="*/ 2147483647 w 4518"/>
              <a:gd name="T33" fmla="*/ 2147483647 h 2202"/>
              <a:gd name="T34" fmla="*/ 2147483647 w 4518"/>
              <a:gd name="T35" fmla="*/ 2147483647 h 2202"/>
              <a:gd name="T36" fmla="*/ 0 w 4518"/>
              <a:gd name="T37" fmla="*/ 2147483647 h 2202"/>
              <a:gd name="T38" fmla="*/ 0 w 4518"/>
              <a:gd name="T39" fmla="*/ 2147483647 h 2202"/>
              <a:gd name="T40" fmla="*/ 0 w 4518"/>
              <a:gd name="T41" fmla="*/ 2147483647 h 2202"/>
              <a:gd name="T42" fmla="*/ 2147483647 w 4518"/>
              <a:gd name="T43" fmla="*/ 2147483647 h 2202"/>
              <a:gd name="T44" fmla="*/ 2147483647 w 4518"/>
              <a:gd name="T45" fmla="*/ 2147483647 h 2202"/>
              <a:gd name="T46" fmla="*/ 0 w 4518"/>
              <a:gd name="T47" fmla="*/ 2147483647 h 2202"/>
              <a:gd name="T48" fmla="*/ 0 w 4518"/>
              <a:gd name="T49" fmla="*/ 2147483647 h 2202"/>
              <a:gd name="T50" fmla="*/ 0 w 4518"/>
              <a:gd name="T51" fmla="*/ 2147483647 h 2202"/>
              <a:gd name="T52" fmla="*/ 2147483647 w 4518"/>
              <a:gd name="T53" fmla="*/ 2147483647 h 2202"/>
              <a:gd name="T54" fmla="*/ 2147483647 w 4518"/>
              <a:gd name="T55" fmla="*/ 2147483647 h 2202"/>
              <a:gd name="T56" fmla="*/ 0 w 4518"/>
              <a:gd name="T57" fmla="*/ 2147483647 h 2202"/>
              <a:gd name="T58" fmla="*/ 0 w 4518"/>
              <a:gd name="T59" fmla="*/ 2147483647 h 2202"/>
              <a:gd name="T60" fmla="*/ 0 w 4518"/>
              <a:gd name="T61" fmla="*/ 2147483647 h 2202"/>
              <a:gd name="T62" fmla="*/ 2147483647 w 4518"/>
              <a:gd name="T63" fmla="*/ 2147483647 h 2202"/>
              <a:gd name="T64" fmla="*/ 2147483647 w 4518"/>
              <a:gd name="T65" fmla="*/ 2147483647 h 2202"/>
              <a:gd name="T66" fmla="*/ 0 w 4518"/>
              <a:gd name="T67" fmla="*/ 2147483647 h 2202"/>
              <a:gd name="T68" fmla="*/ 0 w 4518"/>
              <a:gd name="T69" fmla="*/ 2147483647 h 2202"/>
              <a:gd name="T70" fmla="*/ 0 w 4518"/>
              <a:gd name="T71" fmla="*/ 0 h 2202"/>
              <a:gd name="T72" fmla="*/ 2147483647 w 4518"/>
              <a:gd name="T73" fmla="*/ 0 h 2202"/>
              <a:gd name="T74" fmla="*/ 2147483647 w 4518"/>
              <a:gd name="T75" fmla="*/ 2147483647 h 2202"/>
              <a:gd name="T76" fmla="*/ 0 w 4518"/>
              <a:gd name="T77" fmla="*/ 2147483647 h 2202"/>
              <a:gd name="T78" fmla="*/ 0 w 4518"/>
              <a:gd name="T79" fmla="*/ 0 h 22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18"/>
              <a:gd name="T121" fmla="*/ 0 h 2202"/>
              <a:gd name="T122" fmla="*/ 4518 w 4518"/>
              <a:gd name="T123" fmla="*/ 2202 h 22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18" h="2202">
                <a:moveTo>
                  <a:pt x="0" y="2196"/>
                </a:moveTo>
                <a:lnTo>
                  <a:pt x="4518" y="2196"/>
                </a:lnTo>
                <a:lnTo>
                  <a:pt x="4518" y="2202"/>
                </a:lnTo>
                <a:lnTo>
                  <a:pt x="0" y="2202"/>
                </a:lnTo>
                <a:lnTo>
                  <a:pt x="0" y="2196"/>
                </a:lnTo>
                <a:close/>
                <a:moveTo>
                  <a:pt x="0" y="1883"/>
                </a:moveTo>
                <a:lnTo>
                  <a:pt x="4518" y="1883"/>
                </a:lnTo>
                <a:lnTo>
                  <a:pt x="4518" y="1888"/>
                </a:lnTo>
                <a:lnTo>
                  <a:pt x="0" y="1888"/>
                </a:lnTo>
                <a:lnTo>
                  <a:pt x="0" y="1883"/>
                </a:lnTo>
                <a:close/>
                <a:moveTo>
                  <a:pt x="0" y="1569"/>
                </a:moveTo>
                <a:lnTo>
                  <a:pt x="4518" y="1569"/>
                </a:lnTo>
                <a:lnTo>
                  <a:pt x="4518" y="1575"/>
                </a:lnTo>
                <a:lnTo>
                  <a:pt x="0" y="1575"/>
                </a:lnTo>
                <a:lnTo>
                  <a:pt x="0" y="1569"/>
                </a:lnTo>
                <a:close/>
                <a:moveTo>
                  <a:pt x="0" y="1255"/>
                </a:moveTo>
                <a:lnTo>
                  <a:pt x="4518" y="1255"/>
                </a:lnTo>
                <a:lnTo>
                  <a:pt x="4518" y="1261"/>
                </a:lnTo>
                <a:lnTo>
                  <a:pt x="0" y="1261"/>
                </a:lnTo>
                <a:lnTo>
                  <a:pt x="0" y="1255"/>
                </a:lnTo>
                <a:close/>
                <a:moveTo>
                  <a:pt x="0" y="941"/>
                </a:moveTo>
                <a:lnTo>
                  <a:pt x="4518" y="941"/>
                </a:lnTo>
                <a:lnTo>
                  <a:pt x="4518" y="947"/>
                </a:lnTo>
                <a:lnTo>
                  <a:pt x="0" y="947"/>
                </a:lnTo>
                <a:lnTo>
                  <a:pt x="0" y="941"/>
                </a:lnTo>
                <a:close/>
                <a:moveTo>
                  <a:pt x="0" y="628"/>
                </a:moveTo>
                <a:lnTo>
                  <a:pt x="4518" y="628"/>
                </a:lnTo>
                <a:lnTo>
                  <a:pt x="4518" y="634"/>
                </a:lnTo>
                <a:lnTo>
                  <a:pt x="0" y="634"/>
                </a:lnTo>
                <a:lnTo>
                  <a:pt x="0" y="628"/>
                </a:lnTo>
                <a:close/>
                <a:moveTo>
                  <a:pt x="0" y="314"/>
                </a:moveTo>
                <a:lnTo>
                  <a:pt x="4518" y="314"/>
                </a:lnTo>
                <a:lnTo>
                  <a:pt x="4518" y="320"/>
                </a:lnTo>
                <a:lnTo>
                  <a:pt x="0" y="320"/>
                </a:lnTo>
                <a:lnTo>
                  <a:pt x="0" y="314"/>
                </a:lnTo>
                <a:close/>
                <a:moveTo>
                  <a:pt x="0" y="0"/>
                </a:moveTo>
                <a:lnTo>
                  <a:pt x="4518" y="0"/>
                </a:lnTo>
                <a:lnTo>
                  <a:pt x="451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147763" y="1331913"/>
            <a:ext cx="9525" cy="3994150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48" name="Freeform 9"/>
          <p:cNvSpPr>
            <a:spLocks noEditPoints="1"/>
          </p:cNvSpPr>
          <p:nvPr/>
        </p:nvSpPr>
        <p:spPr bwMode="auto">
          <a:xfrm>
            <a:off x="1092200" y="1331913"/>
            <a:ext cx="55563" cy="4003675"/>
          </a:xfrm>
          <a:custGeom>
            <a:avLst/>
            <a:gdLst>
              <a:gd name="T0" fmla="*/ 0 w 35"/>
              <a:gd name="T1" fmla="*/ 2147483647 h 2522"/>
              <a:gd name="T2" fmla="*/ 2147483647 w 35"/>
              <a:gd name="T3" fmla="*/ 2147483647 h 2522"/>
              <a:gd name="T4" fmla="*/ 2147483647 w 35"/>
              <a:gd name="T5" fmla="*/ 2147483647 h 2522"/>
              <a:gd name="T6" fmla="*/ 0 w 35"/>
              <a:gd name="T7" fmla="*/ 2147483647 h 2522"/>
              <a:gd name="T8" fmla="*/ 0 w 35"/>
              <a:gd name="T9" fmla="*/ 2147483647 h 2522"/>
              <a:gd name="T10" fmla="*/ 0 w 35"/>
              <a:gd name="T11" fmla="*/ 2147483647 h 2522"/>
              <a:gd name="T12" fmla="*/ 2147483647 w 35"/>
              <a:gd name="T13" fmla="*/ 2147483647 h 2522"/>
              <a:gd name="T14" fmla="*/ 2147483647 w 35"/>
              <a:gd name="T15" fmla="*/ 2147483647 h 2522"/>
              <a:gd name="T16" fmla="*/ 0 w 35"/>
              <a:gd name="T17" fmla="*/ 2147483647 h 2522"/>
              <a:gd name="T18" fmla="*/ 0 w 35"/>
              <a:gd name="T19" fmla="*/ 2147483647 h 2522"/>
              <a:gd name="T20" fmla="*/ 0 w 35"/>
              <a:gd name="T21" fmla="*/ 2147483647 h 2522"/>
              <a:gd name="T22" fmla="*/ 2147483647 w 35"/>
              <a:gd name="T23" fmla="*/ 2147483647 h 2522"/>
              <a:gd name="T24" fmla="*/ 2147483647 w 35"/>
              <a:gd name="T25" fmla="*/ 2147483647 h 2522"/>
              <a:gd name="T26" fmla="*/ 0 w 35"/>
              <a:gd name="T27" fmla="*/ 2147483647 h 2522"/>
              <a:gd name="T28" fmla="*/ 0 w 35"/>
              <a:gd name="T29" fmla="*/ 2147483647 h 2522"/>
              <a:gd name="T30" fmla="*/ 0 w 35"/>
              <a:gd name="T31" fmla="*/ 2147483647 h 2522"/>
              <a:gd name="T32" fmla="*/ 2147483647 w 35"/>
              <a:gd name="T33" fmla="*/ 2147483647 h 2522"/>
              <a:gd name="T34" fmla="*/ 2147483647 w 35"/>
              <a:gd name="T35" fmla="*/ 2147483647 h 2522"/>
              <a:gd name="T36" fmla="*/ 0 w 35"/>
              <a:gd name="T37" fmla="*/ 2147483647 h 2522"/>
              <a:gd name="T38" fmla="*/ 0 w 35"/>
              <a:gd name="T39" fmla="*/ 2147483647 h 2522"/>
              <a:gd name="T40" fmla="*/ 0 w 35"/>
              <a:gd name="T41" fmla="*/ 2147483647 h 2522"/>
              <a:gd name="T42" fmla="*/ 2147483647 w 35"/>
              <a:gd name="T43" fmla="*/ 2147483647 h 2522"/>
              <a:gd name="T44" fmla="*/ 2147483647 w 35"/>
              <a:gd name="T45" fmla="*/ 2147483647 h 2522"/>
              <a:gd name="T46" fmla="*/ 0 w 35"/>
              <a:gd name="T47" fmla="*/ 2147483647 h 2522"/>
              <a:gd name="T48" fmla="*/ 0 w 35"/>
              <a:gd name="T49" fmla="*/ 2147483647 h 2522"/>
              <a:gd name="T50" fmla="*/ 0 w 35"/>
              <a:gd name="T51" fmla="*/ 2147483647 h 2522"/>
              <a:gd name="T52" fmla="*/ 2147483647 w 35"/>
              <a:gd name="T53" fmla="*/ 2147483647 h 2522"/>
              <a:gd name="T54" fmla="*/ 2147483647 w 35"/>
              <a:gd name="T55" fmla="*/ 2147483647 h 2522"/>
              <a:gd name="T56" fmla="*/ 0 w 35"/>
              <a:gd name="T57" fmla="*/ 2147483647 h 2522"/>
              <a:gd name="T58" fmla="*/ 0 w 35"/>
              <a:gd name="T59" fmla="*/ 2147483647 h 2522"/>
              <a:gd name="T60" fmla="*/ 0 w 35"/>
              <a:gd name="T61" fmla="*/ 2147483647 h 2522"/>
              <a:gd name="T62" fmla="*/ 2147483647 w 35"/>
              <a:gd name="T63" fmla="*/ 2147483647 h 2522"/>
              <a:gd name="T64" fmla="*/ 2147483647 w 35"/>
              <a:gd name="T65" fmla="*/ 2147483647 h 2522"/>
              <a:gd name="T66" fmla="*/ 0 w 35"/>
              <a:gd name="T67" fmla="*/ 2147483647 h 2522"/>
              <a:gd name="T68" fmla="*/ 0 w 35"/>
              <a:gd name="T69" fmla="*/ 2147483647 h 2522"/>
              <a:gd name="T70" fmla="*/ 0 w 35"/>
              <a:gd name="T71" fmla="*/ 2147483647 h 2522"/>
              <a:gd name="T72" fmla="*/ 2147483647 w 35"/>
              <a:gd name="T73" fmla="*/ 2147483647 h 2522"/>
              <a:gd name="T74" fmla="*/ 2147483647 w 35"/>
              <a:gd name="T75" fmla="*/ 2147483647 h 2522"/>
              <a:gd name="T76" fmla="*/ 0 w 35"/>
              <a:gd name="T77" fmla="*/ 2147483647 h 2522"/>
              <a:gd name="T78" fmla="*/ 0 w 35"/>
              <a:gd name="T79" fmla="*/ 2147483647 h 2522"/>
              <a:gd name="T80" fmla="*/ 0 w 35"/>
              <a:gd name="T81" fmla="*/ 0 h 2522"/>
              <a:gd name="T82" fmla="*/ 2147483647 w 35"/>
              <a:gd name="T83" fmla="*/ 0 h 2522"/>
              <a:gd name="T84" fmla="*/ 2147483647 w 35"/>
              <a:gd name="T85" fmla="*/ 2147483647 h 2522"/>
              <a:gd name="T86" fmla="*/ 0 w 35"/>
              <a:gd name="T87" fmla="*/ 2147483647 h 2522"/>
              <a:gd name="T88" fmla="*/ 0 w 35"/>
              <a:gd name="T89" fmla="*/ 0 h 25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"/>
              <a:gd name="T136" fmla="*/ 0 h 2522"/>
              <a:gd name="T137" fmla="*/ 35 w 35"/>
              <a:gd name="T138" fmla="*/ 2522 h 25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" h="2522">
                <a:moveTo>
                  <a:pt x="0" y="2516"/>
                </a:moveTo>
                <a:lnTo>
                  <a:pt x="35" y="2516"/>
                </a:lnTo>
                <a:lnTo>
                  <a:pt x="35" y="2522"/>
                </a:lnTo>
                <a:lnTo>
                  <a:pt x="0" y="2522"/>
                </a:lnTo>
                <a:lnTo>
                  <a:pt x="0" y="2516"/>
                </a:lnTo>
                <a:close/>
                <a:moveTo>
                  <a:pt x="0" y="2196"/>
                </a:moveTo>
                <a:lnTo>
                  <a:pt x="35" y="2196"/>
                </a:lnTo>
                <a:lnTo>
                  <a:pt x="35" y="2202"/>
                </a:lnTo>
                <a:lnTo>
                  <a:pt x="0" y="2202"/>
                </a:lnTo>
                <a:lnTo>
                  <a:pt x="0" y="2196"/>
                </a:lnTo>
                <a:close/>
                <a:moveTo>
                  <a:pt x="0" y="1883"/>
                </a:moveTo>
                <a:lnTo>
                  <a:pt x="35" y="1883"/>
                </a:lnTo>
                <a:lnTo>
                  <a:pt x="35" y="1888"/>
                </a:lnTo>
                <a:lnTo>
                  <a:pt x="0" y="1888"/>
                </a:lnTo>
                <a:lnTo>
                  <a:pt x="0" y="1883"/>
                </a:lnTo>
                <a:close/>
                <a:moveTo>
                  <a:pt x="0" y="1569"/>
                </a:moveTo>
                <a:lnTo>
                  <a:pt x="35" y="1569"/>
                </a:lnTo>
                <a:lnTo>
                  <a:pt x="35" y="1575"/>
                </a:lnTo>
                <a:lnTo>
                  <a:pt x="0" y="1575"/>
                </a:lnTo>
                <a:lnTo>
                  <a:pt x="0" y="1569"/>
                </a:lnTo>
                <a:close/>
                <a:moveTo>
                  <a:pt x="0" y="1255"/>
                </a:moveTo>
                <a:lnTo>
                  <a:pt x="35" y="1255"/>
                </a:lnTo>
                <a:lnTo>
                  <a:pt x="35" y="1261"/>
                </a:lnTo>
                <a:lnTo>
                  <a:pt x="0" y="1261"/>
                </a:lnTo>
                <a:lnTo>
                  <a:pt x="0" y="1255"/>
                </a:lnTo>
                <a:close/>
                <a:moveTo>
                  <a:pt x="0" y="941"/>
                </a:moveTo>
                <a:lnTo>
                  <a:pt x="35" y="941"/>
                </a:lnTo>
                <a:lnTo>
                  <a:pt x="35" y="947"/>
                </a:lnTo>
                <a:lnTo>
                  <a:pt x="0" y="947"/>
                </a:lnTo>
                <a:lnTo>
                  <a:pt x="0" y="941"/>
                </a:lnTo>
                <a:close/>
                <a:moveTo>
                  <a:pt x="0" y="628"/>
                </a:moveTo>
                <a:lnTo>
                  <a:pt x="35" y="628"/>
                </a:lnTo>
                <a:lnTo>
                  <a:pt x="35" y="634"/>
                </a:lnTo>
                <a:lnTo>
                  <a:pt x="0" y="634"/>
                </a:lnTo>
                <a:lnTo>
                  <a:pt x="0" y="628"/>
                </a:lnTo>
                <a:close/>
                <a:moveTo>
                  <a:pt x="0" y="314"/>
                </a:moveTo>
                <a:lnTo>
                  <a:pt x="35" y="314"/>
                </a:lnTo>
                <a:lnTo>
                  <a:pt x="35" y="320"/>
                </a:lnTo>
                <a:lnTo>
                  <a:pt x="0" y="320"/>
                </a:lnTo>
                <a:lnTo>
                  <a:pt x="0" y="314"/>
                </a:lnTo>
                <a:close/>
                <a:moveTo>
                  <a:pt x="0" y="0"/>
                </a:moveTo>
                <a:lnTo>
                  <a:pt x="35" y="0"/>
                </a:lnTo>
                <a:lnTo>
                  <a:pt x="35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1147763" y="5326063"/>
            <a:ext cx="7172325" cy="9525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0" name="Freeform 11"/>
          <p:cNvSpPr>
            <a:spLocks noEditPoints="1"/>
          </p:cNvSpPr>
          <p:nvPr/>
        </p:nvSpPr>
        <p:spPr bwMode="auto">
          <a:xfrm>
            <a:off x="1147763" y="5326063"/>
            <a:ext cx="7181850" cy="46037"/>
          </a:xfrm>
          <a:custGeom>
            <a:avLst/>
            <a:gdLst>
              <a:gd name="T0" fmla="*/ 2147483647 w 4524"/>
              <a:gd name="T1" fmla="*/ 0 h 29"/>
              <a:gd name="T2" fmla="*/ 2147483647 w 4524"/>
              <a:gd name="T3" fmla="*/ 0 h 29"/>
              <a:gd name="T4" fmla="*/ 2147483647 w 4524"/>
              <a:gd name="T5" fmla="*/ 0 h 29"/>
              <a:gd name="T6" fmla="*/ 2147483647 w 4524"/>
              <a:gd name="T7" fmla="*/ 0 h 29"/>
              <a:gd name="T8" fmla="*/ 2147483647 w 4524"/>
              <a:gd name="T9" fmla="*/ 0 h 29"/>
              <a:gd name="T10" fmla="*/ 2147483647 w 4524"/>
              <a:gd name="T11" fmla="*/ 0 h 29"/>
              <a:gd name="T12" fmla="*/ 2147483647 w 4524"/>
              <a:gd name="T13" fmla="*/ 0 h 29"/>
              <a:gd name="T14" fmla="*/ 2147483647 w 4524"/>
              <a:gd name="T15" fmla="*/ 0 h 29"/>
              <a:gd name="T16" fmla="*/ 2147483647 w 4524"/>
              <a:gd name="T17" fmla="*/ 0 h 29"/>
              <a:gd name="T18" fmla="*/ 2147483647 w 4524"/>
              <a:gd name="T19" fmla="*/ 0 h 29"/>
              <a:gd name="T20" fmla="*/ 2147483647 w 4524"/>
              <a:gd name="T21" fmla="*/ 0 h 29"/>
              <a:gd name="T22" fmla="*/ 2147483647 w 4524"/>
              <a:gd name="T23" fmla="*/ 0 h 29"/>
              <a:gd name="T24" fmla="*/ 2147483647 w 4524"/>
              <a:gd name="T25" fmla="*/ 0 h 29"/>
              <a:gd name="T26" fmla="*/ 2147483647 w 4524"/>
              <a:gd name="T27" fmla="*/ 0 h 29"/>
              <a:gd name="T28" fmla="*/ 2147483647 w 4524"/>
              <a:gd name="T29" fmla="*/ 0 h 29"/>
              <a:gd name="T30" fmla="*/ 2147483647 w 4524"/>
              <a:gd name="T31" fmla="*/ 0 h 29"/>
              <a:gd name="T32" fmla="*/ 2147483647 w 4524"/>
              <a:gd name="T33" fmla="*/ 0 h 29"/>
              <a:gd name="T34" fmla="*/ 2147483647 w 4524"/>
              <a:gd name="T35" fmla="*/ 0 h 29"/>
              <a:gd name="T36" fmla="*/ 2147483647 w 4524"/>
              <a:gd name="T37" fmla="*/ 0 h 29"/>
              <a:gd name="T38" fmla="*/ 2147483647 w 4524"/>
              <a:gd name="T39" fmla="*/ 0 h 29"/>
              <a:gd name="T40" fmla="*/ 2147483647 w 4524"/>
              <a:gd name="T41" fmla="*/ 0 h 29"/>
              <a:gd name="T42" fmla="*/ 2147483647 w 4524"/>
              <a:gd name="T43" fmla="*/ 0 h 29"/>
              <a:gd name="T44" fmla="*/ 2147483647 w 4524"/>
              <a:gd name="T45" fmla="*/ 0 h 29"/>
              <a:gd name="T46" fmla="*/ 2147483647 w 4524"/>
              <a:gd name="T47" fmla="*/ 0 h 29"/>
              <a:gd name="T48" fmla="*/ 2147483647 w 4524"/>
              <a:gd name="T49" fmla="*/ 0 h 29"/>
              <a:gd name="T50" fmla="*/ 2147483647 w 4524"/>
              <a:gd name="T51" fmla="*/ 0 h 29"/>
              <a:gd name="T52" fmla="*/ 2147483647 w 4524"/>
              <a:gd name="T53" fmla="*/ 0 h 29"/>
              <a:gd name="T54" fmla="*/ 2147483647 w 4524"/>
              <a:gd name="T55" fmla="*/ 0 h 29"/>
              <a:gd name="T56" fmla="*/ 2147483647 w 4524"/>
              <a:gd name="T57" fmla="*/ 0 h 29"/>
              <a:gd name="T58" fmla="*/ 2147483647 w 4524"/>
              <a:gd name="T59" fmla="*/ 0 h 29"/>
              <a:gd name="T60" fmla="*/ 2147483647 w 4524"/>
              <a:gd name="T61" fmla="*/ 0 h 29"/>
              <a:gd name="T62" fmla="*/ 2147483647 w 4524"/>
              <a:gd name="T63" fmla="*/ 0 h 29"/>
              <a:gd name="T64" fmla="*/ 2147483647 w 4524"/>
              <a:gd name="T65" fmla="*/ 0 h 29"/>
              <a:gd name="T66" fmla="*/ 2147483647 w 4524"/>
              <a:gd name="T67" fmla="*/ 0 h 29"/>
              <a:gd name="T68" fmla="*/ 2147483647 w 4524"/>
              <a:gd name="T69" fmla="*/ 0 h 29"/>
              <a:gd name="T70" fmla="*/ 2147483647 w 4524"/>
              <a:gd name="T71" fmla="*/ 0 h 29"/>
              <a:gd name="T72" fmla="*/ 2147483647 w 4524"/>
              <a:gd name="T73" fmla="*/ 0 h 29"/>
              <a:gd name="T74" fmla="*/ 2147483647 w 4524"/>
              <a:gd name="T75" fmla="*/ 0 h 29"/>
              <a:gd name="T76" fmla="*/ 2147483647 w 4524"/>
              <a:gd name="T77" fmla="*/ 0 h 29"/>
              <a:gd name="T78" fmla="*/ 2147483647 w 4524"/>
              <a:gd name="T79" fmla="*/ 0 h 29"/>
              <a:gd name="T80" fmla="*/ 2147483647 w 4524"/>
              <a:gd name="T81" fmla="*/ 0 h 29"/>
              <a:gd name="T82" fmla="*/ 2147483647 w 4524"/>
              <a:gd name="T83" fmla="*/ 0 h 29"/>
              <a:gd name="T84" fmla="*/ 2147483647 w 4524"/>
              <a:gd name="T85" fmla="*/ 0 h 29"/>
              <a:gd name="T86" fmla="*/ 2147483647 w 4524"/>
              <a:gd name="T87" fmla="*/ 0 h 29"/>
              <a:gd name="T88" fmla="*/ 2147483647 w 4524"/>
              <a:gd name="T89" fmla="*/ 0 h 29"/>
              <a:gd name="T90" fmla="*/ 2147483647 w 4524"/>
              <a:gd name="T91" fmla="*/ 0 h 29"/>
              <a:gd name="T92" fmla="*/ 2147483647 w 4524"/>
              <a:gd name="T93" fmla="*/ 0 h 29"/>
              <a:gd name="T94" fmla="*/ 2147483647 w 4524"/>
              <a:gd name="T95" fmla="*/ 0 h 29"/>
              <a:gd name="T96" fmla="*/ 2147483647 w 4524"/>
              <a:gd name="T97" fmla="*/ 0 h 29"/>
              <a:gd name="T98" fmla="*/ 2147483647 w 4524"/>
              <a:gd name="T99" fmla="*/ 0 h 29"/>
              <a:gd name="T100" fmla="*/ 2147483647 w 4524"/>
              <a:gd name="T101" fmla="*/ 0 h 29"/>
              <a:gd name="T102" fmla="*/ 2147483647 w 4524"/>
              <a:gd name="T103" fmla="*/ 0 h 29"/>
              <a:gd name="T104" fmla="*/ 2147483647 w 4524"/>
              <a:gd name="T105" fmla="*/ 0 h 29"/>
              <a:gd name="T106" fmla="*/ 2147483647 w 4524"/>
              <a:gd name="T107" fmla="*/ 0 h 29"/>
              <a:gd name="T108" fmla="*/ 2147483647 w 4524"/>
              <a:gd name="T109" fmla="*/ 0 h 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24"/>
              <a:gd name="T166" fmla="*/ 0 h 29"/>
              <a:gd name="T167" fmla="*/ 4524 w 4524"/>
              <a:gd name="T168" fmla="*/ 29 h 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24" h="29">
                <a:moveTo>
                  <a:pt x="6" y="0"/>
                </a:moveTo>
                <a:lnTo>
                  <a:pt x="6" y="29"/>
                </a:lnTo>
                <a:lnTo>
                  <a:pt x="0" y="29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89" y="0"/>
                </a:moveTo>
                <a:lnTo>
                  <a:pt x="89" y="29"/>
                </a:lnTo>
                <a:lnTo>
                  <a:pt x="83" y="29"/>
                </a:lnTo>
                <a:lnTo>
                  <a:pt x="83" y="0"/>
                </a:lnTo>
                <a:lnTo>
                  <a:pt x="89" y="0"/>
                </a:lnTo>
                <a:close/>
                <a:moveTo>
                  <a:pt x="172" y="0"/>
                </a:moveTo>
                <a:lnTo>
                  <a:pt x="172" y="29"/>
                </a:lnTo>
                <a:lnTo>
                  <a:pt x="166" y="29"/>
                </a:lnTo>
                <a:lnTo>
                  <a:pt x="166" y="0"/>
                </a:lnTo>
                <a:lnTo>
                  <a:pt x="172" y="0"/>
                </a:lnTo>
                <a:close/>
                <a:moveTo>
                  <a:pt x="255" y="0"/>
                </a:moveTo>
                <a:lnTo>
                  <a:pt x="255" y="29"/>
                </a:lnTo>
                <a:lnTo>
                  <a:pt x="249" y="29"/>
                </a:lnTo>
                <a:lnTo>
                  <a:pt x="249" y="0"/>
                </a:lnTo>
                <a:lnTo>
                  <a:pt x="255" y="0"/>
                </a:lnTo>
                <a:close/>
                <a:moveTo>
                  <a:pt x="338" y="0"/>
                </a:moveTo>
                <a:lnTo>
                  <a:pt x="338" y="29"/>
                </a:lnTo>
                <a:lnTo>
                  <a:pt x="332" y="29"/>
                </a:lnTo>
                <a:lnTo>
                  <a:pt x="332" y="0"/>
                </a:lnTo>
                <a:lnTo>
                  <a:pt x="338" y="0"/>
                </a:lnTo>
                <a:close/>
                <a:moveTo>
                  <a:pt x="421" y="0"/>
                </a:moveTo>
                <a:lnTo>
                  <a:pt x="421" y="29"/>
                </a:lnTo>
                <a:lnTo>
                  <a:pt x="415" y="29"/>
                </a:lnTo>
                <a:lnTo>
                  <a:pt x="415" y="0"/>
                </a:lnTo>
                <a:lnTo>
                  <a:pt x="421" y="0"/>
                </a:lnTo>
                <a:close/>
                <a:moveTo>
                  <a:pt x="504" y="0"/>
                </a:moveTo>
                <a:lnTo>
                  <a:pt x="504" y="29"/>
                </a:lnTo>
                <a:lnTo>
                  <a:pt x="498" y="29"/>
                </a:lnTo>
                <a:lnTo>
                  <a:pt x="498" y="0"/>
                </a:lnTo>
                <a:lnTo>
                  <a:pt x="504" y="0"/>
                </a:lnTo>
                <a:close/>
                <a:moveTo>
                  <a:pt x="587" y="0"/>
                </a:moveTo>
                <a:lnTo>
                  <a:pt x="587" y="29"/>
                </a:lnTo>
                <a:lnTo>
                  <a:pt x="581" y="29"/>
                </a:lnTo>
                <a:lnTo>
                  <a:pt x="581" y="0"/>
                </a:lnTo>
                <a:lnTo>
                  <a:pt x="587" y="0"/>
                </a:lnTo>
                <a:close/>
                <a:moveTo>
                  <a:pt x="670" y="0"/>
                </a:moveTo>
                <a:lnTo>
                  <a:pt x="670" y="29"/>
                </a:lnTo>
                <a:lnTo>
                  <a:pt x="664" y="29"/>
                </a:lnTo>
                <a:lnTo>
                  <a:pt x="664" y="0"/>
                </a:lnTo>
                <a:lnTo>
                  <a:pt x="670" y="0"/>
                </a:lnTo>
                <a:close/>
                <a:moveTo>
                  <a:pt x="759" y="0"/>
                </a:moveTo>
                <a:lnTo>
                  <a:pt x="759" y="29"/>
                </a:lnTo>
                <a:lnTo>
                  <a:pt x="753" y="29"/>
                </a:lnTo>
                <a:lnTo>
                  <a:pt x="753" y="0"/>
                </a:lnTo>
                <a:lnTo>
                  <a:pt x="759" y="0"/>
                </a:lnTo>
                <a:close/>
                <a:moveTo>
                  <a:pt x="842" y="0"/>
                </a:moveTo>
                <a:lnTo>
                  <a:pt x="842" y="29"/>
                </a:lnTo>
                <a:lnTo>
                  <a:pt x="836" y="29"/>
                </a:lnTo>
                <a:lnTo>
                  <a:pt x="836" y="0"/>
                </a:lnTo>
                <a:lnTo>
                  <a:pt x="842" y="0"/>
                </a:lnTo>
                <a:close/>
                <a:moveTo>
                  <a:pt x="925" y="0"/>
                </a:moveTo>
                <a:lnTo>
                  <a:pt x="925" y="29"/>
                </a:lnTo>
                <a:lnTo>
                  <a:pt x="919" y="29"/>
                </a:lnTo>
                <a:lnTo>
                  <a:pt x="919" y="0"/>
                </a:lnTo>
                <a:lnTo>
                  <a:pt x="925" y="0"/>
                </a:lnTo>
                <a:close/>
                <a:moveTo>
                  <a:pt x="1008" y="0"/>
                </a:moveTo>
                <a:lnTo>
                  <a:pt x="1008" y="29"/>
                </a:lnTo>
                <a:lnTo>
                  <a:pt x="1002" y="29"/>
                </a:lnTo>
                <a:lnTo>
                  <a:pt x="1002" y="0"/>
                </a:lnTo>
                <a:lnTo>
                  <a:pt x="1008" y="0"/>
                </a:lnTo>
                <a:close/>
                <a:moveTo>
                  <a:pt x="1091" y="0"/>
                </a:moveTo>
                <a:lnTo>
                  <a:pt x="1091" y="29"/>
                </a:lnTo>
                <a:lnTo>
                  <a:pt x="1085" y="29"/>
                </a:lnTo>
                <a:lnTo>
                  <a:pt x="1085" y="0"/>
                </a:lnTo>
                <a:lnTo>
                  <a:pt x="1091" y="0"/>
                </a:lnTo>
                <a:close/>
                <a:moveTo>
                  <a:pt x="1174" y="0"/>
                </a:moveTo>
                <a:lnTo>
                  <a:pt x="1174" y="29"/>
                </a:lnTo>
                <a:lnTo>
                  <a:pt x="1168" y="29"/>
                </a:lnTo>
                <a:lnTo>
                  <a:pt x="1168" y="0"/>
                </a:lnTo>
                <a:lnTo>
                  <a:pt x="1174" y="0"/>
                </a:lnTo>
                <a:close/>
                <a:moveTo>
                  <a:pt x="1257" y="0"/>
                </a:moveTo>
                <a:lnTo>
                  <a:pt x="1257" y="29"/>
                </a:lnTo>
                <a:lnTo>
                  <a:pt x="1251" y="29"/>
                </a:lnTo>
                <a:lnTo>
                  <a:pt x="1251" y="0"/>
                </a:lnTo>
                <a:lnTo>
                  <a:pt x="1257" y="0"/>
                </a:lnTo>
                <a:close/>
                <a:moveTo>
                  <a:pt x="1340" y="0"/>
                </a:moveTo>
                <a:lnTo>
                  <a:pt x="1340" y="29"/>
                </a:lnTo>
                <a:lnTo>
                  <a:pt x="1334" y="29"/>
                </a:lnTo>
                <a:lnTo>
                  <a:pt x="1334" y="0"/>
                </a:lnTo>
                <a:lnTo>
                  <a:pt x="1340" y="0"/>
                </a:lnTo>
                <a:close/>
                <a:moveTo>
                  <a:pt x="1423" y="0"/>
                </a:moveTo>
                <a:lnTo>
                  <a:pt x="1423" y="29"/>
                </a:lnTo>
                <a:lnTo>
                  <a:pt x="1417" y="29"/>
                </a:lnTo>
                <a:lnTo>
                  <a:pt x="1417" y="0"/>
                </a:lnTo>
                <a:lnTo>
                  <a:pt x="1423" y="0"/>
                </a:lnTo>
                <a:close/>
                <a:moveTo>
                  <a:pt x="1512" y="0"/>
                </a:moveTo>
                <a:lnTo>
                  <a:pt x="1512" y="29"/>
                </a:lnTo>
                <a:lnTo>
                  <a:pt x="1506" y="29"/>
                </a:lnTo>
                <a:lnTo>
                  <a:pt x="1506" y="0"/>
                </a:lnTo>
                <a:lnTo>
                  <a:pt x="1512" y="0"/>
                </a:lnTo>
                <a:close/>
                <a:moveTo>
                  <a:pt x="1595" y="0"/>
                </a:moveTo>
                <a:lnTo>
                  <a:pt x="1595" y="29"/>
                </a:lnTo>
                <a:lnTo>
                  <a:pt x="1589" y="29"/>
                </a:lnTo>
                <a:lnTo>
                  <a:pt x="1589" y="0"/>
                </a:lnTo>
                <a:lnTo>
                  <a:pt x="1595" y="0"/>
                </a:lnTo>
                <a:close/>
                <a:moveTo>
                  <a:pt x="1678" y="0"/>
                </a:moveTo>
                <a:lnTo>
                  <a:pt x="1678" y="29"/>
                </a:lnTo>
                <a:lnTo>
                  <a:pt x="1672" y="29"/>
                </a:lnTo>
                <a:lnTo>
                  <a:pt x="1672" y="0"/>
                </a:lnTo>
                <a:lnTo>
                  <a:pt x="1678" y="0"/>
                </a:lnTo>
                <a:close/>
                <a:moveTo>
                  <a:pt x="1761" y="0"/>
                </a:moveTo>
                <a:lnTo>
                  <a:pt x="1761" y="29"/>
                </a:lnTo>
                <a:lnTo>
                  <a:pt x="1755" y="29"/>
                </a:lnTo>
                <a:lnTo>
                  <a:pt x="1755" y="0"/>
                </a:lnTo>
                <a:lnTo>
                  <a:pt x="1761" y="0"/>
                </a:lnTo>
                <a:close/>
                <a:moveTo>
                  <a:pt x="1844" y="0"/>
                </a:moveTo>
                <a:lnTo>
                  <a:pt x="1844" y="29"/>
                </a:lnTo>
                <a:lnTo>
                  <a:pt x="1838" y="29"/>
                </a:lnTo>
                <a:lnTo>
                  <a:pt x="1838" y="0"/>
                </a:lnTo>
                <a:lnTo>
                  <a:pt x="1844" y="0"/>
                </a:lnTo>
                <a:close/>
                <a:moveTo>
                  <a:pt x="1927" y="0"/>
                </a:moveTo>
                <a:lnTo>
                  <a:pt x="1927" y="29"/>
                </a:lnTo>
                <a:lnTo>
                  <a:pt x="1921" y="29"/>
                </a:lnTo>
                <a:lnTo>
                  <a:pt x="1921" y="0"/>
                </a:lnTo>
                <a:lnTo>
                  <a:pt x="1927" y="0"/>
                </a:lnTo>
                <a:close/>
                <a:moveTo>
                  <a:pt x="2010" y="0"/>
                </a:moveTo>
                <a:lnTo>
                  <a:pt x="2010" y="29"/>
                </a:lnTo>
                <a:lnTo>
                  <a:pt x="2004" y="29"/>
                </a:lnTo>
                <a:lnTo>
                  <a:pt x="2004" y="0"/>
                </a:lnTo>
                <a:lnTo>
                  <a:pt x="2010" y="0"/>
                </a:lnTo>
                <a:close/>
                <a:moveTo>
                  <a:pt x="2093" y="0"/>
                </a:moveTo>
                <a:lnTo>
                  <a:pt x="2093" y="29"/>
                </a:lnTo>
                <a:lnTo>
                  <a:pt x="2087" y="29"/>
                </a:lnTo>
                <a:lnTo>
                  <a:pt x="2087" y="0"/>
                </a:lnTo>
                <a:lnTo>
                  <a:pt x="2093" y="0"/>
                </a:lnTo>
                <a:close/>
                <a:moveTo>
                  <a:pt x="2182" y="0"/>
                </a:moveTo>
                <a:lnTo>
                  <a:pt x="2182" y="29"/>
                </a:lnTo>
                <a:lnTo>
                  <a:pt x="2176" y="29"/>
                </a:lnTo>
                <a:lnTo>
                  <a:pt x="2176" y="0"/>
                </a:lnTo>
                <a:lnTo>
                  <a:pt x="2182" y="0"/>
                </a:lnTo>
                <a:close/>
                <a:moveTo>
                  <a:pt x="2265" y="0"/>
                </a:moveTo>
                <a:lnTo>
                  <a:pt x="2265" y="29"/>
                </a:lnTo>
                <a:lnTo>
                  <a:pt x="2259" y="29"/>
                </a:lnTo>
                <a:lnTo>
                  <a:pt x="2259" y="0"/>
                </a:lnTo>
                <a:lnTo>
                  <a:pt x="2265" y="0"/>
                </a:lnTo>
                <a:close/>
                <a:moveTo>
                  <a:pt x="2348" y="0"/>
                </a:moveTo>
                <a:lnTo>
                  <a:pt x="2348" y="29"/>
                </a:lnTo>
                <a:lnTo>
                  <a:pt x="2342" y="29"/>
                </a:lnTo>
                <a:lnTo>
                  <a:pt x="2342" y="0"/>
                </a:lnTo>
                <a:lnTo>
                  <a:pt x="2348" y="0"/>
                </a:lnTo>
                <a:close/>
                <a:moveTo>
                  <a:pt x="2431" y="0"/>
                </a:moveTo>
                <a:lnTo>
                  <a:pt x="2431" y="29"/>
                </a:lnTo>
                <a:lnTo>
                  <a:pt x="2425" y="29"/>
                </a:lnTo>
                <a:lnTo>
                  <a:pt x="2425" y="0"/>
                </a:lnTo>
                <a:lnTo>
                  <a:pt x="2431" y="0"/>
                </a:lnTo>
                <a:close/>
                <a:moveTo>
                  <a:pt x="2514" y="0"/>
                </a:moveTo>
                <a:lnTo>
                  <a:pt x="2514" y="29"/>
                </a:lnTo>
                <a:lnTo>
                  <a:pt x="2508" y="29"/>
                </a:lnTo>
                <a:lnTo>
                  <a:pt x="2508" y="0"/>
                </a:lnTo>
                <a:lnTo>
                  <a:pt x="2514" y="0"/>
                </a:lnTo>
                <a:close/>
                <a:moveTo>
                  <a:pt x="2597" y="0"/>
                </a:moveTo>
                <a:lnTo>
                  <a:pt x="2597" y="29"/>
                </a:lnTo>
                <a:lnTo>
                  <a:pt x="2591" y="29"/>
                </a:lnTo>
                <a:lnTo>
                  <a:pt x="2591" y="0"/>
                </a:lnTo>
                <a:lnTo>
                  <a:pt x="2597" y="0"/>
                </a:lnTo>
                <a:close/>
                <a:moveTo>
                  <a:pt x="2680" y="0"/>
                </a:moveTo>
                <a:lnTo>
                  <a:pt x="2680" y="29"/>
                </a:lnTo>
                <a:lnTo>
                  <a:pt x="2674" y="29"/>
                </a:lnTo>
                <a:lnTo>
                  <a:pt x="2674" y="0"/>
                </a:lnTo>
                <a:lnTo>
                  <a:pt x="2680" y="0"/>
                </a:lnTo>
                <a:close/>
                <a:moveTo>
                  <a:pt x="2763" y="0"/>
                </a:moveTo>
                <a:lnTo>
                  <a:pt x="2763" y="29"/>
                </a:lnTo>
                <a:lnTo>
                  <a:pt x="2757" y="29"/>
                </a:lnTo>
                <a:lnTo>
                  <a:pt x="2757" y="0"/>
                </a:lnTo>
                <a:lnTo>
                  <a:pt x="2763" y="0"/>
                </a:lnTo>
                <a:close/>
                <a:moveTo>
                  <a:pt x="2846" y="0"/>
                </a:moveTo>
                <a:lnTo>
                  <a:pt x="2846" y="29"/>
                </a:lnTo>
                <a:lnTo>
                  <a:pt x="2840" y="29"/>
                </a:lnTo>
                <a:lnTo>
                  <a:pt x="2840" y="0"/>
                </a:lnTo>
                <a:lnTo>
                  <a:pt x="2846" y="0"/>
                </a:lnTo>
                <a:close/>
                <a:moveTo>
                  <a:pt x="2935" y="0"/>
                </a:moveTo>
                <a:lnTo>
                  <a:pt x="2935" y="29"/>
                </a:lnTo>
                <a:lnTo>
                  <a:pt x="2929" y="29"/>
                </a:lnTo>
                <a:lnTo>
                  <a:pt x="2929" y="0"/>
                </a:lnTo>
                <a:lnTo>
                  <a:pt x="2935" y="0"/>
                </a:lnTo>
                <a:close/>
                <a:moveTo>
                  <a:pt x="3018" y="0"/>
                </a:moveTo>
                <a:lnTo>
                  <a:pt x="3018" y="29"/>
                </a:lnTo>
                <a:lnTo>
                  <a:pt x="3012" y="29"/>
                </a:lnTo>
                <a:lnTo>
                  <a:pt x="3012" y="0"/>
                </a:lnTo>
                <a:lnTo>
                  <a:pt x="3018" y="0"/>
                </a:lnTo>
                <a:close/>
                <a:moveTo>
                  <a:pt x="3101" y="0"/>
                </a:moveTo>
                <a:lnTo>
                  <a:pt x="3101" y="29"/>
                </a:lnTo>
                <a:lnTo>
                  <a:pt x="3095" y="29"/>
                </a:lnTo>
                <a:lnTo>
                  <a:pt x="3095" y="0"/>
                </a:lnTo>
                <a:lnTo>
                  <a:pt x="3101" y="0"/>
                </a:lnTo>
                <a:close/>
                <a:moveTo>
                  <a:pt x="3184" y="0"/>
                </a:moveTo>
                <a:lnTo>
                  <a:pt x="3184" y="29"/>
                </a:lnTo>
                <a:lnTo>
                  <a:pt x="3178" y="29"/>
                </a:lnTo>
                <a:lnTo>
                  <a:pt x="3178" y="0"/>
                </a:lnTo>
                <a:lnTo>
                  <a:pt x="3184" y="0"/>
                </a:lnTo>
                <a:close/>
                <a:moveTo>
                  <a:pt x="3267" y="0"/>
                </a:moveTo>
                <a:lnTo>
                  <a:pt x="3267" y="29"/>
                </a:lnTo>
                <a:lnTo>
                  <a:pt x="3261" y="29"/>
                </a:lnTo>
                <a:lnTo>
                  <a:pt x="3261" y="0"/>
                </a:lnTo>
                <a:lnTo>
                  <a:pt x="3267" y="0"/>
                </a:lnTo>
                <a:close/>
                <a:moveTo>
                  <a:pt x="3350" y="0"/>
                </a:moveTo>
                <a:lnTo>
                  <a:pt x="3350" y="29"/>
                </a:lnTo>
                <a:lnTo>
                  <a:pt x="3344" y="29"/>
                </a:lnTo>
                <a:lnTo>
                  <a:pt x="3344" y="0"/>
                </a:lnTo>
                <a:lnTo>
                  <a:pt x="3350" y="0"/>
                </a:lnTo>
                <a:close/>
                <a:moveTo>
                  <a:pt x="3433" y="0"/>
                </a:moveTo>
                <a:lnTo>
                  <a:pt x="3433" y="29"/>
                </a:lnTo>
                <a:lnTo>
                  <a:pt x="3427" y="29"/>
                </a:lnTo>
                <a:lnTo>
                  <a:pt x="3427" y="0"/>
                </a:lnTo>
                <a:lnTo>
                  <a:pt x="3433" y="0"/>
                </a:lnTo>
                <a:close/>
                <a:moveTo>
                  <a:pt x="3516" y="0"/>
                </a:moveTo>
                <a:lnTo>
                  <a:pt x="3516" y="29"/>
                </a:lnTo>
                <a:lnTo>
                  <a:pt x="3510" y="29"/>
                </a:lnTo>
                <a:lnTo>
                  <a:pt x="3510" y="0"/>
                </a:lnTo>
                <a:lnTo>
                  <a:pt x="3516" y="0"/>
                </a:lnTo>
                <a:close/>
                <a:moveTo>
                  <a:pt x="3605" y="0"/>
                </a:moveTo>
                <a:lnTo>
                  <a:pt x="3605" y="29"/>
                </a:lnTo>
                <a:lnTo>
                  <a:pt x="3599" y="29"/>
                </a:lnTo>
                <a:lnTo>
                  <a:pt x="3599" y="0"/>
                </a:lnTo>
                <a:lnTo>
                  <a:pt x="3605" y="0"/>
                </a:lnTo>
                <a:close/>
                <a:moveTo>
                  <a:pt x="3688" y="0"/>
                </a:moveTo>
                <a:lnTo>
                  <a:pt x="3688" y="29"/>
                </a:lnTo>
                <a:lnTo>
                  <a:pt x="3682" y="29"/>
                </a:lnTo>
                <a:lnTo>
                  <a:pt x="3682" y="0"/>
                </a:lnTo>
                <a:lnTo>
                  <a:pt x="3688" y="0"/>
                </a:lnTo>
                <a:close/>
                <a:moveTo>
                  <a:pt x="3771" y="0"/>
                </a:moveTo>
                <a:lnTo>
                  <a:pt x="3771" y="29"/>
                </a:lnTo>
                <a:lnTo>
                  <a:pt x="3765" y="29"/>
                </a:lnTo>
                <a:lnTo>
                  <a:pt x="3765" y="0"/>
                </a:lnTo>
                <a:lnTo>
                  <a:pt x="3771" y="0"/>
                </a:lnTo>
                <a:close/>
                <a:moveTo>
                  <a:pt x="3854" y="0"/>
                </a:moveTo>
                <a:lnTo>
                  <a:pt x="3854" y="29"/>
                </a:lnTo>
                <a:lnTo>
                  <a:pt x="3848" y="29"/>
                </a:lnTo>
                <a:lnTo>
                  <a:pt x="3848" y="0"/>
                </a:lnTo>
                <a:lnTo>
                  <a:pt x="3854" y="0"/>
                </a:lnTo>
                <a:close/>
                <a:moveTo>
                  <a:pt x="3937" y="0"/>
                </a:moveTo>
                <a:lnTo>
                  <a:pt x="3937" y="29"/>
                </a:lnTo>
                <a:lnTo>
                  <a:pt x="3931" y="29"/>
                </a:lnTo>
                <a:lnTo>
                  <a:pt x="3931" y="0"/>
                </a:lnTo>
                <a:lnTo>
                  <a:pt x="3937" y="0"/>
                </a:lnTo>
                <a:close/>
                <a:moveTo>
                  <a:pt x="4020" y="0"/>
                </a:moveTo>
                <a:lnTo>
                  <a:pt x="4020" y="29"/>
                </a:lnTo>
                <a:lnTo>
                  <a:pt x="4014" y="29"/>
                </a:lnTo>
                <a:lnTo>
                  <a:pt x="4014" y="0"/>
                </a:lnTo>
                <a:lnTo>
                  <a:pt x="4020" y="0"/>
                </a:lnTo>
                <a:close/>
                <a:moveTo>
                  <a:pt x="4103" y="0"/>
                </a:moveTo>
                <a:lnTo>
                  <a:pt x="4103" y="29"/>
                </a:lnTo>
                <a:lnTo>
                  <a:pt x="4097" y="29"/>
                </a:lnTo>
                <a:lnTo>
                  <a:pt x="4097" y="0"/>
                </a:lnTo>
                <a:lnTo>
                  <a:pt x="4103" y="0"/>
                </a:lnTo>
                <a:close/>
                <a:moveTo>
                  <a:pt x="4186" y="0"/>
                </a:moveTo>
                <a:lnTo>
                  <a:pt x="4186" y="29"/>
                </a:lnTo>
                <a:lnTo>
                  <a:pt x="4180" y="29"/>
                </a:lnTo>
                <a:lnTo>
                  <a:pt x="4180" y="0"/>
                </a:lnTo>
                <a:lnTo>
                  <a:pt x="4186" y="0"/>
                </a:lnTo>
                <a:close/>
                <a:moveTo>
                  <a:pt x="4269" y="0"/>
                </a:moveTo>
                <a:lnTo>
                  <a:pt x="4269" y="29"/>
                </a:lnTo>
                <a:lnTo>
                  <a:pt x="4263" y="29"/>
                </a:lnTo>
                <a:lnTo>
                  <a:pt x="4263" y="0"/>
                </a:lnTo>
                <a:lnTo>
                  <a:pt x="4269" y="0"/>
                </a:lnTo>
                <a:close/>
                <a:moveTo>
                  <a:pt x="4358" y="0"/>
                </a:moveTo>
                <a:lnTo>
                  <a:pt x="4358" y="29"/>
                </a:lnTo>
                <a:lnTo>
                  <a:pt x="4352" y="29"/>
                </a:lnTo>
                <a:lnTo>
                  <a:pt x="4352" y="0"/>
                </a:lnTo>
                <a:lnTo>
                  <a:pt x="4358" y="0"/>
                </a:lnTo>
                <a:close/>
                <a:moveTo>
                  <a:pt x="4441" y="0"/>
                </a:moveTo>
                <a:lnTo>
                  <a:pt x="4441" y="29"/>
                </a:lnTo>
                <a:lnTo>
                  <a:pt x="4435" y="29"/>
                </a:lnTo>
                <a:lnTo>
                  <a:pt x="4435" y="0"/>
                </a:lnTo>
                <a:lnTo>
                  <a:pt x="4441" y="0"/>
                </a:lnTo>
                <a:close/>
                <a:moveTo>
                  <a:pt x="4524" y="0"/>
                </a:moveTo>
                <a:lnTo>
                  <a:pt x="4524" y="29"/>
                </a:lnTo>
                <a:lnTo>
                  <a:pt x="4518" y="29"/>
                </a:lnTo>
                <a:lnTo>
                  <a:pt x="4518" y="0"/>
                </a:lnTo>
                <a:lnTo>
                  <a:pt x="4524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12"/>
          <p:cNvSpPr>
            <a:spLocks/>
          </p:cNvSpPr>
          <p:nvPr/>
        </p:nvSpPr>
        <p:spPr bwMode="auto">
          <a:xfrm>
            <a:off x="1128713" y="1624013"/>
            <a:ext cx="7218362" cy="3429000"/>
          </a:xfrm>
          <a:custGeom>
            <a:avLst/>
            <a:gdLst>
              <a:gd name="T0" fmla="*/ 2147483647 w 4547"/>
              <a:gd name="T1" fmla="*/ 2147483647 h 2160"/>
              <a:gd name="T2" fmla="*/ 2147483647 w 4547"/>
              <a:gd name="T3" fmla="*/ 2147483647 h 2160"/>
              <a:gd name="T4" fmla="*/ 2147483647 w 4547"/>
              <a:gd name="T5" fmla="*/ 2147483647 h 2160"/>
              <a:gd name="T6" fmla="*/ 2147483647 w 4547"/>
              <a:gd name="T7" fmla="*/ 2147483647 h 2160"/>
              <a:gd name="T8" fmla="*/ 2147483647 w 4547"/>
              <a:gd name="T9" fmla="*/ 2147483647 h 2160"/>
              <a:gd name="T10" fmla="*/ 2147483647 w 4547"/>
              <a:gd name="T11" fmla="*/ 2147483647 h 2160"/>
              <a:gd name="T12" fmla="*/ 2147483647 w 4547"/>
              <a:gd name="T13" fmla="*/ 2147483647 h 2160"/>
              <a:gd name="T14" fmla="*/ 2147483647 w 4547"/>
              <a:gd name="T15" fmla="*/ 2147483647 h 2160"/>
              <a:gd name="T16" fmla="*/ 2147483647 w 4547"/>
              <a:gd name="T17" fmla="*/ 2147483647 h 2160"/>
              <a:gd name="T18" fmla="*/ 2147483647 w 4547"/>
              <a:gd name="T19" fmla="*/ 2147483647 h 2160"/>
              <a:gd name="T20" fmla="*/ 2147483647 w 4547"/>
              <a:gd name="T21" fmla="*/ 2147483647 h 2160"/>
              <a:gd name="T22" fmla="*/ 2147483647 w 4547"/>
              <a:gd name="T23" fmla="*/ 0 h 2160"/>
              <a:gd name="T24" fmla="*/ 2147483647 w 4547"/>
              <a:gd name="T25" fmla="*/ 2147483647 h 2160"/>
              <a:gd name="T26" fmla="*/ 2147483647 w 4547"/>
              <a:gd name="T27" fmla="*/ 2147483647 h 2160"/>
              <a:gd name="T28" fmla="*/ 2147483647 w 4547"/>
              <a:gd name="T29" fmla="*/ 2147483647 h 2160"/>
              <a:gd name="T30" fmla="*/ 2147483647 w 4547"/>
              <a:gd name="T31" fmla="*/ 2147483647 h 2160"/>
              <a:gd name="T32" fmla="*/ 2147483647 w 4547"/>
              <a:gd name="T33" fmla="*/ 2147483647 h 2160"/>
              <a:gd name="T34" fmla="*/ 2147483647 w 4547"/>
              <a:gd name="T35" fmla="*/ 2147483647 h 2160"/>
              <a:gd name="T36" fmla="*/ 2147483647 w 4547"/>
              <a:gd name="T37" fmla="*/ 2147483647 h 2160"/>
              <a:gd name="T38" fmla="*/ 2147483647 w 4547"/>
              <a:gd name="T39" fmla="*/ 2147483647 h 2160"/>
              <a:gd name="T40" fmla="*/ 2147483647 w 4547"/>
              <a:gd name="T41" fmla="*/ 2147483647 h 2160"/>
              <a:gd name="T42" fmla="*/ 2147483647 w 4547"/>
              <a:gd name="T43" fmla="*/ 2147483647 h 2160"/>
              <a:gd name="T44" fmla="*/ 2147483647 w 4547"/>
              <a:gd name="T45" fmla="*/ 2147483647 h 2160"/>
              <a:gd name="T46" fmla="*/ 2147483647 w 4547"/>
              <a:gd name="T47" fmla="*/ 2147483647 h 2160"/>
              <a:gd name="T48" fmla="*/ 2147483647 w 4547"/>
              <a:gd name="T49" fmla="*/ 2147483647 h 2160"/>
              <a:gd name="T50" fmla="*/ 2147483647 w 4547"/>
              <a:gd name="T51" fmla="*/ 2147483647 h 2160"/>
              <a:gd name="T52" fmla="*/ 2147483647 w 4547"/>
              <a:gd name="T53" fmla="*/ 2147483647 h 2160"/>
              <a:gd name="T54" fmla="*/ 2147483647 w 4547"/>
              <a:gd name="T55" fmla="*/ 2147483647 h 2160"/>
              <a:gd name="T56" fmla="*/ 2147483647 w 4547"/>
              <a:gd name="T57" fmla="*/ 2147483647 h 2160"/>
              <a:gd name="T58" fmla="*/ 2147483647 w 4547"/>
              <a:gd name="T59" fmla="*/ 2147483647 h 2160"/>
              <a:gd name="T60" fmla="*/ 2147483647 w 4547"/>
              <a:gd name="T61" fmla="*/ 2147483647 h 2160"/>
              <a:gd name="T62" fmla="*/ 2147483647 w 4547"/>
              <a:gd name="T63" fmla="*/ 2147483647 h 2160"/>
              <a:gd name="T64" fmla="*/ 2147483647 w 4547"/>
              <a:gd name="T65" fmla="*/ 2147483647 h 2160"/>
              <a:gd name="T66" fmla="*/ 2147483647 w 4547"/>
              <a:gd name="T67" fmla="*/ 2147483647 h 2160"/>
              <a:gd name="T68" fmla="*/ 2147483647 w 4547"/>
              <a:gd name="T69" fmla="*/ 2147483647 h 2160"/>
              <a:gd name="T70" fmla="*/ 2147483647 w 4547"/>
              <a:gd name="T71" fmla="*/ 2147483647 h 2160"/>
              <a:gd name="T72" fmla="*/ 2147483647 w 4547"/>
              <a:gd name="T73" fmla="*/ 2147483647 h 2160"/>
              <a:gd name="T74" fmla="*/ 2147483647 w 4547"/>
              <a:gd name="T75" fmla="*/ 2147483647 h 2160"/>
              <a:gd name="T76" fmla="*/ 2147483647 w 4547"/>
              <a:gd name="T77" fmla="*/ 2147483647 h 2160"/>
              <a:gd name="T78" fmla="*/ 2147483647 w 4547"/>
              <a:gd name="T79" fmla="*/ 2147483647 h 2160"/>
              <a:gd name="T80" fmla="*/ 2147483647 w 4547"/>
              <a:gd name="T81" fmla="*/ 2147483647 h 2160"/>
              <a:gd name="T82" fmla="*/ 2147483647 w 4547"/>
              <a:gd name="T83" fmla="*/ 2147483647 h 2160"/>
              <a:gd name="T84" fmla="*/ 2147483647 w 4547"/>
              <a:gd name="T85" fmla="*/ 2147483647 h 2160"/>
              <a:gd name="T86" fmla="*/ 2147483647 w 4547"/>
              <a:gd name="T87" fmla="*/ 2147483647 h 2160"/>
              <a:gd name="T88" fmla="*/ 2147483647 w 4547"/>
              <a:gd name="T89" fmla="*/ 2147483647 h 2160"/>
              <a:gd name="T90" fmla="*/ 2147483647 w 4547"/>
              <a:gd name="T91" fmla="*/ 2147483647 h 2160"/>
              <a:gd name="T92" fmla="*/ 2147483647 w 4547"/>
              <a:gd name="T93" fmla="*/ 2147483647 h 2160"/>
              <a:gd name="T94" fmla="*/ 2147483647 w 4547"/>
              <a:gd name="T95" fmla="*/ 2147483647 h 2160"/>
              <a:gd name="T96" fmla="*/ 2147483647 w 4547"/>
              <a:gd name="T97" fmla="*/ 2147483647 h 2160"/>
              <a:gd name="T98" fmla="*/ 2147483647 w 4547"/>
              <a:gd name="T99" fmla="*/ 2147483647 h 2160"/>
              <a:gd name="T100" fmla="*/ 2147483647 w 4547"/>
              <a:gd name="T101" fmla="*/ 2147483647 h 2160"/>
              <a:gd name="T102" fmla="*/ 0 w 4547"/>
              <a:gd name="T103" fmla="*/ 2147483647 h 2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47"/>
              <a:gd name="T157" fmla="*/ 0 h 2160"/>
              <a:gd name="T158" fmla="*/ 4547 w 4547"/>
              <a:gd name="T159" fmla="*/ 2160 h 21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47" h="2160">
                <a:moveTo>
                  <a:pt x="6" y="1941"/>
                </a:moveTo>
                <a:lnTo>
                  <a:pt x="89" y="1876"/>
                </a:lnTo>
                <a:lnTo>
                  <a:pt x="172" y="1846"/>
                </a:lnTo>
                <a:lnTo>
                  <a:pt x="178" y="1846"/>
                </a:lnTo>
                <a:lnTo>
                  <a:pt x="261" y="1852"/>
                </a:lnTo>
                <a:lnTo>
                  <a:pt x="273" y="1858"/>
                </a:lnTo>
                <a:lnTo>
                  <a:pt x="356" y="2000"/>
                </a:lnTo>
                <a:lnTo>
                  <a:pt x="356" y="1994"/>
                </a:lnTo>
                <a:lnTo>
                  <a:pt x="439" y="2060"/>
                </a:lnTo>
                <a:lnTo>
                  <a:pt x="522" y="2119"/>
                </a:lnTo>
                <a:lnTo>
                  <a:pt x="510" y="2119"/>
                </a:lnTo>
                <a:lnTo>
                  <a:pt x="593" y="2131"/>
                </a:lnTo>
                <a:lnTo>
                  <a:pt x="587" y="2131"/>
                </a:lnTo>
                <a:lnTo>
                  <a:pt x="670" y="2095"/>
                </a:lnTo>
                <a:lnTo>
                  <a:pt x="759" y="2065"/>
                </a:lnTo>
                <a:lnTo>
                  <a:pt x="753" y="2071"/>
                </a:lnTo>
                <a:lnTo>
                  <a:pt x="836" y="1787"/>
                </a:lnTo>
                <a:lnTo>
                  <a:pt x="919" y="1657"/>
                </a:lnTo>
                <a:lnTo>
                  <a:pt x="1002" y="1521"/>
                </a:lnTo>
                <a:lnTo>
                  <a:pt x="1085" y="1391"/>
                </a:lnTo>
                <a:lnTo>
                  <a:pt x="1168" y="1255"/>
                </a:lnTo>
                <a:lnTo>
                  <a:pt x="1174" y="1249"/>
                </a:lnTo>
                <a:lnTo>
                  <a:pt x="1257" y="1189"/>
                </a:lnTo>
                <a:lnTo>
                  <a:pt x="1251" y="1195"/>
                </a:lnTo>
                <a:lnTo>
                  <a:pt x="1334" y="1065"/>
                </a:lnTo>
                <a:lnTo>
                  <a:pt x="1334" y="1059"/>
                </a:lnTo>
                <a:lnTo>
                  <a:pt x="1417" y="988"/>
                </a:lnTo>
                <a:lnTo>
                  <a:pt x="1506" y="917"/>
                </a:lnTo>
                <a:lnTo>
                  <a:pt x="1524" y="917"/>
                </a:lnTo>
                <a:lnTo>
                  <a:pt x="1607" y="935"/>
                </a:lnTo>
                <a:lnTo>
                  <a:pt x="1595" y="935"/>
                </a:lnTo>
                <a:lnTo>
                  <a:pt x="1678" y="876"/>
                </a:lnTo>
                <a:lnTo>
                  <a:pt x="1755" y="799"/>
                </a:lnTo>
                <a:lnTo>
                  <a:pt x="1761" y="799"/>
                </a:lnTo>
                <a:lnTo>
                  <a:pt x="1844" y="746"/>
                </a:lnTo>
                <a:lnTo>
                  <a:pt x="1838" y="751"/>
                </a:lnTo>
                <a:lnTo>
                  <a:pt x="1921" y="521"/>
                </a:lnTo>
                <a:lnTo>
                  <a:pt x="2004" y="408"/>
                </a:lnTo>
                <a:lnTo>
                  <a:pt x="2087" y="308"/>
                </a:lnTo>
                <a:lnTo>
                  <a:pt x="2087" y="313"/>
                </a:lnTo>
                <a:lnTo>
                  <a:pt x="2176" y="166"/>
                </a:lnTo>
                <a:lnTo>
                  <a:pt x="2259" y="6"/>
                </a:lnTo>
                <a:lnTo>
                  <a:pt x="2265" y="0"/>
                </a:lnTo>
                <a:lnTo>
                  <a:pt x="2271" y="0"/>
                </a:lnTo>
                <a:lnTo>
                  <a:pt x="2283" y="0"/>
                </a:lnTo>
                <a:lnTo>
                  <a:pt x="2289" y="12"/>
                </a:lnTo>
                <a:lnTo>
                  <a:pt x="2372" y="461"/>
                </a:lnTo>
                <a:lnTo>
                  <a:pt x="2342" y="450"/>
                </a:lnTo>
                <a:lnTo>
                  <a:pt x="2425" y="361"/>
                </a:lnTo>
                <a:lnTo>
                  <a:pt x="2443" y="361"/>
                </a:lnTo>
                <a:lnTo>
                  <a:pt x="2455" y="373"/>
                </a:lnTo>
                <a:lnTo>
                  <a:pt x="2538" y="1036"/>
                </a:lnTo>
                <a:lnTo>
                  <a:pt x="2615" y="1367"/>
                </a:lnTo>
                <a:lnTo>
                  <a:pt x="2609" y="1361"/>
                </a:lnTo>
                <a:lnTo>
                  <a:pt x="2692" y="1379"/>
                </a:lnTo>
                <a:lnTo>
                  <a:pt x="2674" y="1385"/>
                </a:lnTo>
                <a:lnTo>
                  <a:pt x="2757" y="1266"/>
                </a:lnTo>
                <a:lnTo>
                  <a:pt x="2769" y="1261"/>
                </a:lnTo>
                <a:lnTo>
                  <a:pt x="2781" y="1266"/>
                </a:lnTo>
                <a:lnTo>
                  <a:pt x="2864" y="1503"/>
                </a:lnTo>
                <a:lnTo>
                  <a:pt x="2840" y="1503"/>
                </a:lnTo>
                <a:lnTo>
                  <a:pt x="2929" y="1320"/>
                </a:lnTo>
                <a:lnTo>
                  <a:pt x="3012" y="1107"/>
                </a:lnTo>
                <a:lnTo>
                  <a:pt x="3018" y="1101"/>
                </a:lnTo>
                <a:lnTo>
                  <a:pt x="3036" y="1101"/>
                </a:lnTo>
                <a:lnTo>
                  <a:pt x="3119" y="1166"/>
                </a:lnTo>
                <a:lnTo>
                  <a:pt x="3095" y="1172"/>
                </a:lnTo>
                <a:lnTo>
                  <a:pt x="3178" y="1024"/>
                </a:lnTo>
                <a:lnTo>
                  <a:pt x="3261" y="899"/>
                </a:lnTo>
                <a:lnTo>
                  <a:pt x="3267" y="894"/>
                </a:lnTo>
                <a:lnTo>
                  <a:pt x="3279" y="894"/>
                </a:lnTo>
                <a:lnTo>
                  <a:pt x="3362" y="935"/>
                </a:lnTo>
                <a:lnTo>
                  <a:pt x="3445" y="982"/>
                </a:lnTo>
                <a:lnTo>
                  <a:pt x="3427" y="982"/>
                </a:lnTo>
                <a:lnTo>
                  <a:pt x="3510" y="899"/>
                </a:lnTo>
                <a:lnTo>
                  <a:pt x="3510" y="905"/>
                </a:lnTo>
                <a:lnTo>
                  <a:pt x="3599" y="757"/>
                </a:lnTo>
                <a:lnTo>
                  <a:pt x="3611" y="751"/>
                </a:lnTo>
                <a:lnTo>
                  <a:pt x="3623" y="757"/>
                </a:lnTo>
                <a:lnTo>
                  <a:pt x="3706" y="1006"/>
                </a:lnTo>
                <a:lnTo>
                  <a:pt x="3682" y="1000"/>
                </a:lnTo>
                <a:lnTo>
                  <a:pt x="3765" y="929"/>
                </a:lnTo>
                <a:lnTo>
                  <a:pt x="3783" y="929"/>
                </a:lnTo>
                <a:lnTo>
                  <a:pt x="3866" y="947"/>
                </a:lnTo>
                <a:lnTo>
                  <a:pt x="3949" y="965"/>
                </a:lnTo>
                <a:lnTo>
                  <a:pt x="4032" y="1018"/>
                </a:lnTo>
                <a:lnTo>
                  <a:pt x="4038" y="1018"/>
                </a:lnTo>
                <a:lnTo>
                  <a:pt x="4121" y="1118"/>
                </a:lnTo>
                <a:lnTo>
                  <a:pt x="4097" y="1118"/>
                </a:lnTo>
                <a:lnTo>
                  <a:pt x="4180" y="1042"/>
                </a:lnTo>
                <a:lnTo>
                  <a:pt x="4192" y="1042"/>
                </a:lnTo>
                <a:lnTo>
                  <a:pt x="4204" y="1042"/>
                </a:lnTo>
                <a:lnTo>
                  <a:pt x="4287" y="1113"/>
                </a:lnTo>
                <a:lnTo>
                  <a:pt x="4263" y="1113"/>
                </a:lnTo>
                <a:lnTo>
                  <a:pt x="4352" y="1030"/>
                </a:lnTo>
                <a:lnTo>
                  <a:pt x="4352" y="1036"/>
                </a:lnTo>
                <a:lnTo>
                  <a:pt x="4435" y="917"/>
                </a:lnTo>
                <a:lnTo>
                  <a:pt x="4518" y="811"/>
                </a:lnTo>
                <a:lnTo>
                  <a:pt x="4530" y="811"/>
                </a:lnTo>
                <a:lnTo>
                  <a:pt x="4542" y="811"/>
                </a:lnTo>
                <a:lnTo>
                  <a:pt x="4547" y="823"/>
                </a:lnTo>
                <a:lnTo>
                  <a:pt x="4542" y="834"/>
                </a:lnTo>
                <a:lnTo>
                  <a:pt x="4459" y="929"/>
                </a:lnTo>
                <a:lnTo>
                  <a:pt x="4376" y="1047"/>
                </a:lnTo>
                <a:lnTo>
                  <a:pt x="4376" y="1053"/>
                </a:lnTo>
                <a:lnTo>
                  <a:pt x="4287" y="1136"/>
                </a:lnTo>
                <a:lnTo>
                  <a:pt x="4275" y="1142"/>
                </a:lnTo>
                <a:lnTo>
                  <a:pt x="4263" y="1136"/>
                </a:lnTo>
                <a:lnTo>
                  <a:pt x="4180" y="1065"/>
                </a:lnTo>
                <a:lnTo>
                  <a:pt x="4204" y="1065"/>
                </a:lnTo>
                <a:lnTo>
                  <a:pt x="4121" y="1142"/>
                </a:lnTo>
                <a:lnTo>
                  <a:pt x="4109" y="1148"/>
                </a:lnTo>
                <a:lnTo>
                  <a:pt x="4097" y="1142"/>
                </a:lnTo>
                <a:lnTo>
                  <a:pt x="4014" y="1042"/>
                </a:lnTo>
                <a:lnTo>
                  <a:pt x="4020" y="1042"/>
                </a:lnTo>
                <a:lnTo>
                  <a:pt x="3937" y="988"/>
                </a:lnTo>
                <a:lnTo>
                  <a:pt x="3943" y="994"/>
                </a:lnTo>
                <a:lnTo>
                  <a:pt x="3860" y="976"/>
                </a:lnTo>
                <a:lnTo>
                  <a:pt x="3777" y="959"/>
                </a:lnTo>
                <a:lnTo>
                  <a:pt x="3789" y="953"/>
                </a:lnTo>
                <a:lnTo>
                  <a:pt x="3706" y="1024"/>
                </a:lnTo>
                <a:lnTo>
                  <a:pt x="3688" y="1024"/>
                </a:lnTo>
                <a:lnTo>
                  <a:pt x="3682" y="1018"/>
                </a:lnTo>
                <a:lnTo>
                  <a:pt x="3599" y="769"/>
                </a:lnTo>
                <a:lnTo>
                  <a:pt x="3623" y="769"/>
                </a:lnTo>
                <a:lnTo>
                  <a:pt x="3534" y="917"/>
                </a:lnTo>
                <a:lnTo>
                  <a:pt x="3534" y="923"/>
                </a:lnTo>
                <a:lnTo>
                  <a:pt x="3451" y="1006"/>
                </a:lnTo>
                <a:lnTo>
                  <a:pt x="3439" y="1012"/>
                </a:lnTo>
                <a:lnTo>
                  <a:pt x="3433" y="1006"/>
                </a:lnTo>
                <a:lnTo>
                  <a:pt x="3350" y="959"/>
                </a:lnTo>
                <a:lnTo>
                  <a:pt x="3267" y="917"/>
                </a:lnTo>
                <a:lnTo>
                  <a:pt x="3285" y="911"/>
                </a:lnTo>
                <a:lnTo>
                  <a:pt x="3202" y="1036"/>
                </a:lnTo>
                <a:lnTo>
                  <a:pt x="3119" y="1184"/>
                </a:lnTo>
                <a:lnTo>
                  <a:pt x="3113" y="1195"/>
                </a:lnTo>
                <a:lnTo>
                  <a:pt x="3101" y="1189"/>
                </a:lnTo>
                <a:lnTo>
                  <a:pt x="3018" y="1124"/>
                </a:lnTo>
                <a:lnTo>
                  <a:pt x="3036" y="1118"/>
                </a:lnTo>
                <a:lnTo>
                  <a:pt x="2953" y="1332"/>
                </a:lnTo>
                <a:lnTo>
                  <a:pt x="2864" y="1515"/>
                </a:lnTo>
                <a:lnTo>
                  <a:pt x="2852" y="1527"/>
                </a:lnTo>
                <a:lnTo>
                  <a:pt x="2840" y="1515"/>
                </a:lnTo>
                <a:lnTo>
                  <a:pt x="2757" y="1278"/>
                </a:lnTo>
                <a:lnTo>
                  <a:pt x="2781" y="1278"/>
                </a:lnTo>
                <a:lnTo>
                  <a:pt x="2698" y="1397"/>
                </a:lnTo>
                <a:lnTo>
                  <a:pt x="2686" y="1408"/>
                </a:lnTo>
                <a:lnTo>
                  <a:pt x="2603" y="1391"/>
                </a:lnTo>
                <a:lnTo>
                  <a:pt x="2591" y="1379"/>
                </a:lnTo>
                <a:lnTo>
                  <a:pt x="2508" y="1036"/>
                </a:lnTo>
                <a:lnTo>
                  <a:pt x="2425" y="373"/>
                </a:lnTo>
                <a:lnTo>
                  <a:pt x="2449" y="385"/>
                </a:lnTo>
                <a:lnTo>
                  <a:pt x="2366" y="473"/>
                </a:lnTo>
                <a:lnTo>
                  <a:pt x="2348" y="473"/>
                </a:lnTo>
                <a:lnTo>
                  <a:pt x="2342" y="467"/>
                </a:lnTo>
                <a:lnTo>
                  <a:pt x="2259" y="18"/>
                </a:lnTo>
                <a:lnTo>
                  <a:pt x="2283" y="18"/>
                </a:lnTo>
                <a:lnTo>
                  <a:pt x="2200" y="177"/>
                </a:lnTo>
                <a:lnTo>
                  <a:pt x="2111" y="325"/>
                </a:lnTo>
                <a:lnTo>
                  <a:pt x="2111" y="331"/>
                </a:lnTo>
                <a:lnTo>
                  <a:pt x="2028" y="426"/>
                </a:lnTo>
                <a:lnTo>
                  <a:pt x="1945" y="538"/>
                </a:lnTo>
                <a:lnTo>
                  <a:pt x="1945" y="532"/>
                </a:lnTo>
                <a:lnTo>
                  <a:pt x="1862" y="763"/>
                </a:lnTo>
                <a:lnTo>
                  <a:pt x="1856" y="769"/>
                </a:lnTo>
                <a:lnTo>
                  <a:pt x="1773" y="823"/>
                </a:lnTo>
                <a:lnTo>
                  <a:pt x="1779" y="823"/>
                </a:lnTo>
                <a:lnTo>
                  <a:pt x="1696" y="899"/>
                </a:lnTo>
                <a:lnTo>
                  <a:pt x="1613" y="959"/>
                </a:lnTo>
                <a:lnTo>
                  <a:pt x="1601" y="965"/>
                </a:lnTo>
                <a:lnTo>
                  <a:pt x="1518" y="947"/>
                </a:lnTo>
                <a:lnTo>
                  <a:pt x="1530" y="941"/>
                </a:lnTo>
                <a:lnTo>
                  <a:pt x="1441" y="1012"/>
                </a:lnTo>
                <a:lnTo>
                  <a:pt x="1358" y="1083"/>
                </a:lnTo>
                <a:lnTo>
                  <a:pt x="1358" y="1077"/>
                </a:lnTo>
                <a:lnTo>
                  <a:pt x="1275" y="1207"/>
                </a:lnTo>
                <a:lnTo>
                  <a:pt x="1275" y="1213"/>
                </a:lnTo>
                <a:lnTo>
                  <a:pt x="1192" y="1272"/>
                </a:lnTo>
                <a:lnTo>
                  <a:pt x="1192" y="1266"/>
                </a:lnTo>
                <a:lnTo>
                  <a:pt x="1109" y="1403"/>
                </a:lnTo>
                <a:lnTo>
                  <a:pt x="1026" y="1533"/>
                </a:lnTo>
                <a:lnTo>
                  <a:pt x="943" y="1669"/>
                </a:lnTo>
                <a:lnTo>
                  <a:pt x="860" y="1799"/>
                </a:lnTo>
                <a:lnTo>
                  <a:pt x="777" y="2083"/>
                </a:lnTo>
                <a:lnTo>
                  <a:pt x="771" y="2089"/>
                </a:lnTo>
                <a:lnTo>
                  <a:pt x="682" y="2119"/>
                </a:lnTo>
                <a:lnTo>
                  <a:pt x="599" y="2154"/>
                </a:lnTo>
                <a:lnTo>
                  <a:pt x="593" y="2160"/>
                </a:lnTo>
                <a:lnTo>
                  <a:pt x="510" y="2148"/>
                </a:lnTo>
                <a:lnTo>
                  <a:pt x="504" y="2142"/>
                </a:lnTo>
                <a:lnTo>
                  <a:pt x="421" y="2083"/>
                </a:lnTo>
                <a:lnTo>
                  <a:pt x="338" y="2018"/>
                </a:lnTo>
                <a:lnTo>
                  <a:pt x="332" y="2012"/>
                </a:lnTo>
                <a:lnTo>
                  <a:pt x="249" y="1870"/>
                </a:lnTo>
                <a:lnTo>
                  <a:pt x="261" y="1882"/>
                </a:lnTo>
                <a:lnTo>
                  <a:pt x="178" y="1876"/>
                </a:lnTo>
                <a:lnTo>
                  <a:pt x="184" y="1870"/>
                </a:lnTo>
                <a:lnTo>
                  <a:pt x="101" y="1900"/>
                </a:lnTo>
                <a:lnTo>
                  <a:pt x="107" y="1900"/>
                </a:lnTo>
                <a:lnTo>
                  <a:pt x="24" y="1965"/>
                </a:lnTo>
                <a:lnTo>
                  <a:pt x="12" y="1971"/>
                </a:lnTo>
                <a:lnTo>
                  <a:pt x="0" y="1965"/>
                </a:lnTo>
                <a:lnTo>
                  <a:pt x="0" y="1953"/>
                </a:lnTo>
                <a:lnTo>
                  <a:pt x="6" y="1941"/>
                </a:lnTo>
                <a:close/>
              </a:path>
            </a:pathLst>
          </a:custGeom>
          <a:solidFill>
            <a:srgbClr val="DA8137"/>
          </a:solidFill>
          <a:ln w="6">
            <a:solidFill>
              <a:srgbClr val="DA813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13"/>
          <p:cNvSpPr>
            <a:spLocks/>
          </p:cNvSpPr>
          <p:nvPr/>
        </p:nvSpPr>
        <p:spPr bwMode="auto">
          <a:xfrm>
            <a:off x="1128713" y="4160838"/>
            <a:ext cx="7218362" cy="1004887"/>
          </a:xfrm>
          <a:custGeom>
            <a:avLst/>
            <a:gdLst>
              <a:gd name="T0" fmla="*/ 2147483647 w 4547"/>
              <a:gd name="T1" fmla="*/ 2147483647 h 633"/>
              <a:gd name="T2" fmla="*/ 2147483647 w 4547"/>
              <a:gd name="T3" fmla="*/ 2147483647 h 633"/>
              <a:gd name="T4" fmla="*/ 2147483647 w 4547"/>
              <a:gd name="T5" fmla="*/ 2147483647 h 633"/>
              <a:gd name="T6" fmla="*/ 2147483647 w 4547"/>
              <a:gd name="T7" fmla="*/ 2147483647 h 633"/>
              <a:gd name="T8" fmla="*/ 2147483647 w 4547"/>
              <a:gd name="T9" fmla="*/ 2147483647 h 633"/>
              <a:gd name="T10" fmla="*/ 2147483647 w 4547"/>
              <a:gd name="T11" fmla="*/ 2147483647 h 633"/>
              <a:gd name="T12" fmla="*/ 2147483647 w 4547"/>
              <a:gd name="T13" fmla="*/ 2147483647 h 633"/>
              <a:gd name="T14" fmla="*/ 2147483647 w 4547"/>
              <a:gd name="T15" fmla="*/ 2147483647 h 633"/>
              <a:gd name="T16" fmla="*/ 2147483647 w 4547"/>
              <a:gd name="T17" fmla="*/ 2147483647 h 633"/>
              <a:gd name="T18" fmla="*/ 2147483647 w 4547"/>
              <a:gd name="T19" fmla="*/ 2147483647 h 633"/>
              <a:gd name="T20" fmla="*/ 2147483647 w 4547"/>
              <a:gd name="T21" fmla="*/ 2147483647 h 633"/>
              <a:gd name="T22" fmla="*/ 2147483647 w 4547"/>
              <a:gd name="T23" fmla="*/ 2147483647 h 633"/>
              <a:gd name="T24" fmla="*/ 2147483647 w 4547"/>
              <a:gd name="T25" fmla="*/ 2147483647 h 633"/>
              <a:gd name="T26" fmla="*/ 2147483647 w 4547"/>
              <a:gd name="T27" fmla="*/ 2147483647 h 633"/>
              <a:gd name="T28" fmla="*/ 2147483647 w 4547"/>
              <a:gd name="T29" fmla="*/ 0 h 633"/>
              <a:gd name="T30" fmla="*/ 2147483647 w 4547"/>
              <a:gd name="T31" fmla="*/ 2147483647 h 633"/>
              <a:gd name="T32" fmla="*/ 2147483647 w 4547"/>
              <a:gd name="T33" fmla="*/ 2147483647 h 633"/>
              <a:gd name="T34" fmla="*/ 2147483647 w 4547"/>
              <a:gd name="T35" fmla="*/ 2147483647 h 633"/>
              <a:gd name="T36" fmla="*/ 2147483647 w 4547"/>
              <a:gd name="T37" fmla="*/ 2147483647 h 633"/>
              <a:gd name="T38" fmla="*/ 2147483647 w 4547"/>
              <a:gd name="T39" fmla="*/ 2147483647 h 633"/>
              <a:gd name="T40" fmla="*/ 2147483647 w 4547"/>
              <a:gd name="T41" fmla="*/ 2147483647 h 633"/>
              <a:gd name="T42" fmla="*/ 2147483647 w 4547"/>
              <a:gd name="T43" fmla="*/ 2147483647 h 633"/>
              <a:gd name="T44" fmla="*/ 2147483647 w 4547"/>
              <a:gd name="T45" fmla="*/ 2147483647 h 633"/>
              <a:gd name="T46" fmla="*/ 2147483647 w 4547"/>
              <a:gd name="T47" fmla="*/ 2147483647 h 633"/>
              <a:gd name="T48" fmla="*/ 2147483647 w 4547"/>
              <a:gd name="T49" fmla="*/ 2147483647 h 633"/>
              <a:gd name="T50" fmla="*/ 2147483647 w 4547"/>
              <a:gd name="T51" fmla="*/ 2147483647 h 633"/>
              <a:gd name="T52" fmla="*/ 2147483647 w 4547"/>
              <a:gd name="T53" fmla="*/ 2147483647 h 633"/>
              <a:gd name="T54" fmla="*/ 2147483647 w 4547"/>
              <a:gd name="T55" fmla="*/ 2147483647 h 633"/>
              <a:gd name="T56" fmla="*/ 2147483647 w 4547"/>
              <a:gd name="T57" fmla="*/ 2147483647 h 633"/>
              <a:gd name="T58" fmla="*/ 2147483647 w 4547"/>
              <a:gd name="T59" fmla="*/ 2147483647 h 633"/>
              <a:gd name="T60" fmla="*/ 2147483647 w 4547"/>
              <a:gd name="T61" fmla="*/ 2147483647 h 633"/>
              <a:gd name="T62" fmla="*/ 2147483647 w 4547"/>
              <a:gd name="T63" fmla="*/ 2147483647 h 633"/>
              <a:gd name="T64" fmla="*/ 2147483647 w 4547"/>
              <a:gd name="T65" fmla="*/ 2147483647 h 633"/>
              <a:gd name="T66" fmla="*/ 2147483647 w 4547"/>
              <a:gd name="T67" fmla="*/ 2147483647 h 633"/>
              <a:gd name="T68" fmla="*/ 2147483647 w 4547"/>
              <a:gd name="T69" fmla="*/ 2147483647 h 633"/>
              <a:gd name="T70" fmla="*/ 2147483647 w 4547"/>
              <a:gd name="T71" fmla="*/ 2147483647 h 633"/>
              <a:gd name="T72" fmla="*/ 2147483647 w 4547"/>
              <a:gd name="T73" fmla="*/ 2147483647 h 633"/>
              <a:gd name="T74" fmla="*/ 2147483647 w 4547"/>
              <a:gd name="T75" fmla="*/ 2147483647 h 633"/>
              <a:gd name="T76" fmla="*/ 2147483647 w 4547"/>
              <a:gd name="T77" fmla="*/ 2147483647 h 633"/>
              <a:gd name="T78" fmla="*/ 2147483647 w 4547"/>
              <a:gd name="T79" fmla="*/ 2147483647 h 633"/>
              <a:gd name="T80" fmla="*/ 2147483647 w 4547"/>
              <a:gd name="T81" fmla="*/ 2147483647 h 633"/>
              <a:gd name="T82" fmla="*/ 2147483647 w 4547"/>
              <a:gd name="T83" fmla="*/ 2147483647 h 633"/>
              <a:gd name="T84" fmla="*/ 2147483647 w 4547"/>
              <a:gd name="T85" fmla="*/ 2147483647 h 633"/>
              <a:gd name="T86" fmla="*/ 2147483647 w 4547"/>
              <a:gd name="T87" fmla="*/ 2147483647 h 633"/>
              <a:gd name="T88" fmla="*/ 2147483647 w 4547"/>
              <a:gd name="T89" fmla="*/ 2147483647 h 633"/>
              <a:gd name="T90" fmla="*/ 2147483647 w 4547"/>
              <a:gd name="T91" fmla="*/ 2147483647 h 633"/>
              <a:gd name="T92" fmla="*/ 2147483647 w 4547"/>
              <a:gd name="T93" fmla="*/ 2147483647 h 633"/>
              <a:gd name="T94" fmla="*/ 2147483647 w 4547"/>
              <a:gd name="T95" fmla="*/ 2147483647 h 633"/>
              <a:gd name="T96" fmla="*/ 2147483647 w 4547"/>
              <a:gd name="T97" fmla="*/ 2147483647 h 633"/>
              <a:gd name="T98" fmla="*/ 2147483647 w 4547"/>
              <a:gd name="T99" fmla="*/ 2147483647 h 633"/>
              <a:gd name="T100" fmla="*/ 2147483647 w 4547"/>
              <a:gd name="T101" fmla="*/ 2147483647 h 633"/>
              <a:gd name="T102" fmla="*/ 2147483647 w 4547"/>
              <a:gd name="T103" fmla="*/ 2147483647 h 633"/>
              <a:gd name="T104" fmla="*/ 2147483647 w 4547"/>
              <a:gd name="T105" fmla="*/ 2147483647 h 633"/>
              <a:gd name="T106" fmla="*/ 2147483647 w 4547"/>
              <a:gd name="T107" fmla="*/ 2147483647 h 633"/>
              <a:gd name="T108" fmla="*/ 2147483647 w 4547"/>
              <a:gd name="T109" fmla="*/ 2147483647 h 633"/>
              <a:gd name="T110" fmla="*/ 2147483647 w 4547"/>
              <a:gd name="T111" fmla="*/ 2147483647 h 633"/>
              <a:gd name="T112" fmla="*/ 2147483647 w 4547"/>
              <a:gd name="T113" fmla="*/ 2147483647 h 633"/>
              <a:gd name="T114" fmla="*/ 2147483647 w 4547"/>
              <a:gd name="T115" fmla="*/ 2147483647 h 633"/>
              <a:gd name="T116" fmla="*/ 2147483647 w 4547"/>
              <a:gd name="T117" fmla="*/ 2147483647 h 633"/>
              <a:gd name="T118" fmla="*/ 2147483647 w 4547"/>
              <a:gd name="T119" fmla="*/ 2147483647 h 633"/>
              <a:gd name="T120" fmla="*/ 2147483647 w 4547"/>
              <a:gd name="T121" fmla="*/ 2147483647 h 633"/>
              <a:gd name="T122" fmla="*/ 2147483647 w 4547"/>
              <a:gd name="T123" fmla="*/ 2147483647 h 633"/>
              <a:gd name="T124" fmla="*/ 0 w 4547"/>
              <a:gd name="T125" fmla="*/ 2147483647 h 6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47"/>
              <a:gd name="T190" fmla="*/ 0 h 633"/>
              <a:gd name="T191" fmla="*/ 4547 w 4547"/>
              <a:gd name="T192" fmla="*/ 633 h 6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47" h="633">
                <a:moveTo>
                  <a:pt x="12" y="604"/>
                </a:moveTo>
                <a:lnTo>
                  <a:pt x="95" y="592"/>
                </a:lnTo>
                <a:lnTo>
                  <a:pt x="178" y="580"/>
                </a:lnTo>
                <a:lnTo>
                  <a:pt x="261" y="580"/>
                </a:lnTo>
                <a:lnTo>
                  <a:pt x="344" y="580"/>
                </a:lnTo>
                <a:lnTo>
                  <a:pt x="427" y="580"/>
                </a:lnTo>
                <a:lnTo>
                  <a:pt x="510" y="568"/>
                </a:lnTo>
                <a:lnTo>
                  <a:pt x="516" y="568"/>
                </a:lnTo>
                <a:lnTo>
                  <a:pt x="599" y="586"/>
                </a:lnTo>
                <a:lnTo>
                  <a:pt x="587" y="586"/>
                </a:lnTo>
                <a:lnTo>
                  <a:pt x="670" y="533"/>
                </a:lnTo>
                <a:lnTo>
                  <a:pt x="759" y="467"/>
                </a:lnTo>
                <a:lnTo>
                  <a:pt x="765" y="467"/>
                </a:lnTo>
                <a:lnTo>
                  <a:pt x="848" y="450"/>
                </a:lnTo>
                <a:lnTo>
                  <a:pt x="925" y="426"/>
                </a:lnTo>
                <a:lnTo>
                  <a:pt x="1008" y="402"/>
                </a:lnTo>
                <a:lnTo>
                  <a:pt x="1091" y="373"/>
                </a:lnTo>
                <a:lnTo>
                  <a:pt x="1174" y="343"/>
                </a:lnTo>
                <a:lnTo>
                  <a:pt x="1257" y="314"/>
                </a:lnTo>
                <a:lnTo>
                  <a:pt x="1340" y="260"/>
                </a:lnTo>
                <a:lnTo>
                  <a:pt x="1423" y="219"/>
                </a:lnTo>
                <a:lnTo>
                  <a:pt x="1435" y="219"/>
                </a:lnTo>
                <a:lnTo>
                  <a:pt x="1524" y="248"/>
                </a:lnTo>
                <a:lnTo>
                  <a:pt x="1518" y="248"/>
                </a:lnTo>
                <a:lnTo>
                  <a:pt x="1601" y="237"/>
                </a:lnTo>
                <a:lnTo>
                  <a:pt x="1684" y="219"/>
                </a:lnTo>
                <a:lnTo>
                  <a:pt x="1767" y="207"/>
                </a:lnTo>
                <a:lnTo>
                  <a:pt x="1761" y="207"/>
                </a:lnTo>
                <a:lnTo>
                  <a:pt x="1844" y="177"/>
                </a:lnTo>
                <a:lnTo>
                  <a:pt x="1927" y="154"/>
                </a:lnTo>
                <a:lnTo>
                  <a:pt x="2010" y="124"/>
                </a:lnTo>
                <a:lnTo>
                  <a:pt x="2093" y="89"/>
                </a:lnTo>
                <a:lnTo>
                  <a:pt x="2099" y="89"/>
                </a:lnTo>
                <a:lnTo>
                  <a:pt x="2188" y="89"/>
                </a:lnTo>
                <a:lnTo>
                  <a:pt x="2182" y="89"/>
                </a:lnTo>
                <a:lnTo>
                  <a:pt x="2265" y="59"/>
                </a:lnTo>
                <a:lnTo>
                  <a:pt x="2277" y="59"/>
                </a:lnTo>
                <a:lnTo>
                  <a:pt x="2360" y="95"/>
                </a:lnTo>
                <a:lnTo>
                  <a:pt x="2342" y="95"/>
                </a:lnTo>
                <a:lnTo>
                  <a:pt x="2425" y="0"/>
                </a:lnTo>
                <a:lnTo>
                  <a:pt x="2431" y="0"/>
                </a:lnTo>
                <a:lnTo>
                  <a:pt x="2443" y="0"/>
                </a:lnTo>
                <a:lnTo>
                  <a:pt x="2526" y="29"/>
                </a:lnTo>
                <a:lnTo>
                  <a:pt x="2532" y="29"/>
                </a:lnTo>
                <a:lnTo>
                  <a:pt x="2615" y="89"/>
                </a:lnTo>
                <a:lnTo>
                  <a:pt x="2698" y="154"/>
                </a:lnTo>
                <a:lnTo>
                  <a:pt x="2686" y="154"/>
                </a:lnTo>
                <a:lnTo>
                  <a:pt x="2769" y="160"/>
                </a:lnTo>
                <a:lnTo>
                  <a:pt x="2781" y="160"/>
                </a:lnTo>
                <a:lnTo>
                  <a:pt x="2864" y="231"/>
                </a:lnTo>
                <a:lnTo>
                  <a:pt x="2852" y="231"/>
                </a:lnTo>
                <a:lnTo>
                  <a:pt x="2941" y="219"/>
                </a:lnTo>
                <a:lnTo>
                  <a:pt x="2929" y="219"/>
                </a:lnTo>
                <a:lnTo>
                  <a:pt x="3012" y="148"/>
                </a:lnTo>
                <a:lnTo>
                  <a:pt x="3018" y="148"/>
                </a:lnTo>
                <a:lnTo>
                  <a:pt x="3101" y="124"/>
                </a:lnTo>
                <a:lnTo>
                  <a:pt x="3113" y="124"/>
                </a:lnTo>
                <a:lnTo>
                  <a:pt x="3196" y="166"/>
                </a:lnTo>
                <a:lnTo>
                  <a:pt x="3184" y="166"/>
                </a:lnTo>
                <a:lnTo>
                  <a:pt x="3267" y="142"/>
                </a:lnTo>
                <a:lnTo>
                  <a:pt x="3350" y="118"/>
                </a:lnTo>
                <a:lnTo>
                  <a:pt x="3362" y="118"/>
                </a:lnTo>
                <a:lnTo>
                  <a:pt x="3445" y="172"/>
                </a:lnTo>
                <a:lnTo>
                  <a:pt x="3439" y="172"/>
                </a:lnTo>
                <a:lnTo>
                  <a:pt x="3522" y="154"/>
                </a:lnTo>
                <a:lnTo>
                  <a:pt x="3516" y="154"/>
                </a:lnTo>
                <a:lnTo>
                  <a:pt x="3605" y="112"/>
                </a:lnTo>
                <a:lnTo>
                  <a:pt x="3617" y="112"/>
                </a:lnTo>
                <a:lnTo>
                  <a:pt x="3623" y="118"/>
                </a:lnTo>
                <a:lnTo>
                  <a:pt x="3706" y="248"/>
                </a:lnTo>
                <a:lnTo>
                  <a:pt x="3688" y="243"/>
                </a:lnTo>
                <a:lnTo>
                  <a:pt x="3771" y="219"/>
                </a:lnTo>
                <a:lnTo>
                  <a:pt x="3765" y="219"/>
                </a:lnTo>
                <a:lnTo>
                  <a:pt x="3848" y="118"/>
                </a:lnTo>
                <a:lnTo>
                  <a:pt x="3931" y="6"/>
                </a:lnTo>
                <a:lnTo>
                  <a:pt x="3943" y="0"/>
                </a:lnTo>
                <a:lnTo>
                  <a:pt x="3955" y="6"/>
                </a:lnTo>
                <a:lnTo>
                  <a:pt x="4038" y="160"/>
                </a:lnTo>
                <a:lnTo>
                  <a:pt x="4032" y="154"/>
                </a:lnTo>
                <a:lnTo>
                  <a:pt x="4115" y="183"/>
                </a:lnTo>
                <a:lnTo>
                  <a:pt x="4103" y="183"/>
                </a:lnTo>
                <a:lnTo>
                  <a:pt x="4186" y="154"/>
                </a:lnTo>
                <a:lnTo>
                  <a:pt x="4204" y="154"/>
                </a:lnTo>
                <a:lnTo>
                  <a:pt x="4287" y="219"/>
                </a:lnTo>
                <a:lnTo>
                  <a:pt x="4275" y="219"/>
                </a:lnTo>
                <a:lnTo>
                  <a:pt x="4364" y="225"/>
                </a:lnTo>
                <a:lnTo>
                  <a:pt x="4447" y="231"/>
                </a:lnTo>
                <a:lnTo>
                  <a:pt x="4435" y="231"/>
                </a:lnTo>
                <a:lnTo>
                  <a:pt x="4518" y="148"/>
                </a:lnTo>
                <a:lnTo>
                  <a:pt x="4530" y="148"/>
                </a:lnTo>
                <a:lnTo>
                  <a:pt x="4542" y="148"/>
                </a:lnTo>
                <a:lnTo>
                  <a:pt x="4547" y="160"/>
                </a:lnTo>
                <a:lnTo>
                  <a:pt x="4542" y="172"/>
                </a:lnTo>
                <a:lnTo>
                  <a:pt x="4459" y="254"/>
                </a:lnTo>
                <a:lnTo>
                  <a:pt x="4447" y="260"/>
                </a:lnTo>
                <a:lnTo>
                  <a:pt x="4364" y="254"/>
                </a:lnTo>
                <a:lnTo>
                  <a:pt x="4275" y="248"/>
                </a:lnTo>
                <a:lnTo>
                  <a:pt x="4269" y="243"/>
                </a:lnTo>
                <a:lnTo>
                  <a:pt x="4186" y="177"/>
                </a:lnTo>
                <a:lnTo>
                  <a:pt x="4198" y="177"/>
                </a:lnTo>
                <a:lnTo>
                  <a:pt x="4115" y="207"/>
                </a:lnTo>
                <a:lnTo>
                  <a:pt x="4103" y="207"/>
                </a:lnTo>
                <a:lnTo>
                  <a:pt x="4020" y="177"/>
                </a:lnTo>
                <a:lnTo>
                  <a:pt x="4014" y="172"/>
                </a:lnTo>
                <a:lnTo>
                  <a:pt x="3931" y="18"/>
                </a:lnTo>
                <a:lnTo>
                  <a:pt x="3955" y="18"/>
                </a:lnTo>
                <a:lnTo>
                  <a:pt x="3872" y="142"/>
                </a:lnTo>
                <a:lnTo>
                  <a:pt x="3789" y="243"/>
                </a:lnTo>
                <a:lnTo>
                  <a:pt x="3783" y="243"/>
                </a:lnTo>
                <a:lnTo>
                  <a:pt x="3700" y="266"/>
                </a:lnTo>
                <a:lnTo>
                  <a:pt x="3688" y="266"/>
                </a:lnTo>
                <a:lnTo>
                  <a:pt x="3682" y="260"/>
                </a:lnTo>
                <a:lnTo>
                  <a:pt x="3599" y="130"/>
                </a:lnTo>
                <a:lnTo>
                  <a:pt x="3617" y="136"/>
                </a:lnTo>
                <a:lnTo>
                  <a:pt x="3528" y="177"/>
                </a:lnTo>
                <a:lnTo>
                  <a:pt x="3528" y="183"/>
                </a:lnTo>
                <a:lnTo>
                  <a:pt x="3445" y="201"/>
                </a:lnTo>
                <a:lnTo>
                  <a:pt x="3433" y="195"/>
                </a:lnTo>
                <a:lnTo>
                  <a:pt x="3350" y="142"/>
                </a:lnTo>
                <a:lnTo>
                  <a:pt x="3362" y="142"/>
                </a:lnTo>
                <a:lnTo>
                  <a:pt x="3279" y="166"/>
                </a:lnTo>
                <a:lnTo>
                  <a:pt x="3196" y="189"/>
                </a:lnTo>
                <a:lnTo>
                  <a:pt x="3184" y="189"/>
                </a:lnTo>
                <a:lnTo>
                  <a:pt x="3101" y="148"/>
                </a:lnTo>
                <a:lnTo>
                  <a:pt x="3113" y="148"/>
                </a:lnTo>
                <a:lnTo>
                  <a:pt x="3030" y="172"/>
                </a:lnTo>
                <a:lnTo>
                  <a:pt x="3036" y="172"/>
                </a:lnTo>
                <a:lnTo>
                  <a:pt x="2953" y="243"/>
                </a:lnTo>
                <a:lnTo>
                  <a:pt x="2941" y="248"/>
                </a:lnTo>
                <a:lnTo>
                  <a:pt x="2852" y="260"/>
                </a:lnTo>
                <a:lnTo>
                  <a:pt x="2840" y="254"/>
                </a:lnTo>
                <a:lnTo>
                  <a:pt x="2757" y="183"/>
                </a:lnTo>
                <a:lnTo>
                  <a:pt x="2769" y="189"/>
                </a:lnTo>
                <a:lnTo>
                  <a:pt x="2686" y="183"/>
                </a:lnTo>
                <a:lnTo>
                  <a:pt x="2680" y="177"/>
                </a:lnTo>
                <a:lnTo>
                  <a:pt x="2597" y="112"/>
                </a:lnTo>
                <a:lnTo>
                  <a:pt x="2514" y="53"/>
                </a:lnTo>
                <a:lnTo>
                  <a:pt x="2431" y="24"/>
                </a:lnTo>
                <a:lnTo>
                  <a:pt x="2449" y="24"/>
                </a:lnTo>
                <a:lnTo>
                  <a:pt x="2366" y="118"/>
                </a:lnTo>
                <a:lnTo>
                  <a:pt x="2360" y="124"/>
                </a:lnTo>
                <a:lnTo>
                  <a:pt x="2348" y="118"/>
                </a:lnTo>
                <a:lnTo>
                  <a:pt x="2265" y="83"/>
                </a:lnTo>
                <a:lnTo>
                  <a:pt x="2277" y="83"/>
                </a:lnTo>
                <a:lnTo>
                  <a:pt x="2194" y="112"/>
                </a:lnTo>
                <a:lnTo>
                  <a:pt x="2188" y="118"/>
                </a:lnTo>
                <a:lnTo>
                  <a:pt x="2099" y="118"/>
                </a:lnTo>
                <a:lnTo>
                  <a:pt x="2105" y="112"/>
                </a:lnTo>
                <a:lnTo>
                  <a:pt x="2022" y="148"/>
                </a:lnTo>
                <a:lnTo>
                  <a:pt x="1939" y="177"/>
                </a:lnTo>
                <a:lnTo>
                  <a:pt x="1856" y="201"/>
                </a:lnTo>
                <a:lnTo>
                  <a:pt x="1773" y="231"/>
                </a:lnTo>
                <a:lnTo>
                  <a:pt x="1767" y="237"/>
                </a:lnTo>
                <a:lnTo>
                  <a:pt x="1690" y="248"/>
                </a:lnTo>
                <a:lnTo>
                  <a:pt x="1601" y="266"/>
                </a:lnTo>
                <a:lnTo>
                  <a:pt x="1518" y="278"/>
                </a:lnTo>
                <a:lnTo>
                  <a:pt x="1512" y="272"/>
                </a:lnTo>
                <a:lnTo>
                  <a:pt x="1423" y="243"/>
                </a:lnTo>
                <a:lnTo>
                  <a:pt x="1435" y="243"/>
                </a:lnTo>
                <a:lnTo>
                  <a:pt x="1352" y="284"/>
                </a:lnTo>
                <a:lnTo>
                  <a:pt x="1269" y="337"/>
                </a:lnTo>
                <a:lnTo>
                  <a:pt x="1186" y="367"/>
                </a:lnTo>
                <a:lnTo>
                  <a:pt x="1103" y="396"/>
                </a:lnTo>
                <a:lnTo>
                  <a:pt x="1020" y="426"/>
                </a:lnTo>
                <a:lnTo>
                  <a:pt x="937" y="450"/>
                </a:lnTo>
                <a:lnTo>
                  <a:pt x="854" y="479"/>
                </a:lnTo>
                <a:lnTo>
                  <a:pt x="771" y="497"/>
                </a:lnTo>
                <a:lnTo>
                  <a:pt x="777" y="491"/>
                </a:lnTo>
                <a:lnTo>
                  <a:pt x="682" y="556"/>
                </a:lnTo>
                <a:lnTo>
                  <a:pt x="599" y="610"/>
                </a:lnTo>
                <a:lnTo>
                  <a:pt x="593" y="615"/>
                </a:lnTo>
                <a:lnTo>
                  <a:pt x="510" y="598"/>
                </a:lnTo>
                <a:lnTo>
                  <a:pt x="427" y="610"/>
                </a:lnTo>
                <a:lnTo>
                  <a:pt x="344" y="610"/>
                </a:lnTo>
                <a:lnTo>
                  <a:pt x="261" y="610"/>
                </a:lnTo>
                <a:lnTo>
                  <a:pt x="178" y="610"/>
                </a:lnTo>
                <a:lnTo>
                  <a:pt x="95" y="621"/>
                </a:lnTo>
                <a:lnTo>
                  <a:pt x="12" y="633"/>
                </a:lnTo>
                <a:lnTo>
                  <a:pt x="6" y="627"/>
                </a:lnTo>
                <a:lnTo>
                  <a:pt x="0" y="615"/>
                </a:lnTo>
                <a:lnTo>
                  <a:pt x="0" y="610"/>
                </a:lnTo>
                <a:lnTo>
                  <a:pt x="12" y="604"/>
                </a:lnTo>
                <a:close/>
              </a:path>
            </a:pathLst>
          </a:custGeom>
          <a:solidFill>
            <a:srgbClr val="F6B18A"/>
          </a:solidFill>
          <a:ln w="6">
            <a:solidFill>
              <a:srgbClr val="F6B18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931863" y="5222875"/>
            <a:ext cx="77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668338" y="4724400"/>
            <a:ext cx="77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742950" y="4724400"/>
            <a:ext cx="39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,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781050" y="4724400"/>
            <a:ext cx="234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592138" y="4225925"/>
            <a:ext cx="433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10,000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592138" y="3727450"/>
            <a:ext cx="433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15,000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9" name="Rectangle 20"/>
          <p:cNvSpPr>
            <a:spLocks noChangeArrowheads="1"/>
          </p:cNvSpPr>
          <p:nvPr/>
        </p:nvSpPr>
        <p:spPr bwMode="auto">
          <a:xfrm>
            <a:off x="592138" y="3230563"/>
            <a:ext cx="433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20,000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auto">
          <a:xfrm>
            <a:off x="592138" y="2732088"/>
            <a:ext cx="433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25,000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592138" y="2233613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742950" y="2233613"/>
            <a:ext cx="39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,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auto">
          <a:xfrm>
            <a:off x="781050" y="2233613"/>
            <a:ext cx="234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592138" y="1736725"/>
            <a:ext cx="433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35,000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auto">
          <a:xfrm>
            <a:off x="592138" y="1238250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40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6" name="Rectangle 27"/>
          <p:cNvSpPr>
            <a:spLocks noChangeArrowheads="1"/>
          </p:cNvSpPr>
          <p:nvPr/>
        </p:nvSpPr>
        <p:spPr bwMode="auto">
          <a:xfrm>
            <a:off x="742950" y="1238250"/>
            <a:ext cx="39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,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7" name="Rectangle 28"/>
          <p:cNvSpPr>
            <a:spLocks noChangeArrowheads="1"/>
          </p:cNvSpPr>
          <p:nvPr/>
        </p:nvSpPr>
        <p:spPr bwMode="auto">
          <a:xfrm>
            <a:off x="781050" y="1238250"/>
            <a:ext cx="234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19538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19538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19538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119538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145891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45891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145891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45891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173196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173196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73196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73196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99548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199548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199548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99548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225901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225901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25901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225901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252253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252253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252253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252253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279558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79558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279558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279558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305911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305911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305911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305911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332263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332263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332263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332263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358616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358616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3" name="Rectangle 67"/>
          <p:cNvSpPr>
            <a:spLocks noChangeArrowheads="1"/>
          </p:cNvSpPr>
          <p:nvPr/>
        </p:nvSpPr>
        <p:spPr bwMode="auto">
          <a:xfrm>
            <a:off x="358616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358616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385921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385921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385921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385921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412273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412273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412273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412273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438626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438626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438626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438626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464978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464978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464978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0" name="Rectangle 84"/>
          <p:cNvSpPr>
            <a:spLocks noChangeArrowheads="1"/>
          </p:cNvSpPr>
          <p:nvPr/>
        </p:nvSpPr>
        <p:spPr bwMode="auto">
          <a:xfrm>
            <a:off x="464978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492283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2" name="Rectangle 86"/>
          <p:cNvSpPr>
            <a:spLocks noChangeArrowheads="1"/>
          </p:cNvSpPr>
          <p:nvPr/>
        </p:nvSpPr>
        <p:spPr bwMode="auto">
          <a:xfrm>
            <a:off x="492283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492283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4" name="Rectangle 88"/>
          <p:cNvSpPr>
            <a:spLocks noChangeArrowheads="1"/>
          </p:cNvSpPr>
          <p:nvPr/>
        </p:nvSpPr>
        <p:spPr bwMode="auto">
          <a:xfrm>
            <a:off x="492283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518636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6" name="Rectangle 90"/>
          <p:cNvSpPr>
            <a:spLocks noChangeArrowheads="1"/>
          </p:cNvSpPr>
          <p:nvPr/>
        </p:nvSpPr>
        <p:spPr bwMode="auto">
          <a:xfrm>
            <a:off x="518636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518636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8" name="Rectangle 92"/>
          <p:cNvSpPr>
            <a:spLocks noChangeArrowheads="1"/>
          </p:cNvSpPr>
          <p:nvPr/>
        </p:nvSpPr>
        <p:spPr bwMode="auto">
          <a:xfrm>
            <a:off x="518636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5449888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5449888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5449888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2" name="Rectangle 96"/>
          <p:cNvSpPr>
            <a:spLocks noChangeArrowheads="1"/>
          </p:cNvSpPr>
          <p:nvPr/>
        </p:nvSpPr>
        <p:spPr bwMode="auto">
          <a:xfrm>
            <a:off x="5449888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3" name="Rectangle 97"/>
          <p:cNvSpPr>
            <a:spLocks noChangeArrowheads="1"/>
          </p:cNvSpPr>
          <p:nvPr/>
        </p:nvSpPr>
        <p:spPr bwMode="auto">
          <a:xfrm>
            <a:off x="5713413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4" name="Rectangle 98"/>
          <p:cNvSpPr>
            <a:spLocks noChangeArrowheads="1"/>
          </p:cNvSpPr>
          <p:nvPr/>
        </p:nvSpPr>
        <p:spPr bwMode="auto">
          <a:xfrm>
            <a:off x="5713413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5" name="Rectangle 99"/>
          <p:cNvSpPr>
            <a:spLocks noChangeArrowheads="1"/>
          </p:cNvSpPr>
          <p:nvPr/>
        </p:nvSpPr>
        <p:spPr bwMode="auto">
          <a:xfrm>
            <a:off x="5713413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6" name="Rectangle 100"/>
          <p:cNvSpPr>
            <a:spLocks noChangeArrowheads="1"/>
          </p:cNvSpPr>
          <p:nvPr/>
        </p:nvSpPr>
        <p:spPr bwMode="auto">
          <a:xfrm>
            <a:off x="5713413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7" name="Rectangle 101"/>
          <p:cNvSpPr>
            <a:spLocks noChangeArrowheads="1"/>
          </p:cNvSpPr>
          <p:nvPr/>
        </p:nvSpPr>
        <p:spPr bwMode="auto">
          <a:xfrm>
            <a:off x="5975350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8" name="Rectangle 102"/>
          <p:cNvSpPr>
            <a:spLocks noChangeArrowheads="1"/>
          </p:cNvSpPr>
          <p:nvPr/>
        </p:nvSpPr>
        <p:spPr bwMode="auto">
          <a:xfrm>
            <a:off x="5975350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9" name="Rectangle 103"/>
          <p:cNvSpPr>
            <a:spLocks noChangeArrowheads="1"/>
          </p:cNvSpPr>
          <p:nvPr/>
        </p:nvSpPr>
        <p:spPr bwMode="auto">
          <a:xfrm>
            <a:off x="5975350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0" name="Rectangle 104"/>
          <p:cNvSpPr>
            <a:spLocks noChangeArrowheads="1"/>
          </p:cNvSpPr>
          <p:nvPr/>
        </p:nvSpPr>
        <p:spPr bwMode="auto">
          <a:xfrm>
            <a:off x="5975350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1" name="Rectangle 105"/>
          <p:cNvSpPr>
            <a:spLocks noChangeArrowheads="1"/>
          </p:cNvSpPr>
          <p:nvPr/>
        </p:nvSpPr>
        <p:spPr bwMode="auto">
          <a:xfrm>
            <a:off x="6248400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2" name="Rectangle 106"/>
          <p:cNvSpPr>
            <a:spLocks noChangeArrowheads="1"/>
          </p:cNvSpPr>
          <p:nvPr/>
        </p:nvSpPr>
        <p:spPr bwMode="auto">
          <a:xfrm>
            <a:off x="6248400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3" name="Rectangle 107"/>
          <p:cNvSpPr>
            <a:spLocks noChangeArrowheads="1"/>
          </p:cNvSpPr>
          <p:nvPr/>
        </p:nvSpPr>
        <p:spPr bwMode="auto">
          <a:xfrm>
            <a:off x="6248400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6248400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5" name="Rectangle 109"/>
          <p:cNvSpPr>
            <a:spLocks noChangeArrowheads="1"/>
          </p:cNvSpPr>
          <p:nvPr/>
        </p:nvSpPr>
        <p:spPr bwMode="auto">
          <a:xfrm>
            <a:off x="6511925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6511925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7" name="Rectangle 111"/>
          <p:cNvSpPr>
            <a:spLocks noChangeArrowheads="1"/>
          </p:cNvSpPr>
          <p:nvPr/>
        </p:nvSpPr>
        <p:spPr bwMode="auto">
          <a:xfrm>
            <a:off x="6511925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8" name="Rectangle 112"/>
          <p:cNvSpPr>
            <a:spLocks noChangeArrowheads="1"/>
          </p:cNvSpPr>
          <p:nvPr/>
        </p:nvSpPr>
        <p:spPr bwMode="auto">
          <a:xfrm>
            <a:off x="6511925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9" name="Rectangle 113"/>
          <p:cNvSpPr>
            <a:spLocks noChangeArrowheads="1"/>
          </p:cNvSpPr>
          <p:nvPr/>
        </p:nvSpPr>
        <p:spPr bwMode="auto">
          <a:xfrm>
            <a:off x="6775450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0" name="Rectangle 114"/>
          <p:cNvSpPr>
            <a:spLocks noChangeArrowheads="1"/>
          </p:cNvSpPr>
          <p:nvPr/>
        </p:nvSpPr>
        <p:spPr bwMode="auto">
          <a:xfrm>
            <a:off x="6775450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1" name="Rectangle 115"/>
          <p:cNvSpPr>
            <a:spLocks noChangeArrowheads="1"/>
          </p:cNvSpPr>
          <p:nvPr/>
        </p:nvSpPr>
        <p:spPr bwMode="auto">
          <a:xfrm>
            <a:off x="6775450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2" name="Rectangle 116"/>
          <p:cNvSpPr>
            <a:spLocks noChangeArrowheads="1"/>
          </p:cNvSpPr>
          <p:nvPr/>
        </p:nvSpPr>
        <p:spPr bwMode="auto">
          <a:xfrm>
            <a:off x="6775450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3" name="Rectangle 117"/>
          <p:cNvSpPr>
            <a:spLocks noChangeArrowheads="1"/>
          </p:cNvSpPr>
          <p:nvPr/>
        </p:nvSpPr>
        <p:spPr bwMode="auto">
          <a:xfrm>
            <a:off x="7038975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4" name="Rectangle 118"/>
          <p:cNvSpPr>
            <a:spLocks noChangeArrowheads="1"/>
          </p:cNvSpPr>
          <p:nvPr/>
        </p:nvSpPr>
        <p:spPr bwMode="auto">
          <a:xfrm>
            <a:off x="7038975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5" name="Rectangle 119"/>
          <p:cNvSpPr>
            <a:spLocks noChangeArrowheads="1"/>
          </p:cNvSpPr>
          <p:nvPr/>
        </p:nvSpPr>
        <p:spPr bwMode="auto">
          <a:xfrm>
            <a:off x="7038975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7038975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7" name="Rectangle 121"/>
          <p:cNvSpPr>
            <a:spLocks noChangeArrowheads="1"/>
          </p:cNvSpPr>
          <p:nvPr/>
        </p:nvSpPr>
        <p:spPr bwMode="auto">
          <a:xfrm>
            <a:off x="7312025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8" name="Rectangle 122"/>
          <p:cNvSpPr>
            <a:spLocks noChangeArrowheads="1"/>
          </p:cNvSpPr>
          <p:nvPr/>
        </p:nvSpPr>
        <p:spPr bwMode="auto">
          <a:xfrm>
            <a:off x="7312025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9" name="Rectangle 123"/>
          <p:cNvSpPr>
            <a:spLocks noChangeArrowheads="1"/>
          </p:cNvSpPr>
          <p:nvPr/>
        </p:nvSpPr>
        <p:spPr bwMode="auto">
          <a:xfrm>
            <a:off x="7312025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0" name="Rectangle 124"/>
          <p:cNvSpPr>
            <a:spLocks noChangeArrowheads="1"/>
          </p:cNvSpPr>
          <p:nvPr/>
        </p:nvSpPr>
        <p:spPr bwMode="auto">
          <a:xfrm>
            <a:off x="7312025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1" name="Rectangle 125"/>
          <p:cNvSpPr>
            <a:spLocks noChangeArrowheads="1"/>
          </p:cNvSpPr>
          <p:nvPr/>
        </p:nvSpPr>
        <p:spPr bwMode="auto">
          <a:xfrm>
            <a:off x="7575550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2" name="Rectangle 126"/>
          <p:cNvSpPr>
            <a:spLocks noChangeArrowheads="1"/>
          </p:cNvSpPr>
          <p:nvPr/>
        </p:nvSpPr>
        <p:spPr bwMode="auto">
          <a:xfrm>
            <a:off x="7575550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3" name="Rectangle 127"/>
          <p:cNvSpPr>
            <a:spLocks noChangeArrowheads="1"/>
          </p:cNvSpPr>
          <p:nvPr/>
        </p:nvSpPr>
        <p:spPr bwMode="auto">
          <a:xfrm>
            <a:off x="7575550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4" name="Rectangle 128"/>
          <p:cNvSpPr>
            <a:spLocks noChangeArrowheads="1"/>
          </p:cNvSpPr>
          <p:nvPr/>
        </p:nvSpPr>
        <p:spPr bwMode="auto">
          <a:xfrm>
            <a:off x="7575550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5" name="Rectangle 129"/>
          <p:cNvSpPr>
            <a:spLocks noChangeArrowheads="1"/>
          </p:cNvSpPr>
          <p:nvPr/>
        </p:nvSpPr>
        <p:spPr bwMode="auto">
          <a:xfrm>
            <a:off x="7839075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6" name="Rectangle 130"/>
          <p:cNvSpPr>
            <a:spLocks noChangeArrowheads="1"/>
          </p:cNvSpPr>
          <p:nvPr/>
        </p:nvSpPr>
        <p:spPr bwMode="auto">
          <a:xfrm>
            <a:off x="7839075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7" name="Rectangle 131"/>
          <p:cNvSpPr>
            <a:spLocks noChangeArrowheads="1"/>
          </p:cNvSpPr>
          <p:nvPr/>
        </p:nvSpPr>
        <p:spPr bwMode="auto">
          <a:xfrm>
            <a:off x="7839075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8" name="Rectangle 132"/>
          <p:cNvSpPr>
            <a:spLocks noChangeArrowheads="1"/>
          </p:cNvSpPr>
          <p:nvPr/>
        </p:nvSpPr>
        <p:spPr bwMode="auto">
          <a:xfrm>
            <a:off x="7839075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29" name="Rectangle 133"/>
          <p:cNvSpPr>
            <a:spLocks noChangeArrowheads="1"/>
          </p:cNvSpPr>
          <p:nvPr/>
        </p:nvSpPr>
        <p:spPr bwMode="auto">
          <a:xfrm>
            <a:off x="8102600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0" name="Rectangle 134"/>
          <p:cNvSpPr>
            <a:spLocks noChangeArrowheads="1"/>
          </p:cNvSpPr>
          <p:nvPr/>
        </p:nvSpPr>
        <p:spPr bwMode="auto">
          <a:xfrm>
            <a:off x="8102600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1" name="Rectangle 135"/>
          <p:cNvSpPr>
            <a:spLocks noChangeArrowheads="1"/>
          </p:cNvSpPr>
          <p:nvPr/>
        </p:nvSpPr>
        <p:spPr bwMode="auto">
          <a:xfrm>
            <a:off x="8102600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2" name="Rectangle 136"/>
          <p:cNvSpPr>
            <a:spLocks noChangeArrowheads="1"/>
          </p:cNvSpPr>
          <p:nvPr/>
        </p:nvSpPr>
        <p:spPr bwMode="auto">
          <a:xfrm>
            <a:off x="8102600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3" name="Rectangle 137"/>
          <p:cNvSpPr>
            <a:spLocks noChangeArrowheads="1"/>
          </p:cNvSpPr>
          <p:nvPr/>
        </p:nvSpPr>
        <p:spPr bwMode="auto">
          <a:xfrm>
            <a:off x="8375650" y="56259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4" name="Rectangle 138"/>
          <p:cNvSpPr>
            <a:spLocks noChangeArrowheads="1"/>
          </p:cNvSpPr>
          <p:nvPr/>
        </p:nvSpPr>
        <p:spPr bwMode="auto">
          <a:xfrm>
            <a:off x="8375650" y="55513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5" name="Rectangle 139"/>
          <p:cNvSpPr>
            <a:spLocks noChangeArrowheads="1"/>
          </p:cNvSpPr>
          <p:nvPr/>
        </p:nvSpPr>
        <p:spPr bwMode="auto">
          <a:xfrm>
            <a:off x="8375650" y="5475129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36" name="Rectangle 140"/>
          <p:cNvSpPr>
            <a:spLocks noChangeArrowheads="1"/>
          </p:cNvSpPr>
          <p:nvPr/>
        </p:nvSpPr>
        <p:spPr bwMode="auto">
          <a:xfrm>
            <a:off x="8375650" y="540051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280" name="Rectangle 149"/>
          <p:cNvSpPr>
            <a:spLocks noChangeArrowheads="1"/>
          </p:cNvSpPr>
          <p:nvPr/>
        </p:nvSpPr>
        <p:spPr bwMode="auto">
          <a:xfrm>
            <a:off x="4695825" y="5926138"/>
            <a:ext cx="368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Year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281" name="Rectangle 150"/>
          <p:cNvSpPr>
            <a:spLocks noChangeArrowheads="1"/>
          </p:cNvSpPr>
          <p:nvPr/>
        </p:nvSpPr>
        <p:spPr bwMode="auto">
          <a:xfrm>
            <a:off x="1905000" y="76200"/>
            <a:ext cx="57816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US Geoscience Enrollments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82" name="Rectangle 151"/>
          <p:cNvSpPr>
            <a:spLocks noChangeArrowheads="1"/>
          </p:cNvSpPr>
          <p:nvPr/>
        </p:nvSpPr>
        <p:spPr bwMode="auto">
          <a:xfrm>
            <a:off x="3733800" y="714375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1955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283" name="Rectangle 152"/>
          <p:cNvSpPr>
            <a:spLocks noChangeArrowheads="1"/>
          </p:cNvSpPr>
          <p:nvPr/>
        </p:nvSpPr>
        <p:spPr bwMode="auto">
          <a:xfrm>
            <a:off x="4432300" y="714375"/>
            <a:ext cx="9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284" name="Rectangle 153"/>
          <p:cNvSpPr>
            <a:spLocks noChangeArrowheads="1"/>
          </p:cNvSpPr>
          <p:nvPr/>
        </p:nvSpPr>
        <p:spPr bwMode="auto">
          <a:xfrm>
            <a:off x="4572000" y="714375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2010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285" name="Rectangle 154"/>
          <p:cNvSpPr>
            <a:spLocks noChangeArrowheads="1"/>
          </p:cNvSpPr>
          <p:nvPr/>
        </p:nvSpPr>
        <p:spPr bwMode="auto">
          <a:xfrm>
            <a:off x="2568575" y="2459038"/>
            <a:ext cx="1192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Undergraduate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286" name="Rectangle 155"/>
          <p:cNvSpPr>
            <a:spLocks noChangeArrowheads="1"/>
          </p:cNvSpPr>
          <p:nvPr/>
        </p:nvSpPr>
        <p:spPr bwMode="auto">
          <a:xfrm>
            <a:off x="4714875" y="4506913"/>
            <a:ext cx="74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Graduate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52400" y="2738545"/>
            <a:ext cx="430887" cy="90185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Students</a:t>
            </a:r>
          </a:p>
        </p:txBody>
      </p:sp>
      <p:pic>
        <p:nvPicPr>
          <p:cNvPr id="145" name="Picture 144" descr="AGI-Logo-Dig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248400"/>
            <a:ext cx="1820058" cy="45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/>
              <a:t>Where do Geoscientists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67400" y="685800"/>
            <a:ext cx="2602992" cy="9906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600200"/>
            <a:ext cx="8518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GI-Logo-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324600"/>
            <a:ext cx="182005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/>
              <a:t>Where Geoscientists Work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00" y="685800"/>
            <a:ext cx="3364992" cy="9906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 Degree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89305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r>
              <a:rPr lang="en-US" b="1" dirty="0" smtClean="0"/>
              <a:t>~140 2YC with Geo Programs</a:t>
            </a:r>
          </a:p>
          <a:p>
            <a:pPr marL="596646" indent="-514350"/>
            <a:r>
              <a:rPr lang="en-US" dirty="0" smtClean="0"/>
              <a:t>28 of these </a:t>
            </a:r>
            <a:r>
              <a:rPr lang="en-US" dirty="0" smtClean="0"/>
              <a:t>report awarding 83 </a:t>
            </a:r>
            <a:r>
              <a:rPr lang="en-US" dirty="0" smtClean="0"/>
              <a:t>Associate’s </a:t>
            </a:r>
            <a:r>
              <a:rPr lang="en-US" dirty="0" smtClean="0"/>
              <a:t>degrees in Geoscience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20%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awarding </a:t>
            </a:r>
            <a:r>
              <a:rPr lang="en-US" dirty="0" smtClean="0"/>
              <a:t>rate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/>
              <a:t>~700 4YC with Geo Programs</a:t>
            </a:r>
          </a:p>
          <a:p>
            <a:r>
              <a:rPr lang="en-US" dirty="0" smtClean="0"/>
              <a:t>421 of these awarded Bachelor’s degrees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65%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awarding rate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-381000"/>
            <a:ext cx="8153400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Snapshot of Geoscience Degrees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05600" y="533400"/>
            <a:ext cx="1917192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2010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AGI-Logo-Dig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6324600"/>
            <a:ext cx="1820058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Bachelor’s level:</a:t>
            </a:r>
          </a:p>
          <a:p>
            <a:pPr lvl="1"/>
            <a:r>
              <a:rPr lang="en-US" dirty="0" smtClean="0"/>
              <a:t>52% attended a 2YC at some point</a:t>
            </a:r>
          </a:p>
          <a:p>
            <a:pPr lvl="1"/>
            <a:r>
              <a:rPr lang="en-US" dirty="0" smtClean="0"/>
              <a:t>19% received an </a:t>
            </a:r>
            <a:r>
              <a:rPr lang="en-US" dirty="0" smtClean="0"/>
              <a:t>Associate’s </a:t>
            </a:r>
            <a:r>
              <a:rPr lang="en-US" dirty="0" smtClean="0"/>
              <a:t>degree</a:t>
            </a:r>
          </a:p>
          <a:p>
            <a:r>
              <a:rPr lang="en-US" dirty="0" smtClean="0"/>
              <a:t>Master’s level:</a:t>
            </a:r>
          </a:p>
          <a:p>
            <a:pPr lvl="1"/>
            <a:r>
              <a:rPr lang="en-US" dirty="0" smtClean="0"/>
              <a:t>47% attended a 2YC at some point</a:t>
            </a:r>
          </a:p>
          <a:p>
            <a:pPr lvl="1"/>
            <a:r>
              <a:rPr lang="en-US" dirty="0" smtClean="0"/>
              <a:t>9% received an </a:t>
            </a:r>
            <a:r>
              <a:rPr lang="en-US" dirty="0" smtClean="0"/>
              <a:t>Associate’s </a:t>
            </a:r>
            <a:r>
              <a:rPr lang="en-US" dirty="0" smtClean="0"/>
              <a:t>degree</a:t>
            </a:r>
          </a:p>
          <a:p>
            <a:r>
              <a:rPr lang="en-US" dirty="0" smtClean="0"/>
              <a:t>Doctorate level:</a:t>
            </a:r>
          </a:p>
          <a:p>
            <a:pPr lvl="1"/>
            <a:r>
              <a:rPr lang="en-US" dirty="0" smtClean="0"/>
              <a:t>17% attended a 2YC at some point</a:t>
            </a:r>
          </a:p>
          <a:p>
            <a:pPr lvl="1"/>
            <a:r>
              <a:rPr lang="en-US" dirty="0" smtClean="0"/>
              <a:t>4% earned an </a:t>
            </a:r>
            <a:r>
              <a:rPr lang="en-US" dirty="0" smtClean="0"/>
              <a:t>Associate’s </a:t>
            </a:r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5608" y="-76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Geoscientists who attended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0" y="457200"/>
            <a:ext cx="1993392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2YCs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AGI-Logo-Dig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6324600"/>
            <a:ext cx="1820058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-76200"/>
            <a:ext cx="26791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much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5808" y="609600"/>
            <a:ext cx="2602992" cy="9906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Money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0200" y="76200"/>
            <a:ext cx="3352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 you earn?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702675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AGI-Logo-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324600"/>
            <a:ext cx="182005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-76200"/>
            <a:ext cx="342900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Average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Annual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5808" y="609600"/>
            <a:ext cx="2602992" cy="990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Salaries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0200" y="76200"/>
            <a:ext cx="3352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by Industry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900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AGI-Logo-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324600"/>
            <a:ext cx="1820058" cy="457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</TotalTime>
  <Words>478</Words>
  <Application>Microsoft Office PowerPoint</Application>
  <PresentationFormat>On-screen Show (4:3)</PresentationFormat>
  <Paragraphs>217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Current Trends in the Geoscience Workforce</vt:lpstr>
      <vt:lpstr>The American Geosciences Institute</vt:lpstr>
      <vt:lpstr>Slide 3</vt:lpstr>
      <vt:lpstr>Where do Geoscientists </vt:lpstr>
      <vt:lpstr>Where Geoscientists Work</vt:lpstr>
      <vt:lpstr>2010</vt:lpstr>
      <vt:lpstr>2YCs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Trends in the Geoscience Workforce</dc:title>
  <dc:creator>Heather Houlton</dc:creator>
  <cp:lastModifiedBy>Heather Houlton</cp:lastModifiedBy>
  <cp:revision>29</cp:revision>
  <dcterms:created xsi:type="dcterms:W3CDTF">2012-07-16T13:41:47Z</dcterms:created>
  <dcterms:modified xsi:type="dcterms:W3CDTF">2012-07-16T18:12:24Z</dcterms:modified>
</cp:coreProperties>
</file>