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70" r:id="rId2"/>
    <p:sldId id="267" r:id="rId3"/>
    <p:sldId id="268" r:id="rId4"/>
    <p:sldId id="269" r:id="rId5"/>
    <p:sldId id="275" r:id="rId6"/>
    <p:sldId id="271" r:id="rId7"/>
    <p:sldId id="274" r:id="rId8"/>
    <p:sldId id="273" r:id="rId9"/>
    <p:sldId id="259" r:id="rId10"/>
    <p:sldId id="272" r:id="rId11"/>
    <p:sldId id="276" r:id="rId12"/>
    <p:sldId id="27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B8FF"/>
    <a:srgbClr val="FF0000"/>
    <a:srgbClr val="FF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Documents%20and%20Settings\phale\Desktop\Results%2009.15.10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phale\Desktop\Results%2009.15.10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phale\Desktop\Results%2009.15.10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spPr>
            <a:solidFill>
              <a:schemeClr val="accent1">
                <a:lumMod val="25000"/>
              </a:schemeClr>
            </a:solidFill>
          </c:spPr>
          <c:cat>
            <c:strRef>
              <c:f>Sheet2!$B$37:$B$44</c:f>
              <c:strCache>
                <c:ptCount val="8"/>
                <c:pt idx="0">
                  <c:v>Corporation</c:v>
                </c:pt>
                <c:pt idx="1">
                  <c:v>Government</c:v>
                </c:pt>
                <c:pt idx="2">
                  <c:v>Military</c:v>
                </c:pt>
                <c:pt idx="3">
                  <c:v>Self Employed</c:v>
                </c:pt>
                <c:pt idx="4">
                  <c:v>Student</c:v>
                </c:pt>
                <c:pt idx="5">
                  <c:v>Retired</c:v>
                </c:pt>
                <c:pt idx="6">
                  <c:v>University</c:v>
                </c:pt>
                <c:pt idx="7">
                  <c:v>Other (please specify)</c:v>
                </c:pt>
              </c:strCache>
            </c:strRef>
          </c:cat>
          <c:val>
            <c:numRef>
              <c:f>Sheet2!$D$37:$D$44</c:f>
              <c:numCache>
                <c:formatCode>0%</c:formatCode>
                <c:ptCount val="8"/>
                <c:pt idx="0">
                  <c:v>0.45565749235474118</c:v>
                </c:pt>
                <c:pt idx="1">
                  <c:v>0.1743119266055046</c:v>
                </c:pt>
                <c:pt idx="2">
                  <c:v>0</c:v>
                </c:pt>
                <c:pt idx="3">
                  <c:v>9.7859327217125383E-2</c:v>
                </c:pt>
                <c:pt idx="4">
                  <c:v>7.951070336391447E-2</c:v>
                </c:pt>
                <c:pt idx="5">
                  <c:v>8.5626911314984747E-2</c:v>
                </c:pt>
                <c:pt idx="6">
                  <c:v>7.3394495412844332E-2</c:v>
                </c:pt>
                <c:pt idx="7">
                  <c:v>3.3639143730886875E-2</c:v>
                </c:pt>
              </c:numCache>
            </c:numRef>
          </c:val>
        </c:ser>
        <c:axId val="83993728"/>
        <c:axId val="83995264"/>
      </c:barChart>
      <c:catAx>
        <c:axId val="8399372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baseline="0">
                <a:solidFill>
                  <a:schemeClr val="accent1">
                    <a:lumMod val="25000"/>
                  </a:schemeClr>
                </a:solidFill>
              </a:defRPr>
            </a:pPr>
            <a:endParaRPr lang="en-US"/>
          </a:p>
        </c:txPr>
        <c:crossAx val="83995264"/>
        <c:crosses val="autoZero"/>
        <c:auto val="1"/>
        <c:lblAlgn val="ctr"/>
        <c:lblOffset val="100"/>
      </c:catAx>
      <c:valAx>
        <c:axId val="83995264"/>
        <c:scaling>
          <c:orientation val="minMax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baseline="0">
                <a:solidFill>
                  <a:schemeClr val="accent1">
                    <a:lumMod val="25000"/>
                  </a:schemeClr>
                </a:solidFill>
              </a:defRPr>
            </a:pPr>
            <a:endParaRPr lang="en-US"/>
          </a:p>
        </c:txPr>
        <c:crossAx val="83993728"/>
        <c:crosses val="autoZero"/>
        <c:crossBetween val="between"/>
      </c:valAx>
      <c:spPr>
        <a:solidFill>
          <a:schemeClr val="accent3">
            <a:lumMod val="60000"/>
            <a:lumOff val="40000"/>
          </a:schemeClr>
        </a:solidFill>
      </c:spPr>
    </c:plotArea>
    <c:plotVisOnly val="1"/>
    <c:dispBlanksAs val="gap"/>
  </c:chart>
  <c:spPr>
    <a:solidFill>
      <a:schemeClr val="accent3">
        <a:lumMod val="60000"/>
        <a:lumOff val="40000"/>
      </a:schemeClr>
    </a:solidFill>
  </c:sp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4"/>
  <c:chart>
    <c:plotArea>
      <c:layout>
        <c:manualLayout>
          <c:layoutTarget val="inner"/>
          <c:xMode val="edge"/>
          <c:yMode val="edge"/>
          <c:x val="6.6312167734301597E-2"/>
          <c:y val="3.4085449807162237E-2"/>
          <c:w val="0.81451827352699724"/>
          <c:h val="0.57632255571092317"/>
        </c:manualLayout>
      </c:layout>
      <c:barChart>
        <c:barDir val="col"/>
        <c:grouping val="clustered"/>
        <c:ser>
          <c:idx val="0"/>
          <c:order val="0"/>
          <c:tx>
            <c:strRef>
              <c:f>Sheet6!$O$181</c:f>
              <c:strCache>
                <c:ptCount val="1"/>
                <c:pt idx="0">
                  <c:v>PhD</c:v>
                </c:pt>
              </c:strCache>
            </c:strRef>
          </c:tx>
          <c:spPr>
            <a:solidFill>
              <a:srgbClr val="25259B"/>
            </a:solidFill>
          </c:spPr>
          <c:cat>
            <c:strRef>
              <c:f>Sheet6!$N$182:$N$192</c:f>
              <c:strCache>
                <c:ptCount val="11"/>
                <c:pt idx="0">
                  <c:v>&lt; $35,000</c:v>
                </c:pt>
                <c:pt idx="1">
                  <c:v>35,000 – 39,999</c:v>
                </c:pt>
                <c:pt idx="2">
                  <c:v>40,000 – 44,999</c:v>
                </c:pt>
                <c:pt idx="3">
                  <c:v>45,000 – 49,999</c:v>
                </c:pt>
                <c:pt idx="4">
                  <c:v>50,000 – 59,999</c:v>
                </c:pt>
                <c:pt idx="5">
                  <c:v>60,000 – 69,999</c:v>
                </c:pt>
                <c:pt idx="6">
                  <c:v>70,000 – 79,999</c:v>
                </c:pt>
                <c:pt idx="7">
                  <c:v>80,000 – 89,999</c:v>
                </c:pt>
                <c:pt idx="8">
                  <c:v>90,000 – 99,999</c:v>
                </c:pt>
                <c:pt idx="9">
                  <c:v>100,000 – 125,000</c:v>
                </c:pt>
                <c:pt idx="10">
                  <c:v>&gt; $125,000</c:v>
                </c:pt>
              </c:strCache>
            </c:strRef>
          </c:cat>
          <c:val>
            <c:numRef>
              <c:f>Sheet6!$O$182:$O$192</c:f>
              <c:numCache>
                <c:formatCode>General</c:formatCode>
                <c:ptCount val="11"/>
                <c:pt idx="0">
                  <c:v>2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5</c:v>
                </c:pt>
                <c:pt idx="5">
                  <c:v>5</c:v>
                </c:pt>
                <c:pt idx="6">
                  <c:v>4</c:v>
                </c:pt>
                <c:pt idx="7">
                  <c:v>7</c:v>
                </c:pt>
                <c:pt idx="8">
                  <c:v>4</c:v>
                </c:pt>
                <c:pt idx="9">
                  <c:v>6</c:v>
                </c:pt>
                <c:pt idx="10">
                  <c:v>4</c:v>
                </c:pt>
              </c:numCache>
            </c:numRef>
          </c:val>
        </c:ser>
        <c:ser>
          <c:idx val="1"/>
          <c:order val="1"/>
          <c:tx>
            <c:strRef>
              <c:f>Sheet6!$P$181</c:f>
              <c:strCache>
                <c:ptCount val="1"/>
                <c:pt idx="0">
                  <c:v>MS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Sheet6!$N$182:$N$192</c:f>
              <c:strCache>
                <c:ptCount val="11"/>
                <c:pt idx="0">
                  <c:v>&lt; $35,000</c:v>
                </c:pt>
                <c:pt idx="1">
                  <c:v>35,000 – 39,999</c:v>
                </c:pt>
                <c:pt idx="2">
                  <c:v>40,000 – 44,999</c:v>
                </c:pt>
                <c:pt idx="3">
                  <c:v>45,000 – 49,999</c:v>
                </c:pt>
                <c:pt idx="4">
                  <c:v>50,000 – 59,999</c:v>
                </c:pt>
                <c:pt idx="5">
                  <c:v>60,000 – 69,999</c:v>
                </c:pt>
                <c:pt idx="6">
                  <c:v>70,000 – 79,999</c:v>
                </c:pt>
                <c:pt idx="7">
                  <c:v>80,000 – 89,999</c:v>
                </c:pt>
                <c:pt idx="8">
                  <c:v>90,000 – 99,999</c:v>
                </c:pt>
                <c:pt idx="9">
                  <c:v>100,000 – 125,000</c:v>
                </c:pt>
                <c:pt idx="10">
                  <c:v>&gt; $125,000</c:v>
                </c:pt>
              </c:strCache>
            </c:strRef>
          </c:cat>
          <c:val>
            <c:numRef>
              <c:f>Sheet6!$P$182:$P$192</c:f>
              <c:numCache>
                <c:formatCode>General</c:formatCode>
                <c:ptCount val="11"/>
                <c:pt idx="0">
                  <c:v>10</c:v>
                </c:pt>
                <c:pt idx="1">
                  <c:v>1</c:v>
                </c:pt>
                <c:pt idx="2">
                  <c:v>3</c:v>
                </c:pt>
                <c:pt idx="3">
                  <c:v>2</c:v>
                </c:pt>
                <c:pt idx="4">
                  <c:v>14</c:v>
                </c:pt>
                <c:pt idx="5">
                  <c:v>15</c:v>
                </c:pt>
                <c:pt idx="6">
                  <c:v>16</c:v>
                </c:pt>
                <c:pt idx="7">
                  <c:v>14</c:v>
                </c:pt>
                <c:pt idx="8">
                  <c:v>8</c:v>
                </c:pt>
                <c:pt idx="9">
                  <c:v>18</c:v>
                </c:pt>
                <c:pt idx="10">
                  <c:v>12</c:v>
                </c:pt>
              </c:numCache>
            </c:numRef>
          </c:val>
        </c:ser>
        <c:ser>
          <c:idx val="2"/>
          <c:order val="2"/>
          <c:tx>
            <c:strRef>
              <c:f>Sheet6!$Q$181</c:f>
              <c:strCache>
                <c:ptCount val="1"/>
                <c:pt idx="0">
                  <c:v>BS</c:v>
                </c:pt>
              </c:strCache>
            </c:strRef>
          </c:tx>
          <c:cat>
            <c:strRef>
              <c:f>Sheet6!$N$182:$N$192</c:f>
              <c:strCache>
                <c:ptCount val="11"/>
                <c:pt idx="0">
                  <c:v>&lt; $35,000</c:v>
                </c:pt>
                <c:pt idx="1">
                  <c:v>35,000 – 39,999</c:v>
                </c:pt>
                <c:pt idx="2">
                  <c:v>40,000 – 44,999</c:v>
                </c:pt>
                <c:pt idx="3">
                  <c:v>45,000 – 49,999</c:v>
                </c:pt>
                <c:pt idx="4">
                  <c:v>50,000 – 59,999</c:v>
                </c:pt>
                <c:pt idx="5">
                  <c:v>60,000 – 69,999</c:v>
                </c:pt>
                <c:pt idx="6">
                  <c:v>70,000 – 79,999</c:v>
                </c:pt>
                <c:pt idx="7">
                  <c:v>80,000 – 89,999</c:v>
                </c:pt>
                <c:pt idx="8">
                  <c:v>90,000 – 99,999</c:v>
                </c:pt>
                <c:pt idx="9">
                  <c:v>100,000 – 125,000</c:v>
                </c:pt>
                <c:pt idx="10">
                  <c:v>&gt; $125,000</c:v>
                </c:pt>
              </c:strCache>
            </c:strRef>
          </c:cat>
          <c:val>
            <c:numRef>
              <c:f>Sheet6!$Q$182:$Q$192</c:f>
              <c:numCache>
                <c:formatCode>General</c:formatCode>
                <c:ptCount val="11"/>
                <c:pt idx="0">
                  <c:v>14</c:v>
                </c:pt>
                <c:pt idx="1">
                  <c:v>0</c:v>
                </c:pt>
                <c:pt idx="2">
                  <c:v>7</c:v>
                </c:pt>
                <c:pt idx="3">
                  <c:v>3</c:v>
                </c:pt>
                <c:pt idx="4">
                  <c:v>12</c:v>
                </c:pt>
                <c:pt idx="5">
                  <c:v>13</c:v>
                </c:pt>
                <c:pt idx="6">
                  <c:v>17</c:v>
                </c:pt>
                <c:pt idx="7">
                  <c:v>18</c:v>
                </c:pt>
                <c:pt idx="8">
                  <c:v>12</c:v>
                </c:pt>
                <c:pt idx="9">
                  <c:v>14</c:v>
                </c:pt>
                <c:pt idx="10">
                  <c:v>7</c:v>
                </c:pt>
              </c:numCache>
            </c:numRef>
          </c:val>
        </c:ser>
        <c:axId val="84078592"/>
        <c:axId val="84080128"/>
      </c:barChart>
      <c:catAx>
        <c:axId val="84078592"/>
        <c:scaling>
          <c:orientation val="minMax"/>
        </c:scaling>
        <c:axPos val="b"/>
        <c:tickLblPos val="nextTo"/>
        <c:crossAx val="84080128"/>
        <c:crosses val="autoZero"/>
        <c:auto val="1"/>
        <c:lblAlgn val="ctr"/>
        <c:lblOffset val="100"/>
      </c:catAx>
      <c:valAx>
        <c:axId val="84080128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84078592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4"/>
  <c:chart>
    <c:plotArea>
      <c:layout/>
      <c:barChart>
        <c:barDir val="col"/>
        <c:grouping val="clustered"/>
        <c:ser>
          <c:idx val="0"/>
          <c:order val="0"/>
          <c:tx>
            <c:strRef>
              <c:f>Sheet6!$O$181</c:f>
              <c:strCache>
                <c:ptCount val="1"/>
                <c:pt idx="0">
                  <c:v>PhD</c:v>
                </c:pt>
              </c:strCache>
            </c:strRef>
          </c:tx>
          <c:spPr>
            <a:solidFill>
              <a:srgbClr val="25259B"/>
            </a:solidFill>
          </c:spPr>
          <c:cat>
            <c:strRef>
              <c:f>Sheet6!$N$182:$N$192</c:f>
              <c:strCache>
                <c:ptCount val="11"/>
                <c:pt idx="0">
                  <c:v>&lt; $35,000</c:v>
                </c:pt>
                <c:pt idx="1">
                  <c:v>35,000 – 39,999</c:v>
                </c:pt>
                <c:pt idx="2">
                  <c:v>40,000 – 44,999</c:v>
                </c:pt>
                <c:pt idx="3">
                  <c:v>45,000 – 49,999</c:v>
                </c:pt>
                <c:pt idx="4">
                  <c:v>50,000 – 59,999</c:v>
                </c:pt>
                <c:pt idx="5">
                  <c:v>60,000 – 69,999</c:v>
                </c:pt>
                <c:pt idx="6">
                  <c:v>70,000 – 79,999</c:v>
                </c:pt>
                <c:pt idx="7">
                  <c:v>80,000 – 89,999</c:v>
                </c:pt>
                <c:pt idx="8">
                  <c:v>90,000 – 99,999</c:v>
                </c:pt>
                <c:pt idx="9">
                  <c:v>100,000 – 125,000</c:v>
                </c:pt>
                <c:pt idx="10">
                  <c:v>&gt; $125,000</c:v>
                </c:pt>
              </c:strCache>
            </c:strRef>
          </c:cat>
          <c:val>
            <c:numRef>
              <c:f>Sheet6!$O$182:$O$192</c:f>
              <c:numCache>
                <c:formatCode>General</c:formatCode>
                <c:ptCount val="11"/>
                <c:pt idx="0">
                  <c:v>2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5</c:v>
                </c:pt>
                <c:pt idx="5">
                  <c:v>5</c:v>
                </c:pt>
                <c:pt idx="6">
                  <c:v>4</c:v>
                </c:pt>
                <c:pt idx="7">
                  <c:v>7</c:v>
                </c:pt>
                <c:pt idx="8">
                  <c:v>4</c:v>
                </c:pt>
                <c:pt idx="9">
                  <c:v>6</c:v>
                </c:pt>
                <c:pt idx="10">
                  <c:v>4</c:v>
                </c:pt>
              </c:numCache>
            </c:numRef>
          </c:val>
        </c:ser>
        <c:ser>
          <c:idx val="1"/>
          <c:order val="1"/>
          <c:tx>
            <c:strRef>
              <c:f>Sheet6!$P$181</c:f>
              <c:strCache>
                <c:ptCount val="1"/>
                <c:pt idx="0">
                  <c:v>MS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Sheet6!$N$182:$N$192</c:f>
              <c:strCache>
                <c:ptCount val="11"/>
                <c:pt idx="0">
                  <c:v>&lt; $35,000</c:v>
                </c:pt>
                <c:pt idx="1">
                  <c:v>35,000 – 39,999</c:v>
                </c:pt>
                <c:pt idx="2">
                  <c:v>40,000 – 44,999</c:v>
                </c:pt>
                <c:pt idx="3">
                  <c:v>45,000 – 49,999</c:v>
                </c:pt>
                <c:pt idx="4">
                  <c:v>50,000 – 59,999</c:v>
                </c:pt>
                <c:pt idx="5">
                  <c:v>60,000 – 69,999</c:v>
                </c:pt>
                <c:pt idx="6">
                  <c:v>70,000 – 79,999</c:v>
                </c:pt>
                <c:pt idx="7">
                  <c:v>80,000 – 89,999</c:v>
                </c:pt>
                <c:pt idx="8">
                  <c:v>90,000 – 99,999</c:v>
                </c:pt>
                <c:pt idx="9">
                  <c:v>100,000 – 125,000</c:v>
                </c:pt>
                <c:pt idx="10">
                  <c:v>&gt; $125,000</c:v>
                </c:pt>
              </c:strCache>
            </c:strRef>
          </c:cat>
          <c:val>
            <c:numRef>
              <c:f>Sheet6!$P$182:$P$192</c:f>
              <c:numCache>
                <c:formatCode>General</c:formatCode>
                <c:ptCount val="11"/>
                <c:pt idx="0">
                  <c:v>10</c:v>
                </c:pt>
                <c:pt idx="1">
                  <c:v>1</c:v>
                </c:pt>
                <c:pt idx="2">
                  <c:v>3</c:v>
                </c:pt>
                <c:pt idx="3">
                  <c:v>2</c:v>
                </c:pt>
                <c:pt idx="4">
                  <c:v>14</c:v>
                </c:pt>
                <c:pt idx="5">
                  <c:v>15</c:v>
                </c:pt>
                <c:pt idx="6">
                  <c:v>16</c:v>
                </c:pt>
                <c:pt idx="7">
                  <c:v>14</c:v>
                </c:pt>
                <c:pt idx="8">
                  <c:v>8</c:v>
                </c:pt>
                <c:pt idx="9">
                  <c:v>18</c:v>
                </c:pt>
                <c:pt idx="10">
                  <c:v>12</c:v>
                </c:pt>
              </c:numCache>
            </c:numRef>
          </c:val>
        </c:ser>
        <c:ser>
          <c:idx val="2"/>
          <c:order val="2"/>
          <c:tx>
            <c:strRef>
              <c:f>Sheet6!$Q$181</c:f>
              <c:strCache>
                <c:ptCount val="1"/>
                <c:pt idx="0">
                  <c:v>BS</c:v>
                </c:pt>
              </c:strCache>
            </c:strRef>
          </c:tx>
          <c:cat>
            <c:strRef>
              <c:f>Sheet6!$N$182:$N$192</c:f>
              <c:strCache>
                <c:ptCount val="11"/>
                <c:pt idx="0">
                  <c:v>&lt; $35,000</c:v>
                </c:pt>
                <c:pt idx="1">
                  <c:v>35,000 – 39,999</c:v>
                </c:pt>
                <c:pt idx="2">
                  <c:v>40,000 – 44,999</c:v>
                </c:pt>
                <c:pt idx="3">
                  <c:v>45,000 – 49,999</c:v>
                </c:pt>
                <c:pt idx="4">
                  <c:v>50,000 – 59,999</c:v>
                </c:pt>
                <c:pt idx="5">
                  <c:v>60,000 – 69,999</c:v>
                </c:pt>
                <c:pt idx="6">
                  <c:v>70,000 – 79,999</c:v>
                </c:pt>
                <c:pt idx="7">
                  <c:v>80,000 – 89,999</c:v>
                </c:pt>
                <c:pt idx="8">
                  <c:v>90,000 – 99,999</c:v>
                </c:pt>
                <c:pt idx="9">
                  <c:v>100,000 – 125,000</c:v>
                </c:pt>
                <c:pt idx="10">
                  <c:v>&gt; $125,000</c:v>
                </c:pt>
              </c:strCache>
            </c:strRef>
          </c:cat>
          <c:val>
            <c:numRef>
              <c:f>Sheet6!$Q$182:$Q$192</c:f>
              <c:numCache>
                <c:formatCode>General</c:formatCode>
                <c:ptCount val="11"/>
                <c:pt idx="0">
                  <c:v>14</c:v>
                </c:pt>
                <c:pt idx="1">
                  <c:v>0</c:v>
                </c:pt>
                <c:pt idx="2">
                  <c:v>7</c:v>
                </c:pt>
                <c:pt idx="3">
                  <c:v>3</c:v>
                </c:pt>
                <c:pt idx="4">
                  <c:v>12</c:v>
                </c:pt>
                <c:pt idx="5">
                  <c:v>13</c:v>
                </c:pt>
                <c:pt idx="6">
                  <c:v>17</c:v>
                </c:pt>
                <c:pt idx="7">
                  <c:v>18</c:v>
                </c:pt>
                <c:pt idx="8">
                  <c:v>12</c:v>
                </c:pt>
                <c:pt idx="9">
                  <c:v>14</c:v>
                </c:pt>
                <c:pt idx="10">
                  <c:v>7</c:v>
                </c:pt>
              </c:numCache>
            </c:numRef>
          </c:val>
        </c:ser>
        <c:axId val="112923008"/>
        <c:axId val="112924544"/>
      </c:barChart>
      <c:catAx>
        <c:axId val="112923008"/>
        <c:scaling>
          <c:orientation val="minMax"/>
        </c:scaling>
        <c:axPos val="b"/>
        <c:tickLblPos val="nextTo"/>
        <c:crossAx val="112924544"/>
        <c:crosses val="autoZero"/>
        <c:auto val="1"/>
        <c:lblAlgn val="ctr"/>
        <c:lblOffset val="100"/>
      </c:catAx>
      <c:valAx>
        <c:axId val="112924544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112923008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0.0566</cdr:x>
      <cdr:y>0.90476</cdr:y>
    </cdr:from>
    <cdr:to>
      <cdr:x>0.16981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57200" y="4343400"/>
          <a:ext cx="914400" cy="457200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000" dirty="0" smtClean="0"/>
            <a:t>Corp.</a:t>
          </a:r>
          <a:endParaRPr lang="en-US" sz="2000" dirty="0"/>
        </a:p>
      </cdr:txBody>
    </cdr:sp>
  </cdr:relSizeAnchor>
  <cdr:relSizeAnchor xmlns:cdr="http://schemas.openxmlformats.org/drawingml/2006/chartDrawing">
    <cdr:from>
      <cdr:x>0.16981</cdr:x>
      <cdr:y>0.90476</cdr:y>
    </cdr:from>
    <cdr:to>
      <cdr:x>0.28302</cdr:x>
      <cdr:y>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371600" y="4343400"/>
          <a:ext cx="914400" cy="457200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000" dirty="0" err="1" smtClean="0"/>
            <a:t>Gov’t</a:t>
          </a:r>
          <a:r>
            <a:rPr lang="en-US" sz="2000" dirty="0" smtClean="0"/>
            <a:t>.</a:t>
          </a:r>
          <a:endParaRPr lang="en-US" sz="2000" dirty="0"/>
        </a:p>
      </cdr:txBody>
    </cdr:sp>
  </cdr:relSizeAnchor>
  <cdr:relSizeAnchor xmlns:cdr="http://schemas.openxmlformats.org/drawingml/2006/chartDrawing">
    <cdr:from>
      <cdr:x>0.40566</cdr:x>
      <cdr:y>0.90476</cdr:y>
    </cdr:from>
    <cdr:to>
      <cdr:x>0.51887</cdr:x>
      <cdr:y>1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3276600" y="4343400"/>
          <a:ext cx="914400" cy="457200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000" dirty="0" smtClean="0"/>
            <a:t>  Self</a:t>
          </a:r>
          <a:endParaRPr lang="en-US" sz="2000" dirty="0"/>
        </a:p>
      </cdr:txBody>
    </cdr:sp>
  </cdr:relSizeAnchor>
  <cdr:relSizeAnchor xmlns:cdr="http://schemas.openxmlformats.org/drawingml/2006/chartDrawing">
    <cdr:from>
      <cdr:x>0.50943</cdr:x>
      <cdr:y>0.90476</cdr:y>
    </cdr:from>
    <cdr:to>
      <cdr:x>0.61321</cdr:x>
      <cdr:y>1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4114800" y="4343400"/>
          <a:ext cx="838200" cy="457200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000" dirty="0" smtClean="0"/>
            <a:t>Student</a:t>
          </a:r>
          <a:endParaRPr lang="en-US" sz="2000" dirty="0"/>
        </a:p>
      </cdr:txBody>
    </cdr:sp>
  </cdr:relSizeAnchor>
  <cdr:relSizeAnchor xmlns:cdr="http://schemas.openxmlformats.org/drawingml/2006/chartDrawing">
    <cdr:from>
      <cdr:x>0.64151</cdr:x>
      <cdr:y>0.90476</cdr:y>
    </cdr:from>
    <cdr:to>
      <cdr:x>0.74528</cdr:x>
      <cdr:y>1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5181600" y="4343400"/>
          <a:ext cx="838200" cy="457200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000" dirty="0" smtClean="0"/>
            <a:t>Retired</a:t>
          </a:r>
          <a:endParaRPr lang="en-US" sz="2000" dirty="0"/>
        </a:p>
      </cdr:txBody>
    </cdr:sp>
  </cdr:relSizeAnchor>
  <cdr:relSizeAnchor xmlns:cdr="http://schemas.openxmlformats.org/drawingml/2006/chartDrawing">
    <cdr:from>
      <cdr:x>0.76415</cdr:x>
      <cdr:y>0.90476</cdr:y>
    </cdr:from>
    <cdr:to>
      <cdr:x>0.86792</cdr:x>
      <cdr:y>1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6172200" y="4343400"/>
          <a:ext cx="838200" cy="457200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000" dirty="0" smtClean="0"/>
            <a:t>Acad.</a:t>
          </a:r>
          <a:endParaRPr lang="en-US" sz="2000" dirty="0"/>
        </a:p>
      </cdr:txBody>
    </cdr:sp>
  </cdr:relSizeAnchor>
  <cdr:relSizeAnchor xmlns:cdr="http://schemas.openxmlformats.org/drawingml/2006/chartDrawing">
    <cdr:from>
      <cdr:x>0.87736</cdr:x>
      <cdr:y>0.90476</cdr:y>
    </cdr:from>
    <cdr:to>
      <cdr:x>0.98113</cdr:x>
      <cdr:y>1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7086600" y="4343400"/>
          <a:ext cx="838200" cy="457200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000" dirty="0" smtClean="0"/>
            <a:t>Other</a:t>
          </a:r>
          <a:endParaRPr lang="en-US" sz="20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36941E-25C3-4A37-BA03-81E3D1926ACB}" type="datetimeFigureOut">
              <a:rPr lang="en-US" smtClean="0"/>
              <a:pPr/>
              <a:t>7/18/2012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FB3093-33C0-4BBD-AC20-4A33A69A08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02694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Learn about licensure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07D373-4651-4E32-8DFE-87F167DA9C8F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1790A289-52B7-4A42-B2FA-93DB029206A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114876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0612628B-132F-4AF6-B797-241C572C5CD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916922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85875"/>
            <a:ext cx="2055813" cy="5829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85875"/>
            <a:ext cx="6019800" cy="5829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8E538142-5C5E-47CC-9C43-82372EEA08D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1162069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85875"/>
            <a:ext cx="8228013" cy="13112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idx="10"/>
          </p:nvPr>
        </p:nvSpPr>
        <p:spPr>
          <a:xfrm>
            <a:off x="1295400" y="6400800"/>
            <a:ext cx="6551613" cy="366713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1"/>
          </p:nvPr>
        </p:nvSpPr>
        <p:spPr>
          <a:xfrm>
            <a:off x="7848600" y="6400800"/>
            <a:ext cx="836613" cy="366713"/>
          </a:xfrm>
        </p:spPr>
        <p:txBody>
          <a:bodyPr/>
          <a:lstStyle>
            <a:lvl1pPr>
              <a:defRPr/>
            </a:lvl1pPr>
          </a:lstStyle>
          <a:p>
            <a:fld id="{42652EEC-EE58-417A-925B-21DFC685C99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413215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>
          <a:xfrm>
            <a:off x="301625" y="6245225"/>
            <a:ext cx="2289175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E3ABCB-8B27-4387-8747-52220E7F64B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58498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95B79393-D85D-4E0D-B87D-41BE41177CE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655882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9FE523DF-C8DF-471F-856E-60940F1B7F6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3539778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590800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2590800"/>
            <a:ext cx="4038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2E692897-AF8F-4608-A1A3-1E349555A00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917438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45DACCE9-4F50-4511-B461-0AD13095135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603905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003124EB-FFCF-43AE-A23B-7F7B5FE60C8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39107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BC0EDCB9-A4BD-4713-8F2D-0767D85B627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7261334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4CB47689-1331-4E26-81F6-D8AFDA75E72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4343741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EC2FE89D-CE24-4B88-880D-48486A316A3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679907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vmlDrawing" Target="../drawings/vmlDrawing1.v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3" name="Object 1"/>
          <p:cNvGraphicFramePr>
            <a:graphicFrameLocks noChangeAspect="1"/>
          </p:cNvGraphicFramePr>
          <p:nvPr/>
        </p:nvGraphicFramePr>
        <p:xfrm>
          <a:off x="0" y="1397000"/>
          <a:ext cx="9144000" cy="5461000"/>
        </p:xfrm>
        <a:graphic>
          <a:graphicData uri="http://schemas.openxmlformats.org/presentationml/2006/ole">
            <p:oleObj spid="_x0000_s1026" r:id="rId16" imgW="0" imgH="0" progId="">
              <p:embed/>
            </p:oleObj>
          </a:graphicData>
        </a:graphic>
      </p:graphicFrame>
      <p:sp>
        <p:nvSpPr>
          <p:cNvPr id="3074" name="Rectangle 2"/>
          <p:cNvSpPr>
            <a:spLocks noGrp="1" noChangeArrowheads="1"/>
          </p:cNvSpPr>
          <p:nvPr>
            <p:ph type="ftr"/>
          </p:nvPr>
        </p:nvSpPr>
        <p:spPr bwMode="auto">
          <a:xfrm>
            <a:off x="1295400" y="6400800"/>
            <a:ext cx="65516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ea typeface="DejaVu Sans" charset="0"/>
                <a:cs typeface="DejaVu Sans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buSzPct val="100000"/>
            </a:pPr>
            <a:endParaRPr lang="en-US"/>
          </a:p>
        </p:txBody>
      </p:sp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0" y="0"/>
          <a:ext cx="9144000" cy="1409700"/>
        </p:xfrm>
        <a:graphic>
          <a:graphicData uri="http://schemas.openxmlformats.org/presentationml/2006/ole">
            <p:oleObj spid="_x0000_s1027" r:id="rId17" imgW="12190476" imgH="1879365" progId="">
              <p:embed/>
            </p:oleObj>
          </a:graphicData>
        </a:graphic>
      </p:graphicFrame>
      <p:sp>
        <p:nvSpPr>
          <p:cNvPr id="307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75"/>
            <a:ext cx="8228013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590800"/>
            <a:ext cx="82280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7848600" y="6400800"/>
            <a:ext cx="8366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ea typeface="DejaVu Sans" charset="0"/>
                <a:cs typeface="DejaVu Sans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buSzPct val="100000"/>
            </a:pPr>
            <a:fld id="{5C756CAD-947C-4FAF-8A0E-B731675146AE}" type="slidenum">
              <a:rPr lang="en-US"/>
              <a:pPr defTabSz="457200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68888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Calibri" pitchFamily="32" charset="0"/>
          <a:ea typeface="Droid Sans Fallback" charset="0"/>
          <a:cs typeface="Droid Sans Fallback" charset="0"/>
        </a:defRPr>
      </a:lvl2pPr>
      <a:lvl3pPr marL="11430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Calibri" pitchFamily="32" charset="0"/>
          <a:ea typeface="Droid Sans Fallback" charset="0"/>
          <a:cs typeface="Droid Sans Fallback" charset="0"/>
        </a:defRPr>
      </a:lvl3pPr>
      <a:lvl4pPr marL="16002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Calibri" pitchFamily="32" charset="0"/>
          <a:ea typeface="Droid Sans Fallback" charset="0"/>
          <a:cs typeface="Droid Sans Fallback" charset="0"/>
        </a:defRPr>
      </a:lvl4pPr>
      <a:lvl5pPr marL="20574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Calibri" pitchFamily="32" charset="0"/>
          <a:ea typeface="Droid Sans Fallback" charset="0"/>
          <a:cs typeface="Droid Sans Fallback" charset="0"/>
        </a:defRPr>
      </a:lvl5pPr>
      <a:lvl6pPr marL="25146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Calibri" pitchFamily="32" charset="0"/>
          <a:ea typeface="Droid Sans Fallback" charset="0"/>
          <a:cs typeface="Droid Sans Fallback" charset="0"/>
        </a:defRPr>
      </a:lvl6pPr>
      <a:lvl7pPr marL="29718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Calibri" pitchFamily="32" charset="0"/>
          <a:ea typeface="Droid Sans Fallback" charset="0"/>
          <a:cs typeface="Droid Sans Fallback" charset="0"/>
        </a:defRPr>
      </a:lvl7pPr>
      <a:lvl8pPr marL="34290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Calibri" pitchFamily="32" charset="0"/>
          <a:ea typeface="Droid Sans Fallback" charset="0"/>
          <a:cs typeface="Droid Sans Fallback" charset="0"/>
        </a:defRPr>
      </a:lvl8pPr>
      <a:lvl9pPr marL="38862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Calibri" pitchFamily="32" charset="0"/>
          <a:ea typeface="Droid Sans Fallback" charset="0"/>
          <a:cs typeface="Droid Sans Fallback" charset="0"/>
        </a:defRPr>
      </a:lvl9pPr>
    </p:titleStyle>
    <p:bodyStyle>
      <a:lvl1pPr marL="342900" indent="-342900" algn="l" defTabSz="457200" rtl="0" fontAlgn="base">
        <a:spcBef>
          <a:spcPts val="7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1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6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C:\Users\Kath\Documents\Pictures_home_computer\our pics\2007_08_AK_glaciers\P1000542.JPG"/>
          <p:cNvPicPr>
            <a:picLocks noChangeAspect="1" noChangeArrowheads="1"/>
          </p:cNvPicPr>
          <p:nvPr/>
        </p:nvPicPr>
        <p:blipFill>
          <a:blip r:embed="rId2" cstate="print"/>
          <a:srcRect r="3333"/>
          <a:stretch>
            <a:fillRect/>
          </a:stretch>
        </p:blipFill>
        <p:spPr bwMode="auto">
          <a:xfrm>
            <a:off x="0" y="1537138"/>
            <a:ext cx="9144000" cy="5320862"/>
          </a:xfrm>
          <a:prstGeom prst="rect">
            <a:avLst/>
          </a:prstGeom>
          <a:noFill/>
        </p:spPr>
      </p:pic>
      <p:sp>
        <p:nvSpPr>
          <p:cNvPr id="2056" name="Rectangle 8"/>
          <p:cNvSpPr>
            <a:spLocks noGrp="1" noChangeArrowheads="1"/>
          </p:cNvSpPr>
          <p:nvPr>
            <p:ph type="title"/>
          </p:nvPr>
        </p:nvSpPr>
        <p:spPr>
          <a:xfrm>
            <a:off x="838200" y="1371600"/>
            <a:ext cx="7772400" cy="1447800"/>
          </a:xfrm>
          <a:solidFill>
            <a:srgbClr val="FFFFFF">
              <a:alpha val="50196"/>
            </a:srgbClr>
          </a:solidFill>
        </p:spPr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solidFill>
                  <a:srgbClr val="FF111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Geotechnical Employment</a:t>
            </a:r>
            <a:endParaRPr lang="en-US" dirty="0" smtClean="0">
              <a:solidFill>
                <a:srgbClr val="FF111C"/>
              </a:solidFill>
              <a:latin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5638800"/>
            <a:ext cx="4572000" cy="1015663"/>
          </a:xfrm>
          <a:prstGeom prst="rect">
            <a:avLst/>
          </a:prstGeom>
          <a:solidFill>
            <a:srgbClr val="FFFFFF">
              <a:alpha val="72941"/>
            </a:srgbClr>
          </a:solidFill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800000"/>
                </a:solidFill>
              </a:rPr>
              <a:t>Kathy Troost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C00000"/>
                </a:solidFill>
              </a:rPr>
              <a:t>ktroost@uw.edu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800000"/>
                </a:solidFill>
              </a:rPr>
              <a:t>kt@troostgeosciences.com</a:t>
            </a:r>
            <a:endParaRPr lang="en-US" sz="2000" b="1" dirty="0">
              <a:solidFill>
                <a:srgbClr val="800000"/>
              </a:solidFill>
            </a:endParaRPr>
          </a:p>
        </p:txBody>
      </p: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1371600"/>
            <a:ext cx="4495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Steps for </a:t>
            </a:r>
            <a:br>
              <a:rPr lang="en-US" dirty="0" smtClean="0"/>
            </a:br>
            <a:r>
              <a:rPr lang="en-US" dirty="0" smtClean="0"/>
              <a:t>Finding </a:t>
            </a:r>
            <a:r>
              <a:rPr lang="en-US" dirty="0" smtClean="0"/>
              <a:t>a Job</a:t>
            </a:r>
          </a:p>
        </p:txBody>
      </p:sp>
      <p:sp>
        <p:nvSpPr>
          <p:cNvPr id="17412" name="Rectangle 4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4572000" y="1447800"/>
            <a:ext cx="4495800" cy="5334000"/>
          </a:xfrm>
          <a:solidFill>
            <a:srgbClr val="FF0000">
              <a:alpha val="49804"/>
            </a:srgbClr>
          </a:solidFill>
        </p:spPr>
        <p:txBody>
          <a:bodyPr/>
          <a:lstStyle/>
          <a:p>
            <a:pPr>
              <a:lnSpc>
                <a:spcPts val="2300"/>
              </a:lnSpc>
              <a:defRPr/>
            </a:pPr>
            <a:r>
              <a:rPr lang="en-US" sz="2400" b="1" dirty="0" smtClean="0"/>
              <a:t>Network</a:t>
            </a:r>
            <a:r>
              <a:rPr lang="en-US" sz="2400" b="1" dirty="0" smtClean="0"/>
              <a:t>, network, network</a:t>
            </a:r>
            <a:endParaRPr lang="en-US" sz="2400" dirty="0" smtClean="0"/>
          </a:p>
          <a:p>
            <a:pPr>
              <a:lnSpc>
                <a:spcPts val="2300"/>
              </a:lnSpc>
              <a:defRPr/>
            </a:pPr>
            <a:endParaRPr lang="en-US" sz="2400" dirty="0" smtClean="0"/>
          </a:p>
          <a:p>
            <a:pPr>
              <a:lnSpc>
                <a:spcPts val="2300"/>
              </a:lnSpc>
              <a:defRPr/>
            </a:pPr>
            <a:r>
              <a:rPr lang="en-US" sz="2400" b="1" dirty="0" smtClean="0"/>
              <a:t>Join professional societies, </a:t>
            </a:r>
            <a:r>
              <a:rPr lang="en-US" sz="2400" b="1" dirty="0" smtClean="0"/>
              <a:t>volunteer</a:t>
            </a:r>
          </a:p>
          <a:p>
            <a:pPr>
              <a:lnSpc>
                <a:spcPts val="2300"/>
              </a:lnSpc>
              <a:defRPr/>
            </a:pPr>
            <a:endParaRPr lang="en-US" sz="2400" b="1" dirty="0" smtClean="0"/>
          </a:p>
          <a:p>
            <a:pPr>
              <a:lnSpc>
                <a:spcPts val="2300"/>
              </a:lnSpc>
              <a:defRPr/>
            </a:pPr>
            <a:r>
              <a:rPr lang="en-US" sz="2400" b="1" dirty="0" smtClean="0"/>
              <a:t>Identify type of work desired</a:t>
            </a:r>
            <a:endParaRPr lang="en-US" sz="2400" b="1" dirty="0" smtClean="0"/>
          </a:p>
          <a:p>
            <a:pPr>
              <a:lnSpc>
                <a:spcPts val="2300"/>
              </a:lnSpc>
              <a:defRPr/>
            </a:pPr>
            <a:endParaRPr lang="en-US" sz="2400" b="1" dirty="0" smtClean="0"/>
          </a:p>
          <a:p>
            <a:pPr>
              <a:lnSpc>
                <a:spcPts val="2300"/>
              </a:lnSpc>
              <a:defRPr/>
            </a:pPr>
            <a:r>
              <a:rPr lang="en-US" sz="2400" b="1" dirty="0" smtClean="0"/>
              <a:t>Market select companies</a:t>
            </a:r>
          </a:p>
          <a:p>
            <a:pPr>
              <a:lnSpc>
                <a:spcPts val="2300"/>
              </a:lnSpc>
              <a:defRPr/>
            </a:pPr>
            <a:endParaRPr lang="en-US" sz="2400" b="1" dirty="0" smtClean="0"/>
          </a:p>
          <a:p>
            <a:pPr>
              <a:lnSpc>
                <a:spcPts val="2300"/>
              </a:lnSpc>
              <a:defRPr/>
            </a:pPr>
            <a:r>
              <a:rPr lang="en-US" sz="2400" b="1" dirty="0" smtClean="0"/>
              <a:t>Find internships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 smtClean="0"/>
          </a:p>
          <a:p>
            <a:pPr>
              <a:lnSpc>
                <a:spcPts val="2300"/>
              </a:lnSpc>
              <a:defRPr/>
            </a:pPr>
            <a:r>
              <a:rPr lang="en-US" sz="2400" b="1" dirty="0" smtClean="0"/>
              <a:t>Review websites</a:t>
            </a:r>
          </a:p>
          <a:p>
            <a:pPr>
              <a:lnSpc>
                <a:spcPts val="2300"/>
              </a:lnSpc>
              <a:defRPr/>
            </a:pPr>
            <a:endParaRPr lang="en-US" sz="2400" b="1" dirty="0" smtClean="0"/>
          </a:p>
          <a:p>
            <a:pPr>
              <a:lnSpc>
                <a:spcPts val="2300"/>
              </a:lnSpc>
              <a:defRPr/>
            </a:pPr>
            <a:r>
              <a:rPr lang="en-US" sz="2400" b="1" dirty="0" smtClean="0"/>
              <a:t>Contact technical people</a:t>
            </a:r>
          </a:p>
          <a:p>
            <a:pPr>
              <a:lnSpc>
                <a:spcPts val="2300"/>
              </a:lnSpc>
              <a:defRPr/>
            </a:pPr>
            <a:endParaRPr lang="en-US" sz="2400" dirty="0" smtClean="0"/>
          </a:p>
          <a:p>
            <a:pPr>
              <a:lnSpc>
                <a:spcPts val="2300"/>
              </a:lnSpc>
              <a:defRPr/>
            </a:pPr>
            <a:endParaRPr lang="en-US" sz="2400" b="1" dirty="0" smtClean="0"/>
          </a:p>
        </p:txBody>
      </p:sp>
      <p:pic>
        <p:nvPicPr>
          <p:cNvPr id="3075" name="Picture 3" descr="C:\Users\Kath\Documents\TGC\NHC\Issaquah drilling photos\DSCF07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2565400"/>
            <a:ext cx="3105150" cy="4140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4419600"/>
            <a:ext cx="2743199" cy="1295400"/>
          </a:xfrm>
        </p:spPr>
        <p:txBody>
          <a:bodyPr/>
          <a:lstStyle/>
          <a:p>
            <a:r>
              <a:rPr lang="en-US" dirty="0" smtClean="0">
                <a:solidFill>
                  <a:srgbClr val="7030A0"/>
                </a:solidFill>
              </a:rPr>
              <a:t>University of Washington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1676400"/>
            <a:ext cx="4191000" cy="1981200"/>
          </a:xfrm>
        </p:spPr>
        <p:txBody>
          <a:bodyPr/>
          <a:lstStyle/>
          <a:p>
            <a:pPr>
              <a:lnSpc>
                <a:spcPts val="3000"/>
              </a:lnSpc>
              <a:buFont typeface="Arial" pitchFamily="34" charset="0"/>
              <a:buChar char="•"/>
            </a:pPr>
            <a:r>
              <a:rPr lang="en-US" sz="2800" dirty="0" smtClean="0"/>
              <a:t>New Professional Masters Program in Applied Geosciences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 smtClean="0"/>
              <a:t>Transfer Thursday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1669" t="47916" r="25622" b="9375"/>
          <a:stretch>
            <a:fillRect/>
          </a:stretch>
        </p:blipFill>
        <p:spPr bwMode="auto">
          <a:xfrm>
            <a:off x="2819400" y="3962400"/>
            <a:ext cx="5867400" cy="2667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572000" y="1600200"/>
            <a:ext cx="4419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Arial" pitchFamily="34" charset="0"/>
              <a:buChar char="•"/>
            </a:pPr>
            <a:r>
              <a:rPr lang="en-US" sz="2800" dirty="0" err="1" smtClean="0"/>
              <a:t>Facebook</a:t>
            </a:r>
            <a:r>
              <a:rPr lang="en-US" sz="2800" dirty="0" smtClean="0"/>
              <a:t>, Twitter, Linked- In, Blogs</a:t>
            </a:r>
          </a:p>
          <a:p>
            <a:pPr>
              <a:buFont typeface="Arial" pitchFamily="34" charset="0"/>
              <a:buChar char="•"/>
            </a:pPr>
            <a:endParaRPr lang="en-US" sz="2800" dirty="0" smtClean="0"/>
          </a:p>
          <a:p>
            <a:pPr lvl="1">
              <a:buFont typeface="Arial" pitchFamily="34" charset="0"/>
              <a:buChar char="•"/>
            </a:pPr>
            <a:r>
              <a:rPr lang="en-US" sz="2800" dirty="0" smtClean="0"/>
              <a:t>Considering Recruiting Program</a:t>
            </a:r>
            <a:endParaRPr lang="en-US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 bwMode="auto">
          <a:xfrm>
            <a:off x="381000" y="2286000"/>
            <a:ext cx="8305800" cy="434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  <a:normAutofit fontScale="62500" lnSpcReduction="20000"/>
          </a:bodyPr>
          <a:lstStyle/>
          <a:p>
            <a:pPr marL="342900" marR="0" lvl="0" indent="-342900" algn="l" defTabSz="457200" rtl="0" eaLnBrk="1" fontAlgn="base" latinLnBrk="0" hangingPunct="1">
              <a:lnSpc>
                <a:spcPct val="170000"/>
              </a:lnSpc>
              <a:spcBef>
                <a:spcPts val="7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31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http://environmentlink.wordpress.com/</a:t>
            </a:r>
          </a:p>
          <a:p>
            <a:pPr marL="342900" marR="0" lvl="0" indent="-342900" algn="l" defTabSz="457200" rtl="0" eaLnBrk="1" fontAlgn="base" latinLnBrk="0" hangingPunct="1">
              <a:lnSpc>
                <a:spcPct val="170000"/>
              </a:lnSpc>
              <a:spcBef>
                <a:spcPts val="7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31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http://uwess.wordpress.com/</a:t>
            </a:r>
          </a:p>
          <a:p>
            <a:pPr marL="342900" marR="0" lvl="0" indent="-342900" algn="l" defTabSz="457200" rtl="0" eaLnBrk="1" fontAlgn="base" latinLnBrk="0" hangingPunct="1">
              <a:lnSpc>
                <a:spcPct val="170000"/>
              </a:lnSpc>
              <a:spcBef>
                <a:spcPts val="7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31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https://www.facebook.com/pages/University-of-Washington-Earth-and-Space-Sciences</a:t>
            </a:r>
          </a:p>
          <a:p>
            <a:pPr marL="342900" marR="0" lvl="0" indent="-342900" algn="l" defTabSz="457200" rtl="0" eaLnBrk="1" fontAlgn="base" latinLnBrk="0" hangingPunct="1">
              <a:lnSpc>
                <a:spcPct val="170000"/>
              </a:lnSpc>
              <a:spcBef>
                <a:spcPts val="7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31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http://twitter.com/uw_ess</a:t>
            </a:r>
          </a:p>
          <a:p>
            <a:pPr marL="342900" marR="0" lvl="0" indent="-342900" algn="l" defTabSz="457200" rtl="0" eaLnBrk="1" fontAlgn="base" latinLnBrk="0" hangingPunct="1">
              <a:lnSpc>
                <a:spcPct val="170000"/>
              </a:lnSpc>
              <a:spcBef>
                <a:spcPts val="7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31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http://www.ess.washington.edu/ess/</a:t>
            </a:r>
          </a:p>
          <a:p>
            <a:pPr marL="342900" marR="0" lvl="0" indent="-342900" algn="l" defTabSz="457200" rtl="0" eaLnBrk="1" fontAlgn="base" latinLnBrk="0" hangingPunct="1">
              <a:lnSpc>
                <a:spcPct val="170000"/>
              </a:lnSpc>
              <a:spcBef>
                <a:spcPts val="7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31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http://www.ess.washington.edu/ess/education/grad/appliedFAQ.html</a:t>
            </a:r>
          </a:p>
          <a:p>
            <a:pPr marL="342900" marR="0" lvl="0" indent="-342900" algn="l" defTabSz="457200" rtl="0" eaLnBrk="1" fontAlgn="base" latinLnBrk="0" hangingPunct="1">
              <a:lnSpc>
                <a:spcPct val="170000"/>
              </a:lnSpc>
              <a:spcBef>
                <a:spcPts val="7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31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http://www.ess.washington.edu/ess/education/grad/appliedms.html</a:t>
            </a:r>
          </a:p>
          <a:p>
            <a:pPr marL="342900" marR="0" lvl="0" indent="-342900" algn="l" defTabSz="457200" rtl="0" eaLnBrk="1" fontAlgn="base" latinLnBrk="0" hangingPunct="1">
              <a:lnSpc>
                <a:spcPct val="170000"/>
              </a:lnSpc>
              <a:spcBef>
                <a:spcPts val="7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en-US" sz="31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95600" y="1447800"/>
            <a:ext cx="31213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Social Media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90600" y="1066800"/>
            <a:ext cx="2667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Background</a:t>
            </a:r>
          </a:p>
        </p:txBody>
      </p:sp>
      <p:sp>
        <p:nvSpPr>
          <p:cNvPr id="17412" name="Rectangle 4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4724400" y="1600200"/>
            <a:ext cx="4194175" cy="5029200"/>
          </a:xfrm>
          <a:solidFill>
            <a:srgbClr val="FF0000">
              <a:alpha val="49804"/>
            </a:srgbClr>
          </a:solidFill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800" b="1" dirty="0" smtClean="0"/>
              <a:t>33-year career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  <a:p>
            <a:pPr>
              <a:lnSpc>
                <a:spcPct val="90000"/>
              </a:lnSpc>
              <a:defRPr/>
            </a:pPr>
            <a:r>
              <a:rPr lang="en-US" sz="2800" b="1" dirty="0" smtClean="0"/>
              <a:t>Most students end up in Consulting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  <a:p>
            <a:pPr>
              <a:lnSpc>
                <a:spcPct val="90000"/>
              </a:lnSpc>
              <a:defRPr/>
            </a:pPr>
            <a:r>
              <a:rPr lang="en-US" sz="2800" b="1" dirty="0" smtClean="0"/>
              <a:t>Most jobs are in Private Sector</a:t>
            </a:r>
          </a:p>
          <a:p>
            <a:pPr>
              <a:lnSpc>
                <a:spcPct val="90000"/>
              </a:lnSpc>
              <a:defRPr/>
            </a:pPr>
            <a:endParaRPr lang="en-US" sz="2800" b="1" dirty="0" smtClean="0"/>
          </a:p>
          <a:p>
            <a:pPr>
              <a:lnSpc>
                <a:spcPct val="90000"/>
              </a:lnSpc>
              <a:defRPr/>
            </a:pPr>
            <a:r>
              <a:rPr lang="en-US" sz="2800" b="1" dirty="0" smtClean="0"/>
              <a:t>Most jobs require MS</a:t>
            </a:r>
          </a:p>
          <a:p>
            <a:pPr>
              <a:lnSpc>
                <a:spcPct val="90000"/>
              </a:lnSpc>
              <a:defRPr/>
            </a:pPr>
            <a:endParaRPr lang="en-US" sz="2800" b="1" dirty="0" smtClean="0"/>
          </a:p>
          <a:p>
            <a:pPr>
              <a:lnSpc>
                <a:spcPct val="90000"/>
              </a:lnSpc>
              <a:defRPr/>
            </a:pPr>
            <a:r>
              <a:rPr lang="en-US" sz="2800" b="1" dirty="0" smtClean="0"/>
              <a:t>Networking is key</a:t>
            </a:r>
            <a:endParaRPr lang="en-US" sz="2800" dirty="0" smtClean="0"/>
          </a:p>
          <a:p>
            <a:pPr>
              <a:lnSpc>
                <a:spcPct val="90000"/>
              </a:lnSpc>
              <a:defRPr/>
            </a:pPr>
            <a:endParaRPr lang="en-US" sz="1800" b="1" dirty="0" smtClean="0"/>
          </a:p>
        </p:txBody>
      </p:sp>
      <p:pic>
        <p:nvPicPr>
          <p:cNvPr id="5" name="Picture 3" descr="C:\Users\Kath\Documents\Pictures_home_computer\our pics\07_06_03_download\106-0652_IMG_2.JPG"/>
          <p:cNvPicPr>
            <a:picLocks noChangeAspect="1" noChangeArrowheads="1"/>
          </p:cNvPicPr>
          <p:nvPr/>
        </p:nvPicPr>
        <p:blipFill>
          <a:blip r:embed="rId2" cstate="print"/>
          <a:srcRect t="36589" r="28501" b="17829"/>
          <a:stretch>
            <a:fillRect/>
          </a:stretch>
        </p:blipFill>
        <p:spPr bwMode="auto">
          <a:xfrm>
            <a:off x="304800" y="2590800"/>
            <a:ext cx="4161623" cy="3537455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85875"/>
            <a:ext cx="8228013" cy="8477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Employment Sector for AEG Members</a:t>
            </a:r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/>
        </p:nvGraphicFramePr>
        <p:xfrm>
          <a:off x="533400" y="2057400"/>
          <a:ext cx="80772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04800" y="1981200"/>
            <a:ext cx="646331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50%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2819400"/>
            <a:ext cx="646331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4</a:t>
            </a:r>
            <a:r>
              <a:rPr lang="en-US" dirty="0" smtClean="0"/>
              <a:t>0%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04800" y="3657600"/>
            <a:ext cx="646331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30%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04800" y="4495800"/>
            <a:ext cx="646331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r>
              <a:rPr lang="en-US" dirty="0" smtClean="0"/>
              <a:t>0%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04800" y="5334000"/>
            <a:ext cx="646331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10%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04800" y="6172200"/>
            <a:ext cx="518091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0%</a:t>
            </a:r>
            <a:endParaRPr lang="en-US" dirty="0"/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9906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Salary and Degree</a:t>
            </a:r>
            <a:endParaRPr lang="en-US" dirty="0"/>
          </a:p>
        </p:txBody>
      </p:sp>
      <p:graphicFrame>
        <p:nvGraphicFramePr>
          <p:cNvPr id="3" name="Chart 2"/>
          <p:cNvGraphicFramePr/>
          <p:nvPr/>
        </p:nvGraphicFramePr>
        <p:xfrm>
          <a:off x="381000" y="1981200"/>
          <a:ext cx="8492543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9906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Salary and Degree</a:t>
            </a:r>
            <a:endParaRPr lang="en-US" dirty="0"/>
          </a:p>
        </p:txBody>
      </p:sp>
      <p:graphicFrame>
        <p:nvGraphicFramePr>
          <p:cNvPr id="3" name="Chart 2"/>
          <p:cNvGraphicFramePr/>
          <p:nvPr/>
        </p:nvGraphicFramePr>
        <p:xfrm>
          <a:off x="304800" y="1981200"/>
          <a:ext cx="8568743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ounded Rectangle 3"/>
          <p:cNvSpPr/>
          <p:nvPr/>
        </p:nvSpPr>
        <p:spPr bwMode="auto">
          <a:xfrm>
            <a:off x="762000" y="2743200"/>
            <a:ext cx="2667000" cy="2438400"/>
          </a:xfrm>
          <a:prstGeom prst="roundRect">
            <a:avLst/>
          </a:prstGeom>
          <a:solidFill>
            <a:srgbClr val="00B8FF">
              <a:alpha val="2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0" y="2819400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Entry Level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 bwMode="auto">
          <a:xfrm>
            <a:off x="3505200" y="2743200"/>
            <a:ext cx="1143000" cy="2438400"/>
          </a:xfrm>
          <a:prstGeom prst="roundRect">
            <a:avLst/>
          </a:prstGeom>
          <a:solidFill>
            <a:srgbClr val="00B8FF">
              <a:alpha val="2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4724400" y="2286000"/>
            <a:ext cx="3276600" cy="2895600"/>
          </a:xfrm>
          <a:prstGeom prst="roundRect">
            <a:avLst/>
          </a:prstGeom>
          <a:solidFill>
            <a:srgbClr val="00B8FF">
              <a:alpha val="2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86400" y="2286000"/>
            <a:ext cx="2159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Mid to Senior Level</a:t>
            </a:r>
            <a:endParaRPr lang="en-US" dirty="0"/>
          </a:p>
        </p:txBody>
      </p:sp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1371600"/>
            <a:ext cx="4495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Desirable Employee </a:t>
            </a:r>
            <a:r>
              <a:rPr lang="en-US" dirty="0" smtClean="0"/>
              <a:t>Qualities</a:t>
            </a:r>
          </a:p>
        </p:txBody>
      </p:sp>
      <p:sp>
        <p:nvSpPr>
          <p:cNvPr id="17412" name="Rectangle 4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4648200" y="1447800"/>
            <a:ext cx="4343400" cy="5334000"/>
          </a:xfrm>
          <a:solidFill>
            <a:srgbClr val="FF0000">
              <a:alpha val="49804"/>
            </a:srgbClr>
          </a:solidFill>
        </p:spPr>
        <p:txBody>
          <a:bodyPr/>
          <a:lstStyle/>
          <a:p>
            <a:pPr>
              <a:lnSpc>
                <a:spcPts val="2300"/>
              </a:lnSpc>
              <a:defRPr/>
            </a:pPr>
            <a:endParaRPr lang="en-US" sz="2800" b="1" dirty="0" smtClean="0"/>
          </a:p>
          <a:p>
            <a:pPr>
              <a:lnSpc>
                <a:spcPts val="2300"/>
              </a:lnSpc>
              <a:defRPr/>
            </a:pPr>
            <a:r>
              <a:rPr lang="en-US" sz="2800" b="1" dirty="0" smtClean="0"/>
              <a:t>Vary by position</a:t>
            </a:r>
            <a:endParaRPr lang="en-US" sz="2800" dirty="0" smtClean="0"/>
          </a:p>
          <a:p>
            <a:pPr>
              <a:lnSpc>
                <a:spcPts val="2300"/>
              </a:lnSpc>
              <a:defRPr/>
            </a:pPr>
            <a:endParaRPr lang="en-US" sz="2800" dirty="0" smtClean="0"/>
          </a:p>
          <a:p>
            <a:pPr>
              <a:lnSpc>
                <a:spcPts val="2300"/>
              </a:lnSpc>
              <a:defRPr/>
            </a:pPr>
            <a:r>
              <a:rPr lang="en-US" sz="2800" b="1" dirty="0" smtClean="0"/>
              <a:t>Engaging and energetic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  <a:p>
            <a:pPr>
              <a:lnSpc>
                <a:spcPts val="2300"/>
              </a:lnSpc>
              <a:defRPr/>
            </a:pPr>
            <a:r>
              <a:rPr lang="en-US" sz="2800" b="1" dirty="0" smtClean="0"/>
              <a:t>Flexible: tasks, travel, hrs</a:t>
            </a:r>
          </a:p>
          <a:p>
            <a:pPr>
              <a:lnSpc>
                <a:spcPts val="2300"/>
              </a:lnSpc>
              <a:defRPr/>
            </a:pPr>
            <a:endParaRPr lang="en-US" sz="2800" b="1" dirty="0" smtClean="0"/>
          </a:p>
          <a:p>
            <a:pPr>
              <a:lnSpc>
                <a:spcPts val="2300"/>
              </a:lnSpc>
              <a:defRPr/>
            </a:pPr>
            <a:r>
              <a:rPr lang="en-US" sz="2800" b="1" dirty="0" smtClean="0"/>
              <a:t>Independent worker, team player</a:t>
            </a:r>
          </a:p>
          <a:p>
            <a:pPr>
              <a:lnSpc>
                <a:spcPts val="2300"/>
              </a:lnSpc>
              <a:defRPr/>
            </a:pPr>
            <a:endParaRPr lang="en-US" sz="2800" b="1" dirty="0" smtClean="0"/>
          </a:p>
          <a:p>
            <a:pPr>
              <a:lnSpc>
                <a:spcPts val="2300"/>
              </a:lnSpc>
              <a:defRPr/>
            </a:pPr>
            <a:r>
              <a:rPr lang="en-US" sz="2800" b="1" dirty="0" smtClean="0"/>
              <a:t>Responsible</a:t>
            </a:r>
          </a:p>
          <a:p>
            <a:pPr>
              <a:lnSpc>
                <a:spcPts val="2300"/>
              </a:lnSpc>
              <a:defRPr/>
            </a:pPr>
            <a:endParaRPr lang="en-US" sz="2800" b="1" dirty="0" smtClean="0"/>
          </a:p>
          <a:p>
            <a:pPr>
              <a:lnSpc>
                <a:spcPts val="2300"/>
              </a:lnSpc>
              <a:defRPr/>
            </a:pPr>
            <a:r>
              <a:rPr lang="en-US" sz="2800" b="1" dirty="0" smtClean="0"/>
              <a:t>Capable and competent</a:t>
            </a:r>
          </a:p>
          <a:p>
            <a:pPr>
              <a:lnSpc>
                <a:spcPts val="2300"/>
              </a:lnSpc>
              <a:defRPr/>
            </a:pPr>
            <a:endParaRPr lang="en-US" sz="2800" dirty="0" smtClean="0"/>
          </a:p>
          <a:p>
            <a:pPr>
              <a:lnSpc>
                <a:spcPts val="2300"/>
              </a:lnSpc>
              <a:defRPr/>
            </a:pPr>
            <a:endParaRPr lang="en-US" sz="1800" b="1" dirty="0" smtClean="0"/>
          </a:p>
        </p:txBody>
      </p:sp>
      <p:pic>
        <p:nvPicPr>
          <p:cNvPr id="5" name="Picture 4" descr="South Beach cliff photo_comp"/>
          <p:cNvPicPr>
            <a:picLocks noChangeAspect="1" noChangeArrowheads="1"/>
          </p:cNvPicPr>
          <p:nvPr/>
        </p:nvPicPr>
        <p:blipFill>
          <a:blip r:embed="rId2" cstate="print"/>
          <a:srcRect l="6250" t="4785" r="2679" b="7559"/>
          <a:stretch>
            <a:fillRect/>
          </a:stretch>
        </p:blipFill>
        <p:spPr bwMode="auto">
          <a:xfrm>
            <a:off x="152400" y="2819400"/>
            <a:ext cx="4328932" cy="3352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outh Beach cliff photo_comp"/>
          <p:cNvPicPr>
            <a:picLocks noChangeAspect="1" noChangeArrowheads="1"/>
          </p:cNvPicPr>
          <p:nvPr/>
        </p:nvPicPr>
        <p:blipFill>
          <a:blip r:embed="rId2" cstate="print"/>
          <a:srcRect l="6250" t="4785" r="2679" b="7559"/>
          <a:stretch>
            <a:fillRect/>
          </a:stretch>
        </p:blipFill>
        <p:spPr bwMode="auto">
          <a:xfrm>
            <a:off x="152400" y="2819400"/>
            <a:ext cx="4328932" cy="3352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7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1371600"/>
            <a:ext cx="4495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Desirable Employee </a:t>
            </a:r>
            <a:r>
              <a:rPr lang="en-US" dirty="0" smtClean="0"/>
              <a:t>Qualities</a:t>
            </a:r>
          </a:p>
        </p:txBody>
      </p:sp>
      <p:sp>
        <p:nvSpPr>
          <p:cNvPr id="17412" name="Rectangle 4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4648200" y="1447800"/>
            <a:ext cx="4343400" cy="5334000"/>
          </a:xfrm>
          <a:solidFill>
            <a:srgbClr val="FF0000">
              <a:alpha val="49804"/>
            </a:srgbClr>
          </a:solidFill>
        </p:spPr>
        <p:txBody>
          <a:bodyPr/>
          <a:lstStyle/>
          <a:p>
            <a:pPr>
              <a:lnSpc>
                <a:spcPts val="2300"/>
              </a:lnSpc>
              <a:defRPr/>
            </a:pPr>
            <a:endParaRPr lang="en-US" sz="2800" b="1" dirty="0" smtClean="0"/>
          </a:p>
          <a:p>
            <a:pPr>
              <a:lnSpc>
                <a:spcPts val="2300"/>
              </a:lnSpc>
              <a:defRPr/>
            </a:pPr>
            <a:r>
              <a:rPr lang="en-US" sz="2800" b="1" dirty="0" smtClean="0"/>
              <a:t>Vary by position</a:t>
            </a:r>
            <a:endParaRPr lang="en-US" sz="2800" dirty="0" smtClean="0"/>
          </a:p>
          <a:p>
            <a:pPr>
              <a:lnSpc>
                <a:spcPts val="2300"/>
              </a:lnSpc>
              <a:defRPr/>
            </a:pPr>
            <a:endParaRPr lang="en-US" sz="2800" dirty="0" smtClean="0"/>
          </a:p>
          <a:p>
            <a:pPr>
              <a:lnSpc>
                <a:spcPts val="2300"/>
              </a:lnSpc>
              <a:defRPr/>
            </a:pPr>
            <a:r>
              <a:rPr lang="en-US" sz="2800" b="1" dirty="0" smtClean="0"/>
              <a:t>Engaging and energetic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  <a:p>
            <a:pPr>
              <a:lnSpc>
                <a:spcPts val="2300"/>
              </a:lnSpc>
              <a:defRPr/>
            </a:pPr>
            <a:r>
              <a:rPr lang="en-US" sz="2800" b="1" dirty="0" smtClean="0"/>
              <a:t>Flexible: tasks, travel, hrs</a:t>
            </a:r>
          </a:p>
          <a:p>
            <a:pPr>
              <a:lnSpc>
                <a:spcPts val="2300"/>
              </a:lnSpc>
              <a:defRPr/>
            </a:pPr>
            <a:endParaRPr lang="en-US" sz="2800" b="1" dirty="0" smtClean="0"/>
          </a:p>
          <a:p>
            <a:pPr>
              <a:lnSpc>
                <a:spcPts val="2300"/>
              </a:lnSpc>
              <a:defRPr/>
            </a:pPr>
            <a:r>
              <a:rPr lang="en-US" sz="2800" b="1" dirty="0" smtClean="0"/>
              <a:t>Independent worker, team player</a:t>
            </a:r>
          </a:p>
          <a:p>
            <a:pPr>
              <a:lnSpc>
                <a:spcPts val="2300"/>
              </a:lnSpc>
              <a:defRPr/>
            </a:pPr>
            <a:endParaRPr lang="en-US" sz="2800" b="1" dirty="0" smtClean="0"/>
          </a:p>
          <a:p>
            <a:pPr>
              <a:lnSpc>
                <a:spcPts val="2300"/>
              </a:lnSpc>
              <a:defRPr/>
            </a:pPr>
            <a:r>
              <a:rPr lang="en-US" sz="2800" b="1" dirty="0" smtClean="0"/>
              <a:t>Responsible</a:t>
            </a:r>
          </a:p>
          <a:p>
            <a:pPr>
              <a:lnSpc>
                <a:spcPts val="2300"/>
              </a:lnSpc>
              <a:defRPr/>
            </a:pPr>
            <a:endParaRPr lang="en-US" sz="2800" b="1" dirty="0" smtClean="0"/>
          </a:p>
          <a:p>
            <a:pPr>
              <a:lnSpc>
                <a:spcPts val="2300"/>
              </a:lnSpc>
              <a:defRPr/>
            </a:pPr>
            <a:r>
              <a:rPr lang="en-US" sz="2800" b="1" dirty="0" smtClean="0"/>
              <a:t>Capable and competent</a:t>
            </a:r>
          </a:p>
          <a:p>
            <a:pPr>
              <a:lnSpc>
                <a:spcPts val="2300"/>
              </a:lnSpc>
              <a:defRPr/>
            </a:pPr>
            <a:endParaRPr lang="en-US" sz="2800" dirty="0" smtClean="0"/>
          </a:p>
          <a:p>
            <a:pPr>
              <a:lnSpc>
                <a:spcPts val="2300"/>
              </a:lnSpc>
              <a:defRPr/>
            </a:pPr>
            <a:endParaRPr lang="en-US" sz="1800" b="1" dirty="0" smtClean="0"/>
          </a:p>
        </p:txBody>
      </p:sp>
      <p:sp>
        <p:nvSpPr>
          <p:cNvPr id="5" name="Heptagon 4"/>
          <p:cNvSpPr/>
          <p:nvPr/>
        </p:nvSpPr>
        <p:spPr bwMode="auto">
          <a:xfrm>
            <a:off x="4191000" y="2514600"/>
            <a:ext cx="533400" cy="533400"/>
          </a:xfrm>
          <a:prstGeom prst="heptagon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1</a:t>
            </a:r>
            <a:endParaRPr kumimoji="0" lang="en-US" sz="2400" b="1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6" name="Heptagon 5"/>
          <p:cNvSpPr/>
          <p:nvPr/>
        </p:nvSpPr>
        <p:spPr bwMode="auto">
          <a:xfrm>
            <a:off x="4191000" y="3200400"/>
            <a:ext cx="533400" cy="533400"/>
          </a:xfrm>
          <a:prstGeom prst="heptagon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2</a:t>
            </a:r>
            <a:endParaRPr kumimoji="0" lang="en-US" sz="2400" b="1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7" name="Heptagon 6"/>
          <p:cNvSpPr/>
          <p:nvPr/>
        </p:nvSpPr>
        <p:spPr bwMode="auto">
          <a:xfrm>
            <a:off x="4191000" y="4267200"/>
            <a:ext cx="533400" cy="533400"/>
          </a:xfrm>
          <a:prstGeom prst="heptagon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3</a:t>
            </a:r>
            <a:endParaRPr kumimoji="0" lang="en-US" sz="2400" b="1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1066800"/>
            <a:ext cx="4495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Preferred Skills</a:t>
            </a:r>
          </a:p>
        </p:txBody>
      </p:sp>
      <p:sp>
        <p:nvSpPr>
          <p:cNvPr id="17412" name="Rectangle 4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4495800" y="1447800"/>
            <a:ext cx="4648200" cy="5334000"/>
          </a:xfrm>
          <a:solidFill>
            <a:srgbClr val="FF0000">
              <a:alpha val="49804"/>
            </a:srgbClr>
          </a:solidFill>
        </p:spPr>
        <p:txBody>
          <a:bodyPr/>
          <a:lstStyle/>
          <a:p>
            <a:pPr>
              <a:lnSpc>
                <a:spcPts val="2300"/>
              </a:lnSpc>
              <a:defRPr/>
            </a:pPr>
            <a:endParaRPr lang="en-US" sz="2800" b="1" dirty="0" smtClean="0"/>
          </a:p>
          <a:p>
            <a:pPr>
              <a:lnSpc>
                <a:spcPts val="2300"/>
              </a:lnSpc>
              <a:defRPr/>
            </a:pPr>
            <a:r>
              <a:rPr lang="en-US" sz="2800" b="1" dirty="0" smtClean="0"/>
              <a:t>Computer </a:t>
            </a:r>
            <a:r>
              <a:rPr lang="en-US" sz="2800" b="1" dirty="0" smtClean="0"/>
              <a:t>savvy</a:t>
            </a:r>
            <a:endParaRPr lang="en-US" sz="2800" dirty="0" smtClean="0"/>
          </a:p>
          <a:p>
            <a:pPr>
              <a:lnSpc>
                <a:spcPts val="2300"/>
              </a:lnSpc>
              <a:defRPr/>
            </a:pPr>
            <a:endParaRPr lang="en-US" sz="2800" dirty="0" smtClean="0"/>
          </a:p>
          <a:p>
            <a:pPr>
              <a:lnSpc>
                <a:spcPts val="2300"/>
              </a:lnSpc>
              <a:defRPr/>
            </a:pPr>
            <a:r>
              <a:rPr lang="en-US" sz="2800" b="1" dirty="0" smtClean="0"/>
              <a:t>GIS a bonus</a:t>
            </a:r>
            <a:endParaRPr lang="en-US" sz="2800" b="1" dirty="0" smtClean="0"/>
          </a:p>
          <a:p>
            <a:pPr>
              <a:lnSpc>
                <a:spcPts val="2300"/>
              </a:lnSpc>
              <a:defRPr/>
            </a:pPr>
            <a:endParaRPr lang="en-US" sz="2800" b="1" dirty="0" smtClean="0"/>
          </a:p>
          <a:p>
            <a:pPr>
              <a:lnSpc>
                <a:spcPts val="2300"/>
              </a:lnSpc>
              <a:defRPr/>
            </a:pPr>
            <a:r>
              <a:rPr lang="en-US" sz="2800" b="1" dirty="0" smtClean="0"/>
              <a:t>Strong math background</a:t>
            </a:r>
            <a:endParaRPr lang="en-US" sz="2800" b="1" dirty="0" smtClean="0"/>
          </a:p>
          <a:p>
            <a:pPr>
              <a:lnSpc>
                <a:spcPts val="2300"/>
              </a:lnSpc>
              <a:defRPr/>
            </a:pPr>
            <a:endParaRPr lang="en-US" sz="2800" b="1" dirty="0" smtClean="0"/>
          </a:p>
          <a:p>
            <a:pPr>
              <a:lnSpc>
                <a:spcPts val="2300"/>
              </a:lnSpc>
              <a:defRPr/>
            </a:pPr>
            <a:r>
              <a:rPr lang="en-US" sz="2800" b="1" dirty="0" smtClean="0"/>
              <a:t>Good communication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  <a:p>
            <a:pPr>
              <a:lnSpc>
                <a:spcPts val="2300"/>
              </a:lnSpc>
              <a:defRPr/>
            </a:pPr>
            <a:r>
              <a:rPr lang="en-US" sz="2800" b="1" dirty="0" smtClean="0"/>
              <a:t>Field Experience</a:t>
            </a:r>
            <a:endParaRPr lang="en-US" sz="2800" b="1" dirty="0" smtClean="0"/>
          </a:p>
          <a:p>
            <a:pPr>
              <a:lnSpc>
                <a:spcPts val="2300"/>
              </a:lnSpc>
              <a:defRPr/>
            </a:pPr>
            <a:endParaRPr lang="en-US" sz="2800" b="1" dirty="0" smtClean="0"/>
          </a:p>
          <a:p>
            <a:pPr>
              <a:lnSpc>
                <a:spcPts val="2300"/>
              </a:lnSpc>
              <a:defRPr/>
            </a:pPr>
            <a:r>
              <a:rPr lang="en-US" sz="2800" b="1" dirty="0" smtClean="0"/>
              <a:t>40-hour OSHA training</a:t>
            </a:r>
          </a:p>
          <a:p>
            <a:pPr>
              <a:lnSpc>
                <a:spcPts val="2300"/>
              </a:lnSpc>
              <a:defRPr/>
            </a:pPr>
            <a:endParaRPr lang="en-US" sz="2800" b="1" dirty="0" smtClean="0"/>
          </a:p>
          <a:p>
            <a:pPr>
              <a:lnSpc>
                <a:spcPts val="2300"/>
              </a:lnSpc>
              <a:defRPr/>
            </a:pPr>
            <a:r>
              <a:rPr lang="en-US" sz="2800" b="1" dirty="0" smtClean="0"/>
              <a:t>Prep for Licensing</a:t>
            </a:r>
            <a:endParaRPr lang="en-US" sz="2800" b="1" dirty="0" smtClean="0"/>
          </a:p>
          <a:p>
            <a:pPr>
              <a:lnSpc>
                <a:spcPts val="2300"/>
              </a:lnSpc>
              <a:defRPr/>
            </a:pPr>
            <a:endParaRPr lang="en-US" sz="2800" dirty="0" smtClean="0"/>
          </a:p>
          <a:p>
            <a:pPr>
              <a:lnSpc>
                <a:spcPts val="2300"/>
              </a:lnSpc>
              <a:defRPr/>
            </a:pPr>
            <a:endParaRPr lang="en-US" sz="1800" b="1" dirty="0" smtClean="0"/>
          </a:p>
        </p:txBody>
      </p:sp>
      <p:pic>
        <p:nvPicPr>
          <p:cNvPr id="5" name="Picture 5" descr="Qpog_jones_field_trip_low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057400"/>
            <a:ext cx="3232150" cy="4572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990600"/>
          </a:xfrm>
        </p:spPr>
        <p:txBody>
          <a:bodyPr/>
          <a:lstStyle/>
          <a:p>
            <a:r>
              <a:rPr lang="en-US" dirty="0" smtClean="0"/>
              <a:t>States Requiring Licensure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1905000"/>
            <a:ext cx="6934200" cy="4700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082001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alibri"/>
        <a:ea typeface="Droid Sans Fallback"/>
        <a:cs typeface="Droid Sans Fallback"/>
      </a:majorFont>
      <a:minorFont>
        <a:latin typeface="Arial"/>
        <a:ea typeface="Droid Sans Fallback"/>
        <a:cs typeface="Droid Sans Fallback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162</Words>
  <Application>Microsoft Office PowerPoint</Application>
  <PresentationFormat>On-screen Show (4:3)</PresentationFormat>
  <Paragraphs>101</Paragraphs>
  <Slides>12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1_Office Theme</vt:lpstr>
      <vt:lpstr>Geotechnical Employment</vt:lpstr>
      <vt:lpstr>Background</vt:lpstr>
      <vt:lpstr>Employment Sector for AEG Members</vt:lpstr>
      <vt:lpstr>Salary and Degree</vt:lpstr>
      <vt:lpstr>Salary and Degree</vt:lpstr>
      <vt:lpstr>Desirable Employee Qualities</vt:lpstr>
      <vt:lpstr>Desirable Employee Qualities</vt:lpstr>
      <vt:lpstr>Preferred Skills</vt:lpstr>
      <vt:lpstr>States Requiring Licensure</vt:lpstr>
      <vt:lpstr>Steps for  Finding a Job</vt:lpstr>
      <vt:lpstr>Slide 11</vt:lpstr>
      <vt:lpstr>Slide 12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JBauer</dc:creator>
  <cp:lastModifiedBy>Kath</cp:lastModifiedBy>
  <cp:revision>28</cp:revision>
  <dcterms:created xsi:type="dcterms:W3CDTF">2012-07-13T03:10:06Z</dcterms:created>
  <dcterms:modified xsi:type="dcterms:W3CDTF">2012-07-19T06:53:37Z</dcterms:modified>
</cp:coreProperties>
</file>