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62"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9A7104-096B-422F-9D8B-7DCEFC38A71C}" type="datetimeFigureOut">
              <a:rPr lang="en-US" smtClean="0"/>
              <a:t>2/22/2013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77217A-8D55-4538-B9FA-FA01F045A1B9}" type="slidenum">
              <a:rPr lang="en-US" smtClean="0"/>
              <a:t>‹#›</a:t>
            </a:fld>
            <a:endParaRPr lang="en-US"/>
          </a:p>
        </p:txBody>
      </p:sp>
    </p:spTree>
    <p:extLst>
      <p:ext uri="{BB962C8B-B14F-4D97-AF65-F5344CB8AC3E}">
        <p14:creationId xmlns:p14="http://schemas.microsoft.com/office/powerpoint/2010/main" val="2134759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F77217A-8D55-4538-B9FA-FA01F045A1B9}"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F77217A-8D55-4538-B9FA-FA01F045A1B9}"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F77217A-8D55-4538-B9FA-FA01F045A1B9}"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F77217A-8D55-4538-B9FA-FA01F045A1B9}"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66C455-1852-4B6A-8C3F-8A089F67B846}" type="datetimeFigureOut">
              <a:rPr lang="en-US" smtClean="0"/>
              <a:t>2/22/2013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7AFE5-FC04-4305-B4AD-2AE496E1187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6C455-1852-4B6A-8C3F-8A089F67B846}" type="datetimeFigureOut">
              <a:rPr lang="en-US" smtClean="0"/>
              <a:t>2/22/2013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7AFE5-FC04-4305-B4AD-2AE496E1187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6C455-1852-4B6A-8C3F-8A089F67B846}" type="datetimeFigureOut">
              <a:rPr lang="en-US" smtClean="0"/>
              <a:t>2/22/2013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7AFE5-FC04-4305-B4AD-2AE496E1187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6C455-1852-4B6A-8C3F-8A089F67B846}" type="datetimeFigureOut">
              <a:rPr lang="en-US" smtClean="0"/>
              <a:t>2/22/2013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7AFE5-FC04-4305-B4AD-2AE496E1187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66C455-1852-4B6A-8C3F-8A089F67B846}" type="datetimeFigureOut">
              <a:rPr lang="en-US" smtClean="0"/>
              <a:t>2/22/2013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7AFE5-FC04-4305-B4AD-2AE496E1187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66C455-1852-4B6A-8C3F-8A089F67B846}" type="datetimeFigureOut">
              <a:rPr lang="en-US" smtClean="0"/>
              <a:t>2/22/2013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07AFE5-FC04-4305-B4AD-2AE496E1187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66C455-1852-4B6A-8C3F-8A089F67B846}" type="datetimeFigureOut">
              <a:rPr lang="en-US" smtClean="0"/>
              <a:t>2/22/2013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07AFE5-FC04-4305-B4AD-2AE496E1187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66C455-1852-4B6A-8C3F-8A089F67B846}" type="datetimeFigureOut">
              <a:rPr lang="en-US" smtClean="0"/>
              <a:t>2/22/2013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07AFE5-FC04-4305-B4AD-2AE496E1187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66C455-1852-4B6A-8C3F-8A089F67B846}" type="datetimeFigureOut">
              <a:rPr lang="en-US" smtClean="0"/>
              <a:t>2/22/2013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07AFE5-FC04-4305-B4AD-2AE496E1187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66C455-1852-4B6A-8C3F-8A089F67B846}" type="datetimeFigureOut">
              <a:rPr lang="en-US" smtClean="0"/>
              <a:t>2/22/2013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07AFE5-FC04-4305-B4AD-2AE496E1187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66C455-1852-4B6A-8C3F-8A089F67B846}" type="datetimeFigureOut">
              <a:rPr lang="en-US" smtClean="0"/>
              <a:t>2/22/2013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07AFE5-FC04-4305-B4AD-2AE496E1187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66C455-1852-4B6A-8C3F-8A089F67B846}" type="datetimeFigureOut">
              <a:rPr lang="en-US" smtClean="0"/>
              <a:t>2/22/2013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07AFE5-FC04-4305-B4AD-2AE496E1187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media-1.web.britannica.com/eb-media/78/3078-004-9B8860F2.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5" name="Rectangle 4"/>
          <p:cNvSpPr/>
          <p:nvPr/>
        </p:nvSpPr>
        <p:spPr>
          <a:xfrm>
            <a:off x="838200" y="838200"/>
            <a:ext cx="7543800" cy="3785652"/>
          </a:xfrm>
          <a:prstGeom prst="rect">
            <a:avLst/>
          </a:prstGeom>
        </p:spPr>
        <p:txBody>
          <a:bodyPr wrap="square">
            <a:spAutoFit/>
          </a:bodyPr>
          <a:lstStyle/>
          <a:p>
            <a:pPr algn="ctr"/>
            <a:r>
              <a:rPr lang="en-US" sz="4800" i="1" dirty="0" smtClean="0">
                <a:solidFill>
                  <a:srgbClr val="FFFF00"/>
                </a:solidFill>
              </a:rPr>
              <a:t>SCAPE </a:t>
            </a:r>
          </a:p>
          <a:p>
            <a:pPr algn="ctr"/>
            <a:r>
              <a:rPr lang="en-US" sz="4800" i="1" dirty="0" smtClean="0">
                <a:solidFill>
                  <a:srgbClr val="FFFF00"/>
                </a:solidFill>
              </a:rPr>
              <a:t>(Sustainable Communities and Place-based Education)</a:t>
            </a:r>
          </a:p>
          <a:p>
            <a:pPr algn="ctr"/>
            <a:r>
              <a:rPr lang="en-US" sz="3200" dirty="0">
                <a:solidFill>
                  <a:srgbClr val="FFFF00"/>
                </a:solidFill>
              </a:rPr>
              <a:t>a curriculum that combines classroom learning, online tools, and field </a:t>
            </a:r>
            <a:r>
              <a:rPr lang="en-US" sz="3200" dirty="0" smtClean="0">
                <a:solidFill>
                  <a:srgbClr val="FFFF00"/>
                </a:solidFill>
              </a:rPr>
              <a:t>research</a:t>
            </a:r>
          </a:p>
          <a:p>
            <a:pPr algn="ctr"/>
            <a:endParaRPr lang="en-US" sz="3200" dirty="0">
              <a:solidFill>
                <a:srgbClr val="FFFF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D:\ASU SCAPE Proposal\colorado_river_states[1].gif"/>
          <p:cNvPicPr>
            <a:picLocks noChangeAspect="1" noChangeArrowheads="1"/>
          </p:cNvPicPr>
          <p:nvPr/>
        </p:nvPicPr>
        <p:blipFill>
          <a:blip r:embed="rId3" cstate="print"/>
          <a:srcRect/>
          <a:stretch>
            <a:fillRect/>
          </a:stretch>
        </p:blipFill>
        <p:spPr bwMode="auto">
          <a:xfrm>
            <a:off x="2743200" y="1"/>
            <a:ext cx="6400800" cy="5513294"/>
          </a:xfrm>
          <a:prstGeom prst="rect">
            <a:avLst/>
          </a:prstGeom>
          <a:noFill/>
        </p:spPr>
      </p:pic>
      <p:sp>
        <p:nvSpPr>
          <p:cNvPr id="6" name="TextBox 5"/>
          <p:cNvSpPr txBox="1"/>
          <p:nvPr/>
        </p:nvSpPr>
        <p:spPr>
          <a:xfrm>
            <a:off x="457200" y="5486400"/>
            <a:ext cx="8686800" cy="1200329"/>
          </a:xfrm>
          <a:prstGeom prst="rect">
            <a:avLst/>
          </a:prstGeom>
          <a:noFill/>
        </p:spPr>
        <p:txBody>
          <a:bodyPr wrap="square" rtlCol="0">
            <a:spAutoFit/>
          </a:bodyPr>
          <a:lstStyle/>
          <a:p>
            <a:r>
              <a:rPr lang="en-US" sz="2400" dirty="0"/>
              <a:t>We propose to build </a:t>
            </a:r>
            <a:r>
              <a:rPr lang="en-US" sz="2400" i="1" dirty="0"/>
              <a:t>SCAPE</a:t>
            </a:r>
            <a:r>
              <a:rPr lang="en-US" sz="2400" dirty="0"/>
              <a:t>, a pilot high school science education project that combines online learning and field observations linked to “living classrooms” along the Colorado River watershed. </a:t>
            </a:r>
          </a:p>
        </p:txBody>
      </p:sp>
      <p:sp>
        <p:nvSpPr>
          <p:cNvPr id="7" name="TextBox 6"/>
          <p:cNvSpPr txBox="1"/>
          <p:nvPr/>
        </p:nvSpPr>
        <p:spPr>
          <a:xfrm>
            <a:off x="0" y="152400"/>
            <a:ext cx="2514600" cy="4524315"/>
          </a:xfrm>
          <a:prstGeom prst="rect">
            <a:avLst/>
          </a:prstGeom>
          <a:noFill/>
        </p:spPr>
        <p:txBody>
          <a:bodyPr wrap="square" rtlCol="0">
            <a:spAutoFit/>
          </a:bodyPr>
          <a:lstStyle/>
          <a:p>
            <a:r>
              <a:rPr lang="en-US" dirty="0" smtClean="0"/>
              <a:t>Lead Institute:</a:t>
            </a:r>
          </a:p>
          <a:p>
            <a:endParaRPr lang="en-US" dirty="0" smtClean="0"/>
          </a:p>
          <a:p>
            <a:r>
              <a:rPr lang="en-US" dirty="0" smtClean="0"/>
              <a:t>Arizona State University</a:t>
            </a:r>
          </a:p>
          <a:p>
            <a:pPr lvl="0"/>
            <a:r>
              <a:rPr lang="en-US" i="1" dirty="0" smtClean="0"/>
              <a:t>Some </a:t>
            </a:r>
            <a:r>
              <a:rPr lang="en-US" dirty="0" smtClean="0"/>
              <a:t>of the PIs: </a:t>
            </a:r>
          </a:p>
          <a:p>
            <a:pPr lvl="0"/>
            <a:r>
              <a:rPr lang="en-US" dirty="0" smtClean="0"/>
              <a:t>H. Rowe (ECRI, Life Sci. Dept.), D. Collins (School of Art),  M. </a:t>
            </a:r>
            <a:r>
              <a:rPr lang="en-US" dirty="0" err="1" smtClean="0"/>
              <a:t>Elsner</a:t>
            </a:r>
            <a:r>
              <a:rPr lang="en-US" dirty="0" smtClean="0"/>
              <a:t>, </a:t>
            </a:r>
          </a:p>
          <a:p>
            <a:pPr lvl="0"/>
            <a:r>
              <a:rPr lang="en-US" dirty="0" smtClean="0"/>
              <a:t>H. Hartnett (Dept. of Chem. &amp; </a:t>
            </a:r>
            <a:r>
              <a:rPr lang="en-US" dirty="0" err="1" smtClean="0"/>
              <a:t>Biochem</a:t>
            </a:r>
            <a:r>
              <a:rPr lang="en-US" dirty="0" smtClean="0"/>
              <a:t>),  and many others...</a:t>
            </a:r>
          </a:p>
          <a:p>
            <a:pPr lvl="0"/>
            <a:endParaRPr lang="en-US" dirty="0"/>
          </a:p>
          <a:p>
            <a:pPr lvl="0"/>
            <a:r>
              <a:rPr lang="en-US" dirty="0" smtClean="0"/>
              <a:t>Partners: </a:t>
            </a:r>
            <a:r>
              <a:rPr lang="en-US" dirty="0"/>
              <a:t>Chambers Studios, Vallejo, CA; and </a:t>
            </a:r>
            <a:r>
              <a:rPr lang="en-US" dirty="0" smtClean="0"/>
              <a:t>The </a:t>
            </a:r>
            <a:r>
              <a:rPr lang="en-US" dirty="0"/>
              <a:t>Telluride Institute, Telluride, CO.</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D:\ASU SCAPE Proposal\event_126558292[1].jpg"/>
          <p:cNvPicPr>
            <a:picLocks noChangeAspect="1" noChangeArrowheads="1"/>
          </p:cNvPicPr>
          <p:nvPr/>
        </p:nvPicPr>
        <p:blipFill>
          <a:blip r:embed="rId3" cstate="print"/>
          <a:srcRect/>
          <a:stretch>
            <a:fillRect/>
          </a:stretch>
        </p:blipFill>
        <p:spPr bwMode="auto">
          <a:xfrm>
            <a:off x="-24628" y="0"/>
            <a:ext cx="9168627" cy="6858000"/>
          </a:xfrm>
          <a:prstGeom prst="rect">
            <a:avLst/>
          </a:prstGeom>
          <a:noFill/>
        </p:spPr>
      </p:pic>
      <p:sp>
        <p:nvSpPr>
          <p:cNvPr id="3" name="TextBox 2"/>
          <p:cNvSpPr txBox="1"/>
          <p:nvPr/>
        </p:nvSpPr>
        <p:spPr>
          <a:xfrm>
            <a:off x="228600" y="152400"/>
            <a:ext cx="8534400" cy="2677656"/>
          </a:xfrm>
          <a:prstGeom prst="rect">
            <a:avLst/>
          </a:prstGeom>
          <a:noFill/>
        </p:spPr>
        <p:txBody>
          <a:bodyPr wrap="square" rtlCol="0">
            <a:spAutoFit/>
          </a:bodyPr>
          <a:lstStyle/>
          <a:p>
            <a:r>
              <a:rPr lang="en-US" sz="2400" b="1" dirty="0" smtClean="0">
                <a:solidFill>
                  <a:srgbClr val="FFFF00"/>
                </a:solidFill>
              </a:rPr>
              <a:t>SCAPE:  </a:t>
            </a:r>
            <a:r>
              <a:rPr lang="en-US" sz="2400" b="1" dirty="0">
                <a:solidFill>
                  <a:srgbClr val="FFFF00"/>
                </a:solidFill>
              </a:rPr>
              <a:t>pilot project that provides an authentic science education experience for high school students. Students learn how to be effective stewards of the environment by linking their experience of “place”—i.e., their own personal habits and patterns of living—with the conditions and evidence found at specific geographic locations,, their “living classroom” and to a network of living classrooms along the Colorado River system.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Documents and Settings\Student\My Documents\My Pictures\DCP_0876.JPG"/>
          <p:cNvPicPr>
            <a:picLocks noChangeAspect="1" noChangeArrowheads="1"/>
          </p:cNvPicPr>
          <p:nvPr/>
        </p:nvPicPr>
        <p:blipFill>
          <a:blip r:embed="rId3" cstate="print"/>
          <a:srcRect/>
          <a:stretch>
            <a:fillRect/>
          </a:stretch>
        </p:blipFill>
        <p:spPr bwMode="auto">
          <a:xfrm>
            <a:off x="-1" y="0"/>
            <a:ext cx="9185753" cy="6096000"/>
          </a:xfrm>
          <a:prstGeom prst="rect">
            <a:avLst/>
          </a:prstGeom>
          <a:noFill/>
        </p:spPr>
      </p:pic>
      <p:sp>
        <p:nvSpPr>
          <p:cNvPr id="3" name="TextBox 2"/>
          <p:cNvSpPr txBox="1"/>
          <p:nvPr/>
        </p:nvSpPr>
        <p:spPr>
          <a:xfrm>
            <a:off x="609600" y="6096000"/>
            <a:ext cx="2060179" cy="584775"/>
          </a:xfrm>
          <a:prstGeom prst="rect">
            <a:avLst/>
          </a:prstGeom>
          <a:noFill/>
        </p:spPr>
        <p:txBody>
          <a:bodyPr wrap="none" rtlCol="0">
            <a:spAutoFit/>
          </a:bodyPr>
          <a:lstStyle/>
          <a:p>
            <a:r>
              <a:rPr lang="en-US" sz="3200" dirty="0" smtClean="0"/>
              <a:t>H. Hartnett</a:t>
            </a:r>
            <a:endParaRPr lang="en-US" sz="3200" dirty="0"/>
          </a:p>
        </p:txBody>
      </p:sp>
      <p:sp>
        <p:nvSpPr>
          <p:cNvPr id="4" name="TextBox 3"/>
          <p:cNvSpPr txBox="1"/>
          <p:nvPr/>
        </p:nvSpPr>
        <p:spPr>
          <a:xfrm>
            <a:off x="4343400" y="6324600"/>
            <a:ext cx="484428" cy="369332"/>
          </a:xfrm>
          <a:prstGeom prst="rect">
            <a:avLst/>
          </a:prstGeom>
          <a:noFill/>
        </p:spPr>
        <p:txBody>
          <a:bodyPr wrap="none" rtlCol="0">
            <a:spAutoFit/>
          </a:bodyPr>
          <a:lstStyle/>
          <a:p>
            <a:r>
              <a:rPr lang="en-US" dirty="0" smtClean="0"/>
              <a:t>me</a:t>
            </a:r>
            <a:endParaRPr lang="en-US" dirty="0"/>
          </a:p>
        </p:txBody>
      </p:sp>
      <p:sp>
        <p:nvSpPr>
          <p:cNvPr id="5" name="TextBox 4"/>
          <p:cNvSpPr txBox="1"/>
          <p:nvPr/>
        </p:nvSpPr>
        <p:spPr>
          <a:xfrm>
            <a:off x="6858000" y="6248400"/>
            <a:ext cx="1159420" cy="369332"/>
          </a:xfrm>
          <a:prstGeom prst="rect">
            <a:avLst/>
          </a:prstGeom>
          <a:noFill/>
        </p:spPr>
        <p:txBody>
          <a:bodyPr wrap="none" rtlCol="0">
            <a:spAutoFit/>
          </a:bodyPr>
          <a:lstStyle/>
          <a:p>
            <a:r>
              <a:rPr lang="en-US" dirty="0" smtClean="0"/>
              <a:t>undergrad</a:t>
            </a:r>
            <a:endParaRPr lang="en-US" dirty="0"/>
          </a:p>
        </p:txBody>
      </p:sp>
      <p:sp>
        <p:nvSpPr>
          <p:cNvPr id="6" name="TextBox 5"/>
          <p:cNvSpPr txBox="1"/>
          <p:nvPr/>
        </p:nvSpPr>
        <p:spPr>
          <a:xfrm>
            <a:off x="304800" y="381000"/>
            <a:ext cx="3219984" cy="707886"/>
          </a:xfrm>
          <a:prstGeom prst="rect">
            <a:avLst/>
          </a:prstGeom>
          <a:noFill/>
        </p:spPr>
        <p:txBody>
          <a:bodyPr wrap="none" rtlCol="0">
            <a:spAutoFit/>
          </a:bodyPr>
          <a:lstStyle/>
          <a:p>
            <a:r>
              <a:rPr lang="en-US" sz="4000" dirty="0" smtClean="0">
                <a:solidFill>
                  <a:srgbClr val="FF0000"/>
                </a:solidFill>
              </a:rPr>
              <a:t>Gulf of Mexico</a:t>
            </a:r>
            <a:endParaRPr lang="en-US" sz="4000" dirty="0">
              <a:solidFill>
                <a:srgbClr val="FF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205</Words>
  <Application>Microsoft Office PowerPoint</Application>
  <PresentationFormat>On-screen Show (4:3)</PresentationFormat>
  <Paragraphs>21</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hodder</cp:lastModifiedBy>
  <cp:revision>8</cp:revision>
  <dcterms:created xsi:type="dcterms:W3CDTF">2013-02-17T14:46:42Z</dcterms:created>
  <dcterms:modified xsi:type="dcterms:W3CDTF">2013-02-22T17:54:22Z</dcterms:modified>
</cp:coreProperties>
</file>