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9" r:id="rId2"/>
    <p:sldId id="266" r:id="rId3"/>
    <p:sldId id="263" r:id="rId4"/>
    <p:sldId id="265" r:id="rId5"/>
    <p:sldId id="262" r:id="rId6"/>
    <p:sldId id="268" r:id="rId7"/>
    <p:sldId id="267" r:id="rId8"/>
    <p:sldId id="269" r:id="rId9"/>
    <p:sldId id="288" r:id="rId10"/>
    <p:sldId id="270" r:id="rId11"/>
    <p:sldId id="271" r:id="rId12"/>
    <p:sldId id="272" r:id="rId13"/>
    <p:sldId id="281" r:id="rId14"/>
    <p:sldId id="264" r:id="rId15"/>
    <p:sldId id="258" r:id="rId16"/>
    <p:sldId id="259" r:id="rId17"/>
    <p:sldId id="257" r:id="rId18"/>
    <p:sldId id="278" r:id="rId19"/>
    <p:sldId id="274" r:id="rId20"/>
    <p:sldId id="290" r:id="rId21"/>
    <p:sldId id="273" r:id="rId22"/>
    <p:sldId id="292" r:id="rId23"/>
    <p:sldId id="279" r:id="rId24"/>
    <p:sldId id="280" r:id="rId25"/>
    <p:sldId id="275" r:id="rId26"/>
    <p:sldId id="276" r:id="rId27"/>
    <p:sldId id="277" r:id="rId28"/>
    <p:sldId id="29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7" d="100"/>
        <a:sy n="8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59D7C-48AA-4C6D-9535-D164A7F20EBC}" type="datetimeFigureOut">
              <a:rPr lang="en-US" smtClean="0"/>
              <a:t>2/14/2013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57D77-1A72-4331-874E-15AD98EF2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30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4C9F5-2BBE-4AF5-838A-8AEB7E8A4FA8}" type="datetimeFigureOut">
              <a:rPr lang="en-US" smtClean="0"/>
              <a:t>2/14/2013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6CD-EA62-4064-B936-0C6624C880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4C9F5-2BBE-4AF5-838A-8AEB7E8A4FA8}" type="datetimeFigureOut">
              <a:rPr lang="en-US" smtClean="0"/>
              <a:t>2/14/2013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6CD-EA62-4064-B936-0C6624C880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4C9F5-2BBE-4AF5-838A-8AEB7E8A4FA8}" type="datetimeFigureOut">
              <a:rPr lang="en-US" smtClean="0"/>
              <a:t>2/14/2013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6CD-EA62-4064-B936-0C6624C880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4C9F5-2BBE-4AF5-838A-8AEB7E8A4FA8}" type="datetimeFigureOut">
              <a:rPr lang="en-US" smtClean="0"/>
              <a:t>2/14/2013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6CD-EA62-4064-B936-0C6624C880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4C9F5-2BBE-4AF5-838A-8AEB7E8A4FA8}" type="datetimeFigureOut">
              <a:rPr lang="en-US" smtClean="0"/>
              <a:t>2/14/2013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6CD-EA62-4064-B936-0C6624C880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4C9F5-2BBE-4AF5-838A-8AEB7E8A4FA8}" type="datetimeFigureOut">
              <a:rPr lang="en-US" smtClean="0"/>
              <a:t>2/14/2013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6CD-EA62-4064-B936-0C6624C880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4C9F5-2BBE-4AF5-838A-8AEB7E8A4FA8}" type="datetimeFigureOut">
              <a:rPr lang="en-US" smtClean="0"/>
              <a:t>2/14/2013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6CD-EA62-4064-B936-0C6624C880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4C9F5-2BBE-4AF5-838A-8AEB7E8A4FA8}" type="datetimeFigureOut">
              <a:rPr lang="en-US" smtClean="0"/>
              <a:t>2/14/2013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6CD-EA62-4064-B936-0C6624C880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4C9F5-2BBE-4AF5-838A-8AEB7E8A4FA8}" type="datetimeFigureOut">
              <a:rPr lang="en-US" smtClean="0"/>
              <a:t>2/14/2013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6CD-EA62-4064-B936-0C6624C880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4C9F5-2BBE-4AF5-838A-8AEB7E8A4FA8}" type="datetimeFigureOut">
              <a:rPr lang="en-US" smtClean="0"/>
              <a:t>2/14/2013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6CD-EA62-4064-B936-0C6624C880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4C9F5-2BBE-4AF5-838A-8AEB7E8A4FA8}" type="datetimeFigureOut">
              <a:rPr lang="en-US" smtClean="0"/>
              <a:t>2/14/2013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6CD-EA62-4064-B936-0C6624C880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4C9F5-2BBE-4AF5-838A-8AEB7E8A4FA8}" type="datetimeFigureOut">
              <a:rPr lang="en-US" smtClean="0"/>
              <a:t>2/14/2013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D96CD-EA62-4064-B936-0C6624C8808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oceanexplorer.noaa.gov/edu/oceanage/welcome.htm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oceanexplorer.noaa.gov/edu/oceanage/interviews/welcome.html" TargetMode="External"/><Relationship Id="rId2" Type="http://schemas.openxmlformats.org/officeDocument/2006/relationships/hyperlink" Target="http://oceanexplorer.noaa.gov/edu/oceanage/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oceanexplorer.noaa.gov/okeanos/explorers/explorers.html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oceanexplorer.noaa.gov/edu/oceanage/current_careers.pdf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necareers.net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s.org/resources/career_profiles.htm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oceancareers.com/2.0/index.php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s.org/oceanography/issues/archive.html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thwaystoscience.org/oceanscience.asp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oceans.org/Ocean_Jobs.html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lomar.edu/oceanography/links/careers.html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ocean.peterbrueggeman.com/career.html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hopkins.stanford.edu/careers.htm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mbari.org/education/careers.html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netech.org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676400"/>
            <a:ext cx="607224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RESOURCES FOR 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OCEAN CAREER INFORMATION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098" name="Picture 2" descr="SAGE 2Y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17" y="3738503"/>
            <a:ext cx="824865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odder\AppData\Local\Temp\COSEEPP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4421688" cy="121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6172200"/>
            <a:ext cx="8130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Developed by Jan Hodder, Oregon Institute of Marine Biology jhodder@uoregon.edu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6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09800" y="-609600"/>
            <a:ext cx="14012008" cy="74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838200" y="3810000"/>
            <a:ext cx="17526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667000" y="3581400"/>
            <a:ext cx="523331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/>
              <a:t>MATE Center’s  Technical Internship Program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00338"/>
            <a:ext cx="3200400" cy="235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057400" y="1447800"/>
            <a:ext cx="990600" cy="5070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11315" y="990600"/>
            <a:ext cx="404194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/>
            <a:r>
              <a:rPr lang="en-US" b="1" u="sng" dirty="0">
                <a:solidFill>
                  <a:srgbClr val="C0504D"/>
                </a:solidFill>
                <a:latin typeface="Calibri" pitchFamily="34" charset="0"/>
              </a:rPr>
              <a:t>http://www.marinetech.org/internships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05200" y="-1970713"/>
            <a:ext cx="16565964" cy="88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4800600" y="2743200"/>
            <a:ext cx="17526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33600" y="-1066800"/>
            <a:ext cx="14869886" cy="792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6172200" y="76200"/>
            <a:ext cx="6858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" y="21771"/>
            <a:ext cx="5519737" cy="6981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5000" y="45720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Knowledge and Skills Guidelines for Marine Science and Technology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0200" y="1981200"/>
            <a:ext cx="3810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2000" dirty="0">
                <a:solidFill>
                  <a:srgbClr val="0070C0"/>
                </a:solidFill>
              </a:rPr>
              <a:t>Aquaculture Technician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000" dirty="0" smtClean="0">
                <a:solidFill>
                  <a:srgbClr val="0070C0"/>
                </a:solidFill>
              </a:rPr>
              <a:t>Hydrographic Survey Technician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000" dirty="0" smtClean="0">
                <a:solidFill>
                  <a:srgbClr val="0070C0"/>
                </a:solidFill>
              </a:rPr>
              <a:t>Marine </a:t>
            </a:r>
            <a:r>
              <a:rPr lang="fr-FR" sz="2000" dirty="0">
                <a:solidFill>
                  <a:srgbClr val="0070C0"/>
                </a:solidFill>
              </a:rPr>
              <a:t>Technician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000" dirty="0" smtClean="0">
                <a:solidFill>
                  <a:srgbClr val="0070C0"/>
                </a:solidFill>
              </a:rPr>
              <a:t>Oceanographic </a:t>
            </a:r>
            <a:r>
              <a:rPr lang="fr-FR" sz="2000" dirty="0">
                <a:solidFill>
                  <a:srgbClr val="0070C0"/>
                </a:solidFill>
              </a:rPr>
              <a:t>Instrumentation Technician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000" dirty="0" smtClean="0">
                <a:solidFill>
                  <a:srgbClr val="0070C0"/>
                </a:solidFill>
              </a:rPr>
              <a:t>Operational </a:t>
            </a:r>
            <a:r>
              <a:rPr lang="fr-FR" sz="2000" dirty="0">
                <a:solidFill>
                  <a:srgbClr val="0070C0"/>
                </a:solidFill>
              </a:rPr>
              <a:t>Marine </a:t>
            </a:r>
            <a:r>
              <a:rPr lang="fr-FR" sz="2000" dirty="0" smtClean="0">
                <a:solidFill>
                  <a:srgbClr val="0070C0"/>
                </a:solidFill>
              </a:rPr>
              <a:t>Forecaster</a:t>
            </a:r>
            <a:endParaRPr lang="fr-FR" sz="2000" dirty="0">
              <a:solidFill>
                <a:srgbClr val="0070C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2000" dirty="0" smtClean="0">
                <a:solidFill>
                  <a:srgbClr val="0070C0"/>
                </a:solidFill>
              </a:rPr>
              <a:t>ROV Technician</a:t>
            </a:r>
            <a:endParaRPr lang="fr-FR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98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6400" y="-762000"/>
            <a:ext cx="14297967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038600" y="1752600"/>
            <a:ext cx="5105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hlinkClick r:id="rId3"/>
              </a:rPr>
              <a:t>http://oceanexplorer.noaa.gov/edu/oceanage/welcome.html</a:t>
            </a:r>
            <a:endParaRPr lang="en-US" sz="1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81000"/>
            <a:ext cx="7924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/>
              <a:t>OceanAGE</a:t>
            </a:r>
            <a:r>
              <a:rPr lang="en-US" sz="2800" b="1" dirty="0"/>
              <a:t> </a:t>
            </a:r>
            <a:r>
              <a:rPr lang="en-US" sz="2800" b="1" dirty="0" smtClean="0"/>
              <a:t>Careers</a:t>
            </a:r>
          </a:p>
          <a:p>
            <a:r>
              <a:rPr lang="en-US" sz="2800" b="1" dirty="0" smtClean="0"/>
              <a:t>Ocean </a:t>
            </a:r>
            <a:r>
              <a:rPr lang="en-US" sz="2800" b="1" dirty="0"/>
              <a:t>Careers to Inspire: Another Generation of </a:t>
            </a:r>
            <a:r>
              <a:rPr lang="en-US" sz="2800" b="1" dirty="0" smtClean="0"/>
              <a:t>Explorers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1335" y="5867400"/>
            <a:ext cx="67658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2"/>
              </a:rPr>
              <a:t>http://oceanexplorer.noaa.gov/edu/oceanage/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and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3"/>
              </a:rPr>
              <a:t>http://oceanexplorer.noaa.gov/edu/oceanage/interviews/welcome.html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2209800"/>
            <a:ext cx="7848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/>
              <a:t>OceanAGE</a:t>
            </a:r>
            <a:r>
              <a:rPr lang="en-US" sz="2000" dirty="0"/>
              <a:t> is an interactive online ocean </a:t>
            </a:r>
            <a:r>
              <a:rPr lang="en-US" sz="2000" dirty="0" smtClean="0"/>
              <a:t>careers offering </a:t>
            </a:r>
            <a:r>
              <a:rPr lang="en-US" sz="2000" dirty="0"/>
              <a:t>that inspires students from all </a:t>
            </a:r>
            <a:r>
              <a:rPr lang="en-US" sz="2000" dirty="0" smtClean="0"/>
              <a:t>backgrounds to </a:t>
            </a:r>
            <a:r>
              <a:rPr lang="en-US" sz="2000" dirty="0"/>
              <a:t>learn more about oceanography and to pursue </a:t>
            </a:r>
            <a:r>
              <a:rPr lang="en-US" sz="2000" dirty="0" smtClean="0"/>
              <a:t>the mathematics</a:t>
            </a:r>
            <a:r>
              <a:rPr lang="en-US" sz="2000" dirty="0"/>
              <a:t>, science and technology </a:t>
            </a:r>
            <a:r>
              <a:rPr lang="en-US" sz="2000" dirty="0" smtClean="0"/>
              <a:t>coursework required </a:t>
            </a:r>
            <a:r>
              <a:rPr lang="en-US" sz="2000" dirty="0"/>
              <a:t>to become more ocean literate.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3733800"/>
            <a:ext cx="8458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C</a:t>
            </a:r>
            <a:r>
              <a:rPr lang="en-US" sz="3200" i="1" dirty="0" smtClean="0">
                <a:solidFill>
                  <a:srgbClr val="0070C0"/>
                </a:solidFill>
              </a:rPr>
              <a:t>ollection of interviews from scientists and crew in Ocean Explorer research expeditions. 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6248400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hlinkClick r:id="rId2"/>
              </a:rPr>
              <a:t>http://oceanexplorer.noaa.gov/okeanos/explorers/explorers.html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6386" name="Picture 2" descr="http://upload.wikimedia.org/wikipedia/en/b/b8/Okeanos_Explorer_at_se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914400"/>
            <a:ext cx="7620000" cy="507682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2000" y="381000"/>
            <a:ext cx="6676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Careers on the NOAA ship </a:t>
            </a:r>
            <a:r>
              <a:rPr lang="en-US" sz="2800" dirty="0" err="1" smtClean="0"/>
              <a:t>Okeanos</a:t>
            </a:r>
            <a:r>
              <a:rPr lang="en-US" sz="2800" dirty="0" smtClean="0"/>
              <a:t> Explorer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662609"/>
            <a:ext cx="146304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5800" y="2060713"/>
            <a:ext cx="433317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u="sng" dirty="0">
                <a:solidFill>
                  <a:schemeClr val="bg1"/>
                </a:solidFill>
                <a:hlinkClick r:id="rId3"/>
              </a:rPr>
              <a:t>http://</a:t>
            </a:r>
            <a:r>
              <a:rPr lang="en-US" sz="1200" u="sng" dirty="0" smtClean="0">
                <a:solidFill>
                  <a:schemeClr val="bg1"/>
                </a:solidFill>
                <a:hlinkClick r:id="rId3"/>
              </a:rPr>
              <a:t>oceanexplorer.noaa.gov/edu/oceanage/current_careers.pdf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86400" y="422702"/>
            <a:ext cx="33276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 special issue of Current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The Journal of Marine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Education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Available on line at: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14600" y="-762000"/>
            <a:ext cx="14297967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051866" y="152400"/>
            <a:ext cx="316503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hlinkClick r:id="rId3"/>
              </a:rPr>
              <a:t>http://www.marinecareers.net/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0" y="-1066800"/>
            <a:ext cx="14869885" cy="792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228600" y="1905000"/>
            <a:ext cx="2819400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86000" y="6280666"/>
            <a:ext cx="556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hlinkClick r:id="rId3"/>
              </a:rPr>
              <a:t>http://www.tos.org/resources/career_profiles.html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2000"/>
            <a:ext cx="14440946" cy="769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http://www.oceancareers.com/images/mate_logo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228600"/>
            <a:ext cx="1743920" cy="7334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/>
          <p:cNvSpPr/>
          <p:nvPr/>
        </p:nvSpPr>
        <p:spPr>
          <a:xfrm>
            <a:off x="3261044" y="43934"/>
            <a:ext cx="36164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hlinkClick r:id="rId4"/>
              </a:rPr>
              <a:t>http://www.oceancareers.com/2.0/index.php</a:t>
            </a:r>
            <a:endParaRPr lang="en-US" sz="1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33600"/>
            <a:ext cx="3681413" cy="4663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14800" y="1676400"/>
            <a:ext cx="4343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/>
              <a:t>OCEANOGRAPHY</a:t>
            </a:r>
            <a:r>
              <a:rPr lang="en-US" sz="2800" b="1" dirty="0"/>
              <a:t> ONLINE</a:t>
            </a:r>
            <a:br>
              <a:rPr lang="en-US" sz="2800" b="1" dirty="0"/>
            </a:br>
            <a:r>
              <a:rPr lang="en-US" sz="2800" dirty="0">
                <a:hlinkClick r:id="rId3"/>
              </a:rPr>
              <a:t>Instant, Open Access </a:t>
            </a:r>
            <a:br>
              <a:rPr lang="en-US" sz="2800" dirty="0">
                <a:hlinkClick r:id="rId3"/>
              </a:rPr>
            </a:br>
            <a:r>
              <a:rPr lang="en-US" sz="2800" dirty="0">
                <a:hlinkClick r:id="rId3"/>
              </a:rPr>
              <a:t>to Every Article</a:t>
            </a:r>
            <a:endParaRPr lang="en-US" sz="2800" dirty="0"/>
          </a:p>
        </p:txBody>
      </p:sp>
      <p:pic>
        <p:nvPicPr>
          <p:cNvPr id="5124" name="Picture 4" descr="http://www.tos.org/graphics/tos_head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9" y="0"/>
            <a:ext cx="9096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15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6400" y="-838200"/>
            <a:ext cx="13969302" cy="769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2971800" y="3429000"/>
            <a:ext cx="32004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487615" y="381000"/>
            <a:ext cx="56388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hlinkClick r:id="rId3"/>
              </a:rPr>
              <a:t>http://www.pathwaystoscience.org/oceanscience.asp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1219200"/>
            <a:ext cx="1390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IBP webinars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1219200"/>
            <a:ext cx="15230546" cy="824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29000" y="-391463"/>
            <a:ext cx="388620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http://www.pathwaystoscience.org/webinars.asp</a:t>
            </a:r>
          </a:p>
        </p:txBody>
      </p:sp>
      <p:sp>
        <p:nvSpPr>
          <p:cNvPr id="4" name="Oval 3"/>
          <p:cNvSpPr/>
          <p:nvPr/>
        </p:nvSpPr>
        <p:spPr>
          <a:xfrm>
            <a:off x="3352800" y="1981200"/>
            <a:ext cx="13716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7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57400" y="-914400"/>
            <a:ext cx="13940518" cy="742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627072" y="1447800"/>
            <a:ext cx="457157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http://www.openoceans.org/Ocean_Jobs.html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2895600"/>
            <a:ext cx="2438400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915069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209800" y="5715000"/>
            <a:ext cx="601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http://www.palomar.edu/oceanography/links/careers.html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20652"/>
            <a:ext cx="6737350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71714" y="6031468"/>
            <a:ext cx="4744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hlinkClick r:id="rId3"/>
              </a:rPr>
              <a:t>http://ocean.peterbrueggeman.com/career.html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11724333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81200" y="6324600"/>
            <a:ext cx="401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hlinkClick r:id="rId3"/>
              </a:rPr>
              <a:t>http://</a:t>
            </a:r>
            <a:r>
              <a:rPr lang="en-US" u="sng" dirty="0" smtClean="0">
                <a:hlinkClick r:id="rId3"/>
              </a:rPr>
              <a:t>hopkins.stanford.edu/careers.htm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199" y="6324600"/>
            <a:ext cx="45626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http://www.mbari.org/education/careers.html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95400" y="-609600"/>
            <a:ext cx="1301115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752600"/>
            <a:ext cx="81232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HOW DO WE USE THESE RESOURCES?</a:t>
            </a:r>
            <a:br>
              <a:rPr lang="en-US" sz="3200" b="1" dirty="0" smtClean="0">
                <a:solidFill>
                  <a:srgbClr val="0070C0"/>
                </a:solidFill>
              </a:rPr>
            </a:br>
            <a:r>
              <a:rPr lang="en-US" sz="3200" b="1" dirty="0" smtClean="0">
                <a:solidFill>
                  <a:srgbClr val="0070C0"/>
                </a:solidFill>
              </a:rPr>
              <a:t/>
            </a:r>
            <a:br>
              <a:rPr lang="en-US" sz="3200" b="1" dirty="0" smtClean="0">
                <a:solidFill>
                  <a:srgbClr val="0070C0"/>
                </a:solidFill>
              </a:rPr>
            </a:br>
            <a:r>
              <a:rPr lang="en-US" sz="3200" b="1" dirty="0" smtClean="0">
                <a:solidFill>
                  <a:srgbClr val="0070C0"/>
                </a:solidFill>
              </a:rPr>
              <a:t>WHAT OTHER RESOURCES WOULD BE USEFUL?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8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38200"/>
            <a:ext cx="14583926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685800"/>
            <a:ext cx="14297967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685800"/>
            <a:ext cx="14297967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" y="-990600"/>
            <a:ext cx="20088664" cy="1088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2057400" y="1981200"/>
            <a:ext cx="58674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609600"/>
            <a:ext cx="14154987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887017" y="-2721445"/>
            <a:ext cx="17974617" cy="9579445"/>
            <a:chOff x="-2887017" y="-2721445"/>
            <a:chExt cx="17974617" cy="9579445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2887017" y="-2721445"/>
              <a:ext cx="17974617" cy="957944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" name="Oval 1"/>
            <p:cNvSpPr/>
            <p:nvPr/>
          </p:nvSpPr>
          <p:spPr>
            <a:xfrm>
              <a:off x="7239000" y="5862"/>
              <a:ext cx="685800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143000" y="5862"/>
              <a:ext cx="1371600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667000" y="5862"/>
              <a:ext cx="1219200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8001000" y="5862"/>
              <a:ext cx="990600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4262827" y="2667000"/>
            <a:ext cx="298203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hlinkClick r:id="rId3"/>
              </a:rPr>
              <a:t>http://www.marinetech.org/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94" y="1143000"/>
            <a:ext cx="5178072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FRONT COVERjp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87378"/>
            <a:ext cx="3048000" cy="414948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6400" y="228600"/>
            <a:ext cx="579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prstClr val="black"/>
                </a:solidFill>
              </a:rPr>
              <a:t>Underwater </a:t>
            </a:r>
            <a:r>
              <a:rPr lang="en-US" sz="2400" b="1" dirty="0" smtClean="0">
                <a:solidFill>
                  <a:prstClr val="black"/>
                </a:solidFill>
              </a:rPr>
              <a:t>Robotics Competitions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7512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196</Words>
  <Application>Microsoft Office PowerPoint</Application>
  <PresentationFormat>On-screen Show (4:3)</PresentationFormat>
  <Paragraphs>41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Jan</dc:creator>
  <cp:lastModifiedBy>hodder</cp:lastModifiedBy>
  <cp:revision>31</cp:revision>
  <dcterms:created xsi:type="dcterms:W3CDTF">2013-02-07T23:25:36Z</dcterms:created>
  <dcterms:modified xsi:type="dcterms:W3CDTF">2013-02-14T22:20:32Z</dcterms:modified>
</cp:coreProperties>
</file>