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74" r:id="rId9"/>
    <p:sldId id="275" r:id="rId10"/>
    <p:sldId id="276" r:id="rId11"/>
    <p:sldId id="278" r:id="rId12"/>
    <p:sldId id="280" r:id="rId13"/>
    <p:sldId id="279" r:id="rId14"/>
    <p:sldId id="277" r:id="rId15"/>
    <p:sldId id="281" r:id="rId16"/>
    <p:sldId id="282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00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1427-D50D-4AA6-B2F1-84F73B12A38C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ADE8-736A-426E-B57E-DB7E5B1E6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66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1427-D50D-4AA6-B2F1-84F73B12A38C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ADE8-736A-426E-B57E-DB7E5B1E6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3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1427-D50D-4AA6-B2F1-84F73B12A38C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ADE8-736A-426E-B57E-DB7E5B1E6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28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1427-D50D-4AA6-B2F1-84F73B12A38C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ADE8-736A-426E-B57E-DB7E5B1E6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48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1427-D50D-4AA6-B2F1-84F73B12A38C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ADE8-736A-426E-B57E-DB7E5B1E6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7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1427-D50D-4AA6-B2F1-84F73B12A38C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ADE8-736A-426E-B57E-DB7E5B1E6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9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1427-D50D-4AA6-B2F1-84F73B12A38C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ADE8-736A-426E-B57E-DB7E5B1E6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5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1427-D50D-4AA6-B2F1-84F73B12A38C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ADE8-736A-426E-B57E-DB7E5B1E6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01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1427-D50D-4AA6-B2F1-84F73B12A38C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ADE8-736A-426E-B57E-DB7E5B1E6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3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1427-D50D-4AA6-B2F1-84F73B12A38C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ADE8-736A-426E-B57E-DB7E5B1E6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9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1427-D50D-4AA6-B2F1-84F73B12A38C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ADE8-736A-426E-B57E-DB7E5B1E6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8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31427-D50D-4AA6-B2F1-84F73B12A38C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FADE8-736A-426E-B57E-DB7E5B1E6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cbiosonline.com/login.php" TargetMode="External"/><Relationship Id="rId2" Type="http://schemas.openxmlformats.org/officeDocument/2006/relationships/hyperlink" Target="http://careerlocker.com/Default.as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2488"/>
            <a:ext cx="7772400" cy="2138912"/>
          </a:xfrm>
        </p:spPr>
        <p:txBody>
          <a:bodyPr/>
          <a:lstStyle/>
          <a:p>
            <a:r>
              <a:rPr lang="en-US" dirty="0" smtClean="0">
                <a:latin typeface="Californian FB" pitchFamily="18" charset="0"/>
              </a:rPr>
              <a:t>The Oxnard College </a:t>
            </a:r>
            <a:r>
              <a:rPr lang="en-US" dirty="0" err="1" smtClean="0">
                <a:latin typeface="Californian FB" pitchFamily="18" charset="0"/>
              </a:rPr>
              <a:t>STEMinar</a:t>
            </a:r>
            <a:r>
              <a:rPr lang="en-US" dirty="0" smtClean="0">
                <a:latin typeface="Californian FB" pitchFamily="18" charset="0"/>
              </a:rPr>
              <a:t/>
            </a:r>
            <a:br>
              <a:rPr lang="en-US" dirty="0" smtClean="0">
                <a:latin typeface="Californian FB" pitchFamily="18" charset="0"/>
              </a:rPr>
            </a:br>
            <a:r>
              <a:rPr lang="en-US" sz="3600" dirty="0" smtClean="0">
                <a:latin typeface="Californian FB" pitchFamily="18" charset="0"/>
              </a:rPr>
              <a:t>Planning from College to Career</a:t>
            </a:r>
            <a:endParaRPr lang="en-US" dirty="0">
              <a:latin typeface="Californian FB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Shannon Newby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February 17, 2013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" y="-5"/>
            <a:ext cx="690199" cy="6858003"/>
            <a:chOff x="3" y="-5"/>
            <a:chExt cx="690199" cy="6858003"/>
          </a:xfrm>
        </p:grpSpPr>
        <p:sp>
          <p:nvSpPr>
            <p:cNvPr id="9" name="Rectangle 8"/>
            <p:cNvSpPr/>
            <p:nvPr/>
          </p:nvSpPr>
          <p:spPr>
            <a:xfrm rot="16200000">
              <a:off x="-3124200" y="3124198"/>
              <a:ext cx="6858003" cy="609597"/>
            </a:xfrm>
            <a:prstGeom prst="rect">
              <a:avLst/>
            </a:prstGeom>
            <a:gradFill>
              <a:gsLst>
                <a:gs pos="0">
                  <a:srgbClr val="009900"/>
                </a:gs>
                <a:gs pos="0">
                  <a:srgbClr val="009900"/>
                </a:gs>
                <a:gs pos="99000">
                  <a:srgbClr val="0000FF"/>
                </a:gs>
                <a:gs pos="0">
                  <a:srgbClr val="009900"/>
                </a:gs>
              </a:gsLst>
              <a:path path="circle">
                <a:fillToRect l="20000" t="50000" r="10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3" y="27709"/>
              <a:ext cx="686549" cy="658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948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3124200" y="3124198"/>
            <a:ext cx="6858003" cy="609597"/>
          </a:xfrm>
          <a:prstGeom prst="rect">
            <a:avLst/>
          </a:prstGeom>
          <a:gradFill>
            <a:gsLst>
              <a:gs pos="0">
                <a:srgbClr val="009900"/>
              </a:gs>
              <a:gs pos="0">
                <a:srgbClr val="009900"/>
              </a:gs>
              <a:gs pos="99000">
                <a:srgbClr val="0000FF"/>
              </a:gs>
              <a:gs pos="0">
                <a:srgbClr val="009900"/>
              </a:gs>
            </a:gsLst>
            <a:path path="circle">
              <a:fillToRect l="20000" t="50000" r="10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200" y="304799"/>
            <a:ext cx="7772400" cy="603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2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3124200" y="3124198"/>
            <a:ext cx="6858003" cy="609597"/>
          </a:xfrm>
          <a:prstGeom prst="rect">
            <a:avLst/>
          </a:prstGeom>
          <a:gradFill>
            <a:gsLst>
              <a:gs pos="0">
                <a:srgbClr val="009900"/>
              </a:gs>
              <a:gs pos="0">
                <a:srgbClr val="009900"/>
              </a:gs>
              <a:gs pos="99000">
                <a:srgbClr val="0000FF"/>
              </a:gs>
              <a:gs pos="0">
                <a:srgbClr val="009900"/>
              </a:gs>
            </a:gsLst>
            <a:path path="circle">
              <a:fillToRect l="20000" t="50000" r="10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0" y="304800"/>
            <a:ext cx="808412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25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3124200" y="3124198"/>
            <a:ext cx="6858003" cy="609597"/>
          </a:xfrm>
          <a:prstGeom prst="rect">
            <a:avLst/>
          </a:prstGeom>
          <a:gradFill>
            <a:gsLst>
              <a:gs pos="0">
                <a:srgbClr val="009900"/>
              </a:gs>
              <a:gs pos="0">
                <a:srgbClr val="009900"/>
              </a:gs>
              <a:gs pos="99000">
                <a:srgbClr val="0000FF"/>
              </a:gs>
              <a:gs pos="0">
                <a:srgbClr val="009900"/>
              </a:gs>
            </a:gsLst>
            <a:path path="circle">
              <a:fillToRect l="20000" t="50000" r="10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0600" y="228599"/>
            <a:ext cx="7467600" cy="546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0800" y="228598"/>
            <a:ext cx="5562600" cy="640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25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3124200" y="3124198"/>
            <a:ext cx="6858003" cy="609597"/>
          </a:xfrm>
          <a:prstGeom prst="rect">
            <a:avLst/>
          </a:prstGeom>
          <a:gradFill>
            <a:gsLst>
              <a:gs pos="0">
                <a:srgbClr val="009900"/>
              </a:gs>
              <a:gs pos="0">
                <a:srgbClr val="009900"/>
              </a:gs>
              <a:gs pos="99000">
                <a:srgbClr val="0000FF"/>
              </a:gs>
              <a:gs pos="0">
                <a:srgbClr val="009900"/>
              </a:gs>
            </a:gsLst>
            <a:path path="circle">
              <a:fillToRect l="20000" t="50000" r="10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0" y="304800"/>
            <a:ext cx="8229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25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3124200" y="3124198"/>
            <a:ext cx="6858003" cy="609597"/>
          </a:xfrm>
          <a:prstGeom prst="rect">
            <a:avLst/>
          </a:prstGeom>
          <a:gradFill>
            <a:gsLst>
              <a:gs pos="0">
                <a:srgbClr val="009900"/>
              </a:gs>
              <a:gs pos="0">
                <a:srgbClr val="009900"/>
              </a:gs>
              <a:gs pos="99000">
                <a:srgbClr val="0000FF"/>
              </a:gs>
              <a:gs pos="0">
                <a:srgbClr val="009900"/>
              </a:gs>
            </a:gsLst>
            <a:path path="circle">
              <a:fillToRect l="20000" t="50000" r="10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200" y="564573"/>
            <a:ext cx="7897091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25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3124200" y="3124198"/>
            <a:ext cx="6858003" cy="609597"/>
          </a:xfrm>
          <a:prstGeom prst="rect">
            <a:avLst/>
          </a:prstGeom>
          <a:gradFill>
            <a:gsLst>
              <a:gs pos="0">
                <a:srgbClr val="009900"/>
              </a:gs>
              <a:gs pos="0">
                <a:srgbClr val="009900"/>
              </a:gs>
              <a:gs pos="99000">
                <a:srgbClr val="0000FF"/>
              </a:gs>
              <a:gs pos="0">
                <a:srgbClr val="009900"/>
              </a:gs>
            </a:gsLst>
            <a:path path="circle">
              <a:fillToRect l="20000" t="50000" r="10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4400" y="377536"/>
            <a:ext cx="7869381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00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3124200" y="3124198"/>
            <a:ext cx="6858003" cy="609597"/>
          </a:xfrm>
          <a:prstGeom prst="rect">
            <a:avLst/>
          </a:prstGeom>
          <a:gradFill>
            <a:gsLst>
              <a:gs pos="0">
                <a:srgbClr val="009900"/>
              </a:gs>
              <a:gs pos="0">
                <a:srgbClr val="009900"/>
              </a:gs>
              <a:gs pos="99000">
                <a:srgbClr val="0000FF"/>
              </a:gs>
              <a:gs pos="0">
                <a:srgbClr val="009900"/>
              </a:gs>
            </a:gsLst>
            <a:path path="circle">
              <a:fillToRect l="20000" t="50000" r="10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52055"/>
            <a:ext cx="7966363" cy="466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8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en-US" dirty="0" smtClean="0"/>
              <a:t>Speakers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76200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Careers covered</a:t>
            </a:r>
          </a:p>
          <a:p>
            <a:pPr lvl="1">
              <a:tabLst>
                <a:tab pos="7086600" algn="r"/>
              </a:tabLst>
            </a:pPr>
            <a:r>
              <a:rPr lang="en-US" dirty="0" smtClean="0"/>
              <a:t>Geologist	Graphic Designer (</a:t>
            </a:r>
            <a:r>
              <a:rPr lang="en-US" dirty="0" err="1" smtClean="0"/>
              <a:t>WoW</a:t>
            </a:r>
            <a:r>
              <a:rPr lang="en-US" dirty="0" smtClean="0"/>
              <a:t>)</a:t>
            </a:r>
          </a:p>
          <a:p>
            <a:pPr lvl="1">
              <a:tabLst>
                <a:tab pos="7148513" algn="r"/>
              </a:tabLst>
            </a:pPr>
            <a:r>
              <a:rPr lang="en-US" dirty="0" smtClean="0"/>
              <a:t>Fire technology	NWS Meteorologist</a:t>
            </a:r>
          </a:p>
          <a:p>
            <a:pPr lvl="1">
              <a:tabLst>
                <a:tab pos="7148513" algn="r"/>
              </a:tabLst>
            </a:pPr>
            <a:r>
              <a:rPr lang="en-US" dirty="0" smtClean="0"/>
              <a:t>Veterinary chiropractor	FWS Biologists</a:t>
            </a:r>
          </a:p>
          <a:p>
            <a:pPr lvl="1">
              <a:tabLst>
                <a:tab pos="7148513" algn="r"/>
              </a:tabLst>
            </a:pPr>
            <a:r>
              <a:rPr lang="en-US" dirty="0" smtClean="0"/>
              <a:t>Public Health Laboratory Microbiologist</a:t>
            </a:r>
          </a:p>
          <a:p>
            <a:pPr>
              <a:tabLst>
                <a:tab pos="7148513" algn="r"/>
              </a:tabLst>
            </a:pPr>
            <a:r>
              <a:rPr lang="en-US" dirty="0" smtClean="0"/>
              <a:t>Speakers focused on what their job was and the path that led them there, as well as what they liked and disliked about their position</a:t>
            </a:r>
          </a:p>
          <a:p>
            <a:pPr lvl="1">
              <a:tabLst>
                <a:tab pos="7148513" algn="r"/>
              </a:tabLst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-3124200" y="3124198"/>
            <a:ext cx="6858003" cy="609597"/>
          </a:xfrm>
          <a:prstGeom prst="rect">
            <a:avLst/>
          </a:prstGeom>
          <a:gradFill>
            <a:gsLst>
              <a:gs pos="0">
                <a:srgbClr val="009900"/>
              </a:gs>
              <a:gs pos="0">
                <a:srgbClr val="009900"/>
              </a:gs>
              <a:gs pos="99000">
                <a:srgbClr val="0000FF"/>
              </a:gs>
              <a:gs pos="0">
                <a:srgbClr val="009900"/>
              </a:gs>
            </a:gsLst>
            <a:path path="circle">
              <a:fillToRect l="20000" t="50000" r="10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9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467600" cy="4678363"/>
          </a:xfrm>
        </p:spPr>
        <p:txBody>
          <a:bodyPr/>
          <a:lstStyle/>
          <a:p>
            <a:r>
              <a:rPr lang="en-US" dirty="0" smtClean="0"/>
              <a:t>Computer activity worksheet results</a:t>
            </a:r>
          </a:p>
          <a:p>
            <a:r>
              <a:rPr lang="en-US" dirty="0" smtClean="0"/>
              <a:t>Pre-speaker preparation</a:t>
            </a:r>
          </a:p>
          <a:p>
            <a:r>
              <a:rPr lang="en-US" dirty="0" smtClean="0"/>
              <a:t>Interview skills</a:t>
            </a:r>
          </a:p>
          <a:p>
            <a:r>
              <a:rPr lang="en-US" dirty="0" smtClean="0"/>
              <a:t>C.V. vs. Resume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-3124200" y="3124198"/>
            <a:ext cx="6858003" cy="609597"/>
          </a:xfrm>
          <a:prstGeom prst="rect">
            <a:avLst/>
          </a:prstGeom>
          <a:gradFill>
            <a:gsLst>
              <a:gs pos="0">
                <a:srgbClr val="009900"/>
              </a:gs>
              <a:gs pos="0">
                <a:srgbClr val="009900"/>
              </a:gs>
              <a:gs pos="99000">
                <a:srgbClr val="0000FF"/>
              </a:gs>
              <a:gs pos="0">
                <a:srgbClr val="009900"/>
              </a:gs>
            </a:gsLst>
            <a:path path="circle">
              <a:fillToRect l="20000" t="50000" r="10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9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467600" cy="1143000"/>
          </a:xfrm>
        </p:spPr>
        <p:txBody>
          <a:bodyPr/>
          <a:lstStyle/>
          <a:p>
            <a:r>
              <a:rPr lang="en-US" dirty="0" smtClean="0"/>
              <a:t>Mock Interview (final exam)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80772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Students had to find a real internship related to the career they were interested in.  </a:t>
            </a:r>
          </a:p>
          <a:p>
            <a:r>
              <a:rPr lang="en-US" dirty="0" smtClean="0"/>
              <a:t>Then created an application for the internship (even if not yet eligible for the position)</a:t>
            </a:r>
          </a:p>
          <a:p>
            <a:r>
              <a:rPr lang="en-US" dirty="0" smtClean="0"/>
              <a:t>Brought in individually for an interview</a:t>
            </a:r>
          </a:p>
          <a:p>
            <a:pPr lvl="1"/>
            <a:r>
              <a:rPr lang="en-US" dirty="0" smtClean="0"/>
              <a:t>Interview panel: myself, Dean, Grant Director, local </a:t>
            </a:r>
            <a:r>
              <a:rPr lang="en-US" dirty="0" err="1" smtClean="0"/>
              <a:t>CareerLocker</a:t>
            </a:r>
            <a:r>
              <a:rPr lang="en-US" dirty="0" smtClean="0"/>
              <a:t> representative (former Oxnard College Instructor)</a:t>
            </a:r>
          </a:p>
          <a:p>
            <a:pPr lvl="1"/>
            <a:r>
              <a:rPr lang="en-US" dirty="0" smtClean="0"/>
              <a:t>Had to supply application, c.v., and year plans</a:t>
            </a:r>
          </a:p>
          <a:p>
            <a:pPr lvl="1"/>
            <a:r>
              <a:rPr lang="en-US" dirty="0" smtClean="0"/>
              <a:t>Each panel member had score sheet for interviewee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-3124200" y="3124198"/>
            <a:ext cx="6858003" cy="609597"/>
          </a:xfrm>
          <a:prstGeom prst="rect">
            <a:avLst/>
          </a:prstGeom>
          <a:gradFill>
            <a:gsLst>
              <a:gs pos="0">
                <a:srgbClr val="009900"/>
              </a:gs>
              <a:gs pos="0">
                <a:srgbClr val="009900"/>
              </a:gs>
              <a:gs pos="99000">
                <a:srgbClr val="0000FF"/>
              </a:gs>
              <a:gs pos="0">
                <a:srgbClr val="009900"/>
              </a:gs>
            </a:gsLst>
            <a:path path="circle">
              <a:fillToRect l="20000" t="50000" r="10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7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67600" cy="1143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Welcome to Oxnard College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1"/>
            <a:ext cx="7848600" cy="4571999"/>
          </a:xfrm>
        </p:spPr>
        <p:txBody>
          <a:bodyPr>
            <a:normAutofit/>
          </a:bodyPr>
          <a:lstStyle/>
          <a:p>
            <a:r>
              <a:rPr lang="en-US" dirty="0" smtClean="0"/>
              <a:t>Hispanic serving institution in Oxnard, CA (Ventura County midway between Los Angeles and Santa Barbara)</a:t>
            </a:r>
          </a:p>
          <a:p>
            <a:r>
              <a:rPr lang="en-US" dirty="0" smtClean="0"/>
              <a:t> ~70% of students plan on getting an AA and/or transferring</a:t>
            </a:r>
          </a:p>
          <a:p>
            <a:r>
              <a:rPr lang="en-US" dirty="0" smtClean="0"/>
              <a:t>Many are first members of their family to attend college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 rot="16200000">
            <a:off x="-3124200" y="3124198"/>
            <a:ext cx="6858003" cy="609597"/>
          </a:xfrm>
          <a:prstGeom prst="rect">
            <a:avLst/>
          </a:prstGeom>
          <a:gradFill>
            <a:gsLst>
              <a:gs pos="0">
                <a:srgbClr val="009900"/>
              </a:gs>
              <a:gs pos="0">
                <a:srgbClr val="009900"/>
              </a:gs>
              <a:gs pos="99000">
                <a:srgbClr val="0000FF"/>
              </a:gs>
              <a:gs pos="0">
                <a:srgbClr val="009900"/>
              </a:gs>
            </a:gsLst>
            <a:path path="circle">
              <a:fillToRect l="20000" t="50000" r="10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5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696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SAGE Funded Summer </a:t>
            </a:r>
            <a:r>
              <a:rPr lang="en-US" dirty="0" err="1" smtClean="0"/>
              <a:t>STEMinar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9200"/>
            <a:ext cx="7467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High school focused</a:t>
            </a:r>
          </a:p>
          <a:p>
            <a:r>
              <a:rPr lang="en-US" dirty="0"/>
              <a:t>4</a:t>
            </a:r>
            <a:r>
              <a:rPr lang="en-US" dirty="0" smtClean="0"/>
              <a:t> week course, meet 3 days a week</a:t>
            </a:r>
          </a:p>
          <a:p>
            <a:r>
              <a:rPr lang="en-US" dirty="0" smtClean="0"/>
              <a:t>Modifications:</a:t>
            </a:r>
            <a:endParaRPr lang="en-US" dirty="0"/>
          </a:p>
          <a:p>
            <a:pPr lvl="1"/>
            <a:r>
              <a:rPr lang="en-US" dirty="0" smtClean="0"/>
              <a:t>No interview</a:t>
            </a:r>
          </a:p>
          <a:p>
            <a:pPr lvl="1"/>
            <a:r>
              <a:rPr lang="en-US" dirty="0" smtClean="0"/>
              <a:t>No in-class speakers </a:t>
            </a:r>
          </a:p>
          <a:p>
            <a:pPr lvl="1"/>
            <a:r>
              <a:rPr lang="en-US" dirty="0" smtClean="0"/>
              <a:t>Field trips</a:t>
            </a:r>
          </a:p>
          <a:p>
            <a:pPr lvl="2"/>
            <a:r>
              <a:rPr lang="en-US" dirty="0" smtClean="0"/>
              <a:t>Insectary and fish hatchery</a:t>
            </a:r>
          </a:p>
          <a:p>
            <a:pPr lvl="2"/>
            <a:r>
              <a:rPr lang="en-US" dirty="0" smtClean="0"/>
              <a:t>Wetland restoration site</a:t>
            </a:r>
          </a:p>
          <a:p>
            <a:pPr lvl="2"/>
            <a:r>
              <a:rPr lang="en-US" dirty="0" smtClean="0"/>
              <a:t>Los Angeles Zoo</a:t>
            </a:r>
          </a:p>
          <a:p>
            <a:pPr lvl="2"/>
            <a:r>
              <a:rPr lang="en-US" dirty="0" err="1" smtClean="0"/>
              <a:t>Anacapa</a:t>
            </a:r>
            <a:r>
              <a:rPr lang="en-US" dirty="0" smtClean="0"/>
              <a:t> Island</a:t>
            </a:r>
          </a:p>
          <a:p>
            <a:pPr lvl="2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 rot="16200000">
            <a:off x="-3124200" y="3124198"/>
            <a:ext cx="6858003" cy="609597"/>
          </a:xfrm>
          <a:prstGeom prst="rect">
            <a:avLst/>
          </a:prstGeom>
          <a:gradFill>
            <a:gsLst>
              <a:gs pos="0">
                <a:srgbClr val="009900"/>
              </a:gs>
              <a:gs pos="0">
                <a:srgbClr val="009900"/>
              </a:gs>
              <a:gs pos="99000">
                <a:srgbClr val="0000FF"/>
              </a:gs>
              <a:gs pos="0">
                <a:srgbClr val="009900"/>
              </a:gs>
            </a:gsLst>
            <a:path path="circle">
              <a:fillToRect l="20000" t="50000" r="10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7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467600" cy="914400"/>
          </a:xfrm>
        </p:spPr>
        <p:txBody>
          <a:bodyPr/>
          <a:lstStyle/>
          <a:p>
            <a:r>
              <a:rPr lang="en-US" dirty="0" smtClean="0"/>
              <a:t>What Worked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79248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Helped students already interested in STEM careers gain focus and plan for their goal</a:t>
            </a:r>
          </a:p>
          <a:p>
            <a:pPr lvl="1"/>
            <a:r>
              <a:rPr lang="en-US" dirty="0" smtClean="0"/>
              <a:t>Ex: student interested in engineering didn’t realize there were different types</a:t>
            </a:r>
          </a:p>
          <a:p>
            <a:r>
              <a:rPr lang="en-US" dirty="0" smtClean="0"/>
              <a:t>Speakers gave students an opportunity to learn about what careers actually entailed, the different ways people got to their career, and network</a:t>
            </a:r>
          </a:p>
          <a:p>
            <a:r>
              <a:rPr lang="en-US" dirty="0" smtClean="0"/>
              <a:t>Students became more aware of the variety of STEM careers and expressed more interested in exploring STEM career options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-3124200" y="3124198"/>
            <a:ext cx="6858003" cy="609597"/>
          </a:xfrm>
          <a:prstGeom prst="rect">
            <a:avLst/>
          </a:prstGeom>
          <a:gradFill>
            <a:gsLst>
              <a:gs pos="0">
                <a:srgbClr val="009900"/>
              </a:gs>
              <a:gs pos="0">
                <a:srgbClr val="009900"/>
              </a:gs>
              <a:gs pos="99000">
                <a:srgbClr val="0000FF"/>
              </a:gs>
              <a:gs pos="0">
                <a:srgbClr val="009900"/>
              </a:gs>
            </a:gsLst>
            <a:path path="circle">
              <a:fillToRect l="20000" t="50000" r="10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7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67600" cy="792162"/>
          </a:xfrm>
        </p:spPr>
        <p:txBody>
          <a:bodyPr/>
          <a:lstStyle/>
          <a:p>
            <a:r>
              <a:rPr lang="en-US" dirty="0" smtClean="0"/>
              <a:t>What didn’t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848600" cy="5257800"/>
          </a:xfrm>
        </p:spPr>
        <p:txBody>
          <a:bodyPr>
            <a:normAutofit/>
          </a:bodyPr>
          <a:lstStyle/>
          <a:p>
            <a:r>
              <a:rPr lang="en-US" dirty="0"/>
              <a:t>Course was non-transferrable and grant ended so was an early victim to budget cuts</a:t>
            </a:r>
          </a:p>
          <a:p>
            <a:r>
              <a:rPr lang="en-US" dirty="0" smtClean="0"/>
              <a:t>While successful in increasing </a:t>
            </a:r>
            <a:r>
              <a:rPr lang="en-US" dirty="0"/>
              <a:t>student awareness and interest </a:t>
            </a:r>
            <a:r>
              <a:rPr lang="en-US" dirty="0" smtClean="0"/>
              <a:t>in STEM careers BUT many students in the class were already interested in STEM</a:t>
            </a:r>
            <a:endParaRPr lang="en-US" dirty="0"/>
          </a:p>
          <a:p>
            <a:r>
              <a:rPr lang="en-US" dirty="0" smtClean="0"/>
              <a:t>Once students interested in STEM often lacked math skills and/or study skills and/or coping skills for when struggled so became discouraged</a:t>
            </a:r>
          </a:p>
        </p:txBody>
      </p:sp>
      <p:sp>
        <p:nvSpPr>
          <p:cNvPr id="4" name="Rectangle 3"/>
          <p:cNvSpPr/>
          <p:nvPr/>
        </p:nvSpPr>
        <p:spPr>
          <a:xfrm rot="16200000">
            <a:off x="-3124200" y="3124198"/>
            <a:ext cx="6858003" cy="609597"/>
          </a:xfrm>
          <a:prstGeom prst="rect">
            <a:avLst/>
          </a:prstGeom>
          <a:gradFill>
            <a:gsLst>
              <a:gs pos="0">
                <a:srgbClr val="009900"/>
              </a:gs>
              <a:gs pos="0">
                <a:srgbClr val="009900"/>
              </a:gs>
              <a:gs pos="99000">
                <a:srgbClr val="0000FF"/>
              </a:gs>
              <a:gs pos="0">
                <a:srgbClr val="009900"/>
              </a:gs>
            </a:gsLst>
            <a:path path="circle">
              <a:fillToRect l="20000" t="50000" r="10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7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67600" cy="1036638"/>
          </a:xfrm>
        </p:spPr>
        <p:txBody>
          <a:bodyPr/>
          <a:lstStyle/>
          <a:p>
            <a:r>
              <a:rPr lang="en-US" dirty="0" smtClean="0"/>
              <a:t>Return of the </a:t>
            </a:r>
            <a:r>
              <a:rPr lang="en-US" dirty="0" err="1" smtClean="0"/>
              <a:t>STEMinar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924800" cy="5181600"/>
          </a:xfrm>
        </p:spPr>
        <p:txBody>
          <a:bodyPr/>
          <a:lstStyle/>
          <a:p>
            <a:r>
              <a:rPr lang="en-US" dirty="0" smtClean="0"/>
              <a:t>Issue 1: Transferability </a:t>
            </a:r>
          </a:p>
          <a:p>
            <a:pPr lvl="1"/>
            <a:r>
              <a:rPr lang="en-US" dirty="0" smtClean="0"/>
              <a:t>Why: California Community Colleges have begun policy of maximum unit “penalty” to encourage transfer or completion of degree</a:t>
            </a:r>
          </a:p>
          <a:p>
            <a:pPr lvl="1"/>
            <a:r>
              <a:rPr lang="en-US" dirty="0" smtClean="0"/>
              <a:t>Santa Barbara City College has STEM 101 which transfers to California State Universities </a:t>
            </a:r>
            <a:endParaRPr lang="en-US" dirty="0"/>
          </a:p>
          <a:p>
            <a:pPr lvl="1"/>
            <a:r>
              <a:rPr lang="en-US" dirty="0" smtClean="0"/>
              <a:t>Create a  </a:t>
            </a:r>
            <a:r>
              <a:rPr lang="en-US" dirty="0" err="1" smtClean="0"/>
              <a:t>STEMinar</a:t>
            </a:r>
            <a:r>
              <a:rPr lang="en-US" dirty="0" smtClean="0"/>
              <a:t> Freshman Interest Group (F.I.G.).  F.I.G.’s are at several 4-year schools nationwide so could be more relatable when applying for transfer</a:t>
            </a:r>
          </a:p>
        </p:txBody>
      </p:sp>
      <p:sp>
        <p:nvSpPr>
          <p:cNvPr id="4" name="Rectangle 3"/>
          <p:cNvSpPr/>
          <p:nvPr/>
        </p:nvSpPr>
        <p:spPr>
          <a:xfrm rot="16200000">
            <a:off x="-3124200" y="3124198"/>
            <a:ext cx="6858003" cy="609597"/>
          </a:xfrm>
          <a:prstGeom prst="rect">
            <a:avLst/>
          </a:prstGeom>
          <a:gradFill>
            <a:gsLst>
              <a:gs pos="0">
                <a:srgbClr val="009900"/>
              </a:gs>
              <a:gs pos="0">
                <a:srgbClr val="009900"/>
              </a:gs>
              <a:gs pos="99000">
                <a:srgbClr val="0000FF"/>
              </a:gs>
              <a:gs pos="0">
                <a:srgbClr val="009900"/>
              </a:gs>
            </a:gsLst>
            <a:path path="circle">
              <a:fillToRect l="20000" t="50000" r="10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7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762001"/>
            <a:ext cx="7467600" cy="3886200"/>
          </a:xfrm>
        </p:spPr>
        <p:txBody>
          <a:bodyPr/>
          <a:lstStyle/>
          <a:p>
            <a:r>
              <a:rPr lang="en-US" dirty="0" smtClean="0"/>
              <a:t>Issue 2: Preaching to the Choir</a:t>
            </a:r>
          </a:p>
          <a:p>
            <a:pPr lvl="1"/>
            <a:r>
              <a:rPr lang="en-US" dirty="0" smtClean="0"/>
              <a:t>If transfer issues are resolved then more likely to get counselors on board to promote class</a:t>
            </a:r>
          </a:p>
          <a:p>
            <a:pPr lvl="1"/>
            <a:r>
              <a:rPr lang="en-US" dirty="0" smtClean="0"/>
              <a:t>Outreach to area high schools to promote participation in course by students</a:t>
            </a:r>
          </a:p>
        </p:txBody>
      </p:sp>
      <p:sp>
        <p:nvSpPr>
          <p:cNvPr id="4" name="Rectangle 3"/>
          <p:cNvSpPr/>
          <p:nvPr/>
        </p:nvSpPr>
        <p:spPr>
          <a:xfrm rot="16200000">
            <a:off x="-3124200" y="3124198"/>
            <a:ext cx="6858003" cy="609597"/>
          </a:xfrm>
          <a:prstGeom prst="rect">
            <a:avLst/>
          </a:prstGeom>
          <a:gradFill>
            <a:gsLst>
              <a:gs pos="0">
                <a:srgbClr val="009900"/>
              </a:gs>
              <a:gs pos="0">
                <a:srgbClr val="009900"/>
              </a:gs>
              <a:gs pos="99000">
                <a:srgbClr val="0000FF"/>
              </a:gs>
              <a:gs pos="0">
                <a:srgbClr val="009900"/>
              </a:gs>
            </a:gsLst>
            <a:path path="circle">
              <a:fillToRect l="20000" t="50000" r="10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7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57200"/>
            <a:ext cx="8001000" cy="5791200"/>
          </a:xfrm>
        </p:spPr>
        <p:txBody>
          <a:bodyPr/>
          <a:lstStyle/>
          <a:p>
            <a:r>
              <a:rPr lang="en-US" dirty="0" smtClean="0"/>
              <a:t>Issue 3: STEM is “hard”</a:t>
            </a:r>
          </a:p>
          <a:p>
            <a:pPr lvl="1"/>
            <a:r>
              <a:rPr lang="en-US" dirty="0" smtClean="0"/>
              <a:t>Addressing study skills:</a:t>
            </a:r>
          </a:p>
          <a:p>
            <a:pPr lvl="2"/>
            <a:r>
              <a:rPr lang="en-US" dirty="0" smtClean="0"/>
              <a:t>Different study methods</a:t>
            </a:r>
          </a:p>
          <a:p>
            <a:pPr lvl="2"/>
            <a:r>
              <a:rPr lang="en-US" dirty="0" smtClean="0"/>
              <a:t>Why having a textbook (or access to one) helps and how to use it</a:t>
            </a:r>
          </a:p>
          <a:p>
            <a:pPr lvl="2"/>
            <a:r>
              <a:rPr lang="en-US" dirty="0" smtClean="0"/>
              <a:t>How to bounce back from a bad exam grade</a:t>
            </a:r>
          </a:p>
          <a:p>
            <a:pPr lvl="2"/>
            <a:r>
              <a:rPr lang="en-US" dirty="0" smtClean="0"/>
              <a:t>Ways to improve critical thinking</a:t>
            </a:r>
          </a:p>
          <a:p>
            <a:pPr lvl="1"/>
            <a:r>
              <a:rPr lang="en-US" dirty="0" smtClean="0"/>
              <a:t>Addressing lack of fundamental math and English</a:t>
            </a:r>
          </a:p>
          <a:p>
            <a:pPr lvl="2"/>
            <a:r>
              <a:rPr lang="en-US" dirty="0" smtClean="0"/>
              <a:t>Emphasize why STEM is worth the wait</a:t>
            </a:r>
          </a:p>
          <a:p>
            <a:pPr lvl="2"/>
            <a:r>
              <a:rPr lang="en-US" dirty="0" smtClean="0"/>
              <a:t>Explain WHY these things matter</a:t>
            </a:r>
          </a:p>
          <a:p>
            <a:pPr lvl="2"/>
            <a:r>
              <a:rPr lang="en-US" dirty="0" smtClean="0"/>
              <a:t>Get started early</a:t>
            </a:r>
            <a:endParaRPr lang="en-US" dirty="0"/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 rot="16200000">
            <a:off x="-3124200" y="3124198"/>
            <a:ext cx="6858003" cy="609597"/>
          </a:xfrm>
          <a:prstGeom prst="rect">
            <a:avLst/>
          </a:prstGeom>
          <a:gradFill>
            <a:gsLst>
              <a:gs pos="0">
                <a:srgbClr val="009900"/>
              </a:gs>
              <a:gs pos="0">
                <a:srgbClr val="009900"/>
              </a:gs>
              <a:gs pos="99000">
                <a:srgbClr val="0000FF"/>
              </a:gs>
              <a:gs pos="0">
                <a:srgbClr val="009900"/>
              </a:gs>
            </a:gsLst>
            <a:path path="circle">
              <a:fillToRect l="20000" t="50000" r="10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7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525963"/>
          </a:xfrm>
        </p:spPr>
        <p:txBody>
          <a:bodyPr/>
          <a:lstStyle/>
          <a:p>
            <a:r>
              <a:rPr lang="en-US" dirty="0" smtClean="0"/>
              <a:t>Department of Education Title V CCRAA HSI STEM Grant</a:t>
            </a:r>
          </a:p>
          <a:p>
            <a:r>
              <a:rPr lang="en-US" dirty="0" smtClean="0"/>
              <a:t>SAGE </a:t>
            </a:r>
          </a:p>
          <a:p>
            <a:r>
              <a:rPr lang="en-US" dirty="0" smtClean="0"/>
              <a:t>Cynthia Herrera, Carolyn Inouye, Bob </a:t>
            </a:r>
            <a:r>
              <a:rPr lang="en-US" dirty="0" err="1" smtClean="0"/>
              <a:t>Tholl</a:t>
            </a:r>
            <a:endParaRPr lang="en-US" dirty="0" smtClean="0"/>
          </a:p>
          <a:p>
            <a:r>
              <a:rPr lang="en-US" dirty="0" smtClean="0"/>
              <a:t>Juan Smith, Andrea </a:t>
            </a:r>
            <a:r>
              <a:rPr lang="en-US" dirty="0" err="1" smtClean="0"/>
              <a:t>Baltazar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-3124200" y="3124198"/>
            <a:ext cx="6858003" cy="609597"/>
          </a:xfrm>
          <a:prstGeom prst="rect">
            <a:avLst/>
          </a:prstGeom>
          <a:gradFill>
            <a:gsLst>
              <a:gs pos="0">
                <a:srgbClr val="009900"/>
              </a:gs>
              <a:gs pos="0">
                <a:srgbClr val="009900"/>
              </a:gs>
              <a:gs pos="99000">
                <a:srgbClr val="0000FF"/>
              </a:gs>
              <a:gs pos="0">
                <a:srgbClr val="009900"/>
              </a:gs>
            </a:gsLst>
            <a:path path="circle">
              <a:fillToRect l="20000" t="50000" r="10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7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en-US" dirty="0" err="1" smtClean="0"/>
              <a:t>STEMinar</a:t>
            </a:r>
            <a:r>
              <a:rPr lang="en-US" dirty="0" smtClean="0"/>
              <a:t>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525963"/>
          </a:xfrm>
        </p:spPr>
        <p:txBody>
          <a:bodyPr/>
          <a:lstStyle/>
          <a:p>
            <a:r>
              <a:rPr lang="en-US" dirty="0" smtClean="0"/>
              <a:t>3-year HSI STEM grant awarded to Oxnard College in 2008</a:t>
            </a:r>
          </a:p>
          <a:p>
            <a:r>
              <a:rPr lang="en-US" dirty="0" smtClean="0"/>
              <a:t>One of grant goals was to increase STEM career awareness among students of Oxnard College</a:t>
            </a:r>
          </a:p>
          <a:p>
            <a:r>
              <a:rPr lang="en-US" dirty="0" err="1" smtClean="0"/>
              <a:t>STEMinar</a:t>
            </a:r>
            <a:r>
              <a:rPr lang="en-US" dirty="0" smtClean="0"/>
              <a:t> created as a trial course  and funded by grant</a:t>
            </a:r>
          </a:p>
        </p:txBody>
      </p:sp>
      <p:sp>
        <p:nvSpPr>
          <p:cNvPr id="4" name="Rectangle 3"/>
          <p:cNvSpPr/>
          <p:nvPr/>
        </p:nvSpPr>
        <p:spPr>
          <a:xfrm rot="16200000">
            <a:off x="-3124200" y="3124198"/>
            <a:ext cx="6858003" cy="609597"/>
          </a:xfrm>
          <a:prstGeom prst="rect">
            <a:avLst/>
          </a:prstGeom>
          <a:gradFill>
            <a:gsLst>
              <a:gs pos="0">
                <a:srgbClr val="009900"/>
              </a:gs>
              <a:gs pos="0">
                <a:srgbClr val="009900"/>
              </a:gs>
              <a:gs pos="99000">
                <a:srgbClr val="0000FF"/>
              </a:gs>
              <a:gs pos="0">
                <a:srgbClr val="009900"/>
              </a:gs>
            </a:gsLst>
            <a:path path="circle">
              <a:fillToRect l="20000" t="50000" r="10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en-US" dirty="0" smtClean="0"/>
              <a:t>What’s a </a:t>
            </a:r>
            <a:r>
              <a:rPr lang="en-US" dirty="0" err="1" smtClean="0"/>
              <a:t>STEMinar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467600" cy="4525963"/>
          </a:xfrm>
        </p:spPr>
        <p:txBody>
          <a:bodyPr/>
          <a:lstStyle/>
          <a:p>
            <a:r>
              <a:rPr lang="en-US" dirty="0" smtClean="0"/>
              <a:t>Increase student awareness of different academic and career pathways</a:t>
            </a:r>
          </a:p>
          <a:p>
            <a:r>
              <a:rPr lang="en-US" dirty="0" smtClean="0"/>
              <a:t>Students explore different pathways leading to career options</a:t>
            </a:r>
          </a:p>
          <a:p>
            <a:r>
              <a:rPr lang="en-US" dirty="0" smtClean="0"/>
              <a:t>Students create immediate, short-term, and long-term educational and career plans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-3124200" y="3124198"/>
            <a:ext cx="6858003" cy="609597"/>
          </a:xfrm>
          <a:prstGeom prst="rect">
            <a:avLst/>
          </a:prstGeom>
          <a:gradFill>
            <a:gsLst>
              <a:gs pos="0">
                <a:srgbClr val="009900"/>
              </a:gs>
              <a:gs pos="0">
                <a:srgbClr val="009900"/>
              </a:gs>
              <a:gs pos="99000">
                <a:srgbClr val="0000FF"/>
              </a:gs>
              <a:gs pos="0">
                <a:srgbClr val="009900"/>
              </a:gs>
            </a:gsLst>
            <a:path path="circle">
              <a:fillToRect l="20000" t="50000" r="10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9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en-US" dirty="0" smtClean="0"/>
              <a:t>How we did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1601"/>
            <a:ext cx="7467600" cy="3962400"/>
          </a:xfrm>
        </p:spPr>
        <p:txBody>
          <a:bodyPr/>
          <a:lstStyle/>
          <a:p>
            <a:r>
              <a:rPr lang="en-US" dirty="0" smtClean="0"/>
              <a:t>Individual computer activities</a:t>
            </a:r>
          </a:p>
          <a:p>
            <a:r>
              <a:rPr lang="en-US" dirty="0" smtClean="0"/>
              <a:t>STEM speakers</a:t>
            </a:r>
          </a:p>
          <a:p>
            <a:r>
              <a:rPr lang="en-US" dirty="0" smtClean="0"/>
              <a:t>Group discussions</a:t>
            </a:r>
          </a:p>
          <a:p>
            <a:r>
              <a:rPr lang="en-US" dirty="0" smtClean="0"/>
              <a:t>Mock interview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 rot="16200000">
            <a:off x="-3124200" y="3124198"/>
            <a:ext cx="6858003" cy="609597"/>
          </a:xfrm>
          <a:prstGeom prst="rect">
            <a:avLst/>
          </a:prstGeom>
          <a:gradFill>
            <a:gsLst>
              <a:gs pos="0">
                <a:srgbClr val="009900"/>
              </a:gs>
              <a:gs pos="0">
                <a:srgbClr val="009900"/>
              </a:gs>
              <a:gs pos="99000">
                <a:srgbClr val="0000FF"/>
              </a:gs>
              <a:gs pos="0">
                <a:srgbClr val="009900"/>
              </a:gs>
            </a:gsLst>
            <a:path path="circle">
              <a:fillToRect l="20000" t="50000" r="10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9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en-US" dirty="0" smtClean="0"/>
              <a:t>Computer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696200" cy="495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AgileGrad</a:t>
            </a:r>
            <a:r>
              <a:rPr lang="en-US" dirty="0" smtClean="0"/>
              <a:t>*: Education planning software </a:t>
            </a:r>
            <a:endParaRPr lang="en-US" dirty="0"/>
          </a:p>
          <a:p>
            <a:r>
              <a:rPr lang="en-US" dirty="0" err="1" smtClean="0"/>
              <a:t>CareerLocker</a:t>
            </a:r>
            <a:r>
              <a:rPr lang="en-US" dirty="0" smtClean="0"/>
              <a:t>:  Career exploration software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careerlocker.com/Default.asp</a:t>
            </a:r>
            <a:endParaRPr lang="en-US" dirty="0" smtClean="0"/>
          </a:p>
          <a:p>
            <a:r>
              <a:rPr lang="en-US" dirty="0" smtClean="0"/>
              <a:t>Vocational Biography:  virtual job shadow for vocational jobs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www.vocbiosonline.com/login.php</a:t>
            </a:r>
            <a:endParaRPr lang="en-US" dirty="0" smtClean="0"/>
          </a:p>
          <a:p>
            <a:r>
              <a:rPr lang="en-US" dirty="0" smtClean="0"/>
              <a:t>Used to create 2-3, 4-6, and 7-10 year plans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-3124200" y="3124198"/>
            <a:ext cx="6858003" cy="609597"/>
          </a:xfrm>
          <a:prstGeom prst="rect">
            <a:avLst/>
          </a:prstGeom>
          <a:gradFill>
            <a:gsLst>
              <a:gs pos="0">
                <a:srgbClr val="009900"/>
              </a:gs>
              <a:gs pos="0">
                <a:srgbClr val="009900"/>
              </a:gs>
              <a:gs pos="99000">
                <a:srgbClr val="0000FF"/>
              </a:gs>
              <a:gs pos="0">
                <a:srgbClr val="009900"/>
              </a:gs>
            </a:gsLst>
            <a:path path="circle">
              <a:fillToRect l="20000" t="50000" r="10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447800" y="1905000"/>
            <a:ext cx="2514600" cy="838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9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868362"/>
          </a:xfrm>
        </p:spPr>
        <p:txBody>
          <a:bodyPr/>
          <a:lstStyle/>
          <a:p>
            <a:r>
              <a:rPr lang="en-US" dirty="0" err="1" smtClean="0"/>
              <a:t>CareerLocker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-3124200" y="3124198"/>
            <a:ext cx="6858003" cy="609597"/>
          </a:xfrm>
          <a:prstGeom prst="rect">
            <a:avLst/>
          </a:prstGeom>
          <a:gradFill>
            <a:gsLst>
              <a:gs pos="0">
                <a:srgbClr val="009900"/>
              </a:gs>
              <a:gs pos="0">
                <a:srgbClr val="009900"/>
              </a:gs>
              <a:gs pos="99000">
                <a:srgbClr val="0000FF"/>
              </a:gs>
              <a:gs pos="0">
                <a:srgbClr val="009900"/>
              </a:gs>
            </a:gsLst>
            <a:path path="circle">
              <a:fillToRect l="20000" t="50000" r="10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4400" y="1295400"/>
            <a:ext cx="7315199" cy="520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2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3124200" y="3124198"/>
            <a:ext cx="6858003" cy="609597"/>
          </a:xfrm>
          <a:prstGeom prst="rect">
            <a:avLst/>
          </a:prstGeom>
          <a:gradFill>
            <a:gsLst>
              <a:gs pos="0">
                <a:srgbClr val="009900"/>
              </a:gs>
              <a:gs pos="0">
                <a:srgbClr val="009900"/>
              </a:gs>
              <a:gs pos="99000">
                <a:srgbClr val="0000FF"/>
              </a:gs>
              <a:gs pos="0">
                <a:srgbClr val="009900"/>
              </a:gs>
            </a:gsLst>
            <a:path path="circle">
              <a:fillToRect l="20000" t="50000" r="10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0" y="571496"/>
            <a:ext cx="820881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2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3124200" y="3124198"/>
            <a:ext cx="6858003" cy="609597"/>
          </a:xfrm>
          <a:prstGeom prst="rect">
            <a:avLst/>
          </a:prstGeom>
          <a:gradFill>
            <a:gsLst>
              <a:gs pos="0">
                <a:srgbClr val="009900"/>
              </a:gs>
              <a:gs pos="0">
                <a:srgbClr val="009900"/>
              </a:gs>
              <a:gs pos="99000">
                <a:srgbClr val="0000FF"/>
              </a:gs>
              <a:gs pos="0">
                <a:srgbClr val="009900"/>
              </a:gs>
            </a:gsLst>
            <a:path path="circle">
              <a:fillToRect l="20000" t="50000" r="10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199" y="304800"/>
            <a:ext cx="7989917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2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</TotalTime>
  <Words>640</Words>
  <Application>Microsoft Office PowerPoint</Application>
  <PresentationFormat>On-screen Show (4:3)</PresentationFormat>
  <Paragraphs>90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The Oxnard College STEMinar Planning from College to Career</vt:lpstr>
      <vt:lpstr>Welcome to Oxnard College</vt:lpstr>
      <vt:lpstr>STEMinar Background</vt:lpstr>
      <vt:lpstr>What’s a STEMinar?</vt:lpstr>
      <vt:lpstr>How we did it</vt:lpstr>
      <vt:lpstr>Computer Tools</vt:lpstr>
      <vt:lpstr>CareerLocker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Speakers</vt:lpstr>
      <vt:lpstr>Discussion</vt:lpstr>
      <vt:lpstr>Mock Interview (final exam)</vt:lpstr>
      <vt:lpstr>SAGE Funded Summer STEMinar</vt:lpstr>
      <vt:lpstr>What Worked </vt:lpstr>
      <vt:lpstr>What didn’t work</vt:lpstr>
      <vt:lpstr>Return of the STEMinar</vt:lpstr>
      <vt:lpstr>PowerPoint Presentation</vt:lpstr>
      <vt:lpstr>PowerPoint Presentation</vt:lpstr>
      <vt:lpstr>Acknowledgements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</dc:creator>
  <cp:lastModifiedBy>hodder</cp:lastModifiedBy>
  <cp:revision>29</cp:revision>
  <dcterms:created xsi:type="dcterms:W3CDTF">2013-02-15T17:33:22Z</dcterms:created>
  <dcterms:modified xsi:type="dcterms:W3CDTF">2013-02-22T18:23:12Z</dcterms:modified>
</cp:coreProperties>
</file>