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7" r:id="rId2"/>
    <p:sldId id="259" r:id="rId3"/>
    <p:sldId id="260" r:id="rId4"/>
    <p:sldId id="261" r:id="rId5"/>
    <p:sldId id="262" r:id="rId6"/>
    <p:sldId id="263" r:id="rId7"/>
    <p:sldId id="283" r:id="rId8"/>
    <p:sldId id="267" r:id="rId9"/>
    <p:sldId id="268" r:id="rId10"/>
    <p:sldId id="269" r:id="rId11"/>
    <p:sldId id="272" r:id="rId12"/>
    <p:sldId id="273" r:id="rId13"/>
    <p:sldId id="274" r:id="rId14"/>
    <p:sldId id="275" r:id="rId15"/>
    <p:sldId id="276" r:id="rId16"/>
    <p:sldId id="279" r:id="rId17"/>
    <p:sldId id="280" r:id="rId18"/>
    <p:sldId id="281" r:id="rId19"/>
    <p:sldId id="282" r:id="rId20"/>
    <p:sldId id="28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varScale="1">
        <p:scale>
          <a:sx n="85" d="100"/>
          <a:sy n="85" d="100"/>
        </p:scale>
        <p:origin x="-96" y="-43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C4ECC0-8E2D-4FF9-A7EA-06C0BD9EE909}" type="datetimeFigureOut">
              <a:rPr lang="en-US" smtClean="0"/>
              <a:t>10/29/2012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DB8D17-CD04-41E8-BB7E-7B322632E185}" type="slidenum">
              <a:rPr lang="en-US" smtClean="0"/>
              <a:t>‹#›</a:t>
            </a:fld>
            <a:endParaRPr lang="en-US"/>
          </a:p>
        </p:txBody>
      </p:sp>
    </p:spTree>
    <p:extLst>
      <p:ext uri="{BB962C8B-B14F-4D97-AF65-F5344CB8AC3E}">
        <p14:creationId xmlns:p14="http://schemas.microsoft.com/office/powerpoint/2010/main" val="10125680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4FD46AC-83A5-456F-89BB-EAB8EC33D89F}" type="slidenum">
              <a:rPr lang="en-US" smtClean="0">
                <a:solidFill>
                  <a:prstClr val="black"/>
                </a:solidFill>
              </a:rPr>
              <a:pPr/>
              <a:t>1</a:t>
            </a:fld>
            <a:endParaRPr lang="en-US" smtClean="0">
              <a:solidFill>
                <a:prstClr val="black"/>
              </a:solidFill>
            </a:endParaRPr>
          </a:p>
        </p:txBody>
      </p:sp>
      <p:sp>
        <p:nvSpPr>
          <p:cNvPr id="64515" name="Slide Image Placeholder 1"/>
          <p:cNvSpPr>
            <a:spLocks noGrp="1" noRot="1" noChangeAspect="1" noTextEdit="1"/>
          </p:cNvSpPr>
          <p:nvPr>
            <p:ph type="sldImg"/>
          </p:nvPr>
        </p:nvSpPr>
        <p:spPr>
          <a:ln/>
        </p:spPr>
      </p:sp>
      <p:sp>
        <p:nvSpPr>
          <p:cNvPr id="6451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smtClean="0"/>
          </a:p>
        </p:txBody>
      </p:sp>
      <p:sp>
        <p:nvSpPr>
          <p:cNvPr id="64517"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fontAlgn="base">
              <a:spcBef>
                <a:spcPct val="0"/>
              </a:spcBef>
              <a:spcAft>
                <a:spcPct val="0"/>
              </a:spcAft>
            </a:pPr>
            <a:fld id="{D6DF6D69-6E36-4FA2-ACF3-8942FC308B21}" type="slidenum">
              <a:rPr lang="en-US" sz="1200">
                <a:solidFill>
                  <a:prstClr val="black"/>
                </a:solidFill>
              </a:rPr>
              <a:pPr algn="r" fontAlgn="base">
                <a:spcBef>
                  <a:spcPct val="0"/>
                </a:spcBef>
                <a:spcAft>
                  <a:spcPct val="0"/>
                </a:spcAft>
              </a:pPr>
              <a:t>1</a:t>
            </a:fld>
            <a:endParaRPr lang="en-US" sz="120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Information in slides 10 and 11 could just be stated while showing slide 12</a:t>
            </a:r>
            <a:endParaRPr lang="en-US" dirty="0"/>
          </a:p>
        </p:txBody>
      </p:sp>
      <p:sp>
        <p:nvSpPr>
          <p:cNvPr id="4" name="Slide Number Placeholder 3"/>
          <p:cNvSpPr>
            <a:spLocks noGrp="1"/>
          </p:cNvSpPr>
          <p:nvPr>
            <p:ph type="sldNum" sz="quarter" idx="10"/>
          </p:nvPr>
        </p:nvSpPr>
        <p:spPr/>
        <p:txBody>
          <a:bodyPr/>
          <a:lstStyle/>
          <a:p>
            <a:fld id="{62DB8D17-CD04-41E8-BB7E-7B322632E185}" type="slidenum">
              <a:rPr lang="en-US" smtClean="0"/>
              <a:t>9</a:t>
            </a:fld>
            <a:endParaRPr lang="en-US"/>
          </a:p>
        </p:txBody>
      </p:sp>
    </p:spTree>
    <p:extLst>
      <p:ext uri="{BB962C8B-B14F-4D97-AF65-F5344CB8AC3E}">
        <p14:creationId xmlns:p14="http://schemas.microsoft.com/office/powerpoint/2010/main" val="39897550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Discuss</a:t>
            </a:r>
            <a:r>
              <a:rPr lang="en-US" baseline="0" dirty="0" smtClean="0"/>
              <a:t> comments received from test-takers; statistics on how well questions perform; double-scoring of questions; rejection of incorrectly keyed questions.</a:t>
            </a:r>
            <a:endParaRPr lang="en-US" dirty="0"/>
          </a:p>
        </p:txBody>
      </p:sp>
      <p:sp>
        <p:nvSpPr>
          <p:cNvPr id="4" name="Slide Number Placeholder 3"/>
          <p:cNvSpPr>
            <a:spLocks noGrp="1"/>
          </p:cNvSpPr>
          <p:nvPr>
            <p:ph type="sldNum" sz="quarter" idx="10"/>
          </p:nvPr>
        </p:nvSpPr>
        <p:spPr/>
        <p:txBody>
          <a:bodyPr/>
          <a:lstStyle/>
          <a:p>
            <a:fld id="{62DB8D17-CD04-41E8-BB7E-7B322632E185}" type="slidenum">
              <a:rPr lang="en-US" smtClean="0"/>
              <a:t>11</a:t>
            </a:fld>
            <a:endParaRPr lang="en-US"/>
          </a:p>
        </p:txBody>
      </p:sp>
    </p:spTree>
    <p:extLst>
      <p:ext uri="{BB962C8B-B14F-4D97-AF65-F5344CB8AC3E}">
        <p14:creationId xmlns:p14="http://schemas.microsoft.com/office/powerpoint/2010/main" val="2207978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6350" y="20638"/>
            <a:ext cx="9144000" cy="6858000"/>
            <a:chOff x="0" y="0"/>
            <a:chExt cx="5760" cy="4320"/>
          </a:xfrm>
        </p:grpSpPr>
        <p:sp>
          <p:nvSpPr>
            <p:cNvPr id="5" name="Freeform 3"/>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6"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grpSp>
      <p:sp>
        <p:nvSpPr>
          <p:cNvPr id="7" name="Freeform 5"/>
          <p:cNvSpPr>
            <a:spLocks/>
          </p:cNvSpPr>
          <p:nvPr/>
        </p:nvSpPr>
        <p:spPr bwMode="hidden">
          <a:xfrm>
            <a:off x="6242050" y="626903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grpSp>
        <p:nvGrpSpPr>
          <p:cNvPr id="8" name="Group 6"/>
          <p:cNvGrpSpPr>
            <a:grpSpLocks/>
          </p:cNvGrpSpPr>
          <p:nvPr/>
        </p:nvGrpSpPr>
        <p:grpSpPr bwMode="auto">
          <a:xfrm>
            <a:off x="-1588" y="6034088"/>
            <a:ext cx="7845426" cy="850900"/>
            <a:chOff x="0" y="3792"/>
            <a:chExt cx="4942" cy="536"/>
          </a:xfrm>
        </p:grpSpPr>
        <p:sp>
          <p:nvSpPr>
            <p:cNvPr id="9"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grpSp>
          <p:nvGrpSpPr>
            <p:cNvPr id="10" name="Group 8"/>
            <p:cNvGrpSpPr>
              <a:grpSpLocks/>
            </p:cNvGrpSpPr>
            <p:nvPr userDrawn="1"/>
          </p:nvGrpSpPr>
          <p:grpSpPr bwMode="auto">
            <a:xfrm>
              <a:off x="2486" y="3792"/>
              <a:ext cx="2456" cy="536"/>
              <a:chOff x="2486" y="3792"/>
              <a:chExt cx="2456" cy="536"/>
            </a:xfrm>
          </p:grpSpPr>
          <p:sp>
            <p:nvSpPr>
              <p:cNvPr id="12" name="Freeform 9"/>
              <p:cNvSpPr>
                <a:spLocks/>
              </p:cNvSpPr>
              <p:nvPr userDrawn="1"/>
            </p:nvSpPr>
            <p:spPr bwMode="ltGray">
              <a:xfrm>
                <a:off x="3948" y="3799"/>
                <a:ext cx="994" cy="529"/>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592" y="527"/>
                  </a:cxn>
                  <a:cxn ang="0">
                    <a:pos x="994" y="529"/>
                  </a:cxn>
                  <a:cxn ang="0">
                    <a:pos x="828" y="473"/>
                  </a:cxn>
                  <a:cxn ang="0">
                    <a:pos x="636" y="373"/>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13" name="Freeform 10"/>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14" name="Freeform 11"/>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15" name="Freeform 12"/>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16" name="Freeform 13"/>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grpSp>
        <p:sp>
          <p:nvSpPr>
            <p:cNvPr id="11"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grpSp>
      <p:grpSp>
        <p:nvGrpSpPr>
          <p:cNvPr id="17" name="Group 15"/>
          <p:cNvGrpSpPr>
            <a:grpSpLocks/>
          </p:cNvGrpSpPr>
          <p:nvPr/>
        </p:nvGrpSpPr>
        <p:grpSpPr bwMode="auto">
          <a:xfrm>
            <a:off x="627063" y="6021388"/>
            <a:ext cx="5684837" cy="849312"/>
            <a:chOff x="395" y="3793"/>
            <a:chExt cx="3581" cy="535"/>
          </a:xfrm>
        </p:grpSpPr>
        <p:sp>
          <p:nvSpPr>
            <p:cNvPr id="18" name="Freeform 16"/>
            <p:cNvSpPr>
              <a:spLocks/>
            </p:cNvSpPr>
            <p:nvPr userDrawn="1"/>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19" name="Freeform 17"/>
            <p:cNvSpPr>
              <a:spLocks/>
            </p:cNvSpPr>
            <p:nvPr userDrawn="1"/>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20" name="Freeform 18"/>
            <p:cNvSpPr>
              <a:spLocks/>
            </p:cNvSpPr>
            <p:nvPr userDrawn="1"/>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21" name="Freeform 19"/>
            <p:cNvSpPr>
              <a:spLocks/>
            </p:cNvSpPr>
            <p:nvPr userDrawn="1"/>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22" name="Freeform 20"/>
            <p:cNvSpPr>
              <a:spLocks/>
            </p:cNvSpPr>
            <p:nvPr userDrawn="1"/>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23" name="Freeform 21"/>
            <p:cNvSpPr>
              <a:spLocks/>
            </p:cNvSpPr>
            <p:nvPr userDrawn="1"/>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grpSp>
      <p:sp>
        <p:nvSpPr>
          <p:cNvPr id="5142" name="Rectangle 22"/>
          <p:cNvSpPr>
            <a:spLocks noGrp="1" noChangeArrowheads="1"/>
          </p:cNvSpPr>
          <p:nvPr>
            <p:ph type="ctrTitle" sz="quarter"/>
          </p:nvPr>
        </p:nvSpPr>
        <p:spPr>
          <a:xfrm>
            <a:off x="457200" y="1447800"/>
            <a:ext cx="8229600" cy="1736725"/>
          </a:xfrm>
        </p:spPr>
        <p:txBody>
          <a:bodyPr/>
          <a:lstStyle>
            <a:lvl1pPr>
              <a:defRPr sz="5400"/>
            </a:lvl1pPr>
          </a:lstStyle>
          <a:p>
            <a:r>
              <a:rPr lang="en-US"/>
              <a:t>Click to edit Master title style</a:t>
            </a:r>
          </a:p>
        </p:txBody>
      </p:sp>
      <p:sp>
        <p:nvSpPr>
          <p:cNvPr id="5143"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r>
              <a:rPr lang="en-US"/>
              <a:t>Click to edit Master subtitle style</a:t>
            </a:r>
          </a:p>
        </p:txBody>
      </p:sp>
      <p:sp>
        <p:nvSpPr>
          <p:cNvPr id="24" name="Rectangle 24"/>
          <p:cNvSpPr>
            <a:spLocks noGrp="1" noChangeArrowheads="1"/>
          </p:cNvSpPr>
          <p:nvPr>
            <p:ph type="dt" sz="quarter" idx="10"/>
          </p:nvPr>
        </p:nvSpPr>
        <p:spPr/>
        <p:txBody>
          <a:bodyPr/>
          <a:lstStyle>
            <a:lvl1pPr>
              <a:defRPr/>
            </a:lvl1pPr>
          </a:lstStyle>
          <a:p>
            <a:pPr>
              <a:defRPr/>
            </a:pPr>
            <a:endParaRPr lang="en-US">
              <a:solidFill>
                <a:srgbClr val="FFFFFF"/>
              </a:solidFill>
            </a:endParaRPr>
          </a:p>
        </p:txBody>
      </p:sp>
      <p:sp>
        <p:nvSpPr>
          <p:cNvPr id="25" name="Rectangle 25"/>
          <p:cNvSpPr>
            <a:spLocks noGrp="1" noChangeArrowheads="1"/>
          </p:cNvSpPr>
          <p:nvPr>
            <p:ph type="sldNum" sz="quarter" idx="11"/>
          </p:nvPr>
        </p:nvSpPr>
        <p:spPr/>
        <p:txBody>
          <a:bodyPr/>
          <a:lstStyle>
            <a:lvl1pPr>
              <a:defRPr/>
            </a:lvl1pPr>
          </a:lstStyle>
          <a:p>
            <a:pPr>
              <a:defRPr/>
            </a:pPr>
            <a:fld id="{587A2487-12AE-43F3-ABEC-398FB75AE8D5}" type="slidenum">
              <a:rPr lang="en-US">
                <a:solidFill>
                  <a:srgbClr val="FFFFFF"/>
                </a:solidFill>
              </a:rPr>
              <a:pPr>
                <a:defRPr/>
              </a:pPr>
              <a:t>‹#›</a:t>
            </a:fld>
            <a:endParaRPr lang="en-US">
              <a:solidFill>
                <a:srgbClr val="FFFFFF"/>
              </a:solidFill>
            </a:endParaRPr>
          </a:p>
        </p:txBody>
      </p:sp>
      <p:sp>
        <p:nvSpPr>
          <p:cNvPr id="26" name="Rectangle 26"/>
          <p:cNvSpPr>
            <a:spLocks noGrp="1" noChangeArrowheads="1"/>
          </p:cNvSpPr>
          <p:nvPr>
            <p:ph type="ftr" sz="quarter" idx="12"/>
          </p:nvPr>
        </p:nvSpPr>
        <p:spPr/>
        <p:txBody>
          <a:bodyPr/>
          <a:lstStyle>
            <a:lvl1pPr>
              <a:defRPr/>
            </a:lvl1pPr>
          </a:lstStyle>
          <a:p>
            <a:pPr>
              <a:defRPr/>
            </a:pPr>
            <a:endParaRPr lang="en-US">
              <a:solidFill>
                <a:srgbClr val="FFFFFF"/>
              </a:solidFill>
            </a:endParaRPr>
          </a:p>
        </p:txBody>
      </p:sp>
    </p:spTree>
    <p:extLst>
      <p:ext uri="{BB962C8B-B14F-4D97-AF65-F5344CB8AC3E}">
        <p14:creationId xmlns:p14="http://schemas.microsoft.com/office/powerpoint/2010/main" val="1456253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2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26"/>
          <p:cNvSpPr>
            <a:spLocks noGrp="1" noChangeArrowheads="1"/>
          </p:cNvSpPr>
          <p:nvPr>
            <p:ph type="sldNum" sz="quarter" idx="12"/>
          </p:nvPr>
        </p:nvSpPr>
        <p:spPr>
          <a:ln/>
        </p:spPr>
        <p:txBody>
          <a:bodyPr/>
          <a:lstStyle>
            <a:lvl1pPr>
              <a:defRPr/>
            </a:lvl1pPr>
          </a:lstStyle>
          <a:p>
            <a:pPr>
              <a:defRPr/>
            </a:pPr>
            <a:fld id="{5F74E253-0579-4BB7-BC05-2095F8DD544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687618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2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26"/>
          <p:cNvSpPr>
            <a:spLocks noGrp="1" noChangeArrowheads="1"/>
          </p:cNvSpPr>
          <p:nvPr>
            <p:ph type="sldNum" sz="quarter" idx="12"/>
          </p:nvPr>
        </p:nvSpPr>
        <p:spPr>
          <a:ln/>
        </p:spPr>
        <p:txBody>
          <a:bodyPr/>
          <a:lstStyle>
            <a:lvl1pPr>
              <a:defRPr/>
            </a:lvl1pPr>
          </a:lstStyle>
          <a:p>
            <a:pPr>
              <a:defRPr/>
            </a:pPr>
            <a:fld id="{E04D247D-BC2E-4381-8BFE-96F90314C21A}"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587961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2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26"/>
          <p:cNvSpPr>
            <a:spLocks noGrp="1" noChangeArrowheads="1"/>
          </p:cNvSpPr>
          <p:nvPr>
            <p:ph type="sldNum" sz="quarter" idx="12"/>
          </p:nvPr>
        </p:nvSpPr>
        <p:spPr>
          <a:ln/>
        </p:spPr>
        <p:txBody>
          <a:bodyPr/>
          <a:lstStyle>
            <a:lvl1pPr>
              <a:defRPr/>
            </a:lvl1pPr>
          </a:lstStyle>
          <a:p>
            <a:pPr>
              <a:defRPr/>
            </a:pPr>
            <a:fld id="{ACF40065-0061-4300-BBF9-CD3DD73A57A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558900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2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26"/>
          <p:cNvSpPr>
            <a:spLocks noGrp="1" noChangeArrowheads="1"/>
          </p:cNvSpPr>
          <p:nvPr>
            <p:ph type="sldNum" sz="quarter" idx="12"/>
          </p:nvPr>
        </p:nvSpPr>
        <p:spPr>
          <a:ln/>
        </p:spPr>
        <p:txBody>
          <a:bodyPr/>
          <a:lstStyle>
            <a:lvl1pPr>
              <a:defRPr/>
            </a:lvl1pPr>
          </a:lstStyle>
          <a:p>
            <a:pPr>
              <a:defRPr/>
            </a:pPr>
            <a:fld id="{30FAA7C4-7C52-4485-87E2-223049607C3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34705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2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26"/>
          <p:cNvSpPr>
            <a:spLocks noGrp="1" noChangeArrowheads="1"/>
          </p:cNvSpPr>
          <p:nvPr>
            <p:ph type="sldNum" sz="quarter" idx="12"/>
          </p:nvPr>
        </p:nvSpPr>
        <p:spPr>
          <a:ln/>
        </p:spPr>
        <p:txBody>
          <a:bodyPr/>
          <a:lstStyle>
            <a:lvl1pPr>
              <a:defRPr/>
            </a:lvl1pPr>
          </a:lstStyle>
          <a:p>
            <a:pPr>
              <a:defRPr/>
            </a:pPr>
            <a:fld id="{2877E6B2-6A9F-4EFB-AE79-717A1A089AC7}"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278627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2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26"/>
          <p:cNvSpPr>
            <a:spLocks noGrp="1" noChangeArrowheads="1"/>
          </p:cNvSpPr>
          <p:nvPr>
            <p:ph type="sldNum" sz="quarter" idx="12"/>
          </p:nvPr>
        </p:nvSpPr>
        <p:spPr>
          <a:ln/>
        </p:spPr>
        <p:txBody>
          <a:bodyPr/>
          <a:lstStyle>
            <a:lvl1pPr>
              <a:defRPr/>
            </a:lvl1pPr>
          </a:lstStyle>
          <a:p>
            <a:pPr>
              <a:defRPr/>
            </a:pPr>
            <a:fld id="{9630452A-92A6-4E45-BD4C-01D7FFADA802}"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83815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2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26"/>
          <p:cNvSpPr>
            <a:spLocks noGrp="1" noChangeArrowheads="1"/>
          </p:cNvSpPr>
          <p:nvPr>
            <p:ph type="sldNum" sz="quarter" idx="12"/>
          </p:nvPr>
        </p:nvSpPr>
        <p:spPr>
          <a:ln/>
        </p:spPr>
        <p:txBody>
          <a:bodyPr/>
          <a:lstStyle>
            <a:lvl1pPr>
              <a:defRPr/>
            </a:lvl1pPr>
          </a:lstStyle>
          <a:p>
            <a:pPr>
              <a:defRPr/>
            </a:pPr>
            <a:fld id="{F63CADC4-5109-4BAC-BAF8-B2D5302B706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540324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2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26"/>
          <p:cNvSpPr>
            <a:spLocks noGrp="1" noChangeArrowheads="1"/>
          </p:cNvSpPr>
          <p:nvPr>
            <p:ph type="sldNum" sz="quarter" idx="12"/>
          </p:nvPr>
        </p:nvSpPr>
        <p:spPr>
          <a:ln/>
        </p:spPr>
        <p:txBody>
          <a:bodyPr/>
          <a:lstStyle>
            <a:lvl1pPr>
              <a:defRPr/>
            </a:lvl1pPr>
          </a:lstStyle>
          <a:p>
            <a:pPr>
              <a:defRPr/>
            </a:pPr>
            <a:fld id="{1F23C2C9-923C-4BC0-8F92-217BAA256D8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902203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2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26"/>
          <p:cNvSpPr>
            <a:spLocks noGrp="1" noChangeArrowheads="1"/>
          </p:cNvSpPr>
          <p:nvPr>
            <p:ph type="sldNum" sz="quarter" idx="12"/>
          </p:nvPr>
        </p:nvSpPr>
        <p:spPr>
          <a:ln/>
        </p:spPr>
        <p:txBody>
          <a:bodyPr/>
          <a:lstStyle>
            <a:lvl1pPr>
              <a:defRPr/>
            </a:lvl1pPr>
          </a:lstStyle>
          <a:p>
            <a:pPr>
              <a:defRPr/>
            </a:pPr>
            <a:fld id="{5C883329-0928-4D5D-A4B1-BEE67619173D}"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887869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2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26"/>
          <p:cNvSpPr>
            <a:spLocks noGrp="1" noChangeArrowheads="1"/>
          </p:cNvSpPr>
          <p:nvPr>
            <p:ph type="sldNum" sz="quarter" idx="12"/>
          </p:nvPr>
        </p:nvSpPr>
        <p:spPr>
          <a:ln/>
        </p:spPr>
        <p:txBody>
          <a:bodyPr/>
          <a:lstStyle>
            <a:lvl1pPr>
              <a:defRPr/>
            </a:lvl1pPr>
          </a:lstStyle>
          <a:p>
            <a:pPr>
              <a:defRPr/>
            </a:pPr>
            <a:fld id="{D7F6EDC9-ECF1-4CF5-AC70-F1661031D4B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360276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9144000" cy="6858000"/>
            <a:chOff x="0" y="0"/>
            <a:chExt cx="5760" cy="4320"/>
          </a:xfrm>
        </p:grpSpPr>
        <p:sp>
          <p:nvSpPr>
            <p:cNvPr id="4099" name="Freeform 3"/>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4100"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grpSp>
      <p:sp>
        <p:nvSpPr>
          <p:cNvPr id="4101" name="Freeform 5"/>
          <p:cNvSpPr>
            <a:spLocks/>
          </p:cNvSpPr>
          <p:nvPr/>
        </p:nvSpPr>
        <p:spPr bwMode="hidden">
          <a:xfrm>
            <a:off x="6248400" y="626268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grpSp>
        <p:nvGrpSpPr>
          <p:cNvPr id="5124" name="Group 6"/>
          <p:cNvGrpSpPr>
            <a:grpSpLocks/>
          </p:cNvGrpSpPr>
          <p:nvPr/>
        </p:nvGrpSpPr>
        <p:grpSpPr bwMode="auto">
          <a:xfrm>
            <a:off x="0" y="6019800"/>
            <a:ext cx="7848600" cy="857250"/>
            <a:chOff x="0" y="3792"/>
            <a:chExt cx="4944" cy="540"/>
          </a:xfrm>
        </p:grpSpPr>
        <p:sp>
          <p:nvSpPr>
            <p:cNvPr id="4103"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grpSp>
          <p:nvGrpSpPr>
            <p:cNvPr id="5138" name="Group 8"/>
            <p:cNvGrpSpPr>
              <a:grpSpLocks/>
            </p:cNvGrpSpPr>
            <p:nvPr userDrawn="1"/>
          </p:nvGrpSpPr>
          <p:grpSpPr bwMode="auto">
            <a:xfrm>
              <a:off x="2486" y="3792"/>
              <a:ext cx="2458" cy="540"/>
              <a:chOff x="2486" y="3792"/>
              <a:chExt cx="2458" cy="540"/>
            </a:xfrm>
          </p:grpSpPr>
          <p:sp>
            <p:nvSpPr>
              <p:cNvPr id="4105" name="Freeform 9"/>
              <p:cNvSpPr>
                <a:spLocks/>
              </p:cNvSpPr>
              <p:nvPr userDrawn="1"/>
            </p:nvSpPr>
            <p:spPr bwMode="ltGray">
              <a:xfrm>
                <a:off x="3948" y="3799"/>
                <a:ext cx="996" cy="533"/>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612" y="533"/>
                  </a:cxn>
                  <a:cxn ang="0">
                    <a:pos x="996" y="529"/>
                  </a:cxn>
                  <a:cxn ang="0">
                    <a:pos x="828" y="473"/>
                  </a:cxn>
                  <a:cxn ang="0">
                    <a:pos x="636" y="373"/>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4106" name="Freeform 10"/>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4107" name="Freeform 11"/>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4108" name="Freeform 12"/>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4109" name="Freeform 13"/>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grpSp>
        <p:sp>
          <p:nvSpPr>
            <p:cNvPr id="4110"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grpSp>
      <p:grpSp>
        <p:nvGrpSpPr>
          <p:cNvPr id="5125" name="Group 15"/>
          <p:cNvGrpSpPr>
            <a:grpSpLocks/>
          </p:cNvGrpSpPr>
          <p:nvPr/>
        </p:nvGrpSpPr>
        <p:grpSpPr bwMode="auto">
          <a:xfrm>
            <a:off x="627063" y="6021388"/>
            <a:ext cx="5684837" cy="849312"/>
            <a:chOff x="395" y="3793"/>
            <a:chExt cx="3581" cy="535"/>
          </a:xfrm>
        </p:grpSpPr>
        <p:sp>
          <p:nvSpPr>
            <p:cNvPr id="4112" name="Freeform 16"/>
            <p:cNvSpPr>
              <a:spLocks/>
            </p:cNvSpPr>
            <p:nvPr/>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4113" name="Freeform 17"/>
            <p:cNvSpPr>
              <a:spLocks/>
            </p:cNvSpPr>
            <p:nvPr/>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4114" name="Freeform 18"/>
            <p:cNvSpPr>
              <a:spLocks/>
            </p:cNvSpPr>
            <p:nvPr/>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4115" name="Freeform 19"/>
            <p:cNvSpPr>
              <a:spLocks/>
            </p:cNvSpPr>
            <p:nvPr/>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4116" name="Freeform 20"/>
            <p:cNvSpPr>
              <a:spLocks/>
            </p:cNvSpPr>
            <p:nvPr/>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4117" name="Freeform 21"/>
            <p:cNvSpPr>
              <a:spLocks/>
            </p:cNvSpPr>
            <p:nvPr/>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grpSp>
      <p:sp>
        <p:nvSpPr>
          <p:cNvPr id="4118" name="Rectangle 22"/>
          <p:cNvSpPr>
            <a:spLocks noGrp="1" noChangeArrowheads="1"/>
          </p:cNvSpPr>
          <p:nvPr>
            <p:ph type="title"/>
          </p:nvPr>
        </p:nvSpPr>
        <p:spPr bwMode="auto">
          <a:xfrm>
            <a:off x="457200" y="228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7" name="Rectangle 23"/>
          <p:cNvSpPr>
            <a:spLocks noGrp="1" noChangeArrowheads="1"/>
          </p:cNvSpPr>
          <p:nvPr>
            <p:ph type="body" idx="1"/>
          </p:nvPr>
        </p:nvSpPr>
        <p:spPr bwMode="auto">
          <a:xfrm>
            <a:off x="457200" y="1600200"/>
            <a:ext cx="82296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20" name="Rectangle 2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4121" name="Rectangle 2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4122" name="Rectangle 2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pPr fontAlgn="base">
              <a:spcBef>
                <a:spcPct val="0"/>
              </a:spcBef>
              <a:spcAft>
                <a:spcPct val="0"/>
              </a:spcAft>
              <a:defRPr/>
            </a:pPr>
            <a:fld id="{EBD0DF19-B085-49DD-A104-323E86B2C431}" type="slidenum">
              <a:rPr lang="en-US">
                <a:solidFill>
                  <a:srgbClr val="FFFFFF"/>
                </a:solidFill>
              </a:rPr>
              <a:pPr fontAlgn="base">
                <a:spcBef>
                  <a:spcPct val="0"/>
                </a:spcBef>
                <a:spcAft>
                  <a:spcPct val="0"/>
                </a:spcAft>
                <a:defRPr/>
              </a:pPr>
              <a:t>‹#›</a:t>
            </a:fld>
            <a:endParaRPr lang="en-US">
              <a:solidFill>
                <a:srgbClr val="FFFFFF"/>
              </a:solidFill>
            </a:endParaRPr>
          </a:p>
        </p:txBody>
      </p:sp>
    </p:spTree>
    <p:extLst>
      <p:ext uri="{BB962C8B-B14F-4D97-AF65-F5344CB8AC3E}">
        <p14:creationId xmlns:p14="http://schemas.microsoft.com/office/powerpoint/2010/main" val="66311300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ubtitle 2"/>
          <p:cNvSpPr>
            <a:spLocks noGrp="1"/>
          </p:cNvSpPr>
          <p:nvPr>
            <p:ph type="subTitle" idx="4294967295"/>
          </p:nvPr>
        </p:nvSpPr>
        <p:spPr>
          <a:xfrm>
            <a:off x="0" y="228600"/>
            <a:ext cx="8839200" cy="5486400"/>
          </a:xfrm>
        </p:spPr>
        <p:txBody>
          <a:bodyPr/>
          <a:lstStyle/>
          <a:p>
            <a:pPr marL="0" indent="0" algn="ctr" eaLnBrk="1" hangingPunct="1">
              <a:buFontTx/>
              <a:buNone/>
              <a:defRPr/>
            </a:pPr>
            <a:r>
              <a:rPr lang="en-US" sz="5400" dirty="0" smtClean="0">
                <a:solidFill>
                  <a:srgbClr val="FFFF00"/>
                </a:solidFill>
                <a:effectLst>
                  <a:outerShdw blurRad="38100" dist="38100" dir="2700000" algn="tl">
                    <a:srgbClr val="000000"/>
                  </a:outerShdw>
                </a:effectLst>
              </a:rPr>
              <a:t>Licensing and Certification of Geologists–</a:t>
            </a:r>
          </a:p>
          <a:p>
            <a:pPr marL="0" indent="0" algn="ctr" eaLnBrk="1" hangingPunct="1">
              <a:buFontTx/>
              <a:buNone/>
              <a:defRPr/>
            </a:pPr>
            <a:r>
              <a:rPr lang="en-US" sz="5400" dirty="0" smtClean="0">
                <a:solidFill>
                  <a:srgbClr val="FFFF00"/>
                </a:solidFill>
                <a:effectLst>
                  <a:outerShdw blurRad="38100" dist="38100" dir="2700000" algn="tl">
                    <a:srgbClr val="000000"/>
                  </a:outerShdw>
                </a:effectLst>
              </a:rPr>
              <a:t>Implications for Education</a:t>
            </a:r>
          </a:p>
          <a:p>
            <a:pPr marL="0" indent="0" algn="ctr" eaLnBrk="1" hangingPunct="1">
              <a:buFontTx/>
              <a:buNone/>
              <a:defRPr/>
            </a:pPr>
            <a:r>
              <a:rPr lang="en-US" sz="2800" dirty="0" smtClean="0">
                <a:effectLst>
                  <a:outerShdw blurRad="38100" dist="38100" dir="2700000" algn="tl">
                    <a:srgbClr val="000000"/>
                  </a:outerShdw>
                </a:effectLst>
              </a:rPr>
              <a:t>Presented by</a:t>
            </a:r>
          </a:p>
          <a:p>
            <a:pPr marL="0" indent="0" algn="ctr" eaLnBrk="1" hangingPunct="1">
              <a:buFontTx/>
              <a:buNone/>
              <a:defRPr/>
            </a:pPr>
            <a:r>
              <a:rPr lang="en-US" sz="2800" dirty="0" smtClean="0">
                <a:effectLst>
                  <a:outerShdw blurRad="38100" dist="38100" dir="2700000" algn="tl">
                    <a:srgbClr val="000000"/>
                  </a:outerShdw>
                </a:effectLst>
              </a:rPr>
              <a:t>Jonathan H. Goodwin, PhD.</a:t>
            </a:r>
          </a:p>
          <a:p>
            <a:pPr marL="0" indent="0" algn="ctr" eaLnBrk="1" hangingPunct="1">
              <a:buFontTx/>
              <a:buNone/>
              <a:defRPr/>
            </a:pPr>
            <a:r>
              <a:rPr lang="en-US" sz="2800" dirty="0" smtClean="0">
                <a:effectLst>
                  <a:outerShdw blurRad="38100" dist="38100" dir="2700000" algn="tl">
                    <a:srgbClr val="000000"/>
                  </a:outerShdw>
                </a:effectLst>
              </a:rPr>
              <a:t>Illinois LPG # 196-00331</a:t>
            </a:r>
          </a:p>
          <a:p>
            <a:pPr marL="0" indent="0" algn="ctr" eaLnBrk="1" hangingPunct="1">
              <a:buFontTx/>
              <a:buNone/>
              <a:defRPr/>
            </a:pPr>
            <a:r>
              <a:rPr lang="en-US" sz="2800" dirty="0" smtClean="0">
                <a:effectLst>
                  <a:outerShdw blurRad="38100" dist="38100" dir="2700000" algn="tl">
                    <a:srgbClr val="000000"/>
                  </a:outerShdw>
                </a:effectLst>
              </a:rPr>
              <a:t>CPG # 5173</a:t>
            </a:r>
          </a:p>
        </p:txBody>
      </p:sp>
      <p:pic>
        <p:nvPicPr>
          <p:cNvPr id="7171" name="Picture 4" descr="asblogo sent from Barb"/>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7467600" y="6096000"/>
            <a:ext cx="1676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47990358"/>
      </p:ext>
    </p:extLst>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609600"/>
          </a:xfrm>
        </p:spPr>
        <p:txBody>
          <a:bodyPr/>
          <a:lstStyle/>
          <a:p>
            <a:r>
              <a:rPr lang="en-US" sz="3600" dirty="0" smtClean="0">
                <a:solidFill>
                  <a:srgbClr val="FFFF00"/>
                </a:solidFill>
              </a:rPr>
              <a:t>Content Domains of the Examinations</a:t>
            </a:r>
            <a:endParaRPr lang="en-US" sz="3600" dirty="0">
              <a:solidFill>
                <a:srgbClr val="FFFF00"/>
              </a:solidFill>
            </a:endParaRPr>
          </a:p>
        </p:txBody>
      </p:sp>
      <p:sp>
        <p:nvSpPr>
          <p:cNvPr id="3" name="Content Placeholder 2"/>
          <p:cNvSpPr>
            <a:spLocks noGrp="1"/>
          </p:cNvSpPr>
          <p:nvPr>
            <p:ph idx="1"/>
          </p:nvPr>
        </p:nvSpPr>
        <p:spPr>
          <a:xfrm>
            <a:off x="152400" y="1371600"/>
            <a:ext cx="8839200" cy="4495800"/>
          </a:xfrm>
        </p:spPr>
        <p:txBody>
          <a:bodyPr/>
          <a:lstStyle/>
          <a:p>
            <a:pPr marL="0" indent="0">
              <a:buNone/>
              <a:tabLst>
                <a:tab pos="7600950" algn="r"/>
                <a:tab pos="8572500" algn="r"/>
              </a:tabLst>
            </a:pPr>
            <a:r>
              <a:rPr lang="en-US" sz="1800" dirty="0"/>
              <a:t> </a:t>
            </a:r>
            <a:r>
              <a:rPr lang="en-US" sz="1800" dirty="0" smtClean="0"/>
              <a:t>                                                                                                                Percent  of</a:t>
            </a:r>
            <a:r>
              <a:rPr lang="en-US" sz="1800" u="sng" dirty="0" smtClean="0"/>
              <a:t>                                                                                         </a:t>
            </a:r>
          </a:p>
          <a:p>
            <a:pPr marL="0" indent="0">
              <a:buNone/>
              <a:tabLst>
                <a:tab pos="8572500" algn="r"/>
              </a:tabLst>
            </a:pPr>
            <a:r>
              <a:rPr lang="en-US" sz="1800" u="sng" dirty="0" smtClean="0"/>
              <a:t>Content Domains</a:t>
            </a:r>
            <a:r>
              <a:rPr lang="en-US" sz="1800" dirty="0" smtClean="0"/>
              <a:t>                                                                                 </a:t>
            </a:r>
            <a:r>
              <a:rPr lang="en-US" sz="1800" u="sng" dirty="0" smtClean="0"/>
              <a:t>Items by Domain</a:t>
            </a:r>
          </a:p>
          <a:p>
            <a:pPr marL="0" indent="0">
              <a:buNone/>
              <a:tabLst>
                <a:tab pos="7372350" algn="r"/>
                <a:tab pos="8572500" algn="r"/>
              </a:tabLst>
            </a:pPr>
            <a:r>
              <a:rPr lang="en-US" sz="1800" dirty="0" smtClean="0"/>
              <a:t>                                                                                                               FG%        PG%</a:t>
            </a:r>
          </a:p>
          <a:p>
            <a:pPr>
              <a:buFont typeface="+mj-lt"/>
              <a:buAutoNum type="alphaUcPeriod"/>
              <a:tabLst>
                <a:tab pos="7137400" algn="l"/>
                <a:tab pos="8516938" algn="r"/>
              </a:tabLst>
            </a:pPr>
            <a:r>
              <a:rPr lang="en-US" sz="1800" dirty="0" smtClean="0"/>
              <a:t>General Geology: field geology, geophysics, imagery,	20	21</a:t>
            </a:r>
          </a:p>
          <a:p>
            <a:pPr marL="0" indent="0">
              <a:buNone/>
              <a:tabLst>
                <a:tab pos="8572500" algn="r"/>
              </a:tabLst>
            </a:pPr>
            <a:r>
              <a:rPr lang="en-US" sz="1800" dirty="0" smtClean="0"/>
              <a:t>      modeling, and  graphical methods</a:t>
            </a:r>
          </a:p>
          <a:p>
            <a:pPr marL="0" indent="0">
              <a:buNone/>
              <a:tabLst>
                <a:tab pos="7137400" algn="l"/>
                <a:tab pos="8516938" algn="r"/>
              </a:tabLst>
            </a:pPr>
            <a:r>
              <a:rPr lang="en-US" sz="1800" dirty="0" smtClean="0"/>
              <a:t>B.   Mineralogy, petrology and geochemistry 	11	5</a:t>
            </a:r>
          </a:p>
          <a:p>
            <a:pPr marL="0" indent="0">
              <a:buNone/>
              <a:tabLst>
                <a:tab pos="7137400" algn="l"/>
                <a:tab pos="8516938" algn="r"/>
              </a:tabLst>
            </a:pPr>
            <a:r>
              <a:rPr lang="en-US" sz="1800" dirty="0" smtClean="0"/>
              <a:t>C.   Sedimentology. Stratigraphy &amp; paleontology	12	5</a:t>
            </a:r>
          </a:p>
          <a:p>
            <a:pPr>
              <a:buAutoNum type="alphaUcPeriod" startAt="4"/>
              <a:tabLst>
                <a:tab pos="7137400" algn="l"/>
                <a:tab pos="8516938" algn="r"/>
              </a:tabLst>
            </a:pPr>
            <a:r>
              <a:rPr lang="en-US" sz="1800" dirty="0" smtClean="0"/>
              <a:t> Quaternary geology, geomorphology &amp; surficial processes	13	8</a:t>
            </a:r>
          </a:p>
          <a:p>
            <a:pPr>
              <a:buAutoNum type="alphaUcPeriod" startAt="4"/>
              <a:tabLst>
                <a:tab pos="7137400" algn="l"/>
                <a:tab pos="8516938" algn="r"/>
              </a:tabLst>
            </a:pPr>
            <a:r>
              <a:rPr lang="en-US" sz="1800" dirty="0" smtClean="0"/>
              <a:t> Structure, tectonics &amp; seismology	11	9</a:t>
            </a:r>
          </a:p>
          <a:p>
            <a:pPr>
              <a:buAutoNum type="alphaUcPeriod" startAt="4"/>
              <a:tabLst>
                <a:tab pos="7137400" algn="l"/>
                <a:tab pos="8516938" algn="r"/>
              </a:tabLst>
            </a:pPr>
            <a:r>
              <a:rPr lang="en-US" sz="1800" dirty="0" smtClean="0"/>
              <a:t>Hydrogeology &amp; environmental geochemistry	11	19</a:t>
            </a:r>
          </a:p>
          <a:p>
            <a:pPr>
              <a:buAutoNum type="alphaUcPeriod" startAt="4"/>
              <a:tabLst>
                <a:tab pos="7137400" algn="l"/>
                <a:tab pos="8516938" algn="r"/>
              </a:tabLst>
            </a:pPr>
            <a:r>
              <a:rPr lang="en-US" sz="1800" dirty="0" smtClean="0"/>
              <a:t>Engineering geology	11	17</a:t>
            </a:r>
          </a:p>
          <a:p>
            <a:pPr>
              <a:buAutoNum type="alphaUcPeriod" startAt="4"/>
              <a:tabLst>
                <a:tab pos="7137400" algn="l"/>
                <a:tab pos="8516938" algn="r"/>
              </a:tabLst>
            </a:pPr>
            <a:r>
              <a:rPr lang="en-US" sz="1800" dirty="0" smtClean="0"/>
              <a:t>Economic geology &amp; energy resources geology                                </a:t>
            </a:r>
            <a:r>
              <a:rPr lang="en-US" sz="1800" u="sng" dirty="0" smtClean="0"/>
              <a:t>11</a:t>
            </a:r>
            <a:r>
              <a:rPr lang="en-US" sz="1800" dirty="0" smtClean="0"/>
              <a:t>	</a:t>
            </a:r>
            <a:r>
              <a:rPr lang="en-US" sz="1800" u="sng" dirty="0" smtClean="0"/>
              <a:t>16</a:t>
            </a:r>
          </a:p>
          <a:p>
            <a:pPr marL="0" indent="0">
              <a:buNone/>
              <a:tabLst>
                <a:tab pos="7083425" algn="l"/>
                <a:tab pos="8175625" algn="l"/>
              </a:tabLst>
            </a:pPr>
            <a:r>
              <a:rPr lang="en-US" sz="1800" dirty="0"/>
              <a:t> </a:t>
            </a:r>
            <a:r>
              <a:rPr lang="en-US" sz="1800" dirty="0" smtClean="0"/>
              <a:t>                       TOTALS	100	100</a:t>
            </a:r>
          </a:p>
          <a:p>
            <a:pPr marL="0" indent="0">
              <a:buNone/>
              <a:tabLst>
                <a:tab pos="8572500" algn="r"/>
              </a:tabLst>
            </a:pPr>
            <a:r>
              <a:rPr lang="en-US" sz="1800" dirty="0" smtClean="0"/>
              <a:t>		</a:t>
            </a:r>
            <a:endParaRPr lang="en-US" sz="1800" dirty="0"/>
          </a:p>
        </p:txBody>
      </p:sp>
    </p:spTree>
    <p:extLst>
      <p:ext uri="{BB962C8B-B14F-4D97-AF65-F5344CB8AC3E}">
        <p14:creationId xmlns:p14="http://schemas.microsoft.com/office/powerpoint/2010/main" val="13037463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solidFill>
                  <a:srgbClr val="FFFF00"/>
                </a:solidFill>
              </a:rPr>
              <a:t>Developing and </a:t>
            </a:r>
            <a:r>
              <a:rPr lang="en-US" sz="3600" dirty="0" smtClean="0">
                <a:solidFill>
                  <a:srgbClr val="FFFF00"/>
                </a:solidFill>
              </a:rPr>
              <a:t>“Scoring</a:t>
            </a:r>
            <a:r>
              <a:rPr lang="en-US" sz="3600" dirty="0" smtClean="0">
                <a:solidFill>
                  <a:srgbClr val="FFFF00"/>
                </a:solidFill>
              </a:rPr>
              <a:t>” the Exams</a:t>
            </a:r>
            <a:endParaRPr lang="en-US" sz="3600" dirty="0">
              <a:solidFill>
                <a:srgbClr val="FFFF00"/>
              </a:solidFill>
            </a:endParaRPr>
          </a:p>
        </p:txBody>
      </p:sp>
      <p:sp>
        <p:nvSpPr>
          <p:cNvPr id="3" name="Content Placeholder 2"/>
          <p:cNvSpPr>
            <a:spLocks noGrp="1"/>
          </p:cNvSpPr>
          <p:nvPr>
            <p:ph idx="1"/>
          </p:nvPr>
        </p:nvSpPr>
        <p:spPr>
          <a:xfrm>
            <a:off x="457200" y="1143000"/>
            <a:ext cx="8229600" cy="5486400"/>
          </a:xfrm>
        </p:spPr>
        <p:txBody>
          <a:bodyPr/>
          <a:lstStyle/>
          <a:p>
            <a:r>
              <a:rPr lang="en-US" dirty="0" smtClean="0"/>
              <a:t>Questions for each exam are drawn from large databases for each task statement</a:t>
            </a:r>
          </a:p>
          <a:p>
            <a:r>
              <a:rPr lang="en-US" dirty="0" smtClean="0"/>
              <a:t>Tests are administered twice each year (spring and fall)</a:t>
            </a:r>
          </a:p>
          <a:p>
            <a:r>
              <a:rPr lang="en-US" dirty="0" smtClean="0"/>
              <a:t>Shortly afterward, Subject Matter Experts review the examinations.</a:t>
            </a:r>
          </a:p>
          <a:p>
            <a:r>
              <a:rPr lang="en-US" dirty="0" smtClean="0"/>
              <a:t>If necessary, a question may not be scored, or two answers may be accepted as correct</a:t>
            </a:r>
            <a:endParaRPr lang="en-US" dirty="0"/>
          </a:p>
        </p:txBody>
      </p:sp>
    </p:spTree>
    <p:extLst>
      <p:ext uri="{BB962C8B-B14F-4D97-AF65-F5344CB8AC3E}">
        <p14:creationId xmlns:p14="http://schemas.microsoft.com/office/powerpoint/2010/main" val="18547884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solidFill>
                  <a:srgbClr val="FFFF00"/>
                </a:solidFill>
              </a:rPr>
              <a:t>Developing and </a:t>
            </a:r>
            <a:r>
              <a:rPr lang="en-US" sz="3600" dirty="0" smtClean="0">
                <a:solidFill>
                  <a:srgbClr val="FFFF00"/>
                </a:solidFill>
              </a:rPr>
              <a:t>“Scoring</a:t>
            </a:r>
            <a:r>
              <a:rPr lang="en-US" sz="3600" dirty="0" smtClean="0">
                <a:solidFill>
                  <a:srgbClr val="FFFF00"/>
                </a:solidFill>
              </a:rPr>
              <a:t>” the Exams</a:t>
            </a:r>
            <a:endParaRPr lang="en-US" sz="3600" dirty="0">
              <a:solidFill>
                <a:srgbClr val="FFFF00"/>
              </a:solidFill>
            </a:endParaRPr>
          </a:p>
        </p:txBody>
      </p:sp>
      <p:sp>
        <p:nvSpPr>
          <p:cNvPr id="3" name="Content Placeholder 2"/>
          <p:cNvSpPr>
            <a:spLocks noGrp="1"/>
          </p:cNvSpPr>
          <p:nvPr>
            <p:ph idx="1"/>
          </p:nvPr>
        </p:nvSpPr>
        <p:spPr>
          <a:xfrm>
            <a:off x="457200" y="1295400"/>
            <a:ext cx="8229600" cy="5334000"/>
          </a:xfrm>
        </p:spPr>
        <p:txBody>
          <a:bodyPr/>
          <a:lstStyle/>
          <a:p>
            <a:r>
              <a:rPr lang="en-US" dirty="0" smtClean="0"/>
              <a:t>After review, examination is rescored by the statisticians and the final scores are sent by ASBOG to the licensing boards.  It is up to the licensing boards to inform the candidates.</a:t>
            </a:r>
          </a:p>
          <a:p>
            <a:r>
              <a:rPr lang="en-US" dirty="0" smtClean="0"/>
              <a:t>The next examination to be administered also is carefully reviewed by the SMEs and any poorly worded or otherwise unacceptable questions are replaced.</a:t>
            </a:r>
          </a:p>
          <a:p>
            <a:pPr marL="0" indent="0">
              <a:buNone/>
            </a:pPr>
            <a:endParaRPr lang="en-US" dirty="0"/>
          </a:p>
        </p:txBody>
      </p:sp>
    </p:spTree>
    <p:extLst>
      <p:ext uri="{BB962C8B-B14F-4D97-AF65-F5344CB8AC3E}">
        <p14:creationId xmlns:p14="http://schemas.microsoft.com/office/powerpoint/2010/main" val="37780985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Guidelines for the Examinations</a:t>
            </a:r>
            <a:endParaRPr lang="en-US" dirty="0">
              <a:solidFill>
                <a:srgbClr val="FFFF00"/>
              </a:solidFill>
            </a:endParaRPr>
          </a:p>
        </p:txBody>
      </p:sp>
      <p:sp>
        <p:nvSpPr>
          <p:cNvPr id="3" name="Content Placeholder 2"/>
          <p:cNvSpPr>
            <a:spLocks noGrp="1"/>
          </p:cNvSpPr>
          <p:nvPr>
            <p:ph idx="1"/>
          </p:nvPr>
        </p:nvSpPr>
        <p:spPr>
          <a:xfrm>
            <a:off x="457200" y="1905000"/>
            <a:ext cx="8229600" cy="3733800"/>
          </a:xfrm>
        </p:spPr>
        <p:txBody>
          <a:bodyPr/>
          <a:lstStyle/>
          <a:p>
            <a:r>
              <a:rPr lang="en-US" dirty="0" smtClean="0"/>
              <a:t>Examinations are developed following guidelines in the </a:t>
            </a:r>
            <a:r>
              <a:rPr lang="en-US" u="sng" dirty="0" smtClean="0"/>
              <a:t>Standards for </a:t>
            </a:r>
            <a:r>
              <a:rPr lang="en-US" u="sng" dirty="0"/>
              <a:t>E</a:t>
            </a:r>
            <a:r>
              <a:rPr lang="en-US" u="sng" dirty="0" smtClean="0"/>
              <a:t>ducational and Psychological Testing</a:t>
            </a:r>
            <a:r>
              <a:rPr lang="en-US" dirty="0" smtClean="0"/>
              <a:t> published by American Educational Research Association; American Psychological Association, and National Council on Measurement in Education</a:t>
            </a:r>
          </a:p>
          <a:p>
            <a:endParaRPr lang="en-US" u="sng" dirty="0"/>
          </a:p>
        </p:txBody>
      </p:sp>
    </p:spTree>
    <p:extLst>
      <p:ext uri="{BB962C8B-B14F-4D97-AF65-F5344CB8AC3E}">
        <p14:creationId xmlns:p14="http://schemas.microsoft.com/office/powerpoint/2010/main" val="16107030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38200"/>
          </a:xfrm>
        </p:spPr>
        <p:txBody>
          <a:bodyPr/>
          <a:lstStyle/>
          <a:p>
            <a:r>
              <a:rPr lang="en-US" sz="4800" dirty="0" smtClean="0">
                <a:solidFill>
                  <a:srgbClr val="FFFF00"/>
                </a:solidFill>
                <a:effectLst/>
              </a:rPr>
              <a:t>“Scoring</a:t>
            </a:r>
            <a:r>
              <a:rPr lang="en-US" sz="4800" dirty="0" smtClean="0">
                <a:solidFill>
                  <a:srgbClr val="FFFF00"/>
                </a:solidFill>
                <a:effectLst/>
              </a:rPr>
              <a:t>” the Examinations</a:t>
            </a:r>
            <a:endParaRPr lang="en-US" sz="4800" dirty="0">
              <a:solidFill>
                <a:srgbClr val="FFFF00"/>
              </a:solidFill>
              <a:effectLst/>
            </a:endParaRPr>
          </a:p>
        </p:txBody>
      </p:sp>
      <p:sp>
        <p:nvSpPr>
          <p:cNvPr id="3" name="Content Placeholder 2"/>
          <p:cNvSpPr>
            <a:spLocks noGrp="1"/>
          </p:cNvSpPr>
          <p:nvPr>
            <p:ph idx="1"/>
          </p:nvPr>
        </p:nvSpPr>
        <p:spPr>
          <a:xfrm>
            <a:off x="457200" y="1600200"/>
            <a:ext cx="8229600" cy="4114800"/>
          </a:xfrm>
        </p:spPr>
        <p:txBody>
          <a:bodyPr/>
          <a:lstStyle/>
          <a:p>
            <a:r>
              <a:rPr lang="en-US" dirty="0" smtClean="0"/>
              <a:t>Exams are scored using a “criterion-referenced” procedure that assesses the difficulty level of each test question in relation to the expectation of “minimum competency”</a:t>
            </a:r>
          </a:p>
          <a:p>
            <a:pPr marL="0" indent="0">
              <a:buNone/>
            </a:pPr>
            <a:endParaRPr lang="en-US" dirty="0" smtClean="0"/>
          </a:p>
          <a:p>
            <a:r>
              <a:rPr lang="en-US" dirty="0" smtClean="0">
                <a:solidFill>
                  <a:srgbClr val="FFFF00"/>
                </a:solidFill>
              </a:rPr>
              <a:t>Passing score, under this system, is 70</a:t>
            </a:r>
          </a:p>
          <a:p>
            <a:pPr marL="0" indent="0">
              <a:buNone/>
            </a:pPr>
            <a:endParaRPr lang="en-US" dirty="0"/>
          </a:p>
        </p:txBody>
      </p:sp>
    </p:spTree>
    <p:extLst>
      <p:ext uri="{BB962C8B-B14F-4D97-AF65-F5344CB8AC3E}">
        <p14:creationId xmlns:p14="http://schemas.microsoft.com/office/powerpoint/2010/main" val="33244833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 name="Group 2"/>
          <p:cNvGrpSpPr>
            <a:grpSpLocks noChangeAspect="1"/>
          </p:cNvGrpSpPr>
          <p:nvPr/>
        </p:nvGrpSpPr>
        <p:grpSpPr bwMode="auto">
          <a:xfrm>
            <a:off x="76200" y="-200025"/>
            <a:ext cx="8991600" cy="7058025"/>
            <a:chOff x="96" y="0"/>
            <a:chExt cx="5664" cy="4446"/>
          </a:xfrm>
        </p:grpSpPr>
        <p:sp>
          <p:nvSpPr>
            <p:cNvPr id="164" name="AutoShape 3"/>
            <p:cNvSpPr>
              <a:spLocks noChangeAspect="1" noChangeArrowheads="1" noTextEdit="1"/>
            </p:cNvSpPr>
            <p:nvPr/>
          </p:nvSpPr>
          <p:spPr bwMode="auto">
            <a:xfrm>
              <a:off x="96" y="0"/>
              <a:ext cx="5664" cy="4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65" name="Rectangle 4"/>
            <p:cNvSpPr>
              <a:spLocks noChangeArrowheads="1"/>
            </p:cNvSpPr>
            <p:nvPr/>
          </p:nvSpPr>
          <p:spPr bwMode="auto">
            <a:xfrm>
              <a:off x="517" y="1341"/>
              <a:ext cx="5141" cy="2410"/>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66" name="Line 5"/>
            <p:cNvSpPr>
              <a:spLocks noChangeShapeType="1"/>
            </p:cNvSpPr>
            <p:nvPr/>
          </p:nvSpPr>
          <p:spPr bwMode="auto">
            <a:xfrm>
              <a:off x="517" y="3510"/>
              <a:ext cx="5141"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7" name="Line 6"/>
            <p:cNvSpPr>
              <a:spLocks noChangeShapeType="1"/>
            </p:cNvSpPr>
            <p:nvPr/>
          </p:nvSpPr>
          <p:spPr bwMode="auto">
            <a:xfrm>
              <a:off x="517" y="3269"/>
              <a:ext cx="5141"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8" name="Line 7"/>
            <p:cNvSpPr>
              <a:spLocks noChangeShapeType="1"/>
            </p:cNvSpPr>
            <p:nvPr/>
          </p:nvSpPr>
          <p:spPr bwMode="auto">
            <a:xfrm>
              <a:off x="517" y="3028"/>
              <a:ext cx="5141"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9" name="Line 8"/>
            <p:cNvSpPr>
              <a:spLocks noChangeShapeType="1"/>
            </p:cNvSpPr>
            <p:nvPr/>
          </p:nvSpPr>
          <p:spPr bwMode="auto">
            <a:xfrm>
              <a:off x="517" y="2787"/>
              <a:ext cx="5141"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0" name="Line 9"/>
            <p:cNvSpPr>
              <a:spLocks noChangeShapeType="1"/>
            </p:cNvSpPr>
            <p:nvPr/>
          </p:nvSpPr>
          <p:spPr bwMode="auto">
            <a:xfrm>
              <a:off x="517" y="2546"/>
              <a:ext cx="5141"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1" name="Line 10"/>
            <p:cNvSpPr>
              <a:spLocks noChangeShapeType="1"/>
            </p:cNvSpPr>
            <p:nvPr/>
          </p:nvSpPr>
          <p:spPr bwMode="auto">
            <a:xfrm>
              <a:off x="517" y="2305"/>
              <a:ext cx="5141"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2" name="Line 11"/>
            <p:cNvSpPr>
              <a:spLocks noChangeShapeType="1"/>
            </p:cNvSpPr>
            <p:nvPr/>
          </p:nvSpPr>
          <p:spPr bwMode="auto">
            <a:xfrm>
              <a:off x="517" y="2064"/>
              <a:ext cx="5141"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3" name="Line 12"/>
            <p:cNvSpPr>
              <a:spLocks noChangeShapeType="1"/>
            </p:cNvSpPr>
            <p:nvPr/>
          </p:nvSpPr>
          <p:spPr bwMode="auto">
            <a:xfrm>
              <a:off x="517" y="1823"/>
              <a:ext cx="5141"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 name="Line 13"/>
            <p:cNvSpPr>
              <a:spLocks noChangeShapeType="1"/>
            </p:cNvSpPr>
            <p:nvPr/>
          </p:nvSpPr>
          <p:spPr bwMode="auto">
            <a:xfrm>
              <a:off x="517" y="1582"/>
              <a:ext cx="5141"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5" name="Line 14"/>
            <p:cNvSpPr>
              <a:spLocks noChangeShapeType="1"/>
            </p:cNvSpPr>
            <p:nvPr/>
          </p:nvSpPr>
          <p:spPr bwMode="auto">
            <a:xfrm>
              <a:off x="517" y="1341"/>
              <a:ext cx="5141"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6" name="Line 15"/>
            <p:cNvSpPr>
              <a:spLocks noChangeShapeType="1"/>
            </p:cNvSpPr>
            <p:nvPr/>
          </p:nvSpPr>
          <p:spPr bwMode="auto">
            <a:xfrm>
              <a:off x="1373" y="1341"/>
              <a:ext cx="0" cy="241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7" name="Line 16"/>
            <p:cNvSpPr>
              <a:spLocks noChangeShapeType="1"/>
            </p:cNvSpPr>
            <p:nvPr/>
          </p:nvSpPr>
          <p:spPr bwMode="auto">
            <a:xfrm>
              <a:off x="2230" y="1341"/>
              <a:ext cx="0" cy="241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8" name="Line 17"/>
            <p:cNvSpPr>
              <a:spLocks noChangeShapeType="1"/>
            </p:cNvSpPr>
            <p:nvPr/>
          </p:nvSpPr>
          <p:spPr bwMode="auto">
            <a:xfrm>
              <a:off x="3088" y="1341"/>
              <a:ext cx="0" cy="241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9" name="Line 18"/>
            <p:cNvSpPr>
              <a:spLocks noChangeShapeType="1"/>
            </p:cNvSpPr>
            <p:nvPr/>
          </p:nvSpPr>
          <p:spPr bwMode="auto">
            <a:xfrm>
              <a:off x="3944" y="1341"/>
              <a:ext cx="0" cy="241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0" name="Line 19"/>
            <p:cNvSpPr>
              <a:spLocks noChangeShapeType="1"/>
            </p:cNvSpPr>
            <p:nvPr/>
          </p:nvSpPr>
          <p:spPr bwMode="auto">
            <a:xfrm>
              <a:off x="4801" y="1341"/>
              <a:ext cx="0" cy="241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1" name="Line 20"/>
            <p:cNvSpPr>
              <a:spLocks noChangeShapeType="1"/>
            </p:cNvSpPr>
            <p:nvPr/>
          </p:nvSpPr>
          <p:spPr bwMode="auto">
            <a:xfrm>
              <a:off x="5658" y="1341"/>
              <a:ext cx="0" cy="241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2" name="Rectangle 21"/>
            <p:cNvSpPr>
              <a:spLocks noChangeArrowheads="1"/>
            </p:cNvSpPr>
            <p:nvPr/>
          </p:nvSpPr>
          <p:spPr bwMode="auto">
            <a:xfrm>
              <a:off x="517" y="1341"/>
              <a:ext cx="5141" cy="2410"/>
            </a:xfrm>
            <a:prstGeom prst="rect">
              <a:avLst/>
            </a:prstGeom>
            <a:noFill/>
            <a:ln w="11113">
              <a:solidFill>
                <a:srgbClr val="80808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3" name="Line 22"/>
            <p:cNvSpPr>
              <a:spLocks noChangeShapeType="1"/>
            </p:cNvSpPr>
            <p:nvPr/>
          </p:nvSpPr>
          <p:spPr bwMode="auto">
            <a:xfrm>
              <a:off x="517" y="1341"/>
              <a:ext cx="0" cy="241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 name="Line 23"/>
            <p:cNvSpPr>
              <a:spLocks noChangeShapeType="1"/>
            </p:cNvSpPr>
            <p:nvPr/>
          </p:nvSpPr>
          <p:spPr bwMode="auto">
            <a:xfrm>
              <a:off x="487" y="3751"/>
              <a:ext cx="3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5" name="Line 24"/>
            <p:cNvSpPr>
              <a:spLocks noChangeShapeType="1"/>
            </p:cNvSpPr>
            <p:nvPr/>
          </p:nvSpPr>
          <p:spPr bwMode="auto">
            <a:xfrm>
              <a:off x="487" y="3510"/>
              <a:ext cx="3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6" name="Line 25"/>
            <p:cNvSpPr>
              <a:spLocks noChangeShapeType="1"/>
            </p:cNvSpPr>
            <p:nvPr/>
          </p:nvSpPr>
          <p:spPr bwMode="auto">
            <a:xfrm>
              <a:off x="487" y="3269"/>
              <a:ext cx="3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7" name="Line 26"/>
            <p:cNvSpPr>
              <a:spLocks noChangeShapeType="1"/>
            </p:cNvSpPr>
            <p:nvPr/>
          </p:nvSpPr>
          <p:spPr bwMode="auto">
            <a:xfrm>
              <a:off x="487" y="3028"/>
              <a:ext cx="3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8" name="Line 27"/>
            <p:cNvSpPr>
              <a:spLocks noChangeShapeType="1"/>
            </p:cNvSpPr>
            <p:nvPr/>
          </p:nvSpPr>
          <p:spPr bwMode="auto">
            <a:xfrm>
              <a:off x="487" y="2787"/>
              <a:ext cx="3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9" name="Line 28"/>
            <p:cNvSpPr>
              <a:spLocks noChangeShapeType="1"/>
            </p:cNvSpPr>
            <p:nvPr/>
          </p:nvSpPr>
          <p:spPr bwMode="auto">
            <a:xfrm>
              <a:off x="487" y="2546"/>
              <a:ext cx="3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0" name="Line 29"/>
            <p:cNvSpPr>
              <a:spLocks noChangeShapeType="1"/>
            </p:cNvSpPr>
            <p:nvPr/>
          </p:nvSpPr>
          <p:spPr bwMode="auto">
            <a:xfrm>
              <a:off x="487" y="2305"/>
              <a:ext cx="3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1" name="Line 30"/>
            <p:cNvSpPr>
              <a:spLocks noChangeShapeType="1"/>
            </p:cNvSpPr>
            <p:nvPr/>
          </p:nvSpPr>
          <p:spPr bwMode="auto">
            <a:xfrm>
              <a:off x="487" y="2064"/>
              <a:ext cx="3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2" name="Line 31"/>
            <p:cNvSpPr>
              <a:spLocks noChangeShapeType="1"/>
            </p:cNvSpPr>
            <p:nvPr/>
          </p:nvSpPr>
          <p:spPr bwMode="auto">
            <a:xfrm>
              <a:off x="487" y="1823"/>
              <a:ext cx="3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3" name="Line 32"/>
            <p:cNvSpPr>
              <a:spLocks noChangeShapeType="1"/>
            </p:cNvSpPr>
            <p:nvPr/>
          </p:nvSpPr>
          <p:spPr bwMode="auto">
            <a:xfrm>
              <a:off x="487" y="1582"/>
              <a:ext cx="3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 name="Line 33"/>
            <p:cNvSpPr>
              <a:spLocks noChangeShapeType="1"/>
            </p:cNvSpPr>
            <p:nvPr/>
          </p:nvSpPr>
          <p:spPr bwMode="auto">
            <a:xfrm>
              <a:off x="487" y="1341"/>
              <a:ext cx="3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 name="Line 34"/>
            <p:cNvSpPr>
              <a:spLocks noChangeShapeType="1"/>
            </p:cNvSpPr>
            <p:nvPr/>
          </p:nvSpPr>
          <p:spPr bwMode="auto">
            <a:xfrm>
              <a:off x="517" y="3751"/>
              <a:ext cx="5141"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 name="Line 35"/>
            <p:cNvSpPr>
              <a:spLocks noChangeShapeType="1"/>
            </p:cNvSpPr>
            <p:nvPr/>
          </p:nvSpPr>
          <p:spPr bwMode="auto">
            <a:xfrm flipV="1">
              <a:off x="517" y="3751"/>
              <a:ext cx="0" cy="3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7" name="Line 36"/>
            <p:cNvSpPr>
              <a:spLocks noChangeShapeType="1"/>
            </p:cNvSpPr>
            <p:nvPr/>
          </p:nvSpPr>
          <p:spPr bwMode="auto">
            <a:xfrm flipV="1">
              <a:off x="1373" y="3751"/>
              <a:ext cx="0" cy="3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8" name="Line 37"/>
            <p:cNvSpPr>
              <a:spLocks noChangeShapeType="1"/>
            </p:cNvSpPr>
            <p:nvPr/>
          </p:nvSpPr>
          <p:spPr bwMode="auto">
            <a:xfrm flipV="1">
              <a:off x="2230" y="3751"/>
              <a:ext cx="0" cy="3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9" name="Line 38"/>
            <p:cNvSpPr>
              <a:spLocks noChangeShapeType="1"/>
            </p:cNvSpPr>
            <p:nvPr/>
          </p:nvSpPr>
          <p:spPr bwMode="auto">
            <a:xfrm flipV="1">
              <a:off x="3088" y="3751"/>
              <a:ext cx="0" cy="3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0" name="Line 39"/>
            <p:cNvSpPr>
              <a:spLocks noChangeShapeType="1"/>
            </p:cNvSpPr>
            <p:nvPr/>
          </p:nvSpPr>
          <p:spPr bwMode="auto">
            <a:xfrm flipV="1">
              <a:off x="3944" y="3751"/>
              <a:ext cx="0" cy="3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1" name="Line 40"/>
            <p:cNvSpPr>
              <a:spLocks noChangeShapeType="1"/>
            </p:cNvSpPr>
            <p:nvPr/>
          </p:nvSpPr>
          <p:spPr bwMode="auto">
            <a:xfrm flipV="1">
              <a:off x="4801" y="3751"/>
              <a:ext cx="0" cy="3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2" name="Line 41"/>
            <p:cNvSpPr>
              <a:spLocks noChangeShapeType="1"/>
            </p:cNvSpPr>
            <p:nvPr/>
          </p:nvSpPr>
          <p:spPr bwMode="auto">
            <a:xfrm flipV="1">
              <a:off x="5658" y="3751"/>
              <a:ext cx="0" cy="3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3" name="Freeform 42"/>
            <p:cNvSpPr>
              <a:spLocks/>
            </p:cNvSpPr>
            <p:nvPr/>
          </p:nvSpPr>
          <p:spPr bwMode="auto">
            <a:xfrm>
              <a:off x="945" y="2305"/>
              <a:ext cx="4284" cy="121"/>
            </a:xfrm>
            <a:custGeom>
              <a:avLst/>
              <a:gdLst>
                <a:gd name="T0" fmla="*/ 0 w 4685"/>
                <a:gd name="T1" fmla="*/ 0 h 126"/>
                <a:gd name="T2" fmla="*/ 717 w 4685"/>
                <a:gd name="T3" fmla="*/ 45 h 126"/>
                <a:gd name="T4" fmla="*/ 1433 w 4685"/>
                <a:gd name="T5" fmla="*/ 111 h 126"/>
                <a:gd name="T6" fmla="*/ 2149 w 4685"/>
                <a:gd name="T7" fmla="*/ 67 h 126"/>
                <a:gd name="T8" fmla="*/ 2866 w 4685"/>
                <a:gd name="T9" fmla="*/ 23 h 126"/>
                <a:gd name="T10" fmla="*/ 3582 w 4685"/>
                <a:gd name="T11" fmla="*/ 45 h 126"/>
                <a:gd name="T12" fmla="*/ 0 60000 65536"/>
                <a:gd name="T13" fmla="*/ 0 60000 65536"/>
                <a:gd name="T14" fmla="*/ 0 60000 65536"/>
                <a:gd name="T15" fmla="*/ 0 60000 65536"/>
                <a:gd name="T16" fmla="*/ 0 60000 65536"/>
                <a:gd name="T17" fmla="*/ 0 60000 65536"/>
                <a:gd name="T18" fmla="*/ 0 w 4685"/>
                <a:gd name="T19" fmla="*/ 0 h 126"/>
                <a:gd name="T20" fmla="*/ 4685 w 4685"/>
                <a:gd name="T21" fmla="*/ 126 h 126"/>
              </a:gdLst>
              <a:ahLst/>
              <a:cxnLst>
                <a:cxn ang="T12">
                  <a:pos x="T0" y="T1"/>
                </a:cxn>
                <a:cxn ang="T13">
                  <a:pos x="T2" y="T3"/>
                </a:cxn>
                <a:cxn ang="T14">
                  <a:pos x="T4" y="T5"/>
                </a:cxn>
                <a:cxn ang="T15">
                  <a:pos x="T6" y="T7"/>
                </a:cxn>
                <a:cxn ang="T16">
                  <a:pos x="T8" y="T9"/>
                </a:cxn>
                <a:cxn ang="T17">
                  <a:pos x="T10" y="T11"/>
                </a:cxn>
              </a:cxnLst>
              <a:rect l="T18" t="T19" r="T20" b="T21"/>
              <a:pathLst>
                <a:path w="4685" h="126">
                  <a:moveTo>
                    <a:pt x="0" y="0"/>
                  </a:moveTo>
                  <a:lnTo>
                    <a:pt x="937" y="51"/>
                  </a:lnTo>
                  <a:lnTo>
                    <a:pt x="1874" y="126"/>
                  </a:lnTo>
                  <a:lnTo>
                    <a:pt x="2811" y="76"/>
                  </a:lnTo>
                  <a:lnTo>
                    <a:pt x="3748" y="26"/>
                  </a:lnTo>
                  <a:lnTo>
                    <a:pt x="4685" y="51"/>
                  </a:lnTo>
                </a:path>
              </a:pathLst>
            </a:custGeom>
            <a:noFill/>
            <a:ln w="11113">
              <a:solidFill>
                <a:srgbClr val="0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4" name="Freeform 43"/>
            <p:cNvSpPr>
              <a:spLocks/>
            </p:cNvSpPr>
            <p:nvPr/>
          </p:nvSpPr>
          <p:spPr bwMode="auto">
            <a:xfrm>
              <a:off x="945" y="1968"/>
              <a:ext cx="4284" cy="120"/>
            </a:xfrm>
            <a:custGeom>
              <a:avLst/>
              <a:gdLst>
                <a:gd name="T0" fmla="*/ 0 w 4685"/>
                <a:gd name="T1" fmla="*/ 110 h 125"/>
                <a:gd name="T2" fmla="*/ 717 w 4685"/>
                <a:gd name="T3" fmla="*/ 0 h 125"/>
                <a:gd name="T4" fmla="*/ 1433 w 4685"/>
                <a:gd name="T5" fmla="*/ 88 h 125"/>
                <a:gd name="T6" fmla="*/ 2149 w 4685"/>
                <a:gd name="T7" fmla="*/ 66 h 125"/>
                <a:gd name="T8" fmla="*/ 2866 w 4685"/>
                <a:gd name="T9" fmla="*/ 66 h 125"/>
                <a:gd name="T10" fmla="*/ 3582 w 4685"/>
                <a:gd name="T11" fmla="*/ 44 h 125"/>
                <a:gd name="T12" fmla="*/ 0 60000 65536"/>
                <a:gd name="T13" fmla="*/ 0 60000 65536"/>
                <a:gd name="T14" fmla="*/ 0 60000 65536"/>
                <a:gd name="T15" fmla="*/ 0 60000 65536"/>
                <a:gd name="T16" fmla="*/ 0 60000 65536"/>
                <a:gd name="T17" fmla="*/ 0 60000 65536"/>
                <a:gd name="T18" fmla="*/ 0 w 4685"/>
                <a:gd name="T19" fmla="*/ 0 h 125"/>
                <a:gd name="T20" fmla="*/ 4685 w 4685"/>
                <a:gd name="T21" fmla="*/ 125 h 125"/>
              </a:gdLst>
              <a:ahLst/>
              <a:cxnLst>
                <a:cxn ang="T12">
                  <a:pos x="T0" y="T1"/>
                </a:cxn>
                <a:cxn ang="T13">
                  <a:pos x="T2" y="T3"/>
                </a:cxn>
                <a:cxn ang="T14">
                  <a:pos x="T4" y="T5"/>
                </a:cxn>
                <a:cxn ang="T15">
                  <a:pos x="T6" y="T7"/>
                </a:cxn>
                <a:cxn ang="T16">
                  <a:pos x="T8" y="T9"/>
                </a:cxn>
                <a:cxn ang="T17">
                  <a:pos x="T10" y="T11"/>
                </a:cxn>
              </a:cxnLst>
              <a:rect l="T18" t="T19" r="T20" b="T21"/>
              <a:pathLst>
                <a:path w="4685" h="125">
                  <a:moveTo>
                    <a:pt x="0" y="125"/>
                  </a:moveTo>
                  <a:lnTo>
                    <a:pt x="937" y="0"/>
                  </a:lnTo>
                  <a:lnTo>
                    <a:pt x="1874" y="100"/>
                  </a:lnTo>
                  <a:lnTo>
                    <a:pt x="2811" y="75"/>
                  </a:lnTo>
                  <a:lnTo>
                    <a:pt x="3748" y="75"/>
                  </a:lnTo>
                  <a:lnTo>
                    <a:pt x="4685" y="50"/>
                  </a:lnTo>
                </a:path>
              </a:pathLst>
            </a:custGeom>
            <a:noFill/>
            <a:ln w="11113">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5" name="Freeform 44"/>
            <p:cNvSpPr>
              <a:spLocks/>
            </p:cNvSpPr>
            <p:nvPr/>
          </p:nvSpPr>
          <p:spPr bwMode="auto">
            <a:xfrm>
              <a:off x="945" y="1944"/>
              <a:ext cx="4284" cy="217"/>
            </a:xfrm>
            <a:custGeom>
              <a:avLst/>
              <a:gdLst>
                <a:gd name="T0" fmla="*/ 0 w 4685"/>
                <a:gd name="T1" fmla="*/ 0 h 226"/>
                <a:gd name="T2" fmla="*/ 717 w 4685"/>
                <a:gd name="T3" fmla="*/ 178 h 226"/>
                <a:gd name="T4" fmla="*/ 1433 w 4685"/>
                <a:gd name="T5" fmla="*/ 200 h 226"/>
                <a:gd name="T6" fmla="*/ 2149 w 4685"/>
                <a:gd name="T7" fmla="*/ 156 h 226"/>
                <a:gd name="T8" fmla="*/ 2866 w 4685"/>
                <a:gd name="T9" fmla="*/ 178 h 226"/>
                <a:gd name="T10" fmla="*/ 3582 w 4685"/>
                <a:gd name="T11" fmla="*/ 110 h 226"/>
                <a:gd name="T12" fmla="*/ 0 60000 65536"/>
                <a:gd name="T13" fmla="*/ 0 60000 65536"/>
                <a:gd name="T14" fmla="*/ 0 60000 65536"/>
                <a:gd name="T15" fmla="*/ 0 60000 65536"/>
                <a:gd name="T16" fmla="*/ 0 60000 65536"/>
                <a:gd name="T17" fmla="*/ 0 60000 65536"/>
                <a:gd name="T18" fmla="*/ 0 w 4685"/>
                <a:gd name="T19" fmla="*/ 0 h 226"/>
                <a:gd name="T20" fmla="*/ 4685 w 4685"/>
                <a:gd name="T21" fmla="*/ 226 h 226"/>
              </a:gdLst>
              <a:ahLst/>
              <a:cxnLst>
                <a:cxn ang="T12">
                  <a:pos x="T0" y="T1"/>
                </a:cxn>
                <a:cxn ang="T13">
                  <a:pos x="T2" y="T3"/>
                </a:cxn>
                <a:cxn ang="T14">
                  <a:pos x="T4" y="T5"/>
                </a:cxn>
                <a:cxn ang="T15">
                  <a:pos x="T6" y="T7"/>
                </a:cxn>
                <a:cxn ang="T16">
                  <a:pos x="T8" y="T9"/>
                </a:cxn>
                <a:cxn ang="T17">
                  <a:pos x="T10" y="T11"/>
                </a:cxn>
              </a:cxnLst>
              <a:rect l="T18" t="T19" r="T20" b="T21"/>
              <a:pathLst>
                <a:path w="4685" h="226">
                  <a:moveTo>
                    <a:pt x="0" y="0"/>
                  </a:moveTo>
                  <a:lnTo>
                    <a:pt x="937" y="201"/>
                  </a:lnTo>
                  <a:lnTo>
                    <a:pt x="1874" y="226"/>
                  </a:lnTo>
                  <a:lnTo>
                    <a:pt x="2811" y="176"/>
                  </a:lnTo>
                  <a:lnTo>
                    <a:pt x="3748" y="201"/>
                  </a:lnTo>
                  <a:lnTo>
                    <a:pt x="4685" y="125"/>
                  </a:lnTo>
                </a:path>
              </a:pathLst>
            </a:custGeom>
            <a:noFill/>
            <a:ln w="11113">
              <a:solidFill>
                <a:srgbClr val="0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6" name="Freeform 45"/>
            <p:cNvSpPr>
              <a:spLocks/>
            </p:cNvSpPr>
            <p:nvPr/>
          </p:nvSpPr>
          <p:spPr bwMode="auto">
            <a:xfrm>
              <a:off x="945" y="1775"/>
              <a:ext cx="4284" cy="72"/>
            </a:xfrm>
            <a:custGeom>
              <a:avLst/>
              <a:gdLst>
                <a:gd name="T0" fmla="*/ 0 w 4685"/>
                <a:gd name="T1" fmla="*/ 44 h 75"/>
                <a:gd name="T2" fmla="*/ 717 w 4685"/>
                <a:gd name="T3" fmla="*/ 0 h 75"/>
                <a:gd name="T4" fmla="*/ 1433 w 4685"/>
                <a:gd name="T5" fmla="*/ 22 h 75"/>
                <a:gd name="T6" fmla="*/ 2149 w 4685"/>
                <a:gd name="T7" fmla="*/ 66 h 75"/>
                <a:gd name="T8" fmla="*/ 2866 w 4685"/>
                <a:gd name="T9" fmla="*/ 22 h 75"/>
                <a:gd name="T10" fmla="*/ 3582 w 4685"/>
                <a:gd name="T11" fmla="*/ 44 h 75"/>
                <a:gd name="T12" fmla="*/ 0 60000 65536"/>
                <a:gd name="T13" fmla="*/ 0 60000 65536"/>
                <a:gd name="T14" fmla="*/ 0 60000 65536"/>
                <a:gd name="T15" fmla="*/ 0 60000 65536"/>
                <a:gd name="T16" fmla="*/ 0 60000 65536"/>
                <a:gd name="T17" fmla="*/ 0 60000 65536"/>
                <a:gd name="T18" fmla="*/ 0 w 4685"/>
                <a:gd name="T19" fmla="*/ 0 h 75"/>
                <a:gd name="T20" fmla="*/ 4685 w 4685"/>
                <a:gd name="T21" fmla="*/ 75 h 75"/>
              </a:gdLst>
              <a:ahLst/>
              <a:cxnLst>
                <a:cxn ang="T12">
                  <a:pos x="T0" y="T1"/>
                </a:cxn>
                <a:cxn ang="T13">
                  <a:pos x="T2" y="T3"/>
                </a:cxn>
                <a:cxn ang="T14">
                  <a:pos x="T4" y="T5"/>
                </a:cxn>
                <a:cxn ang="T15">
                  <a:pos x="T6" y="T7"/>
                </a:cxn>
                <a:cxn ang="T16">
                  <a:pos x="T8" y="T9"/>
                </a:cxn>
                <a:cxn ang="T17">
                  <a:pos x="T10" y="T11"/>
                </a:cxn>
              </a:cxnLst>
              <a:rect l="T18" t="T19" r="T20" b="T21"/>
              <a:pathLst>
                <a:path w="4685" h="75">
                  <a:moveTo>
                    <a:pt x="0" y="50"/>
                  </a:moveTo>
                  <a:lnTo>
                    <a:pt x="937" y="0"/>
                  </a:lnTo>
                  <a:lnTo>
                    <a:pt x="1874" y="25"/>
                  </a:lnTo>
                  <a:lnTo>
                    <a:pt x="2811" y="75"/>
                  </a:lnTo>
                  <a:lnTo>
                    <a:pt x="3748" y="25"/>
                  </a:lnTo>
                  <a:lnTo>
                    <a:pt x="4685" y="50"/>
                  </a:lnTo>
                </a:path>
              </a:pathLst>
            </a:custGeom>
            <a:noFill/>
            <a:ln w="11113">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7" name="Freeform 46"/>
            <p:cNvSpPr>
              <a:spLocks/>
            </p:cNvSpPr>
            <p:nvPr/>
          </p:nvSpPr>
          <p:spPr bwMode="auto">
            <a:xfrm>
              <a:off x="911" y="2268"/>
              <a:ext cx="69" cy="73"/>
            </a:xfrm>
            <a:custGeom>
              <a:avLst/>
              <a:gdLst>
                <a:gd name="T0" fmla="*/ 8 w 139"/>
                <a:gd name="T1" fmla="*/ 0 h 146"/>
                <a:gd name="T2" fmla="*/ 17 w 139"/>
                <a:gd name="T3" fmla="*/ 9 h 146"/>
                <a:gd name="T4" fmla="*/ 8 w 139"/>
                <a:gd name="T5" fmla="*/ 18 h 146"/>
                <a:gd name="T6" fmla="*/ 0 w 139"/>
                <a:gd name="T7" fmla="*/ 9 h 146"/>
                <a:gd name="T8" fmla="*/ 8 w 139"/>
                <a:gd name="T9" fmla="*/ 0 h 146"/>
                <a:gd name="T10" fmla="*/ 0 60000 65536"/>
                <a:gd name="T11" fmla="*/ 0 60000 65536"/>
                <a:gd name="T12" fmla="*/ 0 60000 65536"/>
                <a:gd name="T13" fmla="*/ 0 60000 65536"/>
                <a:gd name="T14" fmla="*/ 0 60000 65536"/>
                <a:gd name="T15" fmla="*/ 0 w 139"/>
                <a:gd name="T16" fmla="*/ 0 h 146"/>
                <a:gd name="T17" fmla="*/ 139 w 139"/>
                <a:gd name="T18" fmla="*/ 146 h 146"/>
              </a:gdLst>
              <a:ahLst/>
              <a:cxnLst>
                <a:cxn ang="T10">
                  <a:pos x="T0" y="T1"/>
                </a:cxn>
                <a:cxn ang="T11">
                  <a:pos x="T2" y="T3"/>
                </a:cxn>
                <a:cxn ang="T12">
                  <a:pos x="T4" y="T5"/>
                </a:cxn>
                <a:cxn ang="T13">
                  <a:pos x="T6" y="T7"/>
                </a:cxn>
                <a:cxn ang="T14">
                  <a:pos x="T8" y="T9"/>
                </a:cxn>
              </a:cxnLst>
              <a:rect l="T15" t="T16" r="T17" b="T18"/>
              <a:pathLst>
                <a:path w="139" h="146">
                  <a:moveTo>
                    <a:pt x="70" y="0"/>
                  </a:moveTo>
                  <a:lnTo>
                    <a:pt x="139" y="73"/>
                  </a:lnTo>
                  <a:lnTo>
                    <a:pt x="70" y="146"/>
                  </a:lnTo>
                  <a:lnTo>
                    <a:pt x="0" y="73"/>
                  </a:lnTo>
                  <a:lnTo>
                    <a:pt x="70" y="0"/>
                  </a:lnTo>
                  <a:close/>
                </a:path>
              </a:pathLst>
            </a:custGeom>
            <a:solidFill>
              <a:srgbClr val="000080"/>
            </a:solidFill>
            <a:ln w="11113">
              <a:solidFill>
                <a:srgbClr val="000080"/>
              </a:solidFill>
              <a:prstDash val="solid"/>
              <a:round/>
              <a:headEnd/>
              <a:tailEnd/>
            </a:ln>
          </p:spPr>
          <p:txBody>
            <a:bodyPr/>
            <a:lstStyle/>
            <a:p>
              <a:endParaRPr lang="en-US"/>
            </a:p>
          </p:txBody>
        </p:sp>
        <p:sp>
          <p:nvSpPr>
            <p:cNvPr id="208" name="Freeform 47"/>
            <p:cNvSpPr>
              <a:spLocks/>
            </p:cNvSpPr>
            <p:nvPr/>
          </p:nvSpPr>
          <p:spPr bwMode="auto">
            <a:xfrm>
              <a:off x="1767" y="2317"/>
              <a:ext cx="70" cy="73"/>
            </a:xfrm>
            <a:custGeom>
              <a:avLst/>
              <a:gdLst>
                <a:gd name="T0" fmla="*/ 9 w 139"/>
                <a:gd name="T1" fmla="*/ 0 h 146"/>
                <a:gd name="T2" fmla="*/ 18 w 139"/>
                <a:gd name="T3" fmla="*/ 9 h 146"/>
                <a:gd name="T4" fmla="*/ 9 w 139"/>
                <a:gd name="T5" fmla="*/ 18 h 146"/>
                <a:gd name="T6" fmla="*/ 0 w 139"/>
                <a:gd name="T7" fmla="*/ 9 h 146"/>
                <a:gd name="T8" fmla="*/ 9 w 139"/>
                <a:gd name="T9" fmla="*/ 0 h 146"/>
                <a:gd name="T10" fmla="*/ 0 60000 65536"/>
                <a:gd name="T11" fmla="*/ 0 60000 65536"/>
                <a:gd name="T12" fmla="*/ 0 60000 65536"/>
                <a:gd name="T13" fmla="*/ 0 60000 65536"/>
                <a:gd name="T14" fmla="*/ 0 60000 65536"/>
                <a:gd name="T15" fmla="*/ 0 w 139"/>
                <a:gd name="T16" fmla="*/ 0 h 146"/>
                <a:gd name="T17" fmla="*/ 139 w 139"/>
                <a:gd name="T18" fmla="*/ 146 h 146"/>
              </a:gdLst>
              <a:ahLst/>
              <a:cxnLst>
                <a:cxn ang="T10">
                  <a:pos x="T0" y="T1"/>
                </a:cxn>
                <a:cxn ang="T11">
                  <a:pos x="T2" y="T3"/>
                </a:cxn>
                <a:cxn ang="T12">
                  <a:pos x="T4" y="T5"/>
                </a:cxn>
                <a:cxn ang="T13">
                  <a:pos x="T6" y="T7"/>
                </a:cxn>
                <a:cxn ang="T14">
                  <a:pos x="T8" y="T9"/>
                </a:cxn>
              </a:cxnLst>
              <a:rect l="T15" t="T16" r="T17" b="T18"/>
              <a:pathLst>
                <a:path w="139" h="146">
                  <a:moveTo>
                    <a:pt x="69" y="0"/>
                  </a:moveTo>
                  <a:lnTo>
                    <a:pt x="139" y="73"/>
                  </a:lnTo>
                  <a:lnTo>
                    <a:pt x="69" y="146"/>
                  </a:lnTo>
                  <a:lnTo>
                    <a:pt x="0" y="73"/>
                  </a:lnTo>
                  <a:lnTo>
                    <a:pt x="69" y="0"/>
                  </a:lnTo>
                  <a:close/>
                </a:path>
              </a:pathLst>
            </a:custGeom>
            <a:solidFill>
              <a:srgbClr val="000080"/>
            </a:solidFill>
            <a:ln w="11113">
              <a:solidFill>
                <a:srgbClr val="000080"/>
              </a:solidFill>
              <a:prstDash val="solid"/>
              <a:round/>
              <a:headEnd/>
              <a:tailEnd/>
            </a:ln>
          </p:spPr>
          <p:txBody>
            <a:bodyPr/>
            <a:lstStyle/>
            <a:p>
              <a:endParaRPr lang="en-US"/>
            </a:p>
          </p:txBody>
        </p:sp>
        <p:sp>
          <p:nvSpPr>
            <p:cNvPr id="209" name="Freeform 48"/>
            <p:cNvSpPr>
              <a:spLocks/>
            </p:cNvSpPr>
            <p:nvPr/>
          </p:nvSpPr>
          <p:spPr bwMode="auto">
            <a:xfrm>
              <a:off x="2624" y="2389"/>
              <a:ext cx="69" cy="73"/>
            </a:xfrm>
            <a:custGeom>
              <a:avLst/>
              <a:gdLst>
                <a:gd name="T0" fmla="*/ 8 w 139"/>
                <a:gd name="T1" fmla="*/ 0 h 146"/>
                <a:gd name="T2" fmla="*/ 17 w 139"/>
                <a:gd name="T3" fmla="*/ 9 h 146"/>
                <a:gd name="T4" fmla="*/ 8 w 139"/>
                <a:gd name="T5" fmla="*/ 18 h 146"/>
                <a:gd name="T6" fmla="*/ 0 w 139"/>
                <a:gd name="T7" fmla="*/ 9 h 146"/>
                <a:gd name="T8" fmla="*/ 8 w 139"/>
                <a:gd name="T9" fmla="*/ 0 h 146"/>
                <a:gd name="T10" fmla="*/ 0 60000 65536"/>
                <a:gd name="T11" fmla="*/ 0 60000 65536"/>
                <a:gd name="T12" fmla="*/ 0 60000 65536"/>
                <a:gd name="T13" fmla="*/ 0 60000 65536"/>
                <a:gd name="T14" fmla="*/ 0 60000 65536"/>
                <a:gd name="T15" fmla="*/ 0 w 139"/>
                <a:gd name="T16" fmla="*/ 0 h 146"/>
                <a:gd name="T17" fmla="*/ 139 w 139"/>
                <a:gd name="T18" fmla="*/ 146 h 146"/>
              </a:gdLst>
              <a:ahLst/>
              <a:cxnLst>
                <a:cxn ang="T10">
                  <a:pos x="T0" y="T1"/>
                </a:cxn>
                <a:cxn ang="T11">
                  <a:pos x="T2" y="T3"/>
                </a:cxn>
                <a:cxn ang="T12">
                  <a:pos x="T4" y="T5"/>
                </a:cxn>
                <a:cxn ang="T13">
                  <a:pos x="T6" y="T7"/>
                </a:cxn>
                <a:cxn ang="T14">
                  <a:pos x="T8" y="T9"/>
                </a:cxn>
              </a:cxnLst>
              <a:rect l="T15" t="T16" r="T17" b="T18"/>
              <a:pathLst>
                <a:path w="139" h="146">
                  <a:moveTo>
                    <a:pt x="69" y="0"/>
                  </a:moveTo>
                  <a:lnTo>
                    <a:pt x="139" y="73"/>
                  </a:lnTo>
                  <a:lnTo>
                    <a:pt x="69" y="146"/>
                  </a:lnTo>
                  <a:lnTo>
                    <a:pt x="0" y="73"/>
                  </a:lnTo>
                  <a:lnTo>
                    <a:pt x="69" y="0"/>
                  </a:lnTo>
                  <a:close/>
                </a:path>
              </a:pathLst>
            </a:custGeom>
            <a:solidFill>
              <a:srgbClr val="000080"/>
            </a:solidFill>
            <a:ln w="11113">
              <a:solidFill>
                <a:srgbClr val="000080"/>
              </a:solidFill>
              <a:prstDash val="solid"/>
              <a:round/>
              <a:headEnd/>
              <a:tailEnd/>
            </a:ln>
          </p:spPr>
          <p:txBody>
            <a:bodyPr/>
            <a:lstStyle/>
            <a:p>
              <a:endParaRPr lang="en-US"/>
            </a:p>
          </p:txBody>
        </p:sp>
        <p:sp>
          <p:nvSpPr>
            <p:cNvPr id="210" name="Freeform 49"/>
            <p:cNvSpPr>
              <a:spLocks/>
            </p:cNvSpPr>
            <p:nvPr/>
          </p:nvSpPr>
          <p:spPr bwMode="auto">
            <a:xfrm>
              <a:off x="3481" y="2341"/>
              <a:ext cx="69" cy="73"/>
            </a:xfrm>
            <a:custGeom>
              <a:avLst/>
              <a:gdLst>
                <a:gd name="T0" fmla="*/ 8 w 139"/>
                <a:gd name="T1" fmla="*/ 0 h 146"/>
                <a:gd name="T2" fmla="*/ 17 w 139"/>
                <a:gd name="T3" fmla="*/ 9 h 146"/>
                <a:gd name="T4" fmla="*/ 8 w 139"/>
                <a:gd name="T5" fmla="*/ 18 h 146"/>
                <a:gd name="T6" fmla="*/ 0 w 139"/>
                <a:gd name="T7" fmla="*/ 9 h 146"/>
                <a:gd name="T8" fmla="*/ 8 w 139"/>
                <a:gd name="T9" fmla="*/ 0 h 146"/>
                <a:gd name="T10" fmla="*/ 0 60000 65536"/>
                <a:gd name="T11" fmla="*/ 0 60000 65536"/>
                <a:gd name="T12" fmla="*/ 0 60000 65536"/>
                <a:gd name="T13" fmla="*/ 0 60000 65536"/>
                <a:gd name="T14" fmla="*/ 0 60000 65536"/>
                <a:gd name="T15" fmla="*/ 0 w 139"/>
                <a:gd name="T16" fmla="*/ 0 h 146"/>
                <a:gd name="T17" fmla="*/ 139 w 139"/>
                <a:gd name="T18" fmla="*/ 146 h 146"/>
              </a:gdLst>
              <a:ahLst/>
              <a:cxnLst>
                <a:cxn ang="T10">
                  <a:pos x="T0" y="T1"/>
                </a:cxn>
                <a:cxn ang="T11">
                  <a:pos x="T2" y="T3"/>
                </a:cxn>
                <a:cxn ang="T12">
                  <a:pos x="T4" y="T5"/>
                </a:cxn>
                <a:cxn ang="T13">
                  <a:pos x="T6" y="T7"/>
                </a:cxn>
                <a:cxn ang="T14">
                  <a:pos x="T8" y="T9"/>
                </a:cxn>
              </a:cxnLst>
              <a:rect l="T15" t="T16" r="T17" b="T18"/>
              <a:pathLst>
                <a:path w="139" h="146">
                  <a:moveTo>
                    <a:pt x="70" y="0"/>
                  </a:moveTo>
                  <a:lnTo>
                    <a:pt x="139" y="73"/>
                  </a:lnTo>
                  <a:lnTo>
                    <a:pt x="70" y="146"/>
                  </a:lnTo>
                  <a:lnTo>
                    <a:pt x="0" y="73"/>
                  </a:lnTo>
                  <a:lnTo>
                    <a:pt x="70" y="0"/>
                  </a:lnTo>
                  <a:close/>
                </a:path>
              </a:pathLst>
            </a:custGeom>
            <a:solidFill>
              <a:srgbClr val="000080"/>
            </a:solidFill>
            <a:ln w="11113">
              <a:solidFill>
                <a:srgbClr val="000080"/>
              </a:solidFill>
              <a:prstDash val="solid"/>
              <a:round/>
              <a:headEnd/>
              <a:tailEnd/>
            </a:ln>
          </p:spPr>
          <p:txBody>
            <a:bodyPr/>
            <a:lstStyle/>
            <a:p>
              <a:endParaRPr lang="en-US"/>
            </a:p>
          </p:txBody>
        </p:sp>
        <p:sp>
          <p:nvSpPr>
            <p:cNvPr id="211" name="Freeform 50"/>
            <p:cNvSpPr>
              <a:spLocks/>
            </p:cNvSpPr>
            <p:nvPr/>
          </p:nvSpPr>
          <p:spPr bwMode="auto">
            <a:xfrm>
              <a:off x="4337" y="2293"/>
              <a:ext cx="70" cy="73"/>
            </a:xfrm>
            <a:custGeom>
              <a:avLst/>
              <a:gdLst>
                <a:gd name="T0" fmla="*/ 9 w 139"/>
                <a:gd name="T1" fmla="*/ 0 h 146"/>
                <a:gd name="T2" fmla="*/ 18 w 139"/>
                <a:gd name="T3" fmla="*/ 9 h 146"/>
                <a:gd name="T4" fmla="*/ 9 w 139"/>
                <a:gd name="T5" fmla="*/ 18 h 146"/>
                <a:gd name="T6" fmla="*/ 0 w 139"/>
                <a:gd name="T7" fmla="*/ 9 h 146"/>
                <a:gd name="T8" fmla="*/ 9 w 139"/>
                <a:gd name="T9" fmla="*/ 0 h 146"/>
                <a:gd name="T10" fmla="*/ 0 60000 65536"/>
                <a:gd name="T11" fmla="*/ 0 60000 65536"/>
                <a:gd name="T12" fmla="*/ 0 60000 65536"/>
                <a:gd name="T13" fmla="*/ 0 60000 65536"/>
                <a:gd name="T14" fmla="*/ 0 60000 65536"/>
                <a:gd name="T15" fmla="*/ 0 w 139"/>
                <a:gd name="T16" fmla="*/ 0 h 146"/>
                <a:gd name="T17" fmla="*/ 139 w 139"/>
                <a:gd name="T18" fmla="*/ 146 h 146"/>
              </a:gdLst>
              <a:ahLst/>
              <a:cxnLst>
                <a:cxn ang="T10">
                  <a:pos x="T0" y="T1"/>
                </a:cxn>
                <a:cxn ang="T11">
                  <a:pos x="T2" y="T3"/>
                </a:cxn>
                <a:cxn ang="T12">
                  <a:pos x="T4" y="T5"/>
                </a:cxn>
                <a:cxn ang="T13">
                  <a:pos x="T6" y="T7"/>
                </a:cxn>
                <a:cxn ang="T14">
                  <a:pos x="T8" y="T9"/>
                </a:cxn>
              </a:cxnLst>
              <a:rect l="T15" t="T16" r="T17" b="T18"/>
              <a:pathLst>
                <a:path w="139" h="146">
                  <a:moveTo>
                    <a:pt x="69" y="0"/>
                  </a:moveTo>
                  <a:lnTo>
                    <a:pt x="139" y="73"/>
                  </a:lnTo>
                  <a:lnTo>
                    <a:pt x="69" y="146"/>
                  </a:lnTo>
                  <a:lnTo>
                    <a:pt x="0" y="73"/>
                  </a:lnTo>
                  <a:lnTo>
                    <a:pt x="69" y="0"/>
                  </a:lnTo>
                  <a:close/>
                </a:path>
              </a:pathLst>
            </a:custGeom>
            <a:solidFill>
              <a:srgbClr val="000080"/>
            </a:solidFill>
            <a:ln w="11113">
              <a:solidFill>
                <a:srgbClr val="000080"/>
              </a:solidFill>
              <a:prstDash val="solid"/>
              <a:round/>
              <a:headEnd/>
              <a:tailEnd/>
            </a:ln>
          </p:spPr>
          <p:txBody>
            <a:bodyPr/>
            <a:lstStyle/>
            <a:p>
              <a:endParaRPr lang="en-US"/>
            </a:p>
          </p:txBody>
        </p:sp>
        <p:sp>
          <p:nvSpPr>
            <p:cNvPr id="212" name="Freeform 51"/>
            <p:cNvSpPr>
              <a:spLocks/>
            </p:cNvSpPr>
            <p:nvPr/>
          </p:nvSpPr>
          <p:spPr bwMode="auto">
            <a:xfrm>
              <a:off x="5194" y="2317"/>
              <a:ext cx="70" cy="73"/>
            </a:xfrm>
            <a:custGeom>
              <a:avLst/>
              <a:gdLst>
                <a:gd name="T0" fmla="*/ 9 w 139"/>
                <a:gd name="T1" fmla="*/ 0 h 146"/>
                <a:gd name="T2" fmla="*/ 18 w 139"/>
                <a:gd name="T3" fmla="*/ 9 h 146"/>
                <a:gd name="T4" fmla="*/ 9 w 139"/>
                <a:gd name="T5" fmla="*/ 18 h 146"/>
                <a:gd name="T6" fmla="*/ 0 w 139"/>
                <a:gd name="T7" fmla="*/ 9 h 146"/>
                <a:gd name="T8" fmla="*/ 9 w 139"/>
                <a:gd name="T9" fmla="*/ 0 h 146"/>
                <a:gd name="T10" fmla="*/ 0 60000 65536"/>
                <a:gd name="T11" fmla="*/ 0 60000 65536"/>
                <a:gd name="T12" fmla="*/ 0 60000 65536"/>
                <a:gd name="T13" fmla="*/ 0 60000 65536"/>
                <a:gd name="T14" fmla="*/ 0 60000 65536"/>
                <a:gd name="T15" fmla="*/ 0 w 139"/>
                <a:gd name="T16" fmla="*/ 0 h 146"/>
                <a:gd name="T17" fmla="*/ 139 w 139"/>
                <a:gd name="T18" fmla="*/ 146 h 146"/>
              </a:gdLst>
              <a:ahLst/>
              <a:cxnLst>
                <a:cxn ang="T10">
                  <a:pos x="T0" y="T1"/>
                </a:cxn>
                <a:cxn ang="T11">
                  <a:pos x="T2" y="T3"/>
                </a:cxn>
                <a:cxn ang="T12">
                  <a:pos x="T4" y="T5"/>
                </a:cxn>
                <a:cxn ang="T13">
                  <a:pos x="T6" y="T7"/>
                </a:cxn>
                <a:cxn ang="T14">
                  <a:pos x="T8" y="T9"/>
                </a:cxn>
              </a:cxnLst>
              <a:rect l="T15" t="T16" r="T17" b="T18"/>
              <a:pathLst>
                <a:path w="139" h="146">
                  <a:moveTo>
                    <a:pt x="70" y="0"/>
                  </a:moveTo>
                  <a:lnTo>
                    <a:pt x="139" y="73"/>
                  </a:lnTo>
                  <a:lnTo>
                    <a:pt x="70" y="146"/>
                  </a:lnTo>
                  <a:lnTo>
                    <a:pt x="0" y="73"/>
                  </a:lnTo>
                  <a:lnTo>
                    <a:pt x="70" y="0"/>
                  </a:lnTo>
                  <a:close/>
                </a:path>
              </a:pathLst>
            </a:custGeom>
            <a:solidFill>
              <a:srgbClr val="000080"/>
            </a:solidFill>
            <a:ln w="11113">
              <a:solidFill>
                <a:srgbClr val="000080"/>
              </a:solidFill>
              <a:prstDash val="solid"/>
              <a:round/>
              <a:headEnd/>
              <a:tailEnd/>
            </a:ln>
          </p:spPr>
          <p:txBody>
            <a:bodyPr/>
            <a:lstStyle/>
            <a:p>
              <a:endParaRPr lang="en-US"/>
            </a:p>
          </p:txBody>
        </p:sp>
        <p:sp>
          <p:nvSpPr>
            <p:cNvPr id="213" name="Rectangle 52"/>
            <p:cNvSpPr>
              <a:spLocks noChangeArrowheads="1"/>
            </p:cNvSpPr>
            <p:nvPr/>
          </p:nvSpPr>
          <p:spPr bwMode="auto">
            <a:xfrm>
              <a:off x="922" y="2063"/>
              <a:ext cx="49" cy="5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4" name="Line 53"/>
            <p:cNvSpPr>
              <a:spLocks noChangeShapeType="1"/>
            </p:cNvSpPr>
            <p:nvPr/>
          </p:nvSpPr>
          <p:spPr bwMode="auto">
            <a:xfrm flipH="1" flipV="1">
              <a:off x="923" y="2064"/>
              <a:ext cx="22"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 name="Line 54"/>
            <p:cNvSpPr>
              <a:spLocks noChangeShapeType="1"/>
            </p:cNvSpPr>
            <p:nvPr/>
          </p:nvSpPr>
          <p:spPr bwMode="auto">
            <a:xfrm>
              <a:off x="945" y="2088"/>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 name="Line 55"/>
            <p:cNvSpPr>
              <a:spLocks noChangeShapeType="1"/>
            </p:cNvSpPr>
            <p:nvPr/>
          </p:nvSpPr>
          <p:spPr bwMode="auto">
            <a:xfrm flipH="1">
              <a:off x="923" y="2088"/>
              <a:ext cx="22"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7" name="Line 56"/>
            <p:cNvSpPr>
              <a:spLocks noChangeShapeType="1"/>
            </p:cNvSpPr>
            <p:nvPr/>
          </p:nvSpPr>
          <p:spPr bwMode="auto">
            <a:xfrm flipV="1">
              <a:off x="945" y="2064"/>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8" name="Rectangle 57"/>
            <p:cNvSpPr>
              <a:spLocks noChangeArrowheads="1"/>
            </p:cNvSpPr>
            <p:nvPr/>
          </p:nvSpPr>
          <p:spPr bwMode="auto">
            <a:xfrm>
              <a:off x="1778" y="1943"/>
              <a:ext cx="50" cy="5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9" name="Line 58"/>
            <p:cNvSpPr>
              <a:spLocks noChangeShapeType="1"/>
            </p:cNvSpPr>
            <p:nvPr/>
          </p:nvSpPr>
          <p:spPr bwMode="auto">
            <a:xfrm flipH="1" flipV="1">
              <a:off x="1779" y="1944"/>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0" name="Line 59"/>
            <p:cNvSpPr>
              <a:spLocks noChangeShapeType="1"/>
            </p:cNvSpPr>
            <p:nvPr/>
          </p:nvSpPr>
          <p:spPr bwMode="auto">
            <a:xfrm>
              <a:off x="1802" y="1968"/>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1" name="Line 60"/>
            <p:cNvSpPr>
              <a:spLocks noChangeShapeType="1"/>
            </p:cNvSpPr>
            <p:nvPr/>
          </p:nvSpPr>
          <p:spPr bwMode="auto">
            <a:xfrm flipH="1">
              <a:off x="1779" y="1968"/>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2" name="Line 61"/>
            <p:cNvSpPr>
              <a:spLocks noChangeShapeType="1"/>
            </p:cNvSpPr>
            <p:nvPr/>
          </p:nvSpPr>
          <p:spPr bwMode="auto">
            <a:xfrm flipV="1">
              <a:off x="1802" y="1944"/>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3" name="Rectangle 62"/>
            <p:cNvSpPr>
              <a:spLocks noChangeArrowheads="1"/>
            </p:cNvSpPr>
            <p:nvPr/>
          </p:nvSpPr>
          <p:spPr bwMode="auto">
            <a:xfrm>
              <a:off x="2635" y="2039"/>
              <a:ext cx="49" cy="5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24" name="Line 63"/>
            <p:cNvSpPr>
              <a:spLocks noChangeShapeType="1"/>
            </p:cNvSpPr>
            <p:nvPr/>
          </p:nvSpPr>
          <p:spPr bwMode="auto">
            <a:xfrm flipH="1" flipV="1">
              <a:off x="2636" y="2040"/>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 name="Line 64"/>
            <p:cNvSpPr>
              <a:spLocks noChangeShapeType="1"/>
            </p:cNvSpPr>
            <p:nvPr/>
          </p:nvSpPr>
          <p:spPr bwMode="auto">
            <a:xfrm>
              <a:off x="2659" y="2064"/>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 name="Line 65"/>
            <p:cNvSpPr>
              <a:spLocks noChangeShapeType="1"/>
            </p:cNvSpPr>
            <p:nvPr/>
          </p:nvSpPr>
          <p:spPr bwMode="auto">
            <a:xfrm flipH="1">
              <a:off x="2636" y="2064"/>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7" name="Line 66"/>
            <p:cNvSpPr>
              <a:spLocks noChangeShapeType="1"/>
            </p:cNvSpPr>
            <p:nvPr/>
          </p:nvSpPr>
          <p:spPr bwMode="auto">
            <a:xfrm flipV="1">
              <a:off x="2659" y="2040"/>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8" name="Rectangle 67"/>
            <p:cNvSpPr>
              <a:spLocks noChangeArrowheads="1"/>
            </p:cNvSpPr>
            <p:nvPr/>
          </p:nvSpPr>
          <p:spPr bwMode="auto">
            <a:xfrm>
              <a:off x="3492" y="2015"/>
              <a:ext cx="49" cy="5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29" name="Line 68"/>
            <p:cNvSpPr>
              <a:spLocks noChangeShapeType="1"/>
            </p:cNvSpPr>
            <p:nvPr/>
          </p:nvSpPr>
          <p:spPr bwMode="auto">
            <a:xfrm flipH="1" flipV="1">
              <a:off x="3493" y="2016"/>
              <a:ext cx="22"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0" name="Line 69"/>
            <p:cNvSpPr>
              <a:spLocks noChangeShapeType="1"/>
            </p:cNvSpPr>
            <p:nvPr/>
          </p:nvSpPr>
          <p:spPr bwMode="auto">
            <a:xfrm>
              <a:off x="3515" y="2040"/>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1" name="Line 70"/>
            <p:cNvSpPr>
              <a:spLocks noChangeShapeType="1"/>
            </p:cNvSpPr>
            <p:nvPr/>
          </p:nvSpPr>
          <p:spPr bwMode="auto">
            <a:xfrm flipH="1">
              <a:off x="3493" y="2040"/>
              <a:ext cx="22"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2" name="Line 71"/>
            <p:cNvSpPr>
              <a:spLocks noChangeShapeType="1"/>
            </p:cNvSpPr>
            <p:nvPr/>
          </p:nvSpPr>
          <p:spPr bwMode="auto">
            <a:xfrm flipV="1">
              <a:off x="3515" y="2016"/>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3" name="Rectangle 72"/>
            <p:cNvSpPr>
              <a:spLocks noChangeArrowheads="1"/>
            </p:cNvSpPr>
            <p:nvPr/>
          </p:nvSpPr>
          <p:spPr bwMode="auto">
            <a:xfrm>
              <a:off x="4348" y="2015"/>
              <a:ext cx="50" cy="5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4" name="Line 73"/>
            <p:cNvSpPr>
              <a:spLocks noChangeShapeType="1"/>
            </p:cNvSpPr>
            <p:nvPr/>
          </p:nvSpPr>
          <p:spPr bwMode="auto">
            <a:xfrm flipH="1" flipV="1">
              <a:off x="4349" y="2016"/>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 name="Line 74"/>
            <p:cNvSpPr>
              <a:spLocks noChangeShapeType="1"/>
            </p:cNvSpPr>
            <p:nvPr/>
          </p:nvSpPr>
          <p:spPr bwMode="auto">
            <a:xfrm>
              <a:off x="4372" y="2040"/>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6" name="Line 75"/>
            <p:cNvSpPr>
              <a:spLocks noChangeShapeType="1"/>
            </p:cNvSpPr>
            <p:nvPr/>
          </p:nvSpPr>
          <p:spPr bwMode="auto">
            <a:xfrm flipH="1">
              <a:off x="4349" y="2040"/>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7" name="Line 76"/>
            <p:cNvSpPr>
              <a:spLocks noChangeShapeType="1"/>
            </p:cNvSpPr>
            <p:nvPr/>
          </p:nvSpPr>
          <p:spPr bwMode="auto">
            <a:xfrm flipV="1">
              <a:off x="4372" y="2016"/>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8" name="Rectangle 77"/>
            <p:cNvSpPr>
              <a:spLocks noChangeArrowheads="1"/>
            </p:cNvSpPr>
            <p:nvPr/>
          </p:nvSpPr>
          <p:spPr bwMode="auto">
            <a:xfrm>
              <a:off x="5205" y="1991"/>
              <a:ext cx="49" cy="5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9" name="Line 78"/>
            <p:cNvSpPr>
              <a:spLocks noChangeShapeType="1"/>
            </p:cNvSpPr>
            <p:nvPr/>
          </p:nvSpPr>
          <p:spPr bwMode="auto">
            <a:xfrm flipH="1" flipV="1">
              <a:off x="5206" y="1992"/>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0" name="Line 79"/>
            <p:cNvSpPr>
              <a:spLocks noChangeShapeType="1"/>
            </p:cNvSpPr>
            <p:nvPr/>
          </p:nvSpPr>
          <p:spPr bwMode="auto">
            <a:xfrm>
              <a:off x="5229" y="2016"/>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1" name="Line 80"/>
            <p:cNvSpPr>
              <a:spLocks noChangeShapeType="1"/>
            </p:cNvSpPr>
            <p:nvPr/>
          </p:nvSpPr>
          <p:spPr bwMode="auto">
            <a:xfrm flipH="1">
              <a:off x="5206" y="2016"/>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2" name="Line 81"/>
            <p:cNvSpPr>
              <a:spLocks noChangeShapeType="1"/>
            </p:cNvSpPr>
            <p:nvPr/>
          </p:nvSpPr>
          <p:spPr bwMode="auto">
            <a:xfrm flipV="1">
              <a:off x="5229" y="1992"/>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3" name="Freeform 82"/>
            <p:cNvSpPr>
              <a:spLocks/>
            </p:cNvSpPr>
            <p:nvPr/>
          </p:nvSpPr>
          <p:spPr bwMode="auto">
            <a:xfrm>
              <a:off x="911" y="1907"/>
              <a:ext cx="69" cy="73"/>
            </a:xfrm>
            <a:custGeom>
              <a:avLst/>
              <a:gdLst>
                <a:gd name="T0" fmla="*/ 8 w 139"/>
                <a:gd name="T1" fmla="*/ 0 h 146"/>
                <a:gd name="T2" fmla="*/ 17 w 139"/>
                <a:gd name="T3" fmla="*/ 18 h 146"/>
                <a:gd name="T4" fmla="*/ 0 w 139"/>
                <a:gd name="T5" fmla="*/ 18 h 146"/>
                <a:gd name="T6" fmla="*/ 8 w 139"/>
                <a:gd name="T7" fmla="*/ 0 h 146"/>
                <a:gd name="T8" fmla="*/ 0 60000 65536"/>
                <a:gd name="T9" fmla="*/ 0 60000 65536"/>
                <a:gd name="T10" fmla="*/ 0 60000 65536"/>
                <a:gd name="T11" fmla="*/ 0 60000 65536"/>
                <a:gd name="T12" fmla="*/ 0 w 139"/>
                <a:gd name="T13" fmla="*/ 0 h 146"/>
                <a:gd name="T14" fmla="*/ 139 w 139"/>
                <a:gd name="T15" fmla="*/ 146 h 146"/>
              </a:gdLst>
              <a:ahLst/>
              <a:cxnLst>
                <a:cxn ang="T8">
                  <a:pos x="T0" y="T1"/>
                </a:cxn>
                <a:cxn ang="T9">
                  <a:pos x="T2" y="T3"/>
                </a:cxn>
                <a:cxn ang="T10">
                  <a:pos x="T4" y="T5"/>
                </a:cxn>
                <a:cxn ang="T11">
                  <a:pos x="T6" y="T7"/>
                </a:cxn>
              </a:cxnLst>
              <a:rect l="T12" t="T13" r="T14" b="T15"/>
              <a:pathLst>
                <a:path w="139" h="146">
                  <a:moveTo>
                    <a:pt x="70" y="0"/>
                  </a:moveTo>
                  <a:lnTo>
                    <a:pt x="139" y="146"/>
                  </a:lnTo>
                  <a:lnTo>
                    <a:pt x="0" y="146"/>
                  </a:lnTo>
                  <a:lnTo>
                    <a:pt x="70" y="0"/>
                  </a:lnTo>
                  <a:close/>
                </a:path>
              </a:pathLst>
            </a:custGeom>
            <a:solidFill>
              <a:srgbClr val="000080"/>
            </a:solidFill>
            <a:ln w="11113">
              <a:solidFill>
                <a:srgbClr val="000080"/>
              </a:solidFill>
              <a:prstDash val="solid"/>
              <a:round/>
              <a:headEnd/>
              <a:tailEnd/>
            </a:ln>
          </p:spPr>
          <p:txBody>
            <a:bodyPr/>
            <a:lstStyle/>
            <a:p>
              <a:endParaRPr lang="en-US"/>
            </a:p>
          </p:txBody>
        </p:sp>
        <p:sp>
          <p:nvSpPr>
            <p:cNvPr id="244" name="Freeform 83"/>
            <p:cNvSpPr>
              <a:spLocks/>
            </p:cNvSpPr>
            <p:nvPr/>
          </p:nvSpPr>
          <p:spPr bwMode="auto">
            <a:xfrm>
              <a:off x="1767" y="2100"/>
              <a:ext cx="70" cy="73"/>
            </a:xfrm>
            <a:custGeom>
              <a:avLst/>
              <a:gdLst>
                <a:gd name="T0" fmla="*/ 9 w 139"/>
                <a:gd name="T1" fmla="*/ 0 h 146"/>
                <a:gd name="T2" fmla="*/ 18 w 139"/>
                <a:gd name="T3" fmla="*/ 18 h 146"/>
                <a:gd name="T4" fmla="*/ 0 w 139"/>
                <a:gd name="T5" fmla="*/ 18 h 146"/>
                <a:gd name="T6" fmla="*/ 9 w 139"/>
                <a:gd name="T7" fmla="*/ 0 h 146"/>
                <a:gd name="T8" fmla="*/ 0 60000 65536"/>
                <a:gd name="T9" fmla="*/ 0 60000 65536"/>
                <a:gd name="T10" fmla="*/ 0 60000 65536"/>
                <a:gd name="T11" fmla="*/ 0 60000 65536"/>
                <a:gd name="T12" fmla="*/ 0 w 139"/>
                <a:gd name="T13" fmla="*/ 0 h 146"/>
                <a:gd name="T14" fmla="*/ 139 w 139"/>
                <a:gd name="T15" fmla="*/ 146 h 146"/>
              </a:gdLst>
              <a:ahLst/>
              <a:cxnLst>
                <a:cxn ang="T8">
                  <a:pos x="T0" y="T1"/>
                </a:cxn>
                <a:cxn ang="T9">
                  <a:pos x="T2" y="T3"/>
                </a:cxn>
                <a:cxn ang="T10">
                  <a:pos x="T4" y="T5"/>
                </a:cxn>
                <a:cxn ang="T11">
                  <a:pos x="T6" y="T7"/>
                </a:cxn>
              </a:cxnLst>
              <a:rect l="T12" t="T13" r="T14" b="T15"/>
              <a:pathLst>
                <a:path w="139" h="146">
                  <a:moveTo>
                    <a:pt x="69" y="0"/>
                  </a:moveTo>
                  <a:lnTo>
                    <a:pt x="139" y="146"/>
                  </a:lnTo>
                  <a:lnTo>
                    <a:pt x="0" y="146"/>
                  </a:lnTo>
                  <a:lnTo>
                    <a:pt x="69" y="0"/>
                  </a:lnTo>
                  <a:close/>
                </a:path>
              </a:pathLst>
            </a:custGeom>
            <a:solidFill>
              <a:srgbClr val="000080"/>
            </a:solidFill>
            <a:ln w="11113">
              <a:solidFill>
                <a:srgbClr val="000080"/>
              </a:solidFill>
              <a:prstDash val="solid"/>
              <a:round/>
              <a:headEnd/>
              <a:tailEnd/>
            </a:ln>
          </p:spPr>
          <p:txBody>
            <a:bodyPr/>
            <a:lstStyle/>
            <a:p>
              <a:endParaRPr lang="en-US"/>
            </a:p>
          </p:txBody>
        </p:sp>
        <p:sp>
          <p:nvSpPr>
            <p:cNvPr id="245" name="Freeform 84"/>
            <p:cNvSpPr>
              <a:spLocks/>
            </p:cNvSpPr>
            <p:nvPr/>
          </p:nvSpPr>
          <p:spPr bwMode="auto">
            <a:xfrm>
              <a:off x="2624" y="2124"/>
              <a:ext cx="69" cy="73"/>
            </a:xfrm>
            <a:custGeom>
              <a:avLst/>
              <a:gdLst>
                <a:gd name="T0" fmla="*/ 8 w 139"/>
                <a:gd name="T1" fmla="*/ 0 h 146"/>
                <a:gd name="T2" fmla="*/ 17 w 139"/>
                <a:gd name="T3" fmla="*/ 18 h 146"/>
                <a:gd name="T4" fmla="*/ 0 w 139"/>
                <a:gd name="T5" fmla="*/ 18 h 146"/>
                <a:gd name="T6" fmla="*/ 8 w 139"/>
                <a:gd name="T7" fmla="*/ 0 h 146"/>
                <a:gd name="T8" fmla="*/ 0 60000 65536"/>
                <a:gd name="T9" fmla="*/ 0 60000 65536"/>
                <a:gd name="T10" fmla="*/ 0 60000 65536"/>
                <a:gd name="T11" fmla="*/ 0 60000 65536"/>
                <a:gd name="T12" fmla="*/ 0 w 139"/>
                <a:gd name="T13" fmla="*/ 0 h 146"/>
                <a:gd name="T14" fmla="*/ 139 w 139"/>
                <a:gd name="T15" fmla="*/ 146 h 146"/>
              </a:gdLst>
              <a:ahLst/>
              <a:cxnLst>
                <a:cxn ang="T8">
                  <a:pos x="T0" y="T1"/>
                </a:cxn>
                <a:cxn ang="T9">
                  <a:pos x="T2" y="T3"/>
                </a:cxn>
                <a:cxn ang="T10">
                  <a:pos x="T4" y="T5"/>
                </a:cxn>
                <a:cxn ang="T11">
                  <a:pos x="T6" y="T7"/>
                </a:cxn>
              </a:cxnLst>
              <a:rect l="T12" t="T13" r="T14" b="T15"/>
              <a:pathLst>
                <a:path w="139" h="146">
                  <a:moveTo>
                    <a:pt x="69" y="0"/>
                  </a:moveTo>
                  <a:lnTo>
                    <a:pt x="139" y="146"/>
                  </a:lnTo>
                  <a:lnTo>
                    <a:pt x="0" y="146"/>
                  </a:lnTo>
                  <a:lnTo>
                    <a:pt x="69" y="0"/>
                  </a:lnTo>
                  <a:close/>
                </a:path>
              </a:pathLst>
            </a:custGeom>
            <a:solidFill>
              <a:srgbClr val="000080"/>
            </a:solidFill>
            <a:ln w="11113">
              <a:solidFill>
                <a:srgbClr val="000080"/>
              </a:solidFill>
              <a:prstDash val="solid"/>
              <a:round/>
              <a:headEnd/>
              <a:tailEnd/>
            </a:ln>
          </p:spPr>
          <p:txBody>
            <a:bodyPr/>
            <a:lstStyle/>
            <a:p>
              <a:endParaRPr lang="en-US"/>
            </a:p>
          </p:txBody>
        </p:sp>
        <p:sp>
          <p:nvSpPr>
            <p:cNvPr id="246" name="Freeform 85"/>
            <p:cNvSpPr>
              <a:spLocks/>
            </p:cNvSpPr>
            <p:nvPr/>
          </p:nvSpPr>
          <p:spPr bwMode="auto">
            <a:xfrm>
              <a:off x="3481" y="2076"/>
              <a:ext cx="69" cy="73"/>
            </a:xfrm>
            <a:custGeom>
              <a:avLst/>
              <a:gdLst>
                <a:gd name="T0" fmla="*/ 8 w 139"/>
                <a:gd name="T1" fmla="*/ 0 h 146"/>
                <a:gd name="T2" fmla="*/ 17 w 139"/>
                <a:gd name="T3" fmla="*/ 18 h 146"/>
                <a:gd name="T4" fmla="*/ 0 w 139"/>
                <a:gd name="T5" fmla="*/ 18 h 146"/>
                <a:gd name="T6" fmla="*/ 8 w 139"/>
                <a:gd name="T7" fmla="*/ 0 h 146"/>
                <a:gd name="T8" fmla="*/ 0 60000 65536"/>
                <a:gd name="T9" fmla="*/ 0 60000 65536"/>
                <a:gd name="T10" fmla="*/ 0 60000 65536"/>
                <a:gd name="T11" fmla="*/ 0 60000 65536"/>
                <a:gd name="T12" fmla="*/ 0 w 139"/>
                <a:gd name="T13" fmla="*/ 0 h 146"/>
                <a:gd name="T14" fmla="*/ 139 w 139"/>
                <a:gd name="T15" fmla="*/ 146 h 146"/>
              </a:gdLst>
              <a:ahLst/>
              <a:cxnLst>
                <a:cxn ang="T8">
                  <a:pos x="T0" y="T1"/>
                </a:cxn>
                <a:cxn ang="T9">
                  <a:pos x="T2" y="T3"/>
                </a:cxn>
                <a:cxn ang="T10">
                  <a:pos x="T4" y="T5"/>
                </a:cxn>
                <a:cxn ang="T11">
                  <a:pos x="T6" y="T7"/>
                </a:cxn>
              </a:cxnLst>
              <a:rect l="T12" t="T13" r="T14" b="T15"/>
              <a:pathLst>
                <a:path w="139" h="146">
                  <a:moveTo>
                    <a:pt x="70" y="0"/>
                  </a:moveTo>
                  <a:lnTo>
                    <a:pt x="139" y="146"/>
                  </a:lnTo>
                  <a:lnTo>
                    <a:pt x="0" y="146"/>
                  </a:lnTo>
                  <a:lnTo>
                    <a:pt x="70" y="0"/>
                  </a:lnTo>
                  <a:close/>
                </a:path>
              </a:pathLst>
            </a:custGeom>
            <a:solidFill>
              <a:srgbClr val="000080"/>
            </a:solidFill>
            <a:ln w="11113">
              <a:solidFill>
                <a:srgbClr val="000080"/>
              </a:solidFill>
              <a:prstDash val="solid"/>
              <a:round/>
              <a:headEnd/>
              <a:tailEnd/>
            </a:ln>
          </p:spPr>
          <p:txBody>
            <a:bodyPr/>
            <a:lstStyle/>
            <a:p>
              <a:endParaRPr lang="en-US"/>
            </a:p>
          </p:txBody>
        </p:sp>
        <p:sp>
          <p:nvSpPr>
            <p:cNvPr id="247" name="Freeform 86"/>
            <p:cNvSpPr>
              <a:spLocks/>
            </p:cNvSpPr>
            <p:nvPr/>
          </p:nvSpPr>
          <p:spPr bwMode="auto">
            <a:xfrm>
              <a:off x="4337" y="2100"/>
              <a:ext cx="70" cy="73"/>
            </a:xfrm>
            <a:custGeom>
              <a:avLst/>
              <a:gdLst>
                <a:gd name="T0" fmla="*/ 9 w 139"/>
                <a:gd name="T1" fmla="*/ 0 h 146"/>
                <a:gd name="T2" fmla="*/ 18 w 139"/>
                <a:gd name="T3" fmla="*/ 18 h 146"/>
                <a:gd name="T4" fmla="*/ 0 w 139"/>
                <a:gd name="T5" fmla="*/ 18 h 146"/>
                <a:gd name="T6" fmla="*/ 9 w 139"/>
                <a:gd name="T7" fmla="*/ 0 h 146"/>
                <a:gd name="T8" fmla="*/ 0 60000 65536"/>
                <a:gd name="T9" fmla="*/ 0 60000 65536"/>
                <a:gd name="T10" fmla="*/ 0 60000 65536"/>
                <a:gd name="T11" fmla="*/ 0 60000 65536"/>
                <a:gd name="T12" fmla="*/ 0 w 139"/>
                <a:gd name="T13" fmla="*/ 0 h 146"/>
                <a:gd name="T14" fmla="*/ 139 w 139"/>
                <a:gd name="T15" fmla="*/ 146 h 146"/>
              </a:gdLst>
              <a:ahLst/>
              <a:cxnLst>
                <a:cxn ang="T8">
                  <a:pos x="T0" y="T1"/>
                </a:cxn>
                <a:cxn ang="T9">
                  <a:pos x="T2" y="T3"/>
                </a:cxn>
                <a:cxn ang="T10">
                  <a:pos x="T4" y="T5"/>
                </a:cxn>
                <a:cxn ang="T11">
                  <a:pos x="T6" y="T7"/>
                </a:cxn>
              </a:cxnLst>
              <a:rect l="T12" t="T13" r="T14" b="T15"/>
              <a:pathLst>
                <a:path w="139" h="146">
                  <a:moveTo>
                    <a:pt x="69" y="0"/>
                  </a:moveTo>
                  <a:lnTo>
                    <a:pt x="139" y="146"/>
                  </a:lnTo>
                  <a:lnTo>
                    <a:pt x="0" y="146"/>
                  </a:lnTo>
                  <a:lnTo>
                    <a:pt x="69" y="0"/>
                  </a:lnTo>
                  <a:close/>
                </a:path>
              </a:pathLst>
            </a:custGeom>
            <a:solidFill>
              <a:srgbClr val="000080"/>
            </a:solidFill>
            <a:ln w="11113">
              <a:solidFill>
                <a:srgbClr val="000080"/>
              </a:solidFill>
              <a:prstDash val="solid"/>
              <a:round/>
              <a:headEnd/>
              <a:tailEnd/>
            </a:ln>
          </p:spPr>
          <p:txBody>
            <a:bodyPr/>
            <a:lstStyle/>
            <a:p>
              <a:endParaRPr lang="en-US"/>
            </a:p>
          </p:txBody>
        </p:sp>
        <p:sp>
          <p:nvSpPr>
            <p:cNvPr id="248" name="Freeform 87"/>
            <p:cNvSpPr>
              <a:spLocks/>
            </p:cNvSpPr>
            <p:nvPr/>
          </p:nvSpPr>
          <p:spPr bwMode="auto">
            <a:xfrm>
              <a:off x="5194" y="2027"/>
              <a:ext cx="70" cy="73"/>
            </a:xfrm>
            <a:custGeom>
              <a:avLst/>
              <a:gdLst>
                <a:gd name="T0" fmla="*/ 9 w 139"/>
                <a:gd name="T1" fmla="*/ 0 h 146"/>
                <a:gd name="T2" fmla="*/ 18 w 139"/>
                <a:gd name="T3" fmla="*/ 18 h 146"/>
                <a:gd name="T4" fmla="*/ 0 w 139"/>
                <a:gd name="T5" fmla="*/ 18 h 146"/>
                <a:gd name="T6" fmla="*/ 9 w 139"/>
                <a:gd name="T7" fmla="*/ 0 h 146"/>
                <a:gd name="T8" fmla="*/ 0 60000 65536"/>
                <a:gd name="T9" fmla="*/ 0 60000 65536"/>
                <a:gd name="T10" fmla="*/ 0 60000 65536"/>
                <a:gd name="T11" fmla="*/ 0 60000 65536"/>
                <a:gd name="T12" fmla="*/ 0 w 139"/>
                <a:gd name="T13" fmla="*/ 0 h 146"/>
                <a:gd name="T14" fmla="*/ 139 w 139"/>
                <a:gd name="T15" fmla="*/ 146 h 146"/>
              </a:gdLst>
              <a:ahLst/>
              <a:cxnLst>
                <a:cxn ang="T8">
                  <a:pos x="T0" y="T1"/>
                </a:cxn>
                <a:cxn ang="T9">
                  <a:pos x="T2" y="T3"/>
                </a:cxn>
                <a:cxn ang="T10">
                  <a:pos x="T4" y="T5"/>
                </a:cxn>
                <a:cxn ang="T11">
                  <a:pos x="T6" y="T7"/>
                </a:cxn>
              </a:cxnLst>
              <a:rect l="T12" t="T13" r="T14" b="T15"/>
              <a:pathLst>
                <a:path w="139" h="146">
                  <a:moveTo>
                    <a:pt x="70" y="0"/>
                  </a:moveTo>
                  <a:lnTo>
                    <a:pt x="139" y="146"/>
                  </a:lnTo>
                  <a:lnTo>
                    <a:pt x="0" y="146"/>
                  </a:lnTo>
                  <a:lnTo>
                    <a:pt x="70" y="0"/>
                  </a:lnTo>
                  <a:close/>
                </a:path>
              </a:pathLst>
            </a:custGeom>
            <a:solidFill>
              <a:srgbClr val="000080"/>
            </a:solidFill>
            <a:ln w="11113">
              <a:solidFill>
                <a:srgbClr val="000080"/>
              </a:solidFill>
              <a:prstDash val="solid"/>
              <a:round/>
              <a:headEnd/>
              <a:tailEnd/>
            </a:ln>
          </p:spPr>
          <p:txBody>
            <a:bodyPr/>
            <a:lstStyle/>
            <a:p>
              <a:endParaRPr lang="en-US"/>
            </a:p>
          </p:txBody>
        </p:sp>
        <p:sp>
          <p:nvSpPr>
            <p:cNvPr id="249" name="Freeform 88"/>
            <p:cNvSpPr>
              <a:spLocks/>
            </p:cNvSpPr>
            <p:nvPr/>
          </p:nvSpPr>
          <p:spPr bwMode="auto">
            <a:xfrm>
              <a:off x="911" y="1786"/>
              <a:ext cx="69" cy="73"/>
            </a:xfrm>
            <a:custGeom>
              <a:avLst/>
              <a:gdLst>
                <a:gd name="T0" fmla="*/ 8 w 139"/>
                <a:gd name="T1" fmla="*/ 0 h 145"/>
                <a:gd name="T2" fmla="*/ 17 w 139"/>
                <a:gd name="T3" fmla="*/ 19 h 145"/>
                <a:gd name="T4" fmla="*/ 0 w 139"/>
                <a:gd name="T5" fmla="*/ 19 h 145"/>
                <a:gd name="T6" fmla="*/ 8 w 139"/>
                <a:gd name="T7" fmla="*/ 0 h 145"/>
                <a:gd name="T8" fmla="*/ 0 60000 65536"/>
                <a:gd name="T9" fmla="*/ 0 60000 65536"/>
                <a:gd name="T10" fmla="*/ 0 60000 65536"/>
                <a:gd name="T11" fmla="*/ 0 60000 65536"/>
                <a:gd name="T12" fmla="*/ 0 w 139"/>
                <a:gd name="T13" fmla="*/ 0 h 145"/>
                <a:gd name="T14" fmla="*/ 139 w 139"/>
                <a:gd name="T15" fmla="*/ 145 h 145"/>
              </a:gdLst>
              <a:ahLst/>
              <a:cxnLst>
                <a:cxn ang="T8">
                  <a:pos x="T0" y="T1"/>
                </a:cxn>
                <a:cxn ang="T9">
                  <a:pos x="T2" y="T3"/>
                </a:cxn>
                <a:cxn ang="T10">
                  <a:pos x="T4" y="T5"/>
                </a:cxn>
                <a:cxn ang="T11">
                  <a:pos x="T6" y="T7"/>
                </a:cxn>
              </a:cxnLst>
              <a:rect l="T12" t="T13" r="T14" b="T15"/>
              <a:pathLst>
                <a:path w="139" h="145">
                  <a:moveTo>
                    <a:pt x="70" y="0"/>
                  </a:moveTo>
                  <a:lnTo>
                    <a:pt x="139" y="145"/>
                  </a:lnTo>
                  <a:lnTo>
                    <a:pt x="0" y="145"/>
                  </a:lnTo>
                  <a:lnTo>
                    <a:pt x="70" y="0"/>
                  </a:lnTo>
                  <a:close/>
                </a:path>
              </a:pathLst>
            </a:custGeom>
            <a:solidFill>
              <a:srgbClr val="FF0000"/>
            </a:solidFill>
            <a:ln w="11113">
              <a:solidFill>
                <a:srgbClr val="FF0000"/>
              </a:solidFill>
              <a:prstDash val="solid"/>
              <a:round/>
              <a:headEnd/>
              <a:tailEnd/>
            </a:ln>
          </p:spPr>
          <p:txBody>
            <a:bodyPr/>
            <a:lstStyle/>
            <a:p>
              <a:endParaRPr lang="en-US"/>
            </a:p>
          </p:txBody>
        </p:sp>
        <p:sp>
          <p:nvSpPr>
            <p:cNvPr id="250" name="Freeform 89"/>
            <p:cNvSpPr>
              <a:spLocks/>
            </p:cNvSpPr>
            <p:nvPr/>
          </p:nvSpPr>
          <p:spPr bwMode="auto">
            <a:xfrm>
              <a:off x="1767" y="1738"/>
              <a:ext cx="70" cy="73"/>
            </a:xfrm>
            <a:custGeom>
              <a:avLst/>
              <a:gdLst>
                <a:gd name="T0" fmla="*/ 9 w 139"/>
                <a:gd name="T1" fmla="*/ 0 h 145"/>
                <a:gd name="T2" fmla="*/ 18 w 139"/>
                <a:gd name="T3" fmla="*/ 19 h 145"/>
                <a:gd name="T4" fmla="*/ 0 w 139"/>
                <a:gd name="T5" fmla="*/ 19 h 145"/>
                <a:gd name="T6" fmla="*/ 9 w 139"/>
                <a:gd name="T7" fmla="*/ 0 h 145"/>
                <a:gd name="T8" fmla="*/ 0 60000 65536"/>
                <a:gd name="T9" fmla="*/ 0 60000 65536"/>
                <a:gd name="T10" fmla="*/ 0 60000 65536"/>
                <a:gd name="T11" fmla="*/ 0 60000 65536"/>
                <a:gd name="T12" fmla="*/ 0 w 139"/>
                <a:gd name="T13" fmla="*/ 0 h 145"/>
                <a:gd name="T14" fmla="*/ 139 w 139"/>
                <a:gd name="T15" fmla="*/ 145 h 145"/>
              </a:gdLst>
              <a:ahLst/>
              <a:cxnLst>
                <a:cxn ang="T8">
                  <a:pos x="T0" y="T1"/>
                </a:cxn>
                <a:cxn ang="T9">
                  <a:pos x="T2" y="T3"/>
                </a:cxn>
                <a:cxn ang="T10">
                  <a:pos x="T4" y="T5"/>
                </a:cxn>
                <a:cxn ang="T11">
                  <a:pos x="T6" y="T7"/>
                </a:cxn>
              </a:cxnLst>
              <a:rect l="T12" t="T13" r="T14" b="T15"/>
              <a:pathLst>
                <a:path w="139" h="145">
                  <a:moveTo>
                    <a:pt x="69" y="0"/>
                  </a:moveTo>
                  <a:lnTo>
                    <a:pt x="139" y="145"/>
                  </a:lnTo>
                  <a:lnTo>
                    <a:pt x="0" y="145"/>
                  </a:lnTo>
                  <a:lnTo>
                    <a:pt x="69" y="0"/>
                  </a:lnTo>
                  <a:close/>
                </a:path>
              </a:pathLst>
            </a:custGeom>
            <a:solidFill>
              <a:srgbClr val="FF0000"/>
            </a:solidFill>
            <a:ln w="11113">
              <a:solidFill>
                <a:srgbClr val="FF0000"/>
              </a:solidFill>
              <a:prstDash val="solid"/>
              <a:round/>
              <a:headEnd/>
              <a:tailEnd/>
            </a:ln>
          </p:spPr>
          <p:txBody>
            <a:bodyPr/>
            <a:lstStyle/>
            <a:p>
              <a:endParaRPr lang="en-US"/>
            </a:p>
          </p:txBody>
        </p:sp>
        <p:sp>
          <p:nvSpPr>
            <p:cNvPr id="251" name="Freeform 90"/>
            <p:cNvSpPr>
              <a:spLocks/>
            </p:cNvSpPr>
            <p:nvPr/>
          </p:nvSpPr>
          <p:spPr bwMode="auto">
            <a:xfrm>
              <a:off x="2624" y="1762"/>
              <a:ext cx="69" cy="73"/>
            </a:xfrm>
            <a:custGeom>
              <a:avLst/>
              <a:gdLst>
                <a:gd name="T0" fmla="*/ 8 w 139"/>
                <a:gd name="T1" fmla="*/ 0 h 145"/>
                <a:gd name="T2" fmla="*/ 17 w 139"/>
                <a:gd name="T3" fmla="*/ 19 h 145"/>
                <a:gd name="T4" fmla="*/ 0 w 139"/>
                <a:gd name="T5" fmla="*/ 19 h 145"/>
                <a:gd name="T6" fmla="*/ 8 w 139"/>
                <a:gd name="T7" fmla="*/ 0 h 145"/>
                <a:gd name="T8" fmla="*/ 0 60000 65536"/>
                <a:gd name="T9" fmla="*/ 0 60000 65536"/>
                <a:gd name="T10" fmla="*/ 0 60000 65536"/>
                <a:gd name="T11" fmla="*/ 0 60000 65536"/>
                <a:gd name="T12" fmla="*/ 0 w 139"/>
                <a:gd name="T13" fmla="*/ 0 h 145"/>
                <a:gd name="T14" fmla="*/ 139 w 139"/>
                <a:gd name="T15" fmla="*/ 145 h 145"/>
              </a:gdLst>
              <a:ahLst/>
              <a:cxnLst>
                <a:cxn ang="T8">
                  <a:pos x="T0" y="T1"/>
                </a:cxn>
                <a:cxn ang="T9">
                  <a:pos x="T2" y="T3"/>
                </a:cxn>
                <a:cxn ang="T10">
                  <a:pos x="T4" y="T5"/>
                </a:cxn>
                <a:cxn ang="T11">
                  <a:pos x="T6" y="T7"/>
                </a:cxn>
              </a:cxnLst>
              <a:rect l="T12" t="T13" r="T14" b="T15"/>
              <a:pathLst>
                <a:path w="139" h="145">
                  <a:moveTo>
                    <a:pt x="69" y="0"/>
                  </a:moveTo>
                  <a:lnTo>
                    <a:pt x="139" y="145"/>
                  </a:lnTo>
                  <a:lnTo>
                    <a:pt x="0" y="145"/>
                  </a:lnTo>
                  <a:lnTo>
                    <a:pt x="69" y="0"/>
                  </a:lnTo>
                  <a:close/>
                </a:path>
              </a:pathLst>
            </a:custGeom>
            <a:solidFill>
              <a:srgbClr val="FF0000"/>
            </a:solidFill>
            <a:ln w="11113">
              <a:solidFill>
                <a:srgbClr val="FF0000"/>
              </a:solidFill>
              <a:prstDash val="solid"/>
              <a:round/>
              <a:headEnd/>
              <a:tailEnd/>
            </a:ln>
          </p:spPr>
          <p:txBody>
            <a:bodyPr/>
            <a:lstStyle/>
            <a:p>
              <a:endParaRPr lang="en-US"/>
            </a:p>
          </p:txBody>
        </p:sp>
        <p:sp>
          <p:nvSpPr>
            <p:cNvPr id="252" name="Freeform 91"/>
            <p:cNvSpPr>
              <a:spLocks/>
            </p:cNvSpPr>
            <p:nvPr/>
          </p:nvSpPr>
          <p:spPr bwMode="auto">
            <a:xfrm>
              <a:off x="3481" y="1810"/>
              <a:ext cx="69" cy="73"/>
            </a:xfrm>
            <a:custGeom>
              <a:avLst/>
              <a:gdLst>
                <a:gd name="T0" fmla="*/ 8 w 139"/>
                <a:gd name="T1" fmla="*/ 0 h 145"/>
                <a:gd name="T2" fmla="*/ 17 w 139"/>
                <a:gd name="T3" fmla="*/ 19 h 145"/>
                <a:gd name="T4" fmla="*/ 0 w 139"/>
                <a:gd name="T5" fmla="*/ 19 h 145"/>
                <a:gd name="T6" fmla="*/ 8 w 139"/>
                <a:gd name="T7" fmla="*/ 0 h 145"/>
                <a:gd name="T8" fmla="*/ 0 60000 65536"/>
                <a:gd name="T9" fmla="*/ 0 60000 65536"/>
                <a:gd name="T10" fmla="*/ 0 60000 65536"/>
                <a:gd name="T11" fmla="*/ 0 60000 65536"/>
                <a:gd name="T12" fmla="*/ 0 w 139"/>
                <a:gd name="T13" fmla="*/ 0 h 145"/>
                <a:gd name="T14" fmla="*/ 139 w 139"/>
                <a:gd name="T15" fmla="*/ 145 h 145"/>
              </a:gdLst>
              <a:ahLst/>
              <a:cxnLst>
                <a:cxn ang="T8">
                  <a:pos x="T0" y="T1"/>
                </a:cxn>
                <a:cxn ang="T9">
                  <a:pos x="T2" y="T3"/>
                </a:cxn>
                <a:cxn ang="T10">
                  <a:pos x="T4" y="T5"/>
                </a:cxn>
                <a:cxn ang="T11">
                  <a:pos x="T6" y="T7"/>
                </a:cxn>
              </a:cxnLst>
              <a:rect l="T12" t="T13" r="T14" b="T15"/>
              <a:pathLst>
                <a:path w="139" h="145">
                  <a:moveTo>
                    <a:pt x="70" y="0"/>
                  </a:moveTo>
                  <a:lnTo>
                    <a:pt x="139" y="145"/>
                  </a:lnTo>
                  <a:lnTo>
                    <a:pt x="0" y="145"/>
                  </a:lnTo>
                  <a:lnTo>
                    <a:pt x="70" y="0"/>
                  </a:lnTo>
                  <a:close/>
                </a:path>
              </a:pathLst>
            </a:custGeom>
            <a:solidFill>
              <a:srgbClr val="FF0000"/>
            </a:solidFill>
            <a:ln w="11113">
              <a:solidFill>
                <a:srgbClr val="FF0000"/>
              </a:solidFill>
              <a:prstDash val="solid"/>
              <a:round/>
              <a:headEnd/>
              <a:tailEnd/>
            </a:ln>
          </p:spPr>
          <p:txBody>
            <a:bodyPr/>
            <a:lstStyle/>
            <a:p>
              <a:endParaRPr lang="en-US"/>
            </a:p>
          </p:txBody>
        </p:sp>
        <p:sp>
          <p:nvSpPr>
            <p:cNvPr id="253" name="Freeform 92"/>
            <p:cNvSpPr>
              <a:spLocks/>
            </p:cNvSpPr>
            <p:nvPr/>
          </p:nvSpPr>
          <p:spPr bwMode="auto">
            <a:xfrm>
              <a:off x="4337" y="1762"/>
              <a:ext cx="70" cy="73"/>
            </a:xfrm>
            <a:custGeom>
              <a:avLst/>
              <a:gdLst>
                <a:gd name="T0" fmla="*/ 9 w 139"/>
                <a:gd name="T1" fmla="*/ 0 h 145"/>
                <a:gd name="T2" fmla="*/ 18 w 139"/>
                <a:gd name="T3" fmla="*/ 19 h 145"/>
                <a:gd name="T4" fmla="*/ 0 w 139"/>
                <a:gd name="T5" fmla="*/ 19 h 145"/>
                <a:gd name="T6" fmla="*/ 9 w 139"/>
                <a:gd name="T7" fmla="*/ 0 h 145"/>
                <a:gd name="T8" fmla="*/ 0 60000 65536"/>
                <a:gd name="T9" fmla="*/ 0 60000 65536"/>
                <a:gd name="T10" fmla="*/ 0 60000 65536"/>
                <a:gd name="T11" fmla="*/ 0 60000 65536"/>
                <a:gd name="T12" fmla="*/ 0 w 139"/>
                <a:gd name="T13" fmla="*/ 0 h 145"/>
                <a:gd name="T14" fmla="*/ 139 w 139"/>
                <a:gd name="T15" fmla="*/ 145 h 145"/>
              </a:gdLst>
              <a:ahLst/>
              <a:cxnLst>
                <a:cxn ang="T8">
                  <a:pos x="T0" y="T1"/>
                </a:cxn>
                <a:cxn ang="T9">
                  <a:pos x="T2" y="T3"/>
                </a:cxn>
                <a:cxn ang="T10">
                  <a:pos x="T4" y="T5"/>
                </a:cxn>
                <a:cxn ang="T11">
                  <a:pos x="T6" y="T7"/>
                </a:cxn>
              </a:cxnLst>
              <a:rect l="T12" t="T13" r="T14" b="T15"/>
              <a:pathLst>
                <a:path w="139" h="145">
                  <a:moveTo>
                    <a:pt x="69" y="0"/>
                  </a:moveTo>
                  <a:lnTo>
                    <a:pt x="139" y="145"/>
                  </a:lnTo>
                  <a:lnTo>
                    <a:pt x="0" y="145"/>
                  </a:lnTo>
                  <a:lnTo>
                    <a:pt x="69" y="0"/>
                  </a:lnTo>
                  <a:close/>
                </a:path>
              </a:pathLst>
            </a:custGeom>
            <a:solidFill>
              <a:srgbClr val="FF0000"/>
            </a:solidFill>
            <a:ln w="11113">
              <a:solidFill>
                <a:srgbClr val="FF0000"/>
              </a:solidFill>
              <a:prstDash val="solid"/>
              <a:round/>
              <a:headEnd/>
              <a:tailEnd/>
            </a:ln>
          </p:spPr>
          <p:txBody>
            <a:bodyPr/>
            <a:lstStyle/>
            <a:p>
              <a:endParaRPr lang="en-US"/>
            </a:p>
          </p:txBody>
        </p:sp>
        <p:sp>
          <p:nvSpPr>
            <p:cNvPr id="254" name="Freeform 93"/>
            <p:cNvSpPr>
              <a:spLocks/>
            </p:cNvSpPr>
            <p:nvPr/>
          </p:nvSpPr>
          <p:spPr bwMode="auto">
            <a:xfrm>
              <a:off x="5194" y="1786"/>
              <a:ext cx="70" cy="73"/>
            </a:xfrm>
            <a:custGeom>
              <a:avLst/>
              <a:gdLst>
                <a:gd name="T0" fmla="*/ 9 w 139"/>
                <a:gd name="T1" fmla="*/ 0 h 145"/>
                <a:gd name="T2" fmla="*/ 18 w 139"/>
                <a:gd name="T3" fmla="*/ 19 h 145"/>
                <a:gd name="T4" fmla="*/ 0 w 139"/>
                <a:gd name="T5" fmla="*/ 19 h 145"/>
                <a:gd name="T6" fmla="*/ 9 w 139"/>
                <a:gd name="T7" fmla="*/ 0 h 145"/>
                <a:gd name="T8" fmla="*/ 0 60000 65536"/>
                <a:gd name="T9" fmla="*/ 0 60000 65536"/>
                <a:gd name="T10" fmla="*/ 0 60000 65536"/>
                <a:gd name="T11" fmla="*/ 0 60000 65536"/>
                <a:gd name="T12" fmla="*/ 0 w 139"/>
                <a:gd name="T13" fmla="*/ 0 h 145"/>
                <a:gd name="T14" fmla="*/ 139 w 139"/>
                <a:gd name="T15" fmla="*/ 145 h 145"/>
              </a:gdLst>
              <a:ahLst/>
              <a:cxnLst>
                <a:cxn ang="T8">
                  <a:pos x="T0" y="T1"/>
                </a:cxn>
                <a:cxn ang="T9">
                  <a:pos x="T2" y="T3"/>
                </a:cxn>
                <a:cxn ang="T10">
                  <a:pos x="T4" y="T5"/>
                </a:cxn>
                <a:cxn ang="T11">
                  <a:pos x="T6" y="T7"/>
                </a:cxn>
              </a:cxnLst>
              <a:rect l="T12" t="T13" r="T14" b="T15"/>
              <a:pathLst>
                <a:path w="139" h="145">
                  <a:moveTo>
                    <a:pt x="70" y="0"/>
                  </a:moveTo>
                  <a:lnTo>
                    <a:pt x="139" y="145"/>
                  </a:lnTo>
                  <a:lnTo>
                    <a:pt x="0" y="145"/>
                  </a:lnTo>
                  <a:lnTo>
                    <a:pt x="70" y="0"/>
                  </a:lnTo>
                  <a:close/>
                </a:path>
              </a:pathLst>
            </a:custGeom>
            <a:solidFill>
              <a:srgbClr val="FF0000"/>
            </a:solidFill>
            <a:ln w="11113">
              <a:solidFill>
                <a:srgbClr val="FF0000"/>
              </a:solidFill>
              <a:prstDash val="solid"/>
              <a:round/>
              <a:headEnd/>
              <a:tailEnd/>
            </a:ln>
          </p:spPr>
          <p:txBody>
            <a:bodyPr/>
            <a:lstStyle/>
            <a:p>
              <a:endParaRPr lang="en-US"/>
            </a:p>
          </p:txBody>
        </p:sp>
        <p:sp>
          <p:nvSpPr>
            <p:cNvPr id="255" name="Rectangle 94"/>
            <p:cNvSpPr>
              <a:spLocks noChangeArrowheads="1"/>
            </p:cNvSpPr>
            <p:nvPr/>
          </p:nvSpPr>
          <p:spPr bwMode="auto">
            <a:xfrm>
              <a:off x="2774" y="127"/>
              <a:ext cx="401"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b="1">
                  <a:latin typeface="Times New Roman" pitchFamily="18" charset="0"/>
                </a:rPr>
                <a:t>Figure 1</a:t>
              </a:r>
              <a:endParaRPr lang="en-US"/>
            </a:p>
          </p:txBody>
        </p:sp>
        <p:sp>
          <p:nvSpPr>
            <p:cNvPr id="256" name="Rectangle 95"/>
            <p:cNvSpPr>
              <a:spLocks noChangeArrowheads="1"/>
            </p:cNvSpPr>
            <p:nvPr/>
          </p:nvSpPr>
          <p:spPr bwMode="auto">
            <a:xfrm>
              <a:off x="2191" y="288"/>
              <a:ext cx="392"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b="1">
                  <a:latin typeface="Times New Roman" pitchFamily="18" charset="0"/>
                </a:rPr>
                <a:t>ASBOG</a:t>
              </a:r>
              <a:endParaRPr lang="en-US"/>
            </a:p>
          </p:txBody>
        </p:sp>
        <p:sp>
          <p:nvSpPr>
            <p:cNvPr id="257" name="Rectangle 96"/>
            <p:cNvSpPr>
              <a:spLocks noChangeArrowheads="1"/>
            </p:cNvSpPr>
            <p:nvPr/>
          </p:nvSpPr>
          <p:spPr bwMode="auto">
            <a:xfrm>
              <a:off x="2565" y="267"/>
              <a:ext cx="54"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900" b="1">
                  <a:solidFill>
                    <a:srgbClr val="000000"/>
                  </a:solidFill>
                  <a:latin typeface="Times New Roman" pitchFamily="18" charset="0"/>
                </a:rPr>
                <a:t>®</a:t>
              </a:r>
              <a:endParaRPr lang="en-US"/>
            </a:p>
          </p:txBody>
        </p:sp>
        <p:sp>
          <p:nvSpPr>
            <p:cNvPr id="258" name="Rectangle 97"/>
            <p:cNvSpPr>
              <a:spLocks noChangeArrowheads="1"/>
            </p:cNvSpPr>
            <p:nvPr/>
          </p:nvSpPr>
          <p:spPr bwMode="auto">
            <a:xfrm>
              <a:off x="2618" y="288"/>
              <a:ext cx="1174"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latin typeface="Times New Roman" pitchFamily="18" charset="0"/>
                </a:rPr>
                <a:t> </a:t>
              </a:r>
              <a:r>
                <a:rPr lang="en-US" sz="1400" b="1">
                  <a:latin typeface="Times New Roman" pitchFamily="18" charset="0"/>
                </a:rPr>
                <a:t>FG</a:t>
              </a:r>
              <a:r>
                <a:rPr lang="en-US" sz="1400" b="1">
                  <a:solidFill>
                    <a:srgbClr val="000000"/>
                  </a:solidFill>
                  <a:latin typeface="Times New Roman" pitchFamily="18" charset="0"/>
                </a:rPr>
                <a:t> </a:t>
              </a:r>
              <a:r>
                <a:rPr lang="en-US" sz="1400" b="1">
                  <a:latin typeface="Times New Roman" pitchFamily="18" charset="0"/>
                </a:rPr>
                <a:t>&amp; PG Examinations</a:t>
              </a:r>
              <a:endParaRPr lang="en-US"/>
            </a:p>
          </p:txBody>
        </p:sp>
        <p:sp>
          <p:nvSpPr>
            <p:cNvPr id="259" name="Rectangle 98"/>
            <p:cNvSpPr>
              <a:spLocks noChangeArrowheads="1"/>
            </p:cNvSpPr>
            <p:nvPr/>
          </p:nvSpPr>
          <p:spPr bwMode="auto">
            <a:xfrm>
              <a:off x="2217" y="428"/>
              <a:ext cx="1564"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b="1">
                  <a:latin typeface="Times New Roman" pitchFamily="18" charset="0"/>
                </a:rPr>
                <a:t>Passing Rates by Administration</a:t>
              </a:r>
              <a:endParaRPr lang="en-US"/>
            </a:p>
          </p:txBody>
        </p:sp>
        <p:sp>
          <p:nvSpPr>
            <p:cNvPr id="260" name="Rectangle 99"/>
            <p:cNvSpPr>
              <a:spLocks noChangeArrowheads="1"/>
            </p:cNvSpPr>
            <p:nvPr/>
          </p:nvSpPr>
          <p:spPr bwMode="auto">
            <a:xfrm>
              <a:off x="2080" y="589"/>
              <a:ext cx="56"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b="1">
                  <a:latin typeface="Times New Roman" pitchFamily="18" charset="0"/>
                </a:rPr>
                <a:t>1</a:t>
              </a:r>
              <a:endParaRPr lang="en-US"/>
            </a:p>
          </p:txBody>
        </p:sp>
        <p:sp>
          <p:nvSpPr>
            <p:cNvPr id="261" name="Rectangle 100"/>
            <p:cNvSpPr>
              <a:spLocks noChangeArrowheads="1"/>
            </p:cNvSpPr>
            <p:nvPr/>
          </p:nvSpPr>
          <p:spPr bwMode="auto">
            <a:xfrm>
              <a:off x="2134" y="568"/>
              <a:ext cx="52"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900" b="1">
                  <a:latin typeface="Times New Roman" pitchFamily="18" charset="0"/>
                </a:rPr>
                <a:t>st</a:t>
              </a:r>
              <a:endParaRPr lang="en-US"/>
            </a:p>
          </p:txBody>
        </p:sp>
        <p:sp>
          <p:nvSpPr>
            <p:cNvPr id="262" name="Rectangle 101"/>
            <p:cNvSpPr>
              <a:spLocks noChangeArrowheads="1"/>
            </p:cNvSpPr>
            <p:nvPr/>
          </p:nvSpPr>
          <p:spPr bwMode="auto">
            <a:xfrm>
              <a:off x="2185" y="589"/>
              <a:ext cx="1742"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b="1">
                  <a:solidFill>
                    <a:srgbClr val="000000"/>
                  </a:solidFill>
                  <a:latin typeface="Times New Roman" pitchFamily="18" charset="0"/>
                </a:rPr>
                <a:t> </a:t>
              </a:r>
              <a:r>
                <a:rPr lang="en-US" sz="1400" b="1">
                  <a:latin typeface="Times New Roman" pitchFamily="18" charset="0"/>
                </a:rPr>
                <a:t>Time Candidates vs. All Candidates</a:t>
              </a:r>
              <a:endParaRPr lang="en-US"/>
            </a:p>
          </p:txBody>
        </p:sp>
        <p:sp>
          <p:nvSpPr>
            <p:cNvPr id="263" name="Rectangle 102"/>
            <p:cNvSpPr>
              <a:spLocks noChangeArrowheads="1"/>
            </p:cNvSpPr>
            <p:nvPr/>
          </p:nvSpPr>
          <p:spPr bwMode="auto">
            <a:xfrm>
              <a:off x="2301" y="729"/>
              <a:ext cx="1387"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b="1">
                  <a:latin typeface="Times New Roman" pitchFamily="18" charset="0"/>
                </a:rPr>
                <a:t>(March 2008 - October 2010)</a:t>
              </a:r>
              <a:endParaRPr lang="en-US"/>
            </a:p>
          </p:txBody>
        </p:sp>
        <p:sp>
          <p:nvSpPr>
            <p:cNvPr id="264" name="Rectangle 103"/>
            <p:cNvSpPr>
              <a:spLocks noChangeArrowheads="1"/>
            </p:cNvSpPr>
            <p:nvPr/>
          </p:nvSpPr>
          <p:spPr bwMode="auto">
            <a:xfrm>
              <a:off x="907" y="2381"/>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60</a:t>
              </a:r>
              <a:endParaRPr lang="en-US"/>
            </a:p>
          </p:txBody>
        </p:sp>
        <p:sp>
          <p:nvSpPr>
            <p:cNvPr id="265" name="Rectangle 104"/>
            <p:cNvSpPr>
              <a:spLocks noChangeArrowheads="1"/>
            </p:cNvSpPr>
            <p:nvPr/>
          </p:nvSpPr>
          <p:spPr bwMode="auto">
            <a:xfrm>
              <a:off x="1764" y="2430"/>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58</a:t>
              </a:r>
              <a:endParaRPr lang="en-US"/>
            </a:p>
          </p:txBody>
        </p:sp>
        <p:sp>
          <p:nvSpPr>
            <p:cNvPr id="266" name="Rectangle 105"/>
            <p:cNvSpPr>
              <a:spLocks noChangeArrowheads="1"/>
            </p:cNvSpPr>
            <p:nvPr/>
          </p:nvSpPr>
          <p:spPr bwMode="auto">
            <a:xfrm>
              <a:off x="2620" y="2502"/>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55</a:t>
              </a:r>
              <a:endParaRPr lang="en-US"/>
            </a:p>
          </p:txBody>
        </p:sp>
        <p:sp>
          <p:nvSpPr>
            <p:cNvPr id="267" name="Rectangle 106"/>
            <p:cNvSpPr>
              <a:spLocks noChangeArrowheads="1"/>
            </p:cNvSpPr>
            <p:nvPr/>
          </p:nvSpPr>
          <p:spPr bwMode="auto">
            <a:xfrm>
              <a:off x="3477" y="2454"/>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57</a:t>
              </a:r>
              <a:endParaRPr lang="en-US"/>
            </a:p>
          </p:txBody>
        </p:sp>
        <p:sp>
          <p:nvSpPr>
            <p:cNvPr id="268" name="Rectangle 107"/>
            <p:cNvSpPr>
              <a:spLocks noChangeArrowheads="1"/>
            </p:cNvSpPr>
            <p:nvPr/>
          </p:nvSpPr>
          <p:spPr bwMode="auto">
            <a:xfrm>
              <a:off x="4334" y="2406"/>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59</a:t>
              </a:r>
              <a:endParaRPr lang="en-US"/>
            </a:p>
          </p:txBody>
        </p:sp>
        <p:sp>
          <p:nvSpPr>
            <p:cNvPr id="269" name="Rectangle 108"/>
            <p:cNvSpPr>
              <a:spLocks noChangeArrowheads="1"/>
            </p:cNvSpPr>
            <p:nvPr/>
          </p:nvSpPr>
          <p:spPr bwMode="auto">
            <a:xfrm>
              <a:off x="5190" y="2430"/>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58</a:t>
              </a:r>
              <a:endParaRPr lang="en-US"/>
            </a:p>
          </p:txBody>
        </p:sp>
        <p:sp>
          <p:nvSpPr>
            <p:cNvPr id="270" name="Rectangle 109"/>
            <p:cNvSpPr>
              <a:spLocks noChangeArrowheads="1"/>
            </p:cNvSpPr>
            <p:nvPr/>
          </p:nvSpPr>
          <p:spPr bwMode="auto">
            <a:xfrm>
              <a:off x="1764" y="1809"/>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74</a:t>
              </a:r>
              <a:endParaRPr lang="en-US"/>
            </a:p>
          </p:txBody>
        </p:sp>
        <p:sp>
          <p:nvSpPr>
            <p:cNvPr id="271" name="Rectangle 110"/>
            <p:cNvSpPr>
              <a:spLocks noChangeArrowheads="1"/>
            </p:cNvSpPr>
            <p:nvPr/>
          </p:nvSpPr>
          <p:spPr bwMode="auto">
            <a:xfrm>
              <a:off x="2620" y="1905"/>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70</a:t>
              </a:r>
              <a:endParaRPr lang="en-US"/>
            </a:p>
          </p:txBody>
        </p:sp>
        <p:sp>
          <p:nvSpPr>
            <p:cNvPr id="272" name="Rectangle 111"/>
            <p:cNvSpPr>
              <a:spLocks noChangeArrowheads="1"/>
            </p:cNvSpPr>
            <p:nvPr/>
          </p:nvSpPr>
          <p:spPr bwMode="auto">
            <a:xfrm>
              <a:off x="3477" y="1881"/>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71</a:t>
              </a:r>
              <a:endParaRPr lang="en-US"/>
            </a:p>
          </p:txBody>
        </p:sp>
        <p:sp>
          <p:nvSpPr>
            <p:cNvPr id="273" name="Rectangle 112"/>
            <p:cNvSpPr>
              <a:spLocks noChangeArrowheads="1"/>
            </p:cNvSpPr>
            <p:nvPr/>
          </p:nvSpPr>
          <p:spPr bwMode="auto">
            <a:xfrm>
              <a:off x="4334" y="1881"/>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71</a:t>
              </a:r>
              <a:endParaRPr lang="en-US"/>
            </a:p>
          </p:txBody>
        </p:sp>
        <p:sp>
          <p:nvSpPr>
            <p:cNvPr id="274" name="Rectangle 113"/>
            <p:cNvSpPr>
              <a:spLocks noChangeArrowheads="1"/>
            </p:cNvSpPr>
            <p:nvPr/>
          </p:nvSpPr>
          <p:spPr bwMode="auto">
            <a:xfrm>
              <a:off x="5190" y="1857"/>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72</a:t>
              </a:r>
              <a:endParaRPr lang="en-US"/>
            </a:p>
          </p:txBody>
        </p:sp>
        <p:sp>
          <p:nvSpPr>
            <p:cNvPr id="275" name="Rectangle 114"/>
            <p:cNvSpPr>
              <a:spLocks noChangeArrowheads="1"/>
            </p:cNvSpPr>
            <p:nvPr/>
          </p:nvSpPr>
          <p:spPr bwMode="auto">
            <a:xfrm>
              <a:off x="1764" y="2213"/>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67</a:t>
              </a:r>
              <a:endParaRPr lang="en-US"/>
            </a:p>
          </p:txBody>
        </p:sp>
        <p:sp>
          <p:nvSpPr>
            <p:cNvPr id="276" name="Rectangle 115"/>
            <p:cNvSpPr>
              <a:spLocks noChangeArrowheads="1"/>
            </p:cNvSpPr>
            <p:nvPr/>
          </p:nvSpPr>
          <p:spPr bwMode="auto">
            <a:xfrm>
              <a:off x="2620" y="2237"/>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66</a:t>
              </a:r>
              <a:endParaRPr lang="en-US"/>
            </a:p>
          </p:txBody>
        </p:sp>
        <p:sp>
          <p:nvSpPr>
            <p:cNvPr id="277" name="Rectangle 116"/>
            <p:cNvSpPr>
              <a:spLocks noChangeArrowheads="1"/>
            </p:cNvSpPr>
            <p:nvPr/>
          </p:nvSpPr>
          <p:spPr bwMode="auto">
            <a:xfrm>
              <a:off x="3477" y="2189"/>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68</a:t>
              </a:r>
              <a:endParaRPr lang="en-US"/>
            </a:p>
          </p:txBody>
        </p:sp>
        <p:sp>
          <p:nvSpPr>
            <p:cNvPr id="278" name="Rectangle 117"/>
            <p:cNvSpPr>
              <a:spLocks noChangeArrowheads="1"/>
            </p:cNvSpPr>
            <p:nvPr/>
          </p:nvSpPr>
          <p:spPr bwMode="auto">
            <a:xfrm>
              <a:off x="4334" y="2213"/>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67</a:t>
              </a:r>
              <a:endParaRPr lang="en-US"/>
            </a:p>
          </p:txBody>
        </p:sp>
        <p:sp>
          <p:nvSpPr>
            <p:cNvPr id="279" name="Rectangle 118"/>
            <p:cNvSpPr>
              <a:spLocks noChangeArrowheads="1"/>
            </p:cNvSpPr>
            <p:nvPr/>
          </p:nvSpPr>
          <p:spPr bwMode="auto">
            <a:xfrm>
              <a:off x="5190" y="2140"/>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70</a:t>
              </a:r>
              <a:endParaRPr lang="en-US"/>
            </a:p>
          </p:txBody>
        </p:sp>
        <p:sp>
          <p:nvSpPr>
            <p:cNvPr id="280" name="Rectangle 119"/>
            <p:cNvSpPr>
              <a:spLocks noChangeArrowheads="1"/>
            </p:cNvSpPr>
            <p:nvPr/>
          </p:nvSpPr>
          <p:spPr bwMode="auto">
            <a:xfrm>
              <a:off x="907" y="1653"/>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80</a:t>
              </a:r>
              <a:endParaRPr lang="en-US"/>
            </a:p>
          </p:txBody>
        </p:sp>
        <p:sp>
          <p:nvSpPr>
            <p:cNvPr id="281" name="Rectangle 120"/>
            <p:cNvSpPr>
              <a:spLocks noChangeArrowheads="1"/>
            </p:cNvSpPr>
            <p:nvPr/>
          </p:nvSpPr>
          <p:spPr bwMode="auto">
            <a:xfrm>
              <a:off x="1764" y="1605"/>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82</a:t>
              </a:r>
              <a:endParaRPr lang="en-US"/>
            </a:p>
          </p:txBody>
        </p:sp>
        <p:sp>
          <p:nvSpPr>
            <p:cNvPr id="282" name="Rectangle 121"/>
            <p:cNvSpPr>
              <a:spLocks noChangeArrowheads="1"/>
            </p:cNvSpPr>
            <p:nvPr/>
          </p:nvSpPr>
          <p:spPr bwMode="auto">
            <a:xfrm>
              <a:off x="2620" y="1629"/>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81</a:t>
              </a:r>
              <a:endParaRPr lang="en-US"/>
            </a:p>
          </p:txBody>
        </p:sp>
        <p:sp>
          <p:nvSpPr>
            <p:cNvPr id="283" name="Rectangle 122"/>
            <p:cNvSpPr>
              <a:spLocks noChangeArrowheads="1"/>
            </p:cNvSpPr>
            <p:nvPr/>
          </p:nvSpPr>
          <p:spPr bwMode="auto">
            <a:xfrm>
              <a:off x="3477" y="1677"/>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79</a:t>
              </a:r>
              <a:endParaRPr lang="en-US"/>
            </a:p>
          </p:txBody>
        </p:sp>
        <p:sp>
          <p:nvSpPr>
            <p:cNvPr id="284" name="Rectangle 123"/>
            <p:cNvSpPr>
              <a:spLocks noChangeArrowheads="1"/>
            </p:cNvSpPr>
            <p:nvPr/>
          </p:nvSpPr>
          <p:spPr bwMode="auto">
            <a:xfrm>
              <a:off x="4334" y="1629"/>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81</a:t>
              </a:r>
              <a:endParaRPr lang="en-US"/>
            </a:p>
          </p:txBody>
        </p:sp>
        <p:sp>
          <p:nvSpPr>
            <p:cNvPr id="285" name="Rectangle 124"/>
            <p:cNvSpPr>
              <a:spLocks noChangeArrowheads="1"/>
            </p:cNvSpPr>
            <p:nvPr/>
          </p:nvSpPr>
          <p:spPr bwMode="auto">
            <a:xfrm>
              <a:off x="5190" y="1653"/>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80</a:t>
              </a:r>
              <a:endParaRPr lang="en-US"/>
            </a:p>
          </p:txBody>
        </p:sp>
        <p:sp>
          <p:nvSpPr>
            <p:cNvPr id="286" name="Rectangle 125"/>
            <p:cNvSpPr>
              <a:spLocks noChangeArrowheads="1"/>
            </p:cNvSpPr>
            <p:nvPr/>
          </p:nvSpPr>
          <p:spPr bwMode="auto">
            <a:xfrm>
              <a:off x="910" y="2158"/>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69</a:t>
              </a:r>
              <a:endParaRPr lang="en-US"/>
            </a:p>
          </p:txBody>
        </p:sp>
        <p:sp>
          <p:nvSpPr>
            <p:cNvPr id="287" name="Rectangle 126"/>
            <p:cNvSpPr>
              <a:spLocks noChangeArrowheads="1"/>
            </p:cNvSpPr>
            <p:nvPr/>
          </p:nvSpPr>
          <p:spPr bwMode="auto">
            <a:xfrm>
              <a:off x="895" y="1970"/>
              <a:ext cx="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b="1">
                  <a:solidFill>
                    <a:srgbClr val="000000"/>
                  </a:solidFill>
                  <a:latin typeface="Times New Roman" pitchFamily="18" charset="0"/>
                </a:rPr>
                <a:t>75</a:t>
              </a:r>
              <a:endParaRPr lang="en-US"/>
            </a:p>
          </p:txBody>
        </p:sp>
        <p:sp>
          <p:nvSpPr>
            <p:cNvPr id="288" name="Rectangle 127"/>
            <p:cNvSpPr>
              <a:spLocks noChangeArrowheads="1"/>
            </p:cNvSpPr>
            <p:nvPr/>
          </p:nvSpPr>
          <p:spPr bwMode="auto">
            <a:xfrm>
              <a:off x="400" y="3694"/>
              <a:ext cx="4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1">
                  <a:latin typeface="Times New Roman" pitchFamily="18" charset="0"/>
                </a:rPr>
                <a:t>0</a:t>
              </a:r>
              <a:endParaRPr lang="en-US"/>
            </a:p>
          </p:txBody>
        </p:sp>
        <p:sp>
          <p:nvSpPr>
            <p:cNvPr id="289" name="Rectangle 128"/>
            <p:cNvSpPr>
              <a:spLocks noChangeArrowheads="1"/>
            </p:cNvSpPr>
            <p:nvPr/>
          </p:nvSpPr>
          <p:spPr bwMode="auto">
            <a:xfrm>
              <a:off x="355" y="3454"/>
              <a:ext cx="9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1">
                  <a:latin typeface="Times New Roman" pitchFamily="18" charset="0"/>
                </a:rPr>
                <a:t>10</a:t>
              </a:r>
              <a:endParaRPr lang="en-US"/>
            </a:p>
          </p:txBody>
        </p:sp>
        <p:sp>
          <p:nvSpPr>
            <p:cNvPr id="290" name="Rectangle 129"/>
            <p:cNvSpPr>
              <a:spLocks noChangeArrowheads="1"/>
            </p:cNvSpPr>
            <p:nvPr/>
          </p:nvSpPr>
          <p:spPr bwMode="auto">
            <a:xfrm>
              <a:off x="355" y="3213"/>
              <a:ext cx="9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1">
                  <a:latin typeface="Times New Roman" pitchFamily="18" charset="0"/>
                </a:rPr>
                <a:t>20</a:t>
              </a:r>
              <a:endParaRPr lang="en-US"/>
            </a:p>
          </p:txBody>
        </p:sp>
        <p:sp>
          <p:nvSpPr>
            <p:cNvPr id="291" name="Rectangle 130"/>
            <p:cNvSpPr>
              <a:spLocks noChangeArrowheads="1"/>
            </p:cNvSpPr>
            <p:nvPr/>
          </p:nvSpPr>
          <p:spPr bwMode="auto">
            <a:xfrm>
              <a:off x="355" y="2972"/>
              <a:ext cx="9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1">
                  <a:latin typeface="Times New Roman" pitchFamily="18" charset="0"/>
                </a:rPr>
                <a:t>30</a:t>
              </a:r>
              <a:endParaRPr lang="en-US"/>
            </a:p>
          </p:txBody>
        </p:sp>
        <p:sp>
          <p:nvSpPr>
            <p:cNvPr id="292" name="Rectangle 131"/>
            <p:cNvSpPr>
              <a:spLocks noChangeArrowheads="1"/>
            </p:cNvSpPr>
            <p:nvPr/>
          </p:nvSpPr>
          <p:spPr bwMode="auto">
            <a:xfrm>
              <a:off x="355" y="2731"/>
              <a:ext cx="9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1">
                  <a:latin typeface="Times New Roman" pitchFamily="18" charset="0"/>
                </a:rPr>
                <a:t>40</a:t>
              </a:r>
              <a:endParaRPr lang="en-US"/>
            </a:p>
          </p:txBody>
        </p:sp>
        <p:sp>
          <p:nvSpPr>
            <p:cNvPr id="293" name="Rectangle 132"/>
            <p:cNvSpPr>
              <a:spLocks noChangeArrowheads="1"/>
            </p:cNvSpPr>
            <p:nvPr/>
          </p:nvSpPr>
          <p:spPr bwMode="auto">
            <a:xfrm>
              <a:off x="355" y="2490"/>
              <a:ext cx="9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1">
                  <a:latin typeface="Times New Roman" pitchFamily="18" charset="0"/>
                </a:rPr>
                <a:t>50</a:t>
              </a:r>
              <a:endParaRPr lang="en-US"/>
            </a:p>
          </p:txBody>
        </p:sp>
        <p:sp>
          <p:nvSpPr>
            <p:cNvPr id="294" name="Rectangle 133"/>
            <p:cNvSpPr>
              <a:spLocks noChangeArrowheads="1"/>
            </p:cNvSpPr>
            <p:nvPr/>
          </p:nvSpPr>
          <p:spPr bwMode="auto">
            <a:xfrm>
              <a:off x="355" y="2248"/>
              <a:ext cx="9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1">
                  <a:latin typeface="Times New Roman" pitchFamily="18" charset="0"/>
                </a:rPr>
                <a:t>60</a:t>
              </a:r>
              <a:endParaRPr lang="en-US"/>
            </a:p>
          </p:txBody>
        </p:sp>
        <p:sp>
          <p:nvSpPr>
            <p:cNvPr id="295" name="Rectangle 134"/>
            <p:cNvSpPr>
              <a:spLocks noChangeArrowheads="1"/>
            </p:cNvSpPr>
            <p:nvPr/>
          </p:nvSpPr>
          <p:spPr bwMode="auto">
            <a:xfrm>
              <a:off x="355" y="2007"/>
              <a:ext cx="9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1">
                  <a:latin typeface="Times New Roman" pitchFamily="18" charset="0"/>
                </a:rPr>
                <a:t>70</a:t>
              </a:r>
              <a:endParaRPr lang="en-US"/>
            </a:p>
          </p:txBody>
        </p:sp>
        <p:sp>
          <p:nvSpPr>
            <p:cNvPr id="296" name="Rectangle 135"/>
            <p:cNvSpPr>
              <a:spLocks noChangeArrowheads="1"/>
            </p:cNvSpPr>
            <p:nvPr/>
          </p:nvSpPr>
          <p:spPr bwMode="auto">
            <a:xfrm>
              <a:off x="355" y="1766"/>
              <a:ext cx="9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1">
                  <a:latin typeface="Times New Roman" pitchFamily="18" charset="0"/>
                </a:rPr>
                <a:t>80</a:t>
              </a:r>
              <a:endParaRPr lang="en-US"/>
            </a:p>
          </p:txBody>
        </p:sp>
        <p:sp>
          <p:nvSpPr>
            <p:cNvPr id="297" name="Rectangle 136"/>
            <p:cNvSpPr>
              <a:spLocks noChangeArrowheads="1"/>
            </p:cNvSpPr>
            <p:nvPr/>
          </p:nvSpPr>
          <p:spPr bwMode="auto">
            <a:xfrm>
              <a:off x="355" y="1525"/>
              <a:ext cx="9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1">
                  <a:latin typeface="Times New Roman" pitchFamily="18" charset="0"/>
                </a:rPr>
                <a:t>90</a:t>
              </a:r>
              <a:endParaRPr lang="en-US"/>
            </a:p>
          </p:txBody>
        </p:sp>
        <p:sp>
          <p:nvSpPr>
            <p:cNvPr id="298" name="Rectangle 137"/>
            <p:cNvSpPr>
              <a:spLocks noChangeArrowheads="1"/>
            </p:cNvSpPr>
            <p:nvPr/>
          </p:nvSpPr>
          <p:spPr bwMode="auto">
            <a:xfrm>
              <a:off x="309" y="1284"/>
              <a:ext cx="14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1">
                  <a:latin typeface="Times New Roman" pitchFamily="18" charset="0"/>
                </a:rPr>
                <a:t>100</a:t>
              </a:r>
              <a:endParaRPr lang="en-US"/>
            </a:p>
          </p:txBody>
        </p:sp>
        <p:sp>
          <p:nvSpPr>
            <p:cNvPr id="299" name="Rectangle 138"/>
            <p:cNvSpPr>
              <a:spLocks noChangeArrowheads="1"/>
            </p:cNvSpPr>
            <p:nvPr/>
          </p:nvSpPr>
          <p:spPr bwMode="auto">
            <a:xfrm>
              <a:off x="799" y="3837"/>
              <a:ext cx="310"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1">
                  <a:latin typeface="Times New Roman" pitchFamily="18" charset="0"/>
                </a:rPr>
                <a:t>Mar-08</a:t>
              </a:r>
              <a:endParaRPr lang="en-US"/>
            </a:p>
          </p:txBody>
        </p:sp>
        <p:sp>
          <p:nvSpPr>
            <p:cNvPr id="300" name="Rectangle 139"/>
            <p:cNvSpPr>
              <a:spLocks noChangeArrowheads="1"/>
            </p:cNvSpPr>
            <p:nvPr/>
          </p:nvSpPr>
          <p:spPr bwMode="auto">
            <a:xfrm>
              <a:off x="1670" y="3837"/>
              <a:ext cx="27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1">
                  <a:latin typeface="Times New Roman" pitchFamily="18" charset="0"/>
                </a:rPr>
                <a:t>Oct-08</a:t>
              </a:r>
              <a:endParaRPr lang="en-US"/>
            </a:p>
          </p:txBody>
        </p:sp>
        <p:sp>
          <p:nvSpPr>
            <p:cNvPr id="301" name="Rectangle 140"/>
            <p:cNvSpPr>
              <a:spLocks noChangeArrowheads="1"/>
            </p:cNvSpPr>
            <p:nvPr/>
          </p:nvSpPr>
          <p:spPr bwMode="auto">
            <a:xfrm>
              <a:off x="2512" y="3837"/>
              <a:ext cx="310"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1">
                  <a:latin typeface="Times New Roman" pitchFamily="18" charset="0"/>
                </a:rPr>
                <a:t>Mar-09</a:t>
              </a:r>
              <a:endParaRPr lang="en-US"/>
            </a:p>
          </p:txBody>
        </p:sp>
        <p:sp>
          <p:nvSpPr>
            <p:cNvPr id="302" name="Rectangle 141"/>
            <p:cNvSpPr>
              <a:spLocks noChangeArrowheads="1"/>
            </p:cNvSpPr>
            <p:nvPr/>
          </p:nvSpPr>
          <p:spPr bwMode="auto">
            <a:xfrm>
              <a:off x="3384" y="3837"/>
              <a:ext cx="27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1">
                  <a:latin typeface="Times New Roman" pitchFamily="18" charset="0"/>
                </a:rPr>
                <a:t>Oct-09</a:t>
              </a:r>
              <a:endParaRPr lang="en-US"/>
            </a:p>
          </p:txBody>
        </p:sp>
        <p:sp>
          <p:nvSpPr>
            <p:cNvPr id="303" name="Rectangle 142"/>
            <p:cNvSpPr>
              <a:spLocks noChangeArrowheads="1"/>
            </p:cNvSpPr>
            <p:nvPr/>
          </p:nvSpPr>
          <p:spPr bwMode="auto">
            <a:xfrm>
              <a:off x="4226" y="3837"/>
              <a:ext cx="310"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1">
                  <a:latin typeface="Times New Roman" pitchFamily="18" charset="0"/>
                </a:rPr>
                <a:t>Mar-10</a:t>
              </a:r>
              <a:endParaRPr lang="en-US"/>
            </a:p>
          </p:txBody>
        </p:sp>
        <p:sp>
          <p:nvSpPr>
            <p:cNvPr id="304" name="Rectangle 143"/>
            <p:cNvSpPr>
              <a:spLocks noChangeArrowheads="1"/>
            </p:cNvSpPr>
            <p:nvPr/>
          </p:nvSpPr>
          <p:spPr bwMode="auto">
            <a:xfrm>
              <a:off x="5097" y="3837"/>
              <a:ext cx="27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1">
                  <a:latin typeface="Times New Roman" pitchFamily="18" charset="0"/>
                </a:rPr>
                <a:t>Oct-10</a:t>
              </a:r>
              <a:endParaRPr lang="en-US"/>
            </a:p>
          </p:txBody>
        </p:sp>
        <p:sp>
          <p:nvSpPr>
            <p:cNvPr id="305" name="Rectangle 144"/>
            <p:cNvSpPr>
              <a:spLocks noChangeArrowheads="1"/>
            </p:cNvSpPr>
            <p:nvPr/>
          </p:nvSpPr>
          <p:spPr bwMode="auto">
            <a:xfrm>
              <a:off x="2626" y="4005"/>
              <a:ext cx="985"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b="1">
                  <a:latin typeface="Times New Roman" pitchFamily="18" charset="0"/>
                </a:rPr>
                <a:t>Administration Date</a:t>
              </a:r>
              <a:endParaRPr lang="en-US"/>
            </a:p>
          </p:txBody>
        </p:sp>
        <p:sp>
          <p:nvSpPr>
            <p:cNvPr id="306" name="Rectangle 145"/>
            <p:cNvSpPr>
              <a:spLocks noChangeArrowheads="1"/>
            </p:cNvSpPr>
            <p:nvPr/>
          </p:nvSpPr>
          <p:spPr bwMode="auto">
            <a:xfrm rot="-5400000">
              <a:off x="-161" y="2516"/>
              <a:ext cx="756"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b="1">
                  <a:latin typeface="Times New Roman" pitchFamily="18" charset="0"/>
                </a:rPr>
                <a:t>Percent Passing</a:t>
              </a:r>
              <a:endParaRPr lang="en-US"/>
            </a:p>
          </p:txBody>
        </p:sp>
        <p:sp>
          <p:nvSpPr>
            <p:cNvPr id="307" name="Rectangle 146"/>
            <p:cNvSpPr>
              <a:spLocks noChangeArrowheads="1"/>
            </p:cNvSpPr>
            <p:nvPr/>
          </p:nvSpPr>
          <p:spPr bwMode="auto">
            <a:xfrm>
              <a:off x="863" y="908"/>
              <a:ext cx="4328" cy="262"/>
            </a:xfrm>
            <a:prstGeom prst="rect">
              <a:avLst/>
            </a:prstGeom>
            <a:solidFill>
              <a:srgbClr val="FFFFFF"/>
            </a:solidFill>
            <a:ln w="0">
              <a:solidFill>
                <a:srgbClr val="000000"/>
              </a:solidFill>
              <a:miter lim="800000"/>
              <a:headEnd/>
              <a:tailEnd/>
            </a:ln>
          </p:spPr>
          <p:txBody>
            <a:bodyPr/>
            <a:lstStyle/>
            <a:p>
              <a:endParaRPr lang="en-US"/>
            </a:p>
          </p:txBody>
        </p:sp>
        <p:sp>
          <p:nvSpPr>
            <p:cNvPr id="308" name="Line 147"/>
            <p:cNvSpPr>
              <a:spLocks noChangeShapeType="1"/>
            </p:cNvSpPr>
            <p:nvPr/>
          </p:nvSpPr>
          <p:spPr bwMode="auto">
            <a:xfrm>
              <a:off x="891" y="976"/>
              <a:ext cx="168" cy="0"/>
            </a:xfrm>
            <a:prstGeom prst="line">
              <a:avLst/>
            </a:prstGeom>
            <a:noFill/>
            <a:ln w="11113">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9" name="Freeform 148"/>
            <p:cNvSpPr>
              <a:spLocks/>
            </p:cNvSpPr>
            <p:nvPr/>
          </p:nvSpPr>
          <p:spPr bwMode="auto">
            <a:xfrm>
              <a:off x="948" y="948"/>
              <a:ext cx="53" cy="56"/>
            </a:xfrm>
            <a:custGeom>
              <a:avLst/>
              <a:gdLst>
                <a:gd name="T0" fmla="*/ 7 w 106"/>
                <a:gd name="T1" fmla="*/ 0 h 111"/>
                <a:gd name="T2" fmla="*/ 13 w 106"/>
                <a:gd name="T3" fmla="*/ 7 h 111"/>
                <a:gd name="T4" fmla="*/ 7 w 106"/>
                <a:gd name="T5" fmla="*/ 14 h 111"/>
                <a:gd name="T6" fmla="*/ 0 w 106"/>
                <a:gd name="T7" fmla="*/ 7 h 111"/>
                <a:gd name="T8" fmla="*/ 7 w 106"/>
                <a:gd name="T9" fmla="*/ 0 h 111"/>
                <a:gd name="T10" fmla="*/ 0 60000 65536"/>
                <a:gd name="T11" fmla="*/ 0 60000 65536"/>
                <a:gd name="T12" fmla="*/ 0 60000 65536"/>
                <a:gd name="T13" fmla="*/ 0 60000 65536"/>
                <a:gd name="T14" fmla="*/ 0 60000 65536"/>
                <a:gd name="T15" fmla="*/ 0 w 106"/>
                <a:gd name="T16" fmla="*/ 0 h 111"/>
                <a:gd name="T17" fmla="*/ 106 w 106"/>
                <a:gd name="T18" fmla="*/ 111 h 111"/>
              </a:gdLst>
              <a:ahLst/>
              <a:cxnLst>
                <a:cxn ang="T10">
                  <a:pos x="T0" y="T1"/>
                </a:cxn>
                <a:cxn ang="T11">
                  <a:pos x="T2" y="T3"/>
                </a:cxn>
                <a:cxn ang="T12">
                  <a:pos x="T4" y="T5"/>
                </a:cxn>
                <a:cxn ang="T13">
                  <a:pos x="T6" y="T7"/>
                </a:cxn>
                <a:cxn ang="T14">
                  <a:pos x="T8" y="T9"/>
                </a:cxn>
              </a:cxnLst>
              <a:rect l="T15" t="T16" r="T17" b="T18"/>
              <a:pathLst>
                <a:path w="106" h="111">
                  <a:moveTo>
                    <a:pt x="53" y="0"/>
                  </a:moveTo>
                  <a:lnTo>
                    <a:pt x="106" y="55"/>
                  </a:lnTo>
                  <a:lnTo>
                    <a:pt x="53" y="111"/>
                  </a:lnTo>
                  <a:lnTo>
                    <a:pt x="0" y="55"/>
                  </a:lnTo>
                  <a:lnTo>
                    <a:pt x="53" y="0"/>
                  </a:lnTo>
                  <a:close/>
                </a:path>
              </a:pathLst>
            </a:custGeom>
            <a:solidFill>
              <a:srgbClr val="000080"/>
            </a:solidFill>
            <a:ln w="11113">
              <a:solidFill>
                <a:srgbClr val="000080"/>
              </a:solidFill>
              <a:prstDash val="solid"/>
              <a:round/>
              <a:headEnd/>
              <a:tailEnd/>
            </a:ln>
          </p:spPr>
          <p:txBody>
            <a:bodyPr/>
            <a:lstStyle/>
            <a:p>
              <a:endParaRPr lang="en-US"/>
            </a:p>
          </p:txBody>
        </p:sp>
        <p:sp>
          <p:nvSpPr>
            <p:cNvPr id="310" name="Rectangle 149"/>
            <p:cNvSpPr>
              <a:spLocks noChangeArrowheads="1"/>
            </p:cNvSpPr>
            <p:nvPr/>
          </p:nvSpPr>
          <p:spPr bwMode="auto">
            <a:xfrm>
              <a:off x="1079" y="926"/>
              <a:ext cx="1593"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Times New Roman" pitchFamily="18" charset="0"/>
                </a:rPr>
                <a:t>Fundamentals of Geology - All Candidates</a:t>
              </a:r>
              <a:endParaRPr lang="en-US"/>
            </a:p>
          </p:txBody>
        </p:sp>
        <p:sp>
          <p:nvSpPr>
            <p:cNvPr id="311" name="Line 150"/>
            <p:cNvSpPr>
              <a:spLocks noChangeShapeType="1"/>
            </p:cNvSpPr>
            <p:nvPr/>
          </p:nvSpPr>
          <p:spPr bwMode="auto">
            <a:xfrm>
              <a:off x="3055" y="976"/>
              <a:ext cx="167" cy="0"/>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2" name="Rectangle 151"/>
            <p:cNvSpPr>
              <a:spLocks noChangeArrowheads="1"/>
            </p:cNvSpPr>
            <p:nvPr/>
          </p:nvSpPr>
          <p:spPr bwMode="auto">
            <a:xfrm>
              <a:off x="3114" y="951"/>
              <a:ext cx="49" cy="5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13" name="Line 152"/>
            <p:cNvSpPr>
              <a:spLocks noChangeShapeType="1"/>
            </p:cNvSpPr>
            <p:nvPr/>
          </p:nvSpPr>
          <p:spPr bwMode="auto">
            <a:xfrm flipH="1" flipV="1">
              <a:off x="3115" y="952"/>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4" name="Line 153"/>
            <p:cNvSpPr>
              <a:spLocks noChangeShapeType="1"/>
            </p:cNvSpPr>
            <p:nvPr/>
          </p:nvSpPr>
          <p:spPr bwMode="auto">
            <a:xfrm>
              <a:off x="3138" y="976"/>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5" name="Line 154"/>
            <p:cNvSpPr>
              <a:spLocks noChangeShapeType="1"/>
            </p:cNvSpPr>
            <p:nvPr/>
          </p:nvSpPr>
          <p:spPr bwMode="auto">
            <a:xfrm flipH="1">
              <a:off x="3115" y="976"/>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6" name="Line 155"/>
            <p:cNvSpPr>
              <a:spLocks noChangeShapeType="1"/>
            </p:cNvSpPr>
            <p:nvPr/>
          </p:nvSpPr>
          <p:spPr bwMode="auto">
            <a:xfrm flipV="1">
              <a:off x="3138" y="952"/>
              <a:ext cx="23" cy="24"/>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 name="Rectangle 156"/>
            <p:cNvSpPr>
              <a:spLocks noChangeArrowheads="1"/>
            </p:cNvSpPr>
            <p:nvPr/>
          </p:nvSpPr>
          <p:spPr bwMode="auto">
            <a:xfrm>
              <a:off x="3242" y="926"/>
              <a:ext cx="1363"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Times New Roman" pitchFamily="18" charset="0"/>
                </a:rPr>
                <a:t>Practice of Geology - All Candidates</a:t>
              </a:r>
              <a:endParaRPr lang="en-US"/>
            </a:p>
          </p:txBody>
        </p:sp>
        <p:sp>
          <p:nvSpPr>
            <p:cNvPr id="318" name="Line 157"/>
            <p:cNvSpPr>
              <a:spLocks noChangeShapeType="1"/>
            </p:cNvSpPr>
            <p:nvPr/>
          </p:nvSpPr>
          <p:spPr bwMode="auto">
            <a:xfrm>
              <a:off x="891" y="1106"/>
              <a:ext cx="168" cy="0"/>
            </a:xfrm>
            <a:prstGeom prst="line">
              <a:avLst/>
            </a:prstGeom>
            <a:noFill/>
            <a:ln w="11113">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9" name="Freeform 158"/>
            <p:cNvSpPr>
              <a:spLocks/>
            </p:cNvSpPr>
            <p:nvPr/>
          </p:nvSpPr>
          <p:spPr bwMode="auto">
            <a:xfrm>
              <a:off x="948" y="1078"/>
              <a:ext cx="53" cy="56"/>
            </a:xfrm>
            <a:custGeom>
              <a:avLst/>
              <a:gdLst>
                <a:gd name="T0" fmla="*/ 7 w 106"/>
                <a:gd name="T1" fmla="*/ 0 h 111"/>
                <a:gd name="T2" fmla="*/ 13 w 106"/>
                <a:gd name="T3" fmla="*/ 14 h 111"/>
                <a:gd name="T4" fmla="*/ 0 w 106"/>
                <a:gd name="T5" fmla="*/ 14 h 111"/>
                <a:gd name="T6" fmla="*/ 7 w 106"/>
                <a:gd name="T7" fmla="*/ 0 h 111"/>
                <a:gd name="T8" fmla="*/ 0 60000 65536"/>
                <a:gd name="T9" fmla="*/ 0 60000 65536"/>
                <a:gd name="T10" fmla="*/ 0 60000 65536"/>
                <a:gd name="T11" fmla="*/ 0 60000 65536"/>
                <a:gd name="T12" fmla="*/ 0 w 106"/>
                <a:gd name="T13" fmla="*/ 0 h 111"/>
                <a:gd name="T14" fmla="*/ 106 w 106"/>
                <a:gd name="T15" fmla="*/ 111 h 111"/>
              </a:gdLst>
              <a:ahLst/>
              <a:cxnLst>
                <a:cxn ang="T8">
                  <a:pos x="T0" y="T1"/>
                </a:cxn>
                <a:cxn ang="T9">
                  <a:pos x="T2" y="T3"/>
                </a:cxn>
                <a:cxn ang="T10">
                  <a:pos x="T4" y="T5"/>
                </a:cxn>
                <a:cxn ang="T11">
                  <a:pos x="T6" y="T7"/>
                </a:cxn>
              </a:cxnLst>
              <a:rect l="T12" t="T13" r="T14" b="T15"/>
              <a:pathLst>
                <a:path w="106" h="111">
                  <a:moveTo>
                    <a:pt x="53" y="0"/>
                  </a:moveTo>
                  <a:lnTo>
                    <a:pt x="106" y="111"/>
                  </a:lnTo>
                  <a:lnTo>
                    <a:pt x="0" y="111"/>
                  </a:lnTo>
                  <a:lnTo>
                    <a:pt x="53" y="0"/>
                  </a:lnTo>
                  <a:close/>
                </a:path>
              </a:pathLst>
            </a:custGeom>
            <a:solidFill>
              <a:srgbClr val="000080"/>
            </a:solidFill>
            <a:ln w="11113">
              <a:solidFill>
                <a:srgbClr val="000080"/>
              </a:solidFill>
              <a:prstDash val="solid"/>
              <a:round/>
              <a:headEnd/>
              <a:tailEnd/>
            </a:ln>
          </p:spPr>
          <p:txBody>
            <a:bodyPr/>
            <a:lstStyle/>
            <a:p>
              <a:endParaRPr lang="en-US"/>
            </a:p>
          </p:txBody>
        </p:sp>
        <p:sp>
          <p:nvSpPr>
            <p:cNvPr id="320" name="Rectangle 159"/>
            <p:cNvSpPr>
              <a:spLocks noChangeArrowheads="1"/>
            </p:cNvSpPr>
            <p:nvPr/>
          </p:nvSpPr>
          <p:spPr bwMode="auto">
            <a:xfrm>
              <a:off x="1079" y="1056"/>
              <a:ext cx="2012"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Times New Roman" pitchFamily="18" charset="0"/>
                </a:rPr>
                <a:t>Fundamentals of Geology - 1st Time Candidates Only</a:t>
              </a:r>
              <a:endParaRPr lang="en-US"/>
            </a:p>
          </p:txBody>
        </p:sp>
        <p:sp>
          <p:nvSpPr>
            <p:cNvPr id="321" name="Line 160"/>
            <p:cNvSpPr>
              <a:spLocks noChangeShapeType="1"/>
            </p:cNvSpPr>
            <p:nvPr/>
          </p:nvSpPr>
          <p:spPr bwMode="auto">
            <a:xfrm>
              <a:off x="3055" y="1106"/>
              <a:ext cx="167" cy="0"/>
            </a:xfrm>
            <a:prstGeom prst="line">
              <a:avLst/>
            </a:prstGeom>
            <a:noFill/>
            <a:ln w="11113">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2" name="Freeform 161"/>
            <p:cNvSpPr>
              <a:spLocks/>
            </p:cNvSpPr>
            <p:nvPr/>
          </p:nvSpPr>
          <p:spPr bwMode="auto">
            <a:xfrm>
              <a:off x="3111" y="1078"/>
              <a:ext cx="53" cy="56"/>
            </a:xfrm>
            <a:custGeom>
              <a:avLst/>
              <a:gdLst>
                <a:gd name="T0" fmla="*/ 7 w 106"/>
                <a:gd name="T1" fmla="*/ 0 h 111"/>
                <a:gd name="T2" fmla="*/ 13 w 106"/>
                <a:gd name="T3" fmla="*/ 14 h 111"/>
                <a:gd name="T4" fmla="*/ 0 w 106"/>
                <a:gd name="T5" fmla="*/ 14 h 111"/>
                <a:gd name="T6" fmla="*/ 7 w 106"/>
                <a:gd name="T7" fmla="*/ 0 h 111"/>
                <a:gd name="T8" fmla="*/ 0 60000 65536"/>
                <a:gd name="T9" fmla="*/ 0 60000 65536"/>
                <a:gd name="T10" fmla="*/ 0 60000 65536"/>
                <a:gd name="T11" fmla="*/ 0 60000 65536"/>
                <a:gd name="T12" fmla="*/ 0 w 106"/>
                <a:gd name="T13" fmla="*/ 0 h 111"/>
                <a:gd name="T14" fmla="*/ 106 w 106"/>
                <a:gd name="T15" fmla="*/ 111 h 111"/>
              </a:gdLst>
              <a:ahLst/>
              <a:cxnLst>
                <a:cxn ang="T8">
                  <a:pos x="T0" y="T1"/>
                </a:cxn>
                <a:cxn ang="T9">
                  <a:pos x="T2" y="T3"/>
                </a:cxn>
                <a:cxn ang="T10">
                  <a:pos x="T4" y="T5"/>
                </a:cxn>
                <a:cxn ang="T11">
                  <a:pos x="T6" y="T7"/>
                </a:cxn>
              </a:cxnLst>
              <a:rect l="T12" t="T13" r="T14" b="T15"/>
              <a:pathLst>
                <a:path w="106" h="111">
                  <a:moveTo>
                    <a:pt x="53" y="0"/>
                  </a:moveTo>
                  <a:lnTo>
                    <a:pt x="106" y="111"/>
                  </a:lnTo>
                  <a:lnTo>
                    <a:pt x="0" y="111"/>
                  </a:lnTo>
                  <a:lnTo>
                    <a:pt x="53" y="0"/>
                  </a:lnTo>
                  <a:close/>
                </a:path>
              </a:pathLst>
            </a:custGeom>
            <a:solidFill>
              <a:srgbClr val="FF0000"/>
            </a:solidFill>
            <a:ln w="11113">
              <a:solidFill>
                <a:srgbClr val="FF0000"/>
              </a:solidFill>
              <a:prstDash val="solid"/>
              <a:round/>
              <a:headEnd/>
              <a:tailEnd/>
            </a:ln>
          </p:spPr>
          <p:txBody>
            <a:bodyPr/>
            <a:lstStyle/>
            <a:p>
              <a:endParaRPr lang="en-US"/>
            </a:p>
          </p:txBody>
        </p:sp>
        <p:sp>
          <p:nvSpPr>
            <p:cNvPr id="323" name="Rectangle 162"/>
            <p:cNvSpPr>
              <a:spLocks noChangeArrowheads="1"/>
            </p:cNvSpPr>
            <p:nvPr/>
          </p:nvSpPr>
          <p:spPr bwMode="auto">
            <a:xfrm>
              <a:off x="3242" y="1056"/>
              <a:ext cx="1782"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Times New Roman" pitchFamily="18" charset="0"/>
                </a:rPr>
                <a:t>Practice of Geology - 1st Time Candidates Only</a:t>
              </a:r>
              <a:endParaRPr lang="en-US"/>
            </a:p>
          </p:txBody>
        </p:sp>
      </p:grpSp>
    </p:spTree>
    <p:extLst>
      <p:ext uri="{BB962C8B-B14F-4D97-AF65-F5344CB8AC3E}">
        <p14:creationId xmlns:p14="http://schemas.microsoft.com/office/powerpoint/2010/main" val="28947277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What is Certification?</a:t>
            </a:r>
            <a:endParaRPr lang="en-US" dirty="0">
              <a:solidFill>
                <a:srgbClr val="FFFF00"/>
              </a:solidFill>
            </a:endParaRPr>
          </a:p>
        </p:txBody>
      </p:sp>
      <p:sp>
        <p:nvSpPr>
          <p:cNvPr id="3" name="Content Placeholder 2"/>
          <p:cNvSpPr>
            <a:spLocks noGrp="1"/>
          </p:cNvSpPr>
          <p:nvPr>
            <p:ph idx="1"/>
          </p:nvPr>
        </p:nvSpPr>
        <p:spPr>
          <a:xfrm>
            <a:off x="457200" y="1371600"/>
            <a:ext cx="8229600" cy="4724400"/>
          </a:xfrm>
        </p:spPr>
        <p:txBody>
          <a:bodyPr/>
          <a:lstStyle/>
          <a:p>
            <a:r>
              <a:rPr lang="en-US" dirty="0" smtClean="0"/>
              <a:t>For geologists, Certification is provided by the American Institute of Professional Geologists, founded in 1963.</a:t>
            </a:r>
          </a:p>
          <a:p>
            <a:r>
              <a:rPr lang="en-US" dirty="0" smtClean="0"/>
              <a:t>AIPG currently has a little more than 6,000 members in the US and abroad</a:t>
            </a:r>
          </a:p>
          <a:p>
            <a:r>
              <a:rPr lang="en-US" dirty="0" smtClean="0"/>
              <a:t>Applications to become a Certified Professional Geologist cost $50, plus annual AIPG dues of $145</a:t>
            </a:r>
            <a:endParaRPr lang="en-US" dirty="0"/>
          </a:p>
        </p:txBody>
      </p:sp>
    </p:spTree>
    <p:extLst>
      <p:ext uri="{BB962C8B-B14F-4D97-AF65-F5344CB8AC3E}">
        <p14:creationId xmlns:p14="http://schemas.microsoft.com/office/powerpoint/2010/main" val="319831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Certification Requirements</a:t>
            </a:r>
            <a:endParaRPr lang="en-US" dirty="0">
              <a:solidFill>
                <a:srgbClr val="FFFF00"/>
              </a:solidFill>
            </a:endParaRPr>
          </a:p>
        </p:txBody>
      </p:sp>
      <p:sp>
        <p:nvSpPr>
          <p:cNvPr id="3" name="Content Placeholder 2"/>
          <p:cNvSpPr>
            <a:spLocks noGrp="1"/>
          </p:cNvSpPr>
          <p:nvPr>
            <p:ph idx="1"/>
          </p:nvPr>
        </p:nvSpPr>
        <p:spPr/>
        <p:txBody>
          <a:bodyPr/>
          <a:lstStyle/>
          <a:p>
            <a:r>
              <a:rPr lang="en-US" dirty="0" smtClean="0"/>
              <a:t>BS/BA or higher degree in geoscience</a:t>
            </a:r>
          </a:p>
          <a:p>
            <a:r>
              <a:rPr lang="en-US" dirty="0" smtClean="0"/>
              <a:t>36 semester hours/54 quarter hours of upper level courses in geoscience (transcripts to be submitted by each school attended)</a:t>
            </a:r>
          </a:p>
          <a:p>
            <a:r>
              <a:rPr lang="en-US" dirty="0" smtClean="0"/>
              <a:t>8 years experience in the practice of geology (Masters degree is 1 year’s experience; PhD is 3 years’ experience</a:t>
            </a:r>
            <a:endParaRPr lang="en-US" dirty="0"/>
          </a:p>
        </p:txBody>
      </p:sp>
    </p:spTree>
    <p:extLst>
      <p:ext uri="{BB962C8B-B14F-4D97-AF65-F5344CB8AC3E}">
        <p14:creationId xmlns:p14="http://schemas.microsoft.com/office/powerpoint/2010/main" val="10220017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Certification Requirements</a:t>
            </a:r>
            <a:endParaRPr lang="en-US" dirty="0">
              <a:solidFill>
                <a:srgbClr val="FFFF00"/>
              </a:solidFill>
            </a:endParaRPr>
          </a:p>
        </p:txBody>
      </p:sp>
      <p:sp>
        <p:nvSpPr>
          <p:cNvPr id="3" name="Content Placeholder 2"/>
          <p:cNvSpPr>
            <a:spLocks noGrp="1"/>
          </p:cNvSpPr>
          <p:nvPr>
            <p:ph idx="1"/>
          </p:nvPr>
        </p:nvSpPr>
        <p:spPr>
          <a:xfrm>
            <a:off x="457200" y="1295400"/>
            <a:ext cx="8229600" cy="5181600"/>
          </a:xfrm>
        </p:spPr>
        <p:txBody>
          <a:bodyPr/>
          <a:lstStyle/>
          <a:p>
            <a:r>
              <a:rPr lang="en-US" dirty="0" smtClean="0"/>
              <a:t>Must have 3 sponsors who can attest to your character and competence. Two must be CPGs  themselves.</a:t>
            </a:r>
          </a:p>
          <a:p>
            <a:r>
              <a:rPr lang="en-US" dirty="0" smtClean="0"/>
              <a:t>Application is reviewed by the local chapter of AIPG as well as the national headquarters.</a:t>
            </a:r>
          </a:p>
          <a:p>
            <a:r>
              <a:rPr lang="en-US" dirty="0" smtClean="0"/>
              <a:t>Application forms are lengthy and reviews are extensive and careful.</a:t>
            </a:r>
          </a:p>
          <a:p>
            <a:r>
              <a:rPr lang="en-US" dirty="0" smtClean="0"/>
              <a:t>Legal judgments or convictions (especially for malpractice) are disqualifying</a:t>
            </a:r>
            <a:endParaRPr lang="en-US" dirty="0"/>
          </a:p>
        </p:txBody>
      </p:sp>
    </p:spTree>
    <p:extLst>
      <p:ext uri="{BB962C8B-B14F-4D97-AF65-F5344CB8AC3E}">
        <p14:creationId xmlns:p14="http://schemas.microsoft.com/office/powerpoint/2010/main" val="22566759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Advantages </a:t>
            </a:r>
            <a:r>
              <a:rPr lang="en-US" dirty="0" smtClean="0">
                <a:solidFill>
                  <a:srgbClr val="FFFF00"/>
                </a:solidFill>
              </a:rPr>
              <a:t>and Disadvantages</a:t>
            </a:r>
            <a:endParaRPr lang="en-US" dirty="0">
              <a:solidFill>
                <a:srgbClr val="FFFF00"/>
              </a:solidFill>
            </a:endParaRPr>
          </a:p>
        </p:txBody>
      </p:sp>
      <p:sp>
        <p:nvSpPr>
          <p:cNvPr id="3" name="Content Placeholder 2"/>
          <p:cNvSpPr>
            <a:spLocks noGrp="1"/>
          </p:cNvSpPr>
          <p:nvPr>
            <p:ph idx="1"/>
          </p:nvPr>
        </p:nvSpPr>
        <p:spPr>
          <a:xfrm>
            <a:off x="457200" y="1371600"/>
            <a:ext cx="8229600" cy="5181600"/>
          </a:xfrm>
        </p:spPr>
        <p:txBody>
          <a:bodyPr/>
          <a:lstStyle/>
          <a:p>
            <a:r>
              <a:rPr lang="en-US" dirty="0" smtClean="0"/>
              <a:t>Provides some legal recognition of your qualifications in states that do not license geologists.</a:t>
            </a:r>
          </a:p>
          <a:p>
            <a:r>
              <a:rPr lang="en-US" dirty="0" smtClean="0"/>
              <a:t>Organization provides support such as group health insurance and meetings</a:t>
            </a:r>
          </a:p>
          <a:p>
            <a:r>
              <a:rPr lang="en-US" dirty="0" smtClean="0">
                <a:solidFill>
                  <a:srgbClr val="FFFF00"/>
                </a:solidFill>
              </a:rPr>
              <a:t>To work in a state with licensing, you’ll have to have a license to practice</a:t>
            </a:r>
          </a:p>
          <a:p>
            <a:r>
              <a:rPr lang="en-US" dirty="0" smtClean="0">
                <a:solidFill>
                  <a:srgbClr val="FFFF00"/>
                </a:solidFill>
              </a:rPr>
              <a:t>Licensing provides stronger “policing” of malpractice and, therefore, stronger protection for the public.</a:t>
            </a:r>
            <a:endParaRPr lang="en-US" dirty="0">
              <a:solidFill>
                <a:srgbClr val="FFFF00"/>
              </a:solidFill>
            </a:endParaRPr>
          </a:p>
        </p:txBody>
      </p:sp>
    </p:spTree>
    <p:extLst>
      <p:ext uri="{BB962C8B-B14F-4D97-AF65-F5344CB8AC3E}">
        <p14:creationId xmlns:p14="http://schemas.microsoft.com/office/powerpoint/2010/main" val="12297306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Why States License Geologists</a:t>
            </a:r>
            <a:endParaRPr lang="en-US" dirty="0">
              <a:solidFill>
                <a:srgbClr val="FFFF00"/>
              </a:solidFill>
            </a:endParaRPr>
          </a:p>
        </p:txBody>
      </p:sp>
      <p:sp>
        <p:nvSpPr>
          <p:cNvPr id="3" name="Content Placeholder 2"/>
          <p:cNvSpPr>
            <a:spLocks noGrp="1"/>
          </p:cNvSpPr>
          <p:nvPr>
            <p:ph idx="1"/>
          </p:nvPr>
        </p:nvSpPr>
        <p:spPr>
          <a:xfrm>
            <a:off x="457200" y="1447800"/>
            <a:ext cx="8229600" cy="4572000"/>
          </a:xfrm>
        </p:spPr>
        <p:txBody>
          <a:bodyPr/>
          <a:lstStyle/>
          <a:p>
            <a:r>
              <a:rPr lang="en-US" sz="2800" dirty="0" smtClean="0"/>
              <a:t>Information from geoscience investigations is increasingly important to the public, industry, and local, state and federal government agencies</a:t>
            </a:r>
          </a:p>
          <a:p>
            <a:pPr>
              <a:buFont typeface="Arial" pitchFamily="34" charset="0"/>
              <a:buChar char="•"/>
            </a:pPr>
            <a:r>
              <a:rPr lang="en-US" sz="2800" dirty="0" smtClean="0"/>
              <a:t>Licensure helps assure that geoscientists offering their services to the public are adequately trained, experienced, and competent</a:t>
            </a:r>
          </a:p>
          <a:p>
            <a:pPr>
              <a:buFont typeface="Arial" pitchFamily="34" charset="0"/>
              <a:buChar char="•"/>
            </a:pPr>
            <a:r>
              <a:rPr lang="en-US" sz="2800" dirty="0" smtClean="0"/>
              <a:t>Many other professions with the potential to impact the physical, social or financial welfare of the public are regulated through licensure</a:t>
            </a:r>
          </a:p>
          <a:p>
            <a:pPr>
              <a:buFont typeface="Arial" pitchFamily="34" charset="0"/>
              <a:buChar char="•"/>
            </a:pPr>
            <a:endParaRPr lang="en-US" dirty="0"/>
          </a:p>
        </p:txBody>
      </p:sp>
    </p:spTree>
    <p:extLst>
      <p:ext uri="{BB962C8B-B14F-4D97-AF65-F5344CB8AC3E}">
        <p14:creationId xmlns:p14="http://schemas.microsoft.com/office/powerpoint/2010/main" val="33305786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Other Professional Certifications</a:t>
            </a:r>
            <a:endParaRPr lang="en-US" dirty="0">
              <a:solidFill>
                <a:srgbClr val="FFFF00"/>
              </a:solidFill>
            </a:endParaRPr>
          </a:p>
        </p:txBody>
      </p:sp>
      <p:sp>
        <p:nvSpPr>
          <p:cNvPr id="3" name="Content Placeholder 2"/>
          <p:cNvSpPr>
            <a:spLocks noGrp="1"/>
          </p:cNvSpPr>
          <p:nvPr>
            <p:ph idx="1"/>
          </p:nvPr>
        </p:nvSpPr>
        <p:spPr>
          <a:xfrm>
            <a:off x="457200" y="1600200"/>
            <a:ext cx="8229600" cy="4267200"/>
          </a:xfrm>
        </p:spPr>
        <p:txBody>
          <a:bodyPr/>
          <a:lstStyle/>
          <a:p>
            <a:r>
              <a:rPr lang="en-US" dirty="0" smtClean="0"/>
              <a:t>National Groundwater Association certifies 	◊ Groundwater Professionals</a:t>
            </a:r>
          </a:p>
          <a:p>
            <a:r>
              <a:rPr lang="en-US" dirty="0" smtClean="0"/>
              <a:t>American Association of Petroleum Geologists certifies</a:t>
            </a:r>
          </a:p>
          <a:p>
            <a:pPr marL="0" indent="0">
              <a:buNone/>
            </a:pPr>
            <a:r>
              <a:rPr lang="en-US" dirty="0"/>
              <a:t>	</a:t>
            </a:r>
            <a:r>
              <a:rPr lang="en-US" dirty="0" smtClean="0"/>
              <a:t>◊ Petroleum Geologists</a:t>
            </a:r>
          </a:p>
          <a:p>
            <a:pPr marL="0" indent="0">
              <a:buNone/>
            </a:pPr>
            <a:r>
              <a:rPr lang="en-US" dirty="0"/>
              <a:t>	</a:t>
            </a:r>
            <a:r>
              <a:rPr lang="en-US" dirty="0" smtClean="0"/>
              <a:t>◊ Petroleum Geophysicists</a:t>
            </a:r>
          </a:p>
          <a:p>
            <a:pPr marL="0" indent="0">
              <a:buNone/>
            </a:pPr>
            <a:r>
              <a:rPr lang="en-US" dirty="0"/>
              <a:t>	</a:t>
            </a:r>
            <a:r>
              <a:rPr lang="en-US" dirty="0" smtClean="0"/>
              <a:t>◊ Coal Geologists</a:t>
            </a:r>
          </a:p>
          <a:p>
            <a:pPr marL="0" indent="0">
              <a:buNone/>
            </a:pPr>
            <a:r>
              <a:rPr lang="en-US" dirty="0"/>
              <a:t>	</a:t>
            </a:r>
          </a:p>
        </p:txBody>
      </p:sp>
    </p:spTree>
    <p:extLst>
      <p:ext uri="{BB962C8B-B14F-4D97-AF65-F5344CB8AC3E}">
        <p14:creationId xmlns:p14="http://schemas.microsoft.com/office/powerpoint/2010/main" val="28313658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solidFill>
                  <a:srgbClr val="FFFF00"/>
                </a:solidFill>
              </a:rPr>
              <a:t>What is ASBOG®?</a:t>
            </a:r>
            <a:endParaRPr lang="en-US" sz="4800" dirty="0">
              <a:solidFill>
                <a:srgbClr val="FFFF00"/>
              </a:solidFill>
            </a:endParaRPr>
          </a:p>
        </p:txBody>
      </p:sp>
      <p:sp>
        <p:nvSpPr>
          <p:cNvPr id="3" name="Content Placeholder 2"/>
          <p:cNvSpPr>
            <a:spLocks noGrp="1"/>
          </p:cNvSpPr>
          <p:nvPr>
            <p:ph idx="1"/>
          </p:nvPr>
        </p:nvSpPr>
        <p:spPr>
          <a:xfrm>
            <a:off x="457200" y="1219200"/>
            <a:ext cx="8229600" cy="5334000"/>
          </a:xfrm>
        </p:spPr>
        <p:txBody>
          <a:bodyPr/>
          <a:lstStyle/>
          <a:p>
            <a:r>
              <a:rPr lang="en-US" sz="2800" dirty="0" smtClean="0"/>
              <a:t>National association formed to provide a coordinating link between the licensing boards of the states</a:t>
            </a:r>
          </a:p>
          <a:p>
            <a:r>
              <a:rPr lang="en-US" sz="2800" dirty="0" smtClean="0"/>
              <a:t>Through committees, ASBOG provides guidance to member boards on matters of common interest</a:t>
            </a:r>
          </a:p>
          <a:p>
            <a:r>
              <a:rPr lang="en-US" sz="2800" dirty="0" smtClean="0"/>
              <a:t>ASBOG creates and rigorously maintains the examinations used by member boards to assess minimum competency to practice geology</a:t>
            </a:r>
          </a:p>
          <a:p>
            <a:r>
              <a:rPr lang="en-US" sz="2800" dirty="0" smtClean="0"/>
              <a:t>Via a model law and direct contact, ASBOG assists states seeking to enact legislation</a:t>
            </a:r>
          </a:p>
          <a:p>
            <a:endParaRPr lang="en-US" sz="2800" dirty="0" smtClean="0"/>
          </a:p>
          <a:p>
            <a:endParaRPr lang="en-US" sz="2800" dirty="0"/>
          </a:p>
        </p:txBody>
      </p:sp>
    </p:spTree>
    <p:extLst>
      <p:ext uri="{BB962C8B-B14F-4D97-AF65-F5344CB8AC3E}">
        <p14:creationId xmlns:p14="http://schemas.microsoft.com/office/powerpoint/2010/main" val="21452457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ASBOG Map"/>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604125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Typical Requirements for Licensure in ASBOG States</a:t>
            </a:r>
            <a:endParaRPr lang="en-US" dirty="0">
              <a:solidFill>
                <a:srgbClr val="FFFF00"/>
              </a:solidFill>
            </a:endParaRPr>
          </a:p>
        </p:txBody>
      </p:sp>
      <p:sp>
        <p:nvSpPr>
          <p:cNvPr id="3" name="Content Placeholder 2"/>
          <p:cNvSpPr>
            <a:spLocks noGrp="1"/>
          </p:cNvSpPr>
          <p:nvPr>
            <p:ph idx="1"/>
          </p:nvPr>
        </p:nvSpPr>
        <p:spPr>
          <a:xfrm>
            <a:off x="457200" y="1371600"/>
            <a:ext cx="8229600" cy="5257800"/>
          </a:xfrm>
        </p:spPr>
        <p:txBody>
          <a:bodyPr/>
          <a:lstStyle/>
          <a:p>
            <a:r>
              <a:rPr lang="en-US" dirty="0" smtClean="0"/>
              <a:t>Minimum of 30 semester hours (45 quarter hours) of course work in specified upper-level geoscience courses</a:t>
            </a:r>
          </a:p>
          <a:p>
            <a:r>
              <a:rPr lang="en-US" dirty="0" smtClean="0"/>
              <a:t>BA/BS or higher degree in geology or closely related field</a:t>
            </a:r>
          </a:p>
          <a:p>
            <a:r>
              <a:rPr lang="en-US" dirty="0" smtClean="0"/>
              <a:t>Passing scores on the ASBOG competency examinations</a:t>
            </a:r>
          </a:p>
          <a:p>
            <a:r>
              <a:rPr lang="en-US" dirty="0" smtClean="0"/>
              <a:t>At least 4 years of post-degree work experience, typically with 2 years or more supervised by a licensed geologist</a:t>
            </a:r>
            <a:endParaRPr lang="en-US" dirty="0"/>
          </a:p>
        </p:txBody>
      </p:sp>
    </p:spTree>
    <p:extLst>
      <p:ext uri="{BB962C8B-B14F-4D97-AF65-F5344CB8AC3E}">
        <p14:creationId xmlns:p14="http://schemas.microsoft.com/office/powerpoint/2010/main" val="6042857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FFFF00"/>
                </a:solidFill>
              </a:rPr>
              <a:t>ASBOG Competency Examinations</a:t>
            </a:r>
            <a:endParaRPr lang="en-US" sz="4000" dirty="0">
              <a:solidFill>
                <a:srgbClr val="FFFF00"/>
              </a:solidFill>
            </a:endParaRPr>
          </a:p>
        </p:txBody>
      </p:sp>
      <p:sp>
        <p:nvSpPr>
          <p:cNvPr id="3" name="Content Placeholder 2"/>
          <p:cNvSpPr>
            <a:spLocks noGrp="1"/>
          </p:cNvSpPr>
          <p:nvPr>
            <p:ph idx="1"/>
          </p:nvPr>
        </p:nvSpPr>
        <p:spPr>
          <a:xfrm>
            <a:off x="457200" y="1143000"/>
            <a:ext cx="8229600" cy="5105400"/>
          </a:xfrm>
        </p:spPr>
        <p:txBody>
          <a:bodyPr/>
          <a:lstStyle/>
          <a:p>
            <a:pPr marL="0" indent="0">
              <a:buNone/>
            </a:pPr>
            <a:r>
              <a:rPr lang="en-US" u="sng" dirty="0" smtClean="0"/>
              <a:t>Fundamentals of Geology Examination</a:t>
            </a:r>
          </a:p>
          <a:p>
            <a:r>
              <a:rPr lang="en-US" dirty="0" smtClean="0"/>
              <a:t>Tests knowledge that a person with a bachelor’s degree in geology should have.</a:t>
            </a:r>
          </a:p>
          <a:p>
            <a:r>
              <a:rPr lang="en-US" dirty="0" smtClean="0"/>
              <a:t>Comprises 140 multiple choice questions.</a:t>
            </a:r>
          </a:p>
          <a:p>
            <a:pPr marL="0" indent="0">
              <a:buNone/>
            </a:pPr>
            <a:r>
              <a:rPr lang="en-US" u="sng" dirty="0" smtClean="0"/>
              <a:t>Practice of Geology Examination</a:t>
            </a:r>
          </a:p>
          <a:p>
            <a:r>
              <a:rPr lang="en-US" dirty="0" smtClean="0"/>
              <a:t>Tests knowledge of the practical application of geological principles expected after 4 years of experience</a:t>
            </a:r>
          </a:p>
          <a:p>
            <a:r>
              <a:rPr lang="en-US" dirty="0" smtClean="0"/>
              <a:t>Comprises 110 multiple choice questions</a:t>
            </a:r>
          </a:p>
          <a:p>
            <a:pPr marL="0" indent="0">
              <a:buNone/>
            </a:pPr>
            <a:endParaRPr lang="en-US" dirty="0" smtClean="0"/>
          </a:p>
        </p:txBody>
      </p:sp>
    </p:spTree>
    <p:extLst>
      <p:ext uri="{BB962C8B-B14F-4D97-AF65-F5344CB8AC3E}">
        <p14:creationId xmlns:p14="http://schemas.microsoft.com/office/powerpoint/2010/main" val="5586295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ASBOG WEB SITE</a:t>
            </a:r>
            <a:endParaRPr lang="en-US" dirty="0">
              <a:solidFill>
                <a:srgbClr val="FFFF00"/>
              </a:solidFill>
            </a:endParaRPr>
          </a:p>
        </p:txBody>
      </p:sp>
      <p:sp>
        <p:nvSpPr>
          <p:cNvPr id="3" name="Content Placeholder 2"/>
          <p:cNvSpPr>
            <a:spLocks noGrp="1"/>
          </p:cNvSpPr>
          <p:nvPr>
            <p:ph idx="1"/>
          </p:nvPr>
        </p:nvSpPr>
        <p:spPr>
          <a:xfrm>
            <a:off x="457200" y="2286000"/>
            <a:ext cx="8229600" cy="2362200"/>
          </a:xfrm>
        </p:spPr>
        <p:txBody>
          <a:bodyPr/>
          <a:lstStyle/>
          <a:p>
            <a:pPr marL="0" indent="0" algn="ctr">
              <a:buNone/>
            </a:pPr>
            <a:r>
              <a:rPr lang="en-US" dirty="0" smtClean="0"/>
              <a:t>Detailed information about the examinations is available  in the candidates handbook at:</a:t>
            </a:r>
          </a:p>
          <a:p>
            <a:pPr marL="0" indent="0" algn="ctr">
              <a:buNone/>
            </a:pPr>
            <a:r>
              <a:rPr lang="en-US" sz="7200" dirty="0" smtClean="0">
                <a:solidFill>
                  <a:srgbClr val="FFFF00"/>
                </a:solidFill>
              </a:rPr>
              <a:t>www.asbog.org</a:t>
            </a:r>
          </a:p>
          <a:p>
            <a:pPr marL="0" indent="0" algn="ctr">
              <a:buNone/>
            </a:pPr>
            <a:endParaRPr lang="en-US" sz="4000" dirty="0"/>
          </a:p>
        </p:txBody>
      </p:sp>
    </p:spTree>
    <p:extLst>
      <p:ext uri="{BB962C8B-B14F-4D97-AF65-F5344CB8AC3E}">
        <p14:creationId xmlns:p14="http://schemas.microsoft.com/office/powerpoint/2010/main" val="8707593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38200"/>
          </a:xfrm>
        </p:spPr>
        <p:txBody>
          <a:bodyPr/>
          <a:lstStyle/>
          <a:p>
            <a:r>
              <a:rPr lang="en-US" sz="4800" dirty="0" smtClean="0">
                <a:solidFill>
                  <a:srgbClr val="FFFF00"/>
                </a:solidFill>
              </a:rPr>
              <a:t>Developing the Exams</a:t>
            </a:r>
            <a:endParaRPr lang="en-US" sz="4800" dirty="0">
              <a:solidFill>
                <a:srgbClr val="FFFF00"/>
              </a:solidFill>
            </a:endParaRPr>
          </a:p>
        </p:txBody>
      </p:sp>
      <p:sp>
        <p:nvSpPr>
          <p:cNvPr id="3" name="Content Placeholder 2"/>
          <p:cNvSpPr>
            <a:spLocks noGrp="1"/>
          </p:cNvSpPr>
          <p:nvPr>
            <p:ph idx="1"/>
          </p:nvPr>
        </p:nvSpPr>
        <p:spPr>
          <a:xfrm>
            <a:off x="457200" y="1219200"/>
            <a:ext cx="8229600" cy="5181600"/>
          </a:xfrm>
        </p:spPr>
        <p:txBody>
          <a:bodyPr/>
          <a:lstStyle/>
          <a:p>
            <a:r>
              <a:rPr lang="en-US" dirty="0" smtClean="0"/>
              <a:t>43 Task Statements in the survey are arranged in 8 content domains (subject areas)</a:t>
            </a:r>
          </a:p>
          <a:p>
            <a:r>
              <a:rPr lang="en-US" dirty="0" smtClean="0"/>
              <a:t>Geologists rate the importance of each task statement in their practice</a:t>
            </a:r>
          </a:p>
          <a:p>
            <a:r>
              <a:rPr lang="en-US" dirty="0" smtClean="0"/>
              <a:t>Questionnaire also asked about 13 ethical issues typically encountered by geologists</a:t>
            </a:r>
          </a:p>
          <a:p>
            <a:r>
              <a:rPr lang="en-US" dirty="0" smtClean="0"/>
              <a:t>Responses to the survey determine the number of exam questions for each subject area</a:t>
            </a:r>
            <a:endParaRPr lang="en-US" dirty="0"/>
          </a:p>
        </p:txBody>
      </p:sp>
    </p:spTree>
    <p:extLst>
      <p:ext uri="{BB962C8B-B14F-4D97-AF65-F5344CB8AC3E}">
        <p14:creationId xmlns:p14="http://schemas.microsoft.com/office/powerpoint/2010/main" val="10698856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solidFill>
                  <a:srgbClr val="FFFF00"/>
                </a:solidFill>
              </a:rPr>
              <a:t>Developing the Exams</a:t>
            </a:r>
            <a:endParaRPr lang="en-US" sz="4800" dirty="0">
              <a:solidFill>
                <a:srgbClr val="FFFF00"/>
              </a:solidFill>
            </a:endParaRPr>
          </a:p>
        </p:txBody>
      </p:sp>
      <p:sp>
        <p:nvSpPr>
          <p:cNvPr id="3" name="Content Placeholder 2"/>
          <p:cNvSpPr>
            <a:spLocks noGrp="1"/>
          </p:cNvSpPr>
          <p:nvPr>
            <p:ph idx="1"/>
          </p:nvPr>
        </p:nvSpPr>
        <p:spPr>
          <a:xfrm>
            <a:off x="457200" y="1905000"/>
            <a:ext cx="8229600" cy="4495800"/>
          </a:xfrm>
        </p:spPr>
        <p:txBody>
          <a:bodyPr/>
          <a:lstStyle/>
          <a:p>
            <a:r>
              <a:rPr lang="en-US" dirty="0" smtClean="0"/>
              <a:t>3,994 licensed geologists and 2,000 professors of geology in the 30 ASBOG jurisdictions received the questionnaire</a:t>
            </a:r>
          </a:p>
          <a:p>
            <a:r>
              <a:rPr lang="en-US" dirty="0" smtClean="0"/>
              <a:t>2,604 were returned (43%)</a:t>
            </a:r>
          </a:p>
          <a:p>
            <a:r>
              <a:rPr lang="en-US" dirty="0" smtClean="0"/>
              <a:t>1835 licensed geologists in 10 Canadian provinces received the </a:t>
            </a:r>
            <a:r>
              <a:rPr lang="en-US" dirty="0" err="1" smtClean="0"/>
              <a:t>questionaire</a:t>
            </a:r>
            <a:endParaRPr lang="en-US" dirty="0" smtClean="0"/>
          </a:p>
          <a:p>
            <a:r>
              <a:rPr lang="en-US" dirty="0" smtClean="0"/>
              <a:t>515 were completed/returned (28%)</a:t>
            </a:r>
            <a:endParaRPr lang="en-US" dirty="0"/>
          </a:p>
        </p:txBody>
      </p:sp>
    </p:spTree>
    <p:extLst>
      <p:ext uri="{BB962C8B-B14F-4D97-AF65-F5344CB8AC3E}">
        <p14:creationId xmlns:p14="http://schemas.microsoft.com/office/powerpoint/2010/main" val="302124886"/>
      </p:ext>
    </p:extLst>
  </p:cSld>
  <p:clrMapOvr>
    <a:masterClrMapping/>
  </p:clrMapOvr>
  <p:timing>
    <p:tnLst>
      <p:par>
        <p:cTn id="1" dur="indefinite" restart="never" nodeType="tmRoot"/>
      </p:par>
    </p:tnLst>
  </p:timing>
</p:sld>
</file>

<file path=ppt/theme/theme1.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1962</TotalTime>
  <Words>988</Words>
  <Application>Microsoft Office PowerPoint</Application>
  <PresentationFormat>On-screen Show (4:3)</PresentationFormat>
  <Paragraphs>156</Paragraphs>
  <Slides>20</Slides>
  <Notes>3</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Mountain Top</vt:lpstr>
      <vt:lpstr>PowerPoint Presentation</vt:lpstr>
      <vt:lpstr>Why States License Geologists</vt:lpstr>
      <vt:lpstr>What is ASBOG®?</vt:lpstr>
      <vt:lpstr>PowerPoint Presentation</vt:lpstr>
      <vt:lpstr>Typical Requirements for Licensure in ASBOG States</vt:lpstr>
      <vt:lpstr>ASBOG Competency Examinations</vt:lpstr>
      <vt:lpstr>ASBOG WEB SITE</vt:lpstr>
      <vt:lpstr>Developing the Exams</vt:lpstr>
      <vt:lpstr>Developing the Exams</vt:lpstr>
      <vt:lpstr>Content Domains of the Examinations</vt:lpstr>
      <vt:lpstr>Developing and “Scoring” the Exams</vt:lpstr>
      <vt:lpstr>Developing and “Scoring” the Exams</vt:lpstr>
      <vt:lpstr>Guidelines for the Examinations</vt:lpstr>
      <vt:lpstr>“Scoring” the Examinations</vt:lpstr>
      <vt:lpstr>PowerPoint Presentation</vt:lpstr>
      <vt:lpstr>What is Certification?</vt:lpstr>
      <vt:lpstr>Certification Requirements</vt:lpstr>
      <vt:lpstr>Certification Requirements</vt:lpstr>
      <vt:lpstr>Advantages and Disadvantages</vt:lpstr>
      <vt:lpstr>Other Professional Certifications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Jonathan Goodwin</dc:creator>
  <cp:lastModifiedBy>Jonathan Goodwin</cp:lastModifiedBy>
  <cp:revision>68</cp:revision>
  <dcterms:created xsi:type="dcterms:W3CDTF">2012-10-19T20:44:12Z</dcterms:created>
  <dcterms:modified xsi:type="dcterms:W3CDTF">2012-10-29T21:46:43Z</dcterms:modified>
</cp:coreProperties>
</file>