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63" r:id="rId3"/>
    <p:sldId id="287" r:id="rId4"/>
    <p:sldId id="278" r:id="rId5"/>
    <p:sldId id="266" r:id="rId6"/>
    <p:sldId id="279" r:id="rId7"/>
    <p:sldId id="28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E763"/>
    <a:srgbClr val="92E031"/>
    <a:srgbClr val="9EF064"/>
    <a:srgbClr val="9EDE64"/>
    <a:srgbClr val="8FD94B"/>
    <a:srgbClr val="7FD234"/>
    <a:srgbClr val="B7D432"/>
    <a:srgbClr val="3CFA00"/>
    <a:srgbClr val="66FF33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0DC2ED-0106-4547-9CEB-6EFC0B102E3F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632E3F-208A-41DE-9836-75DFE3363C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33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Notice the importance of traditional jobs (both blue and white collar). The green collar jobs are often minor</a:t>
            </a:r>
            <a:r>
              <a:rPr lang="en-US" baseline="0" dirty="0" smtClean="0"/>
              <a:t> variations of old jobs, hence our focus on building from traditional trades.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32E3F-208A-41DE-9836-75DFE3363CA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949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9C9CA-F333-45D6-A876-BF170953F384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B0964-C991-4C56-9A9B-9AD56C7D6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94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9C9CA-F333-45D6-A876-BF170953F384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B0964-C991-4C56-9A9B-9AD56C7D6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38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9C9CA-F333-45D6-A876-BF170953F384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B0964-C991-4C56-9A9B-9AD56C7D6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9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9C9CA-F333-45D6-A876-BF170953F384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B0964-C991-4C56-9A9B-9AD56C7D6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9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9C9CA-F333-45D6-A876-BF170953F384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B0964-C991-4C56-9A9B-9AD56C7D6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884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9C9CA-F333-45D6-A876-BF170953F384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B0964-C991-4C56-9A9B-9AD56C7D6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067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9C9CA-F333-45D6-A876-BF170953F384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B0964-C991-4C56-9A9B-9AD56C7D6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887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9C9CA-F333-45D6-A876-BF170953F384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B0964-C991-4C56-9A9B-9AD56C7D6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761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9C9CA-F333-45D6-A876-BF170953F384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B0964-C991-4C56-9A9B-9AD56C7D6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14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9C9CA-F333-45D6-A876-BF170953F384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B0964-C991-4C56-9A9B-9AD56C7D6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08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9C9CA-F333-45D6-A876-BF170953F384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B0964-C991-4C56-9A9B-9AD56C7D6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9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9C9CA-F333-45D6-A876-BF170953F384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B0964-C991-4C56-9A9B-9AD56C7D6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53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en.wolfe@mcckc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7"/>
            <a:ext cx="9144000" cy="690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3400" y="3505200"/>
            <a:ext cx="502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Ben Wolfe</a:t>
            </a:r>
          </a:p>
          <a:p>
            <a:r>
              <a:rPr lang="en-US" dirty="0" smtClean="0">
                <a:solidFill>
                  <a:schemeClr val="bg1"/>
                </a:solidFill>
                <a:hlinkClick r:id="rId3"/>
              </a:rPr>
              <a:t>ben.wolfe@mcckc.edu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Metropolitan Community College – Kansas City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6868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>
                <a:solidFill>
                  <a:srgbClr val="ABE7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Preparing the Geoscience Workforce in Two-Year Colleges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9006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ABE7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a Green Collar Worker?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7010400" cy="4114800"/>
          </a:xfrm>
        </p:spPr>
        <p:txBody>
          <a:bodyPr numCol="2">
            <a:normAutofit fontScale="85000" lnSpcReduction="10000"/>
          </a:bodyPr>
          <a:lstStyle/>
          <a:p>
            <a:pPr lvl="1"/>
            <a:r>
              <a:rPr lang="en-US" sz="2000" dirty="0" smtClean="0">
                <a:solidFill>
                  <a:schemeClr val="bg1"/>
                </a:solidFill>
              </a:rPr>
              <a:t>Carpenters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Roofers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Electricians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Plumbers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HVAC technicians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Renewable energy installers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Renewable energy </a:t>
            </a:r>
            <a:r>
              <a:rPr lang="en-US" sz="2000" dirty="0" err="1" smtClean="0">
                <a:solidFill>
                  <a:schemeClr val="bg1"/>
                </a:solidFill>
              </a:rPr>
              <a:t>salesforce</a:t>
            </a:r>
            <a:endParaRPr lang="en-US" sz="2000" dirty="0" smtClean="0">
              <a:solidFill>
                <a:schemeClr val="bg1"/>
              </a:solidFill>
            </a:endParaRP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Utility line-workers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Maintenance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Operating engineers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Welders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Oil/Gas drilling workers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Auto mechanics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Manufacturing/Assembly workers 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Environmental technicians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Hazardous materials removal workers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Tech </a:t>
            </a:r>
            <a:r>
              <a:rPr lang="en-US" sz="2000" dirty="0">
                <a:solidFill>
                  <a:schemeClr val="bg1"/>
                </a:solidFill>
              </a:rPr>
              <a:t>support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Engineers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Programmers </a:t>
            </a:r>
            <a:endParaRPr lang="en-US" sz="2000" dirty="0">
              <a:solidFill>
                <a:schemeClr val="bg1"/>
              </a:solidFill>
            </a:endParaRP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Accountants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Code </a:t>
            </a:r>
            <a:r>
              <a:rPr lang="en-US" sz="2000" dirty="0" smtClean="0">
                <a:solidFill>
                  <a:schemeClr val="bg1"/>
                </a:solidFill>
              </a:rPr>
              <a:t>inspectors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Drafters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Energy </a:t>
            </a:r>
            <a:r>
              <a:rPr lang="en-US" sz="2000" dirty="0">
                <a:solidFill>
                  <a:schemeClr val="bg1"/>
                </a:solidFill>
              </a:rPr>
              <a:t>auditors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Building managers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And more…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9006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ABE7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Geoscience-Related “Green” Career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934200" cy="4525963"/>
          </a:xfrm>
        </p:spPr>
        <p:txBody>
          <a:bodyPr>
            <a:normAutofit/>
          </a:bodyPr>
          <a:lstStyle/>
          <a:p>
            <a:r>
              <a:rPr lang="en-US" sz="1900" dirty="0" smtClean="0">
                <a:solidFill>
                  <a:schemeClr val="bg1"/>
                </a:solidFill>
              </a:rPr>
              <a:t>Solar technology</a:t>
            </a:r>
          </a:p>
          <a:p>
            <a:r>
              <a:rPr lang="en-US" sz="1900" dirty="0" smtClean="0">
                <a:solidFill>
                  <a:schemeClr val="bg1"/>
                </a:solidFill>
              </a:rPr>
              <a:t>Environmental engineering technology</a:t>
            </a:r>
          </a:p>
          <a:p>
            <a:r>
              <a:rPr lang="en-US" sz="1900" dirty="0" smtClean="0">
                <a:solidFill>
                  <a:schemeClr val="bg1"/>
                </a:solidFill>
              </a:rPr>
              <a:t>Energy management</a:t>
            </a:r>
          </a:p>
          <a:p>
            <a:r>
              <a:rPr lang="en-US" sz="1900" dirty="0" smtClean="0">
                <a:solidFill>
                  <a:schemeClr val="bg1"/>
                </a:solidFill>
              </a:rPr>
              <a:t>Ground-source heat pump installation</a:t>
            </a:r>
          </a:p>
          <a:p>
            <a:r>
              <a:rPr lang="en-US" sz="1900" dirty="0" smtClean="0">
                <a:solidFill>
                  <a:schemeClr val="bg1"/>
                </a:solidFill>
              </a:rPr>
              <a:t>Extraction technology</a:t>
            </a:r>
          </a:p>
          <a:p>
            <a:endParaRPr lang="en-US" sz="1900" dirty="0" smtClean="0">
              <a:solidFill>
                <a:schemeClr val="bg1"/>
              </a:solidFill>
            </a:endParaRPr>
          </a:p>
          <a:p>
            <a:endParaRPr lang="en-US" sz="1900" dirty="0" smtClean="0">
              <a:solidFill>
                <a:schemeClr val="bg1"/>
              </a:solidFill>
            </a:endParaRPr>
          </a:p>
          <a:p>
            <a:endParaRPr lang="en-US" sz="19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9006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ABE7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Role do Geosciences Programs Play?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934200" cy="4525963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bg1"/>
                </a:solidFill>
              </a:rPr>
              <a:t>Although many jobs are CTE-related they need a strong foundation in earth science concepts:</a:t>
            </a:r>
          </a:p>
          <a:p>
            <a:pPr lvl="1"/>
            <a:r>
              <a:rPr lang="en-US" sz="1900" dirty="0" smtClean="0">
                <a:solidFill>
                  <a:schemeClr val="bg1"/>
                </a:solidFill>
              </a:rPr>
              <a:t>Earth process and materials</a:t>
            </a:r>
          </a:p>
          <a:p>
            <a:pPr lvl="1"/>
            <a:r>
              <a:rPr lang="en-US" sz="1900" dirty="0" smtClean="0">
                <a:solidFill>
                  <a:schemeClr val="bg1"/>
                </a:solidFill>
              </a:rPr>
              <a:t>Fossil fuels</a:t>
            </a:r>
          </a:p>
          <a:p>
            <a:pPr lvl="1"/>
            <a:r>
              <a:rPr lang="en-US" sz="1900" dirty="0" smtClean="0">
                <a:solidFill>
                  <a:schemeClr val="bg1"/>
                </a:solidFill>
              </a:rPr>
              <a:t>Atmospheric processes and pollution</a:t>
            </a:r>
          </a:p>
          <a:p>
            <a:pPr lvl="1"/>
            <a:r>
              <a:rPr lang="en-US" sz="1900" dirty="0" smtClean="0">
                <a:solidFill>
                  <a:schemeClr val="bg1"/>
                </a:solidFill>
              </a:rPr>
              <a:t>Global climate change</a:t>
            </a:r>
          </a:p>
          <a:p>
            <a:pPr lvl="1"/>
            <a:r>
              <a:rPr lang="en-US" sz="1900" dirty="0" smtClean="0">
                <a:solidFill>
                  <a:schemeClr val="bg1"/>
                </a:solidFill>
              </a:rPr>
              <a:t>Energy fundamentals</a:t>
            </a:r>
          </a:p>
          <a:p>
            <a:pPr lvl="1"/>
            <a:r>
              <a:rPr lang="en-US" sz="1900" dirty="0" smtClean="0">
                <a:solidFill>
                  <a:schemeClr val="bg1"/>
                </a:solidFill>
              </a:rPr>
              <a:t>Alternative energy sources (e.g. geothermal)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9006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/>
          <a:p>
            <a:r>
              <a:rPr lang="en-US" dirty="0" smtClean="0">
                <a:solidFill>
                  <a:srgbClr val="ABE7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Example from MCC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010400" cy="4830763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solidFill>
                  <a:schemeClr val="bg1"/>
                </a:solidFill>
              </a:rPr>
              <a:t>Creation of energy </a:t>
            </a:r>
            <a:r>
              <a:rPr lang="en-US" dirty="0">
                <a:solidFill>
                  <a:schemeClr val="bg1"/>
                </a:solidFill>
              </a:rPr>
              <a:t>CTE A.A.S. degrees and certificates</a:t>
            </a:r>
          </a:p>
          <a:p>
            <a:pPr lvl="2"/>
            <a:r>
              <a:rPr lang="en-US" sz="2600" dirty="0">
                <a:solidFill>
                  <a:schemeClr val="bg1"/>
                </a:solidFill>
              </a:rPr>
              <a:t>A.A.S. and Certificate option in Photovoltaic Systems</a:t>
            </a:r>
          </a:p>
          <a:p>
            <a:pPr lvl="2"/>
            <a:r>
              <a:rPr lang="en-US" sz="2600" dirty="0">
                <a:solidFill>
                  <a:schemeClr val="bg1"/>
                </a:solidFill>
              </a:rPr>
              <a:t>Certificate in Energy Management, Efficiency, and Conservation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9006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/>
          <a:p>
            <a:r>
              <a:rPr lang="en-US" dirty="0" smtClean="0">
                <a:solidFill>
                  <a:srgbClr val="ABE7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Example from MCC</a:t>
            </a:r>
            <a:endParaRPr lang="en-US" dirty="0">
              <a:solidFill>
                <a:srgbClr val="ABE76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010400" cy="4648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Created GEOL 180 Energy and the Environment</a:t>
            </a:r>
          </a:p>
          <a:p>
            <a:pPr lvl="1"/>
            <a:r>
              <a:rPr lang="en-US" sz="3000" dirty="0" smtClean="0">
                <a:solidFill>
                  <a:schemeClr val="bg1"/>
                </a:solidFill>
              </a:rPr>
              <a:t>Cornerstone course for all renewable energy programs</a:t>
            </a:r>
          </a:p>
          <a:p>
            <a:pPr lvl="1"/>
            <a:r>
              <a:rPr lang="en-US" sz="3000" dirty="0" smtClean="0">
                <a:solidFill>
                  <a:schemeClr val="bg1"/>
                </a:solidFill>
              </a:rPr>
              <a:t>Required for the Electric Utility Line Technician degree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Required course in energy CTE A.A.S. degrees and certificates</a:t>
            </a:r>
          </a:p>
          <a:p>
            <a:pPr lvl="2"/>
            <a:r>
              <a:rPr lang="en-US" sz="2600" dirty="0" smtClean="0">
                <a:solidFill>
                  <a:schemeClr val="bg1"/>
                </a:solidFill>
              </a:rPr>
              <a:t>A.A.S. and Certificate option in Photovoltaic Systems</a:t>
            </a:r>
          </a:p>
          <a:p>
            <a:pPr lvl="2"/>
            <a:r>
              <a:rPr lang="en-US" sz="2600" dirty="0" smtClean="0">
                <a:solidFill>
                  <a:schemeClr val="bg1"/>
                </a:solidFill>
              </a:rPr>
              <a:t>Certificate in Energy Management, Efficiency, and Conservation</a:t>
            </a:r>
          </a:p>
          <a:p>
            <a:pPr lvl="2"/>
            <a:r>
              <a:rPr lang="en-US" sz="2600" dirty="0" smtClean="0">
                <a:solidFill>
                  <a:schemeClr val="bg1"/>
                </a:solidFill>
              </a:rPr>
              <a:t>HVAC 240 Ground Source heat pumps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Installed small wind turbine and solar array as demonstration and working model for classes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Key Results: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Increased enrollment and retention in geosciences courses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Exposed CTE students in traditional technical programs to potential geoscience technical careers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9006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/>
          <a:p>
            <a:r>
              <a:rPr lang="en-US" dirty="0" smtClean="0">
                <a:solidFill>
                  <a:srgbClr val="ABE7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Talk to your local employers!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59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2186</TotalTime>
  <Words>300</Words>
  <Application>Microsoft Office PowerPoint</Application>
  <PresentationFormat>On-screen Show (4:3)</PresentationFormat>
  <Paragraphs>64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What Is a Green Collar Worker?</vt:lpstr>
      <vt:lpstr>Some Geoscience-Related “Green” Career Programs</vt:lpstr>
      <vt:lpstr>What Role do Geosciences Programs Play?</vt:lpstr>
      <vt:lpstr>An Example from MCC</vt:lpstr>
      <vt:lpstr>An Example from MCC</vt:lpstr>
      <vt:lpstr>Talk to your local employers!</vt:lpstr>
    </vt:vector>
  </TitlesOfParts>
  <Company>MCCKC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MCC-Blue River</dc:creator>
  <cp:lastModifiedBy>WOLFEB</cp:lastModifiedBy>
  <cp:revision>174</cp:revision>
  <dcterms:created xsi:type="dcterms:W3CDTF">2010-09-15T15:07:02Z</dcterms:created>
  <dcterms:modified xsi:type="dcterms:W3CDTF">2012-11-03T13:17:55Z</dcterms:modified>
</cp:coreProperties>
</file>