
<file path=[Content_Types].xml><?xml version="1.0" encoding="utf-8"?>
<Types xmlns="http://schemas.openxmlformats.org/package/2006/content-types">
  <Default Extension="xml" ContentType="application/xml"/>
  <Default Extension="JPE" ContentType="image/jpeg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09DF6-3443-B14D-968C-6F0DABA5005B}" type="datetimeFigureOut">
              <a:rPr lang="en-US" smtClean="0"/>
              <a:t>5/16/13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526E6-7CC9-A640-A449-A4DB1486F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52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FAEAA-D5D7-4D4C-85FA-EF859B94C33B}" type="datetimeFigureOut">
              <a:rPr lang="en-US" smtClean="0"/>
              <a:t>5/16/13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E7FF5-9B55-4E6D-BF44-3ED6764B5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E7FF5-9B55-4E6D-BF44-3ED6764B56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4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013B8-D766-4C7D-B42A-E81CA49C41B6}" type="datetime1">
              <a:rPr lang="en-US" smtClean="0"/>
              <a:t>5/16/13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CAA8-F5B9-4817-9D3A-A75D4034E581}" type="datetime1">
              <a:rPr lang="en-US" smtClean="0"/>
              <a:t>5/16/13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6019-9F8C-4FD0-892F-60B4AF1A000C}" type="datetime1">
              <a:rPr lang="en-US" smtClean="0"/>
              <a:t>5/16/13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94A79-D255-46E0-A835-20105BCC1A62}" type="datetime1">
              <a:rPr lang="en-US" smtClean="0"/>
              <a:t>5/16/13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FBD3-40F5-49DC-AA56-D556C6B6AD45}" type="datetime1">
              <a:rPr lang="en-US" smtClean="0"/>
              <a:t>5/16/13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AE7A0-656D-400B-8126-748C4FC4CC6B}" type="datetime1">
              <a:rPr lang="en-US" smtClean="0"/>
              <a:t>5/16/13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CED1-89C9-4872-85C5-411FA26702B7}" type="datetime1">
              <a:rPr lang="en-US" smtClean="0"/>
              <a:t>5/16/13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B904D-6A76-4F87-B292-A7D2B975BE8D}" type="datetime1">
              <a:rPr lang="en-US" smtClean="0"/>
              <a:t>5/16/13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DCF78-30FF-4E0C-9C88-9805161D6DCB}" type="datetime1">
              <a:rPr lang="en-US" smtClean="0"/>
              <a:t>5/16/13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DA7B-C844-412D-89E4-06E299626B72}" type="datetime1">
              <a:rPr lang="en-US" smtClean="0"/>
              <a:t>5/16/13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E6D-D9E4-41B7-87DE-AD91E728DA40}" type="datetime1">
              <a:rPr lang="en-US" smtClean="0"/>
              <a:t>5/16/13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5ED30FE-B9DC-4769-AD7F-D1A03C8935F1}" type="datetime1">
              <a:rPr lang="en-US" smtClean="0"/>
              <a:t>5/16/13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D462A7B-5A39-4187-84B6-584FD01655B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"/><Relationship Id="rId3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-228600"/>
            <a:ext cx="7239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CSUF Geology Program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990600"/>
            <a:ext cx="6979919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~120 students and 11 full-time faculty</a:t>
            </a:r>
          </a:p>
          <a:p>
            <a:r>
              <a:rPr lang="en-US" dirty="0" smtClean="0"/>
              <a:t>Two Degree Paths</a:t>
            </a:r>
          </a:p>
          <a:p>
            <a:pPr lvl="1"/>
            <a:r>
              <a:rPr lang="en-US" dirty="0" smtClean="0"/>
              <a:t>B.S. Geology</a:t>
            </a:r>
          </a:p>
          <a:p>
            <a:pPr lvl="2"/>
            <a:r>
              <a:rPr lang="en-US" dirty="0" smtClean="0"/>
              <a:t>Traditional Geology degree</a:t>
            </a:r>
          </a:p>
          <a:p>
            <a:pPr lvl="2"/>
            <a:r>
              <a:rPr lang="en-US" dirty="0" smtClean="0"/>
              <a:t>Montana field camp</a:t>
            </a:r>
          </a:p>
          <a:p>
            <a:pPr lvl="2"/>
            <a:r>
              <a:rPr lang="en-US" dirty="0" smtClean="0"/>
              <a:t>Undergraduate Thesis</a:t>
            </a:r>
          </a:p>
          <a:p>
            <a:pPr lvl="1"/>
            <a:r>
              <a:rPr lang="en-US" dirty="0" smtClean="0"/>
              <a:t>B.A. Earth Sciences</a:t>
            </a:r>
          </a:p>
          <a:p>
            <a:pPr lvl="2"/>
            <a:r>
              <a:rPr lang="en-US" dirty="0" smtClean="0"/>
              <a:t>Flexible classes</a:t>
            </a:r>
          </a:p>
          <a:p>
            <a:pPr lvl="2"/>
            <a:r>
              <a:rPr lang="en-US" dirty="0" smtClean="0"/>
              <a:t>Acceptable for multi-subject science credential</a:t>
            </a:r>
          </a:p>
          <a:p>
            <a:pPr lvl="1"/>
            <a:r>
              <a:rPr lang="en-US" dirty="0" smtClean="0"/>
              <a:t>Scholarships</a:t>
            </a:r>
          </a:p>
          <a:p>
            <a:pPr lvl="2"/>
            <a:r>
              <a:rPr lang="en-US" dirty="0" smtClean="0"/>
              <a:t>Louis Stokes Minority Access Program</a:t>
            </a:r>
          </a:p>
          <a:p>
            <a:pPr lvl="2"/>
            <a:r>
              <a:rPr lang="en-US" dirty="0" smtClean="0"/>
              <a:t>Internships</a:t>
            </a:r>
          </a:p>
          <a:p>
            <a:pPr lvl="2"/>
            <a:r>
              <a:rPr lang="en-US" dirty="0" smtClean="0"/>
              <a:t>NAGT Field Camp Scholarships</a:t>
            </a:r>
          </a:p>
          <a:p>
            <a:pPr lvl="2"/>
            <a:r>
              <a:rPr lang="en-US" dirty="0" smtClean="0"/>
              <a:t>STEM</a:t>
            </a:r>
            <a:r>
              <a:rPr lang="en-US" baseline="30000" dirty="0" smtClean="0"/>
              <a:t>2</a:t>
            </a:r>
            <a:r>
              <a:rPr lang="en-US" dirty="0" smtClean="0"/>
              <a:t> program for transfer students (stem2.fullerton.edu)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4336892"/>
            <a:ext cx="1722120" cy="2240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667000"/>
            <a:ext cx="1950719" cy="15073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13" y="228600"/>
            <a:ext cx="1295206" cy="230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66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35052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B. S. Geology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</p:spPr>
        <p:txBody>
          <a:bodyPr/>
          <a:lstStyle/>
          <a:p>
            <a:r>
              <a:rPr lang="en-US" dirty="0" smtClean="0"/>
              <a:t>Core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630362"/>
            <a:ext cx="4040188" cy="4846638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Physical Geology</a:t>
            </a:r>
          </a:p>
          <a:p>
            <a:pPr lvl="1"/>
            <a:r>
              <a:rPr lang="en-US" dirty="0" smtClean="0"/>
              <a:t>Historical Geology</a:t>
            </a:r>
          </a:p>
          <a:p>
            <a:pPr lvl="1"/>
            <a:r>
              <a:rPr lang="en-US" dirty="0" smtClean="0"/>
              <a:t>Mapping</a:t>
            </a:r>
          </a:p>
          <a:p>
            <a:pPr lvl="1"/>
            <a:r>
              <a:rPr lang="en-US" dirty="0" smtClean="0"/>
              <a:t>Surface Processes</a:t>
            </a:r>
          </a:p>
          <a:p>
            <a:pPr lvl="1"/>
            <a:r>
              <a:rPr lang="en-US" dirty="0" smtClean="0"/>
              <a:t>Earth Materials</a:t>
            </a:r>
          </a:p>
          <a:p>
            <a:pPr lvl="1"/>
            <a:r>
              <a:rPr lang="en-US" dirty="0" smtClean="0"/>
              <a:t>Igneous/Metamorphic Petrology</a:t>
            </a:r>
          </a:p>
          <a:p>
            <a:pPr lvl="1"/>
            <a:r>
              <a:rPr lang="en-US" dirty="0" smtClean="0"/>
              <a:t>Structural Geology</a:t>
            </a:r>
          </a:p>
          <a:p>
            <a:pPr lvl="1"/>
            <a:r>
              <a:rPr lang="en-US" dirty="0" smtClean="0"/>
              <a:t>Sedimentology/Stratigraphy</a:t>
            </a:r>
          </a:p>
          <a:p>
            <a:pPr lvl="1"/>
            <a:r>
              <a:rPr lang="en-US" dirty="0" smtClean="0"/>
              <a:t>Geochemistry/Geophysics</a:t>
            </a:r>
          </a:p>
          <a:p>
            <a:pPr lvl="1"/>
            <a:r>
              <a:rPr lang="en-US" dirty="0" smtClean="0"/>
              <a:t>Undergraduate Thesis</a:t>
            </a:r>
          </a:p>
          <a:p>
            <a:pPr lvl="1"/>
            <a:r>
              <a:rPr lang="en-US" dirty="0" smtClean="0"/>
              <a:t>Field Camp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825" y="245269"/>
            <a:ext cx="4041775" cy="3031331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825" y="3371850"/>
            <a:ext cx="40386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02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4038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B.A. </a:t>
            </a:r>
            <a:br>
              <a:rPr lang="en-US" dirty="0" smtClean="0"/>
            </a:br>
            <a:r>
              <a:rPr lang="en-US" dirty="0" smtClean="0"/>
              <a:t>Earth Science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</p:spPr>
        <p:txBody>
          <a:bodyPr/>
          <a:lstStyle/>
          <a:p>
            <a:r>
              <a:rPr lang="en-US" dirty="0" smtClean="0"/>
              <a:t>Core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630362"/>
            <a:ext cx="4040188" cy="4846638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Physical Geology</a:t>
            </a:r>
          </a:p>
          <a:p>
            <a:pPr lvl="1"/>
            <a:r>
              <a:rPr lang="en-US" dirty="0" smtClean="0"/>
              <a:t>Historical Geology</a:t>
            </a:r>
          </a:p>
          <a:p>
            <a:pPr lvl="1"/>
            <a:r>
              <a:rPr lang="en-US" dirty="0" smtClean="0"/>
              <a:t>Mapping</a:t>
            </a:r>
          </a:p>
          <a:p>
            <a:pPr lvl="1"/>
            <a:r>
              <a:rPr lang="en-US" dirty="0" smtClean="0"/>
              <a:t>Surface Processes</a:t>
            </a:r>
          </a:p>
          <a:p>
            <a:pPr lvl="1"/>
            <a:r>
              <a:rPr lang="en-US" dirty="0" smtClean="0"/>
              <a:t>Oceanography (upper division)</a:t>
            </a:r>
          </a:p>
          <a:p>
            <a:pPr lvl="1"/>
            <a:r>
              <a:rPr lang="en-US" dirty="0" smtClean="0"/>
              <a:t>Environmental Planning/Advanced Earth Science</a:t>
            </a:r>
          </a:p>
          <a:p>
            <a:pPr lvl="1"/>
            <a:r>
              <a:rPr lang="en-US" dirty="0" smtClean="0"/>
              <a:t>~30 Undesignated units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Year of degree</a:t>
            </a:r>
          </a:p>
          <a:p>
            <a:pPr lvl="2"/>
            <a:r>
              <a:rPr lang="en-US" dirty="0" smtClean="0"/>
              <a:t>~30 students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2400"/>
            <a:ext cx="4038600" cy="3028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276600"/>
            <a:ext cx="40386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84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to Bring to CSUF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4040188" cy="639762"/>
          </a:xfrm>
        </p:spPr>
        <p:txBody>
          <a:bodyPr/>
          <a:lstStyle/>
          <a:p>
            <a:r>
              <a:rPr lang="en-US" dirty="0" smtClean="0"/>
              <a:t>for B.S.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52400" y="914400"/>
            <a:ext cx="4724400" cy="3951288"/>
          </a:xfrm>
        </p:spPr>
        <p:txBody>
          <a:bodyPr>
            <a:noAutofit/>
          </a:bodyPr>
          <a:lstStyle/>
          <a:p>
            <a:r>
              <a:rPr lang="en-US" sz="2000" dirty="0" smtClean="0"/>
              <a:t>Geology</a:t>
            </a:r>
            <a:endParaRPr lang="en-US" sz="2000" dirty="0"/>
          </a:p>
          <a:p>
            <a:pPr lvl="1"/>
            <a:r>
              <a:rPr lang="en-US" sz="1600" dirty="0" smtClean="0"/>
              <a:t>Physical Geology + lab (101)</a:t>
            </a:r>
            <a:endParaRPr lang="en-US" sz="1600" dirty="0"/>
          </a:p>
          <a:p>
            <a:pPr lvl="1"/>
            <a:r>
              <a:rPr lang="en-US" sz="1600" dirty="0" smtClean="0"/>
              <a:t>Historical Geology</a:t>
            </a:r>
            <a:endParaRPr lang="en-US" sz="1600" dirty="0"/>
          </a:p>
          <a:p>
            <a:r>
              <a:rPr lang="en-US" sz="2000" dirty="0" smtClean="0"/>
              <a:t>Math</a:t>
            </a:r>
          </a:p>
          <a:p>
            <a:pPr lvl="1"/>
            <a:r>
              <a:rPr lang="en-US" sz="1600" dirty="0" smtClean="0"/>
              <a:t>2 semesters of calculus (Math 150A &amp; 150B) or</a:t>
            </a:r>
          </a:p>
          <a:p>
            <a:pPr lvl="1"/>
            <a:r>
              <a:rPr lang="en-US" sz="1600" dirty="0" smtClean="0"/>
              <a:t>1 semester of introduction to calculus and 1 semester statistics (Math 130 &amp; 338)</a:t>
            </a:r>
          </a:p>
          <a:p>
            <a:r>
              <a:rPr lang="en-US" sz="2000" dirty="0" smtClean="0"/>
              <a:t>Chemistry</a:t>
            </a:r>
          </a:p>
          <a:p>
            <a:pPr lvl="1"/>
            <a:r>
              <a:rPr lang="en-US" sz="1600" dirty="0" smtClean="0"/>
              <a:t>2 semesters with one lab (CHEM 120A &amp; 125 or 120B)</a:t>
            </a:r>
          </a:p>
          <a:p>
            <a:r>
              <a:rPr lang="en-US" sz="2000" dirty="0" smtClean="0"/>
              <a:t>Physics</a:t>
            </a:r>
          </a:p>
          <a:p>
            <a:pPr lvl="1"/>
            <a:r>
              <a:rPr lang="en-US" sz="1600" dirty="0" smtClean="0"/>
              <a:t>2 semesters with at least 1 lab (PHYS 225/225L and 226 or PHYS 211/211L and PHYS 212)</a:t>
            </a:r>
          </a:p>
          <a:p>
            <a:r>
              <a:rPr lang="en-US" sz="2000" dirty="0" smtClean="0"/>
              <a:t>Biology </a:t>
            </a:r>
          </a:p>
          <a:p>
            <a:pPr lvl="1"/>
            <a:r>
              <a:rPr lang="en-US" sz="1600" dirty="0" smtClean="0"/>
              <a:t>1 semester (BIO 101)</a:t>
            </a:r>
            <a:endParaRPr lang="en-US" sz="1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304800"/>
            <a:ext cx="4041775" cy="639762"/>
          </a:xfrm>
        </p:spPr>
        <p:txBody>
          <a:bodyPr/>
          <a:lstStyle/>
          <a:p>
            <a:r>
              <a:rPr lang="en-US" dirty="0" smtClean="0"/>
              <a:t>for B.A.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953000" y="914400"/>
            <a:ext cx="3733800" cy="5791200"/>
          </a:xfrm>
        </p:spPr>
        <p:txBody>
          <a:bodyPr>
            <a:normAutofit/>
          </a:bodyPr>
          <a:lstStyle/>
          <a:p>
            <a:r>
              <a:rPr lang="en-US" sz="2000" dirty="0"/>
              <a:t>Geology</a:t>
            </a:r>
          </a:p>
          <a:p>
            <a:pPr lvl="1"/>
            <a:r>
              <a:rPr lang="en-US" sz="1600" dirty="0"/>
              <a:t>Physical Geology + lab (101)</a:t>
            </a:r>
          </a:p>
          <a:p>
            <a:pPr lvl="1"/>
            <a:r>
              <a:rPr lang="en-US" sz="1600" dirty="0"/>
              <a:t>Historical Geology</a:t>
            </a:r>
          </a:p>
          <a:p>
            <a:r>
              <a:rPr lang="en-US" sz="1800" dirty="0" smtClean="0"/>
              <a:t>Math</a:t>
            </a:r>
            <a:endParaRPr lang="en-US" sz="1800" dirty="0"/>
          </a:p>
          <a:p>
            <a:pPr lvl="1"/>
            <a:r>
              <a:rPr lang="en-US" sz="1600" dirty="0" smtClean="0"/>
              <a:t>1 semester </a:t>
            </a:r>
            <a:r>
              <a:rPr lang="en-US" sz="1600" dirty="0"/>
              <a:t>of </a:t>
            </a:r>
            <a:r>
              <a:rPr lang="en-US" sz="1600" dirty="0" smtClean="0"/>
              <a:t>upper division math</a:t>
            </a:r>
            <a:endParaRPr lang="en-US" sz="1600" dirty="0"/>
          </a:p>
          <a:p>
            <a:r>
              <a:rPr lang="en-US" sz="1800" dirty="0"/>
              <a:t>Chemistry</a:t>
            </a:r>
          </a:p>
          <a:p>
            <a:pPr lvl="1"/>
            <a:r>
              <a:rPr lang="en-US" sz="1600" dirty="0" smtClean="0"/>
              <a:t>1 semester </a:t>
            </a:r>
            <a:r>
              <a:rPr lang="en-US" sz="1600" dirty="0"/>
              <a:t>with one lab (CHEM </a:t>
            </a:r>
            <a:r>
              <a:rPr lang="en-US" sz="1600" dirty="0" smtClean="0"/>
              <a:t>120A)</a:t>
            </a:r>
            <a:endParaRPr lang="en-US" sz="1600" dirty="0"/>
          </a:p>
          <a:p>
            <a:r>
              <a:rPr lang="en-US" sz="1800" dirty="0"/>
              <a:t>Physics</a:t>
            </a:r>
          </a:p>
          <a:p>
            <a:pPr lvl="1"/>
            <a:r>
              <a:rPr lang="en-US" sz="1600" dirty="0" smtClean="0"/>
              <a:t>1 semester with lab</a:t>
            </a:r>
            <a:endParaRPr lang="en-US" sz="1600" dirty="0"/>
          </a:p>
          <a:p>
            <a:r>
              <a:rPr lang="en-US" sz="1800" dirty="0"/>
              <a:t>Biology </a:t>
            </a:r>
          </a:p>
          <a:p>
            <a:pPr lvl="1"/>
            <a:r>
              <a:rPr lang="en-US" sz="1600" dirty="0" smtClean="0"/>
              <a:t>1 semester (BIO 101)</a:t>
            </a:r>
          </a:p>
          <a:p>
            <a:r>
              <a:rPr lang="en-US" sz="2000" dirty="0" smtClean="0"/>
              <a:t>Geography</a:t>
            </a:r>
            <a:endParaRPr lang="en-US" sz="2000" dirty="0"/>
          </a:p>
          <a:p>
            <a:pPr lvl="1"/>
            <a:r>
              <a:rPr lang="en-US" sz="1600" dirty="0"/>
              <a:t>Physical </a:t>
            </a:r>
            <a:r>
              <a:rPr lang="en-US" sz="1600" dirty="0" smtClean="0"/>
              <a:t>Geography </a:t>
            </a:r>
            <a:r>
              <a:rPr lang="en-US" sz="1600" dirty="0"/>
              <a:t>(</a:t>
            </a:r>
            <a:r>
              <a:rPr lang="en-US" sz="1600" dirty="0" smtClean="0"/>
              <a:t>110)</a:t>
            </a:r>
            <a:endParaRPr lang="en-US" sz="16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9325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152400"/>
            <a:ext cx="8686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CAN I get a job from CSUF?</a:t>
            </a:r>
            <a:endParaRPr lang="en-US" dirty="0"/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52400" y="1143000"/>
            <a:ext cx="4775200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&gt;90% employment as geologists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200" y="1752600"/>
            <a:ext cx="51562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Internships</a:t>
            </a:r>
          </a:p>
          <a:p>
            <a:pPr lvl="1"/>
            <a:r>
              <a:rPr lang="en-US" dirty="0" smtClean="0"/>
              <a:t>Department internship (paid) program</a:t>
            </a:r>
          </a:p>
          <a:p>
            <a:pPr lvl="2"/>
            <a:r>
              <a:rPr lang="en-US" dirty="0" smtClean="0"/>
              <a:t> The Reynolds Group; Rock Springs Mining; So Cal Coastal Water Research</a:t>
            </a:r>
          </a:p>
          <a:p>
            <a:pPr lvl="1"/>
            <a:r>
              <a:rPr lang="en-US" dirty="0" smtClean="0"/>
              <a:t>Internships frequently lead to full-time employment. </a:t>
            </a:r>
          </a:p>
          <a:p>
            <a:pPr lvl="1"/>
            <a:r>
              <a:rPr lang="en-US" dirty="0" smtClean="0"/>
              <a:t>B.S. starting salaries are $40,000-$50,000 </a:t>
            </a:r>
          </a:p>
          <a:p>
            <a:pPr lvl="1"/>
            <a:r>
              <a:rPr lang="en-US" dirty="0" smtClean="0"/>
              <a:t>Companies (last 5 years):</a:t>
            </a:r>
          </a:p>
          <a:p>
            <a:pPr lvl="2"/>
            <a:r>
              <a:rPr lang="en-US" dirty="0" smtClean="0"/>
              <a:t>Chevron – Houston/Bakersfield</a:t>
            </a:r>
          </a:p>
          <a:p>
            <a:pPr lvl="2"/>
            <a:r>
              <a:rPr lang="en-US" dirty="0" smtClean="0"/>
              <a:t>Anadarko – Denver</a:t>
            </a:r>
          </a:p>
          <a:p>
            <a:pPr lvl="2"/>
            <a:r>
              <a:rPr lang="en-US" dirty="0" smtClean="0"/>
              <a:t>NMG Geotechnical – Irvine</a:t>
            </a:r>
          </a:p>
          <a:p>
            <a:pPr lvl="2"/>
            <a:r>
              <a:rPr lang="en-US" dirty="0" smtClean="0"/>
              <a:t>Mountaineer Keystone – Pittsburgh</a:t>
            </a:r>
          </a:p>
          <a:p>
            <a:pPr lvl="2"/>
            <a:r>
              <a:rPr lang="en-US" dirty="0" err="1" smtClean="0"/>
              <a:t>GeoVision</a:t>
            </a:r>
            <a:r>
              <a:rPr lang="en-US" dirty="0" smtClean="0"/>
              <a:t> - Corona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15" y="1153886"/>
            <a:ext cx="3947885" cy="2960914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4927600" y="4876800"/>
            <a:ext cx="3911600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4963" lvl="2"/>
            <a:r>
              <a:rPr lang="en-US" dirty="0" smtClean="0"/>
              <a:t>Harder &amp; Assoc. – Yorba Linda</a:t>
            </a:r>
          </a:p>
          <a:p>
            <a:pPr marL="334963" lvl="2"/>
            <a:r>
              <a:rPr lang="en-US" dirty="0" smtClean="0"/>
              <a:t>URS – Santa Ana</a:t>
            </a:r>
          </a:p>
          <a:p>
            <a:pPr marL="334963" lvl="2"/>
            <a:r>
              <a:rPr lang="en-US" dirty="0" err="1" smtClean="0"/>
              <a:t>Wildermuth</a:t>
            </a:r>
            <a:r>
              <a:rPr lang="en-US" dirty="0" smtClean="0"/>
              <a:t> - Irvine</a:t>
            </a:r>
          </a:p>
          <a:p>
            <a:pPr marL="334963" lvl="2"/>
            <a:r>
              <a:rPr lang="en-US" dirty="0" smtClean="0"/>
              <a:t>Exponent - Irvine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58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CAN I CONTINUE MY EDUCATION from CSUF?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28600" y="884238"/>
            <a:ext cx="4040188" cy="639762"/>
          </a:xfrm>
        </p:spPr>
        <p:txBody>
          <a:bodyPr/>
          <a:lstStyle/>
          <a:p>
            <a:r>
              <a:rPr lang="en-US" dirty="0" smtClean="0"/>
              <a:t>Graduate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1554162"/>
            <a:ext cx="3886200" cy="4541838"/>
          </a:xfrm>
        </p:spPr>
        <p:txBody>
          <a:bodyPr>
            <a:normAutofit/>
          </a:bodyPr>
          <a:lstStyle/>
          <a:p>
            <a:r>
              <a:rPr lang="en-US" dirty="0" smtClean="0"/>
              <a:t>2000-2011</a:t>
            </a:r>
          </a:p>
          <a:p>
            <a:pPr lvl="1"/>
            <a:r>
              <a:rPr lang="en-US" dirty="0" smtClean="0"/>
              <a:t>97 graduates</a:t>
            </a:r>
          </a:p>
          <a:p>
            <a:pPr lvl="1"/>
            <a:r>
              <a:rPr lang="en-US" dirty="0" smtClean="0"/>
              <a:t>47 (48%) to graduate school</a:t>
            </a:r>
          </a:p>
          <a:p>
            <a:pPr lvl="1"/>
            <a:r>
              <a:rPr lang="en-US" dirty="0" smtClean="0"/>
              <a:t>Wisconsin, Colorado School of Mines, Texas-Austin</a:t>
            </a:r>
          </a:p>
          <a:p>
            <a:pPr lvl="1"/>
            <a:r>
              <a:rPr lang="en-US" dirty="0" smtClean="0"/>
              <a:t>M.S. starting salaries are $50,000-$100,000 </a:t>
            </a:r>
          </a:p>
          <a:p>
            <a:pPr lvl="1"/>
            <a:r>
              <a:rPr lang="en-US" dirty="0" smtClean="0"/>
              <a:t>Most graduate students are on graduate fellowships, so the cost of an M.S. degree is low.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00" y="1600200"/>
            <a:ext cx="47752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1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6964681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Most Important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036637"/>
            <a:ext cx="4648199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Enthusiasm</a:t>
            </a:r>
          </a:p>
          <a:p>
            <a:pPr lvl="1"/>
            <a:r>
              <a:rPr lang="en-US" sz="1800" dirty="0" smtClean="0"/>
              <a:t>Show up for class on time</a:t>
            </a:r>
          </a:p>
          <a:p>
            <a:pPr lvl="1"/>
            <a:r>
              <a:rPr lang="en-US" sz="1800" dirty="0" smtClean="0"/>
              <a:t>Be willing to do the work</a:t>
            </a:r>
          </a:p>
          <a:p>
            <a:pPr lvl="1"/>
            <a:r>
              <a:rPr lang="en-US" sz="1800" dirty="0" smtClean="0"/>
              <a:t>“Act” like you want to be there</a:t>
            </a:r>
          </a:p>
          <a:p>
            <a:r>
              <a:rPr lang="en-US" dirty="0" smtClean="0"/>
              <a:t>Chemistry</a:t>
            </a:r>
          </a:p>
          <a:p>
            <a:pPr lvl="1"/>
            <a:r>
              <a:rPr lang="en-US" sz="1800" dirty="0" smtClean="0"/>
              <a:t>Get along and help out</a:t>
            </a:r>
          </a:p>
          <a:p>
            <a:r>
              <a:rPr lang="en-US" dirty="0" smtClean="0"/>
              <a:t>Flexibility</a:t>
            </a:r>
          </a:p>
          <a:p>
            <a:pPr lvl="1"/>
            <a:r>
              <a:rPr lang="en-US" sz="1800" dirty="0" smtClean="0"/>
              <a:t>Set aside the time to do well; good things will happen</a:t>
            </a:r>
          </a:p>
          <a:p>
            <a:pPr lvl="1"/>
            <a:r>
              <a:rPr lang="en-US" sz="1800" dirty="0" smtClean="0"/>
              <a:t>Be willing to try new things</a:t>
            </a:r>
          </a:p>
          <a:p>
            <a:r>
              <a:rPr lang="en-US" dirty="0" smtClean="0"/>
              <a:t>Commitment</a:t>
            </a:r>
          </a:p>
          <a:p>
            <a:pPr lvl="1"/>
            <a:r>
              <a:rPr lang="en-US" sz="1800" dirty="0" smtClean="0"/>
              <a:t>Put in a little extra time</a:t>
            </a:r>
          </a:p>
          <a:p>
            <a:pPr lvl="1"/>
            <a:r>
              <a:rPr lang="en-US" sz="1800" dirty="0" smtClean="0"/>
              <a:t>I can “help” anyone, but I can’t “do” it for you. </a:t>
            </a:r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080" y="4464909"/>
            <a:ext cx="1722120" cy="22406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77" y="937500"/>
            <a:ext cx="4532523" cy="33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7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695</TotalTime>
  <Words>499</Words>
  <Application>Microsoft Macintosh PowerPoint</Application>
  <PresentationFormat>On-screen Show (4:3)</PresentationFormat>
  <Paragraphs>106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Essential</vt:lpstr>
      <vt:lpstr>CSUF Geology Program</vt:lpstr>
      <vt:lpstr>B. S. Geology</vt:lpstr>
      <vt:lpstr>B.A.  Earth Science</vt:lpstr>
      <vt:lpstr>What to Bring to CSUF</vt:lpstr>
      <vt:lpstr>CAN I get a job from CSUF?</vt:lpstr>
      <vt:lpstr>CAN I CONTINUE MY EDUCATION from CSUF?</vt:lpstr>
      <vt:lpstr>The Most Important TOOLS</vt:lpstr>
    </vt:vector>
  </TitlesOfParts>
  <Company>California State University, Fullerton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Jeffrey Knott – CSU Fullerton</dc:title>
  <dc:creator>Windows User</dc:creator>
  <cp:lastModifiedBy>ITAdmin</cp:lastModifiedBy>
  <cp:revision>15</cp:revision>
  <cp:lastPrinted>2013-05-16T20:00:49Z</cp:lastPrinted>
  <dcterms:created xsi:type="dcterms:W3CDTF">2013-05-02T23:07:54Z</dcterms:created>
  <dcterms:modified xsi:type="dcterms:W3CDTF">2013-05-17T05:00:56Z</dcterms:modified>
</cp:coreProperties>
</file>