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36" r:id="rId1"/>
  </p:sldMasterIdLst>
  <p:notesMasterIdLst>
    <p:notesMasterId r:id="rId28"/>
  </p:notesMasterIdLst>
  <p:handoutMasterIdLst>
    <p:handoutMasterId r:id="rId29"/>
  </p:handoutMasterIdLst>
  <p:sldIdLst>
    <p:sldId id="272" r:id="rId2"/>
    <p:sldId id="316" r:id="rId3"/>
    <p:sldId id="312" r:id="rId4"/>
    <p:sldId id="313" r:id="rId5"/>
    <p:sldId id="314" r:id="rId6"/>
    <p:sldId id="315" r:id="rId7"/>
    <p:sldId id="256" r:id="rId8"/>
    <p:sldId id="265" r:id="rId9"/>
    <p:sldId id="266" r:id="rId10"/>
    <p:sldId id="264" r:id="rId11"/>
    <p:sldId id="276" r:id="rId12"/>
    <p:sldId id="262" r:id="rId13"/>
    <p:sldId id="277" r:id="rId14"/>
    <p:sldId id="282" r:id="rId15"/>
    <p:sldId id="281" r:id="rId16"/>
    <p:sldId id="261" r:id="rId17"/>
    <p:sldId id="279" r:id="rId18"/>
    <p:sldId id="280" r:id="rId19"/>
    <p:sldId id="283" r:id="rId20"/>
    <p:sldId id="286" r:id="rId21"/>
    <p:sldId id="287" r:id="rId22"/>
    <p:sldId id="289" r:id="rId23"/>
    <p:sldId id="288" r:id="rId24"/>
    <p:sldId id="285" r:id="rId25"/>
    <p:sldId id="310" r:id="rId26"/>
    <p:sldId id="292" r:id="rId2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scaleToFitPaper="1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22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F70D23-D486-6E49-A6B7-9968EF44E0CA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F0F7B53-E764-C64B-953F-6E637CD1D6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8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1BEAE3D-CE7E-6143-B834-EE5A88236ED6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57FFB8A-F648-D44F-91A9-C65649C54B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37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D13B1-1578-4AE8-A9B5-B33F0B9840B7}" type="datetimeFigureOut">
              <a:rPr lang="en-US" smtClean="0"/>
              <a:t>2/28/2013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EE8E0-322B-4AF3-8ABE-531CA9DA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937" r:id="rId1"/>
    <p:sldLayoutId id="2147484938" r:id="rId2"/>
    <p:sldLayoutId id="2147484939" r:id="rId3"/>
    <p:sldLayoutId id="2147484940" r:id="rId4"/>
    <p:sldLayoutId id="2147484941" r:id="rId5"/>
    <p:sldLayoutId id="2147484942" r:id="rId6"/>
    <p:sldLayoutId id="2147484943" r:id="rId7"/>
    <p:sldLayoutId id="2147484944" r:id="rId8"/>
    <p:sldLayoutId id="2147484945" r:id="rId9"/>
    <p:sldLayoutId id="2147484946" r:id="rId10"/>
    <p:sldLayoutId id="2147484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43650" y="533400"/>
            <a:ext cx="1790700" cy="990600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IAGI</a:t>
            </a:r>
            <a:endParaRPr lang="en-US" sz="5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562600" y="2286000"/>
            <a:ext cx="3352800" cy="150971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200" b="1" dirty="0" smtClean="0"/>
              <a:t>6</a:t>
            </a:r>
            <a:r>
              <a:rPr lang="en-US" sz="3200" b="1" baseline="30000" dirty="0" smtClean="0"/>
              <a:t>th</a:t>
            </a:r>
            <a:r>
              <a:rPr lang="en-US" sz="3200" b="1" dirty="0" smtClean="0"/>
              <a:t> Annual Meeting</a:t>
            </a:r>
          </a:p>
          <a:p>
            <a:pPr algn="ctr"/>
            <a:endParaRPr lang="en-US" sz="3200" b="1" dirty="0" smtClean="0"/>
          </a:p>
          <a:p>
            <a:pPr algn="ctr"/>
            <a:r>
              <a:rPr lang="en-US" sz="3200" b="1" dirty="0" smtClean="0"/>
              <a:t>1 March 2013</a:t>
            </a:r>
            <a:endParaRPr lang="en-US" sz="3200" b="1" dirty="0"/>
          </a:p>
        </p:txBody>
      </p:sp>
      <p:pic>
        <p:nvPicPr>
          <p:cNvPr id="5" name="Picture 2" descr="http://www.worldatlas.com/webimage/countrys/namerica/usstates/outline/i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3051781" cy="5436426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67405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5257800"/>
            <a:ext cx="29972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8933688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Where Geoscientists Work – by degree</a:t>
            </a:r>
            <a:endParaRPr lang="en-US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00200"/>
            <a:ext cx="7893050" cy="483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075" y="457200"/>
            <a:ext cx="89598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958591" y="6488668"/>
            <a:ext cx="3149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AGI, 2010, Geoscience Currents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09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-76200"/>
            <a:ext cx="74980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Where do Geoscientists work  </a:t>
            </a:r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067800" cy="527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AGI-Logo-Digit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6324600"/>
            <a:ext cx="1820058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711200"/>
            <a:ext cx="9055100" cy="5422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09796" y="6488668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37098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225386" cy="56972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16410" y="6474225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338352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8647134" cy="68997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06351" y="6500685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69211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/>
          <p:cNvGrpSpPr/>
          <p:nvPr/>
        </p:nvGrpSpPr>
        <p:grpSpPr>
          <a:xfrm>
            <a:off x="5943600" y="1447800"/>
            <a:ext cx="3124200" cy="3276600"/>
            <a:chOff x="5867400" y="3429000"/>
            <a:chExt cx="3124200" cy="3276600"/>
          </a:xfrm>
        </p:grpSpPr>
        <p:sp>
          <p:nvSpPr>
            <p:cNvPr id="7" name="Rounded Rectangle 6"/>
            <p:cNvSpPr/>
            <p:nvPr/>
          </p:nvSpPr>
          <p:spPr>
            <a:xfrm>
              <a:off x="5867400" y="3429000"/>
              <a:ext cx="3124200" cy="3276600"/>
            </a:xfrm>
            <a:prstGeom prst="roundRect">
              <a:avLst/>
            </a:prstGeom>
            <a:solidFill>
              <a:srgbClr val="EEF593"/>
            </a:solidFill>
            <a:ln>
              <a:solidFill>
                <a:srgbClr val="C00000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010400" y="4343400"/>
              <a:ext cx="1981200" cy="1015663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Bachelor’s:  30%</a:t>
              </a:r>
            </a:p>
            <a:p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Master’s:      43%</a:t>
              </a:r>
            </a:p>
            <a:p>
              <a:r>
                <a:rPr lang="en-US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Doctorate:    66%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019800" y="3581400"/>
              <a:ext cx="29718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b="1" dirty="0" smtClean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Geoscience Grads Continuing on to Geoscience Careers</a:t>
              </a:r>
            </a:p>
          </p:txBody>
        </p:sp>
        <p:pic>
          <p:nvPicPr>
            <p:cNvPr id="8" name="Picture 7" descr="decision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0435" y="5100823"/>
              <a:ext cx="2014365" cy="1604777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228600" y="1087469"/>
            <a:ext cx="5822748" cy="817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560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262,627 geoscience jobs today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4412" y="2057400"/>
            <a:ext cx="5141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56032"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~130,000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geoscientists expected to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retire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81000" y="2590800"/>
            <a:ext cx="54155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560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72,000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geoscience job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growth</a:t>
            </a:r>
            <a:r>
              <a:rPr lang="en-US" sz="3600" b="1" dirty="0" smtClean="0">
                <a:latin typeface="Arial Narrow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by 2021 (BLS)</a:t>
            </a:r>
          </a:p>
        </p:txBody>
      </p:sp>
      <p:pic>
        <p:nvPicPr>
          <p:cNvPr id="17" name="Picture 16" descr="AGI-Logo-Digit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6324600"/>
            <a:ext cx="1820058" cy="457200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381000" y="1981200"/>
            <a:ext cx="5562600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04800" y="3276600"/>
            <a:ext cx="55626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15,000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total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new graduates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(MS or PhD)</a:t>
            </a:r>
          </a:p>
          <a:p>
            <a:pPr marL="365760" lvl="0" indent="-2560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45,000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total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new graduates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if  hiring BS/BA</a:t>
            </a:r>
            <a:endPara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4600" y="4018002"/>
            <a:ext cx="76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OR</a:t>
            </a:r>
            <a:endParaRPr lang="en-US" sz="3000" b="1" dirty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90800" y="5410200"/>
            <a:ext cx="6374181" cy="817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56032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68000"/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Net deficit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of over 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150,000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geoscientists by 2021</a:t>
            </a:r>
          </a:p>
        </p:txBody>
      </p:sp>
      <p:cxnSp>
        <p:nvCxnSpPr>
          <p:cNvPr id="26" name="Elbow Connector 25"/>
          <p:cNvCxnSpPr/>
          <p:nvPr/>
        </p:nvCxnSpPr>
        <p:spPr>
          <a:xfrm>
            <a:off x="1295400" y="4953000"/>
            <a:ext cx="1371600" cy="990600"/>
          </a:xfrm>
          <a:prstGeom prst="bentConnector3">
            <a:avLst>
              <a:gd name="adj1" fmla="val 1587"/>
            </a:avLst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524000"/>
            <a:ext cx="7118350" cy="441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Title 1"/>
          <p:cNvSpPr txBox="1">
            <a:spLocks/>
          </p:cNvSpPr>
          <p:nvPr/>
        </p:nvSpPr>
        <p:spPr>
          <a:xfrm>
            <a:off x="914400" y="76200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Attrition, Growth and Replacement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0" noProof="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in the next 10 years in the U.S.</a:t>
            </a: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291" y="381000"/>
            <a:ext cx="9262582" cy="5791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22335" y="6523966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214417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9263"/>
            <a:ext cx="9144000" cy="572334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38182" y="6488668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274235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25" y="0"/>
            <a:ext cx="9144000" cy="61286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6326204"/>
            <a:ext cx="72761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http://</a:t>
            </a:r>
            <a:r>
              <a:rPr lang="en-US" sz="2800" b="1" dirty="0" err="1"/>
              <a:t>guide.agiweb.org</a:t>
            </a:r>
            <a:r>
              <a:rPr lang="en-US" sz="2800" b="1" dirty="0"/>
              <a:t>/employer/</a:t>
            </a:r>
            <a:r>
              <a:rPr lang="en-US" sz="2800" b="1" dirty="0" err="1"/>
              <a:t>index.html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5262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32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are we preparing our students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Workforce</a:t>
            </a:r>
          </a:p>
          <a:p>
            <a:pPr lvl="1"/>
            <a:r>
              <a:rPr lang="en-US" dirty="0">
                <a:latin typeface="+mj-lt"/>
              </a:rPr>
              <a:t>Key Elements and </a:t>
            </a:r>
            <a:r>
              <a:rPr lang="en-US" dirty="0" smtClean="0">
                <a:latin typeface="+mj-lt"/>
              </a:rPr>
              <a:t>Types</a:t>
            </a:r>
          </a:p>
          <a:p>
            <a:r>
              <a:rPr lang="en-US" dirty="0" smtClean="0">
                <a:latin typeface="+mj-lt"/>
              </a:rPr>
              <a:t>Transfer to 4YC</a:t>
            </a:r>
            <a:endParaRPr lang="en-US" dirty="0"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Beyond</a:t>
            </a:r>
          </a:p>
          <a:p>
            <a:pPr lvl="1"/>
            <a:r>
              <a:rPr lang="en-US" dirty="0" smtClean="0"/>
              <a:t>M.S.</a:t>
            </a:r>
          </a:p>
          <a:p>
            <a:pPr lvl="1"/>
            <a:r>
              <a:rPr lang="en-US" dirty="0" smtClean="0"/>
              <a:t>Ph.D.</a:t>
            </a:r>
          </a:p>
          <a:p>
            <a:pPr lvl="1"/>
            <a:r>
              <a:rPr lang="en-US" dirty="0" smtClean="0"/>
              <a:t>Career</a:t>
            </a:r>
            <a:endParaRPr lang="en-US" dirty="0"/>
          </a:p>
        </p:txBody>
      </p:sp>
      <p:pic>
        <p:nvPicPr>
          <p:cNvPr id="5" name="Picture 5" descr="ACC-ES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00"/>
          <a:stretch>
            <a:fillRect/>
          </a:stretch>
        </p:blipFill>
        <p:spPr bwMode="auto">
          <a:xfrm>
            <a:off x="1371600" y="3505199"/>
            <a:ext cx="6934200" cy="2745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663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5255"/>
            <a:ext cx="9144000" cy="37274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73556" y="6488668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11903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43" y="974088"/>
            <a:ext cx="8859714" cy="49098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05800" y="6474225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354422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752600"/>
            <a:ext cx="3644900" cy="425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324100"/>
            <a:ext cx="4838700" cy="3111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09796" y="6488668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</p:spTree>
    <p:extLst>
      <p:ext uri="{BB962C8B-B14F-4D97-AF65-F5344CB8AC3E}">
        <p14:creationId xmlns:p14="http://schemas.microsoft.com/office/powerpoint/2010/main" val="189655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36750"/>
            <a:ext cx="4851400" cy="314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384300"/>
            <a:ext cx="3644900" cy="4254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943600" y="6488668"/>
            <a:ext cx="3134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AGI, 2011, Geoscience Currents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334000"/>
            <a:ext cx="50449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2009-2010</a:t>
            </a:r>
          </a:p>
          <a:p>
            <a:r>
              <a:rPr lang="en-US" b="1" dirty="0" smtClean="0"/>
              <a:t>Geoscience increase 1.1%</a:t>
            </a:r>
          </a:p>
          <a:p>
            <a:r>
              <a:rPr lang="en-US" b="1" dirty="0" smtClean="0"/>
              <a:t>All Life, Physical &amp; Social Sciences decrease 0.9%</a:t>
            </a:r>
          </a:p>
          <a:p>
            <a:r>
              <a:rPr lang="en-US" b="1" dirty="0" smtClean="0"/>
              <a:t>All US occupations increase 0.2%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01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earn?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8679656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B.S.  Oil &amp; Gas $88,500 (AAPG Explorer, 2011 survey)</a:t>
            </a:r>
          </a:p>
          <a:p>
            <a:r>
              <a:rPr lang="en-US" dirty="0" smtClean="0"/>
              <a:t>B.S.  Environmental/Hydro $31,366 (2009 AGI survey)</a:t>
            </a:r>
          </a:p>
          <a:p>
            <a:endParaRPr lang="en-US" dirty="0" smtClean="0"/>
          </a:p>
          <a:p>
            <a:r>
              <a:rPr lang="en-US" dirty="0" smtClean="0"/>
              <a:t>M.S. Oil &amp; Gas $99,000 (AAPG Explorer, 2011 survey)</a:t>
            </a:r>
          </a:p>
          <a:p>
            <a:r>
              <a:rPr lang="en-US" dirty="0" smtClean="0"/>
              <a:t>M.S. Environmental/Hydro $47,500  (2009 AGI survey)</a:t>
            </a:r>
          </a:p>
          <a:p>
            <a:endParaRPr lang="en-US" dirty="0" smtClean="0"/>
          </a:p>
          <a:p>
            <a:r>
              <a:rPr lang="en-US" dirty="0" smtClean="0"/>
              <a:t>Ph.D. Oil &amp; Gas $108,300 (AAPG Explorer, 2011 survey)</a:t>
            </a:r>
          </a:p>
          <a:p>
            <a:r>
              <a:rPr lang="en-US" dirty="0" smtClean="0"/>
              <a:t>Ph.D. $72,600 (2009 AGI survey)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2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640" y="1"/>
            <a:ext cx="932584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00124" y="6488668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July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69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0"/>
            <a:ext cx="16002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AAPG 2012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343400"/>
            <a:ext cx="159445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8% </a:t>
            </a:r>
            <a:r>
              <a:rPr lang="en-US" dirty="0" err="1" smtClean="0"/>
              <a:t>inc</a:t>
            </a:r>
            <a:r>
              <a:rPr lang="en-US" dirty="0"/>
              <a:t> </a:t>
            </a:r>
            <a:r>
              <a:rPr lang="en-US" dirty="0" smtClean="0"/>
              <a:t>in 2010,</a:t>
            </a:r>
          </a:p>
          <a:p>
            <a:r>
              <a:rPr lang="en-US" dirty="0" smtClean="0"/>
              <a:t> 2% </a:t>
            </a:r>
            <a:r>
              <a:rPr lang="en-US" dirty="0" err="1" smtClean="0"/>
              <a:t>inc</a:t>
            </a:r>
            <a:r>
              <a:rPr lang="en-US" dirty="0" smtClean="0"/>
              <a:t> 2012</a:t>
            </a:r>
          </a:p>
          <a:p>
            <a:endParaRPr lang="en-US" dirty="0"/>
          </a:p>
          <a:p>
            <a:r>
              <a:rPr lang="en-US" dirty="0" smtClean="0"/>
              <a:t>44% &gt;25 years</a:t>
            </a:r>
          </a:p>
          <a:p>
            <a:r>
              <a:rPr lang="en-US" dirty="0" smtClean="0"/>
              <a:t>Experience, </a:t>
            </a:r>
          </a:p>
          <a:p>
            <a:r>
              <a:rPr lang="en-US" dirty="0" smtClean="0"/>
              <a:t>2012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525" y="12496"/>
            <a:ext cx="7556500" cy="34671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266" y="3454400"/>
            <a:ext cx="7518400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3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44650" y="274638"/>
            <a:ext cx="749935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00000"/>
                </a:solidFill>
                <a:latin typeface="Tahoma" charset="0"/>
              </a:rPr>
              <a:t>Workforce Key </a:t>
            </a:r>
            <a:r>
              <a:rPr lang="en-US" b="1" dirty="0">
                <a:solidFill>
                  <a:srgbClr val="C00000"/>
                </a:solidFill>
                <a:latin typeface="Tahoma" charset="0"/>
              </a:rPr>
              <a:t>Elements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Focus on local natural resource,  environmental, and geospatial needs</a:t>
            </a:r>
          </a:p>
          <a:p>
            <a:pPr eaLnBrk="1" hangingPunct="1"/>
            <a:r>
              <a:rPr lang="en-US" dirty="0">
                <a:latin typeface="Tahoma" charset="0"/>
              </a:rPr>
              <a:t>Degree programs have both college-transfer and technical courses</a:t>
            </a:r>
          </a:p>
          <a:p>
            <a:pPr eaLnBrk="1" hangingPunct="1"/>
            <a:r>
              <a:rPr lang="en-US" dirty="0">
                <a:latin typeface="Tahoma" charset="0"/>
              </a:rPr>
              <a:t>Faculty have practical experience and at least AAS or BS degrees</a:t>
            </a:r>
          </a:p>
          <a:p>
            <a:pPr eaLnBrk="1" hangingPunct="1"/>
            <a:r>
              <a:rPr lang="en-US" dirty="0">
                <a:latin typeface="Tahoma" charset="0"/>
              </a:rPr>
              <a:t>Mandatory internships</a:t>
            </a:r>
          </a:p>
          <a:p>
            <a:pPr eaLnBrk="1" hangingPunct="1"/>
            <a:r>
              <a:rPr lang="en-US" dirty="0">
                <a:latin typeface="Tahoma" charset="0"/>
              </a:rPr>
              <a:t>A.A.S. degrees and Certificates</a:t>
            </a:r>
          </a:p>
        </p:txBody>
      </p:sp>
    </p:spTree>
    <p:extLst>
      <p:ext uri="{BB962C8B-B14F-4D97-AF65-F5344CB8AC3E}">
        <p14:creationId xmlns:p14="http://schemas.microsoft.com/office/powerpoint/2010/main" val="347086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44650" y="274638"/>
            <a:ext cx="749935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00000"/>
                </a:solidFill>
                <a:latin typeface="Tahoma" charset="0"/>
              </a:rPr>
              <a:t>Workforce Students</a:t>
            </a:r>
            <a:endParaRPr lang="en-US" b="1" dirty="0">
              <a:solidFill>
                <a:srgbClr val="C00000"/>
              </a:solidFill>
              <a:latin typeface="Tahoma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466" y="1371600"/>
            <a:ext cx="9135533" cy="48006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Urgent need for experience or income</a:t>
            </a:r>
          </a:p>
          <a:p>
            <a:pPr eaLnBrk="1" hangingPunct="1"/>
            <a:r>
              <a:rPr lang="en-US" dirty="0">
                <a:latin typeface="Tahoma" charset="0"/>
              </a:rPr>
              <a:t>Strong mechanical, electronic, computer, or lab skills</a:t>
            </a:r>
          </a:p>
          <a:p>
            <a:pPr eaLnBrk="1" hangingPunct="1"/>
            <a:r>
              <a:rPr lang="en-US" dirty="0">
                <a:latin typeface="Tahoma" charset="0"/>
              </a:rPr>
              <a:t>Limited advanced math education or aptitude</a:t>
            </a:r>
          </a:p>
          <a:p>
            <a:pPr eaLnBrk="1" hangingPunct="1"/>
            <a:r>
              <a:rPr lang="en-US" dirty="0">
                <a:latin typeface="Tahoma" charset="0"/>
              </a:rPr>
              <a:t>Strongly place-bound outlook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4140200"/>
            <a:ext cx="44831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>
                <a:solidFill>
                  <a:srgbClr val="C00000"/>
                </a:solidFill>
                <a:latin typeface="Tahoma" charset="0"/>
              </a:rPr>
              <a:t>Employment Opportunities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71600"/>
            <a:ext cx="7315200" cy="42672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>
                <a:latin typeface="Tahoma" charset="0"/>
              </a:rPr>
              <a:t>Hydrologic or hydrographic technician</a:t>
            </a:r>
          </a:p>
          <a:p>
            <a:pPr eaLnBrk="1" hangingPunct="1"/>
            <a:r>
              <a:rPr lang="en-US" dirty="0">
                <a:latin typeface="Tahoma" charset="0"/>
              </a:rPr>
              <a:t>Water or soil sampling technician</a:t>
            </a:r>
          </a:p>
          <a:p>
            <a:pPr eaLnBrk="1" hangingPunct="1"/>
            <a:r>
              <a:rPr lang="en-US" dirty="0">
                <a:latin typeface="Tahoma" charset="0"/>
              </a:rPr>
              <a:t>Well logging specialist</a:t>
            </a:r>
          </a:p>
          <a:p>
            <a:pPr eaLnBrk="1" hangingPunct="1"/>
            <a:r>
              <a:rPr lang="en-US" dirty="0">
                <a:latin typeface="Tahoma" charset="0"/>
              </a:rPr>
              <a:t>Well drilling/sampling technician</a:t>
            </a:r>
          </a:p>
          <a:p>
            <a:pPr eaLnBrk="1" hangingPunct="1"/>
            <a:r>
              <a:rPr lang="en-US" dirty="0">
                <a:latin typeface="Tahoma" charset="0"/>
              </a:rPr>
              <a:t>Mapping/site assessment </a:t>
            </a:r>
            <a:r>
              <a:rPr lang="en-US" dirty="0" smtClean="0">
                <a:latin typeface="Tahoma" charset="0"/>
              </a:rPr>
              <a:t>assistant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Erosion and sediment control technician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Land/Water management &amp; conservation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Environmental science / technology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Coal Mining Technology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Oil and gas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Green collar worker</a:t>
            </a:r>
            <a:endParaRPr lang="en-US" dirty="0">
              <a:latin typeface="Tahom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447800"/>
            <a:ext cx="2705100" cy="17662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991" y="4343400"/>
            <a:ext cx="3358541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5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44650" y="274638"/>
            <a:ext cx="749935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>
                <a:solidFill>
                  <a:srgbClr val="C00000"/>
                </a:solidFill>
                <a:latin typeface="Tahoma" charset="0"/>
              </a:rPr>
              <a:t>Employment Opportunities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28800" y="1295400"/>
            <a:ext cx="7315200" cy="42672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Regulatory compliance specialist</a:t>
            </a:r>
          </a:p>
          <a:p>
            <a:pPr eaLnBrk="1" hangingPunct="1"/>
            <a:r>
              <a:rPr lang="en-US" dirty="0">
                <a:latin typeface="Tahoma" charset="0"/>
              </a:rPr>
              <a:t>Geophysical equipment operator</a:t>
            </a:r>
          </a:p>
          <a:p>
            <a:pPr eaLnBrk="1" hangingPunct="1"/>
            <a:r>
              <a:rPr lang="en-US" dirty="0">
                <a:latin typeface="Tahoma" charset="0"/>
              </a:rPr>
              <a:t>Oceanographic/</a:t>
            </a:r>
            <a:r>
              <a:rPr lang="en-US" dirty="0" err="1">
                <a:latin typeface="Tahoma" charset="0"/>
              </a:rPr>
              <a:t>limnologic</a:t>
            </a:r>
            <a:r>
              <a:rPr lang="en-US" dirty="0">
                <a:latin typeface="Tahoma" charset="0"/>
              </a:rPr>
              <a:t> technician</a:t>
            </a:r>
          </a:p>
          <a:p>
            <a:pPr eaLnBrk="1" hangingPunct="1"/>
            <a:r>
              <a:rPr lang="en-US" dirty="0">
                <a:latin typeface="Tahoma" charset="0"/>
              </a:rPr>
              <a:t>GIS or remote sensing technician</a:t>
            </a:r>
          </a:p>
          <a:p>
            <a:pPr eaLnBrk="1" hangingPunct="1"/>
            <a:r>
              <a:rPr lang="en-US" dirty="0">
                <a:latin typeface="Tahoma" charset="0"/>
              </a:rPr>
              <a:t>Weather observer</a:t>
            </a:r>
          </a:p>
        </p:txBody>
      </p:sp>
      <p:pic>
        <p:nvPicPr>
          <p:cNvPr id="4" name="Picture 6" descr="Image: GIS Resear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4267200"/>
            <a:ext cx="3368675" cy="241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alloonparachuteinstrumentlaun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657600"/>
            <a:ext cx="261763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9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" y="304800"/>
            <a:ext cx="80772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Geoscience transfer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6960" y="4648200"/>
            <a:ext cx="3215640" cy="1752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Heather Houlton</a:t>
            </a:r>
          </a:p>
          <a:p>
            <a:r>
              <a:rPr lang="en-US" dirty="0" smtClean="0"/>
              <a:t>Christopher Keane</a:t>
            </a:r>
          </a:p>
          <a:p>
            <a:r>
              <a:rPr lang="en-US" dirty="0" smtClean="0"/>
              <a:t>Carolyn Wilson</a:t>
            </a:r>
            <a:endParaRPr lang="en-US" dirty="0"/>
          </a:p>
        </p:txBody>
      </p:sp>
      <p:pic>
        <p:nvPicPr>
          <p:cNvPr id="4" name="Picture 3" descr="AGI-Logo-Digit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62800" y="6248400"/>
            <a:ext cx="1820056" cy="457200"/>
          </a:xfrm>
          <a:prstGeom prst="rect">
            <a:avLst/>
          </a:prstGeom>
        </p:spPr>
      </p:pic>
      <p:pic>
        <p:nvPicPr>
          <p:cNvPr id="5" name="Picture 7" descr="Packet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152400"/>
            <a:ext cx="1524000" cy="1997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WorkforceStatus2011cov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1447800"/>
            <a:ext cx="1471613" cy="1905000"/>
          </a:xfrm>
          <a:prstGeom prst="rect">
            <a:avLst/>
          </a:prstGeom>
          <a:ln w="1270"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Content Placeholder 3" descr="Currents-061-CACommColleges-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2590800"/>
            <a:ext cx="1413164" cy="1828800"/>
          </a:xfrm>
          <a:prstGeom prst="rect">
            <a:avLst/>
          </a:prstGeom>
        </p:spPr>
      </p:pic>
      <p:pic>
        <p:nvPicPr>
          <p:cNvPr id="8" name="Picture 7" descr="HS_pamphlet_Cover_Page_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5800" y="2438400"/>
            <a:ext cx="4800600" cy="3200400"/>
          </a:xfrm>
          <a:prstGeom prst="rect">
            <a:avLst/>
          </a:prstGeom>
          <a:effectLst>
            <a:outerShdw blurRad="50800" dist="38100" dir="2700000" algn="tl" rotWithShape="0">
              <a:prstClr val="black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6646" indent="-514350">
              <a:buNone/>
            </a:pPr>
            <a:r>
              <a:rPr lang="en-US" b="1" dirty="0" smtClean="0"/>
              <a:t>~140 2YC with Geo Programs</a:t>
            </a:r>
          </a:p>
          <a:p>
            <a:pPr marL="596646" indent="-514350"/>
            <a:r>
              <a:rPr lang="en-US" dirty="0" smtClean="0"/>
              <a:t>28 of these report awarding 83 Associate’s degrees in Geoscience</a:t>
            </a:r>
          </a:p>
          <a:p>
            <a:pPr lvl="1"/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20%</a:t>
            </a:r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awarding rate 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b="1" dirty="0" smtClean="0"/>
              <a:t>~700 4YC with Geo Programs</a:t>
            </a:r>
          </a:p>
          <a:p>
            <a:r>
              <a:rPr lang="en-US" dirty="0" smtClean="0"/>
              <a:t>421 of these awarded Bachelor’s degrees</a:t>
            </a:r>
          </a:p>
          <a:p>
            <a:pPr lvl="1"/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65%</a:t>
            </a:r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awarding rate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66800" y="-76200"/>
            <a:ext cx="8153400" cy="16002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Snapshot of Geoscience Degrees - 2010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AGI-Logo-Digit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6324600"/>
            <a:ext cx="1820058" cy="457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Bachelor’s level:</a:t>
            </a:r>
          </a:p>
          <a:p>
            <a:pPr lvl="1"/>
            <a:r>
              <a:rPr lang="en-US" dirty="0" smtClean="0"/>
              <a:t>52% attended a 2YC at some point</a:t>
            </a:r>
          </a:p>
          <a:p>
            <a:pPr lvl="1"/>
            <a:r>
              <a:rPr lang="en-US" dirty="0" smtClean="0"/>
              <a:t>19% received an Associate’s degree</a:t>
            </a:r>
          </a:p>
          <a:p>
            <a:r>
              <a:rPr lang="en-US" dirty="0" smtClean="0"/>
              <a:t>Master’s level:</a:t>
            </a:r>
          </a:p>
          <a:p>
            <a:pPr lvl="1"/>
            <a:r>
              <a:rPr lang="en-US" dirty="0" smtClean="0"/>
              <a:t>47% attended a 2YC at some point</a:t>
            </a:r>
          </a:p>
          <a:p>
            <a:pPr lvl="1"/>
            <a:r>
              <a:rPr lang="en-US" dirty="0" smtClean="0"/>
              <a:t>9% received an Associate’s degree</a:t>
            </a:r>
          </a:p>
          <a:p>
            <a:r>
              <a:rPr lang="en-US" dirty="0" smtClean="0"/>
              <a:t>Doctorate level:</a:t>
            </a:r>
          </a:p>
          <a:p>
            <a:pPr lvl="1"/>
            <a:r>
              <a:rPr lang="en-US" dirty="0" smtClean="0"/>
              <a:t>17% attended a 2YC at some point</a:t>
            </a:r>
          </a:p>
          <a:p>
            <a:pPr lvl="1"/>
            <a:r>
              <a:rPr lang="en-US" dirty="0" smtClean="0"/>
              <a:t>4% earned an Associate’s degree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35608" y="-76200"/>
            <a:ext cx="7498080" cy="1143000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Geoscientists who attended 2YC’s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AGI-Logo-Digit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6324600"/>
            <a:ext cx="1820058" cy="457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1234</TotalTime>
  <Words>514</Words>
  <Application>Microsoft Office PowerPoint</Application>
  <PresentationFormat>On-screen Show (4:3)</PresentationFormat>
  <Paragraphs>109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Black</vt:lpstr>
      <vt:lpstr>IAGI</vt:lpstr>
      <vt:lpstr>What are we preparing our students for</vt:lpstr>
      <vt:lpstr>Workforce Key Elements</vt:lpstr>
      <vt:lpstr>Workforce Students</vt:lpstr>
      <vt:lpstr>Employment Opportunities</vt:lpstr>
      <vt:lpstr>Employment Opportunities</vt:lpstr>
      <vt:lpstr>Geoscience transfer</vt:lpstr>
      <vt:lpstr>PowerPoint Presentation</vt:lpstr>
      <vt:lpstr>PowerPoint Presentation</vt:lpstr>
      <vt:lpstr>Where Geoscientists Work – by degree</vt:lpstr>
      <vt:lpstr>PowerPoint Presentation</vt:lpstr>
      <vt:lpstr>Where do Geoscientists work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can I earn?</vt:lpstr>
      <vt:lpstr>PowerPoint Presentation</vt:lpstr>
      <vt:lpstr>AAPG 2012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Trends in the Geoscience Workforce</dc:title>
  <dc:creator>Heather Houlton</dc:creator>
  <cp:lastModifiedBy>David H. Voorhees</cp:lastModifiedBy>
  <cp:revision>54</cp:revision>
  <cp:lastPrinted>2013-02-28T20:11:28Z</cp:lastPrinted>
  <dcterms:created xsi:type="dcterms:W3CDTF">2012-07-16T13:41:47Z</dcterms:created>
  <dcterms:modified xsi:type="dcterms:W3CDTF">2013-02-28T20:44:59Z</dcterms:modified>
</cp:coreProperties>
</file>