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DA4B4-29A2-4A6D-B88F-D3E0ECB7E7D0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260FD-6506-4B3C-A052-86D6C6859D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41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EDD753-0755-4F47-913D-8B02E8C4F82F}" type="slidenum">
              <a:rPr lang="en-US"/>
              <a:pPr/>
              <a:t>2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58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44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9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5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4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3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68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9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8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15628-CE8F-4C72-8D39-0329F8D121E3}" type="datetimeFigureOut">
              <a:rPr lang="en-US" smtClean="0"/>
              <a:pPr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06E54-505A-432A-ABAF-4E9AE7917AD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3" descr="UIUC-Logo-Large-full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400202"/>
            <a:ext cx="258762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5" descr="cuahsi_logo_cuahsi_final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085" y="6357206"/>
            <a:ext cx="593725" cy="3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NSF-Logo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075" y="6385434"/>
            <a:ext cx="381000" cy="36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6408504"/>
            <a:ext cx="325073" cy="32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8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swilson@illinois.edu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6.jpeg"/><Relationship Id="rId4" Type="http://schemas.openxmlformats.org/officeDocument/2006/relationships/hyperlink" Target="mailto:chermans@ccny.cuny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wmf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Summer Synthesis Institutes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/>
          <a:p>
            <a:r>
              <a:rPr lang="en-US" b="1" dirty="0" smtClean="0"/>
              <a:t>A Novel Approach for Transformative Research and Student Career Development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0" y="53340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Jennifer Wilson, University of Illinois</a:t>
            </a:r>
          </a:p>
          <a:p>
            <a:pPr algn="ctr"/>
            <a:r>
              <a:rPr lang="en-US" i="1" dirty="0" smtClean="0"/>
              <a:t>Caroline </a:t>
            </a:r>
            <a:r>
              <a:rPr lang="en-US" i="1" dirty="0" err="1" smtClean="0"/>
              <a:t>Hermans</a:t>
            </a:r>
            <a:r>
              <a:rPr lang="en-US" i="1" dirty="0" smtClean="0"/>
              <a:t>, City University of New York</a:t>
            </a:r>
            <a:endParaRPr lang="en-US" i="1" dirty="0"/>
          </a:p>
        </p:txBody>
      </p:sp>
      <p:pic>
        <p:nvPicPr>
          <p:cNvPr id="5" name="Picture 13" descr="3652546573_a26ee584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2766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3652547471_db9a998d0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"/>
            <a:ext cx="3352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3652547047_30db9fda8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8" y="152400"/>
            <a:ext cx="147161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5" descr="3652547231_75b4ab69e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0"/>
            <a:ext cx="147161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06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18 Months of Summer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3962400"/>
            <a:ext cx="58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JAN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3962400"/>
            <a:ext cx="708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MAR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1225" y="3962400"/>
            <a:ext cx="676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MAY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0" y="3952875"/>
            <a:ext cx="545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JUL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3962400"/>
            <a:ext cx="567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SEP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3971925"/>
            <a:ext cx="6740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NOV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10200" y="3971925"/>
            <a:ext cx="587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JAN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50390" y="3971925"/>
            <a:ext cx="708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MAR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86600" y="3971955"/>
            <a:ext cx="676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MAY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0" y="3971955"/>
            <a:ext cx="545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JUL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167815" y="1762125"/>
            <a:ext cx="2025619" cy="1666875"/>
            <a:chOff x="167815" y="1762125"/>
            <a:chExt cx="2025619" cy="1666875"/>
          </a:xfrm>
        </p:grpSpPr>
        <p:sp>
          <p:nvSpPr>
            <p:cNvPr id="16" name="TextBox 15"/>
            <p:cNvSpPr txBox="1"/>
            <p:nvPr/>
          </p:nvSpPr>
          <p:spPr>
            <a:xfrm>
              <a:off x="167815" y="1762125"/>
              <a:ext cx="202561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P</a:t>
              </a:r>
              <a:r>
                <a:rPr lang="en-US" sz="1600" dirty="0" smtClean="0"/>
                <a:t>lanning topics</a:t>
              </a:r>
            </a:p>
            <a:p>
              <a:r>
                <a:rPr lang="en-US" sz="1600" dirty="0" smtClean="0"/>
                <a:t>Recruiting mentors</a:t>
              </a:r>
            </a:p>
            <a:p>
              <a:r>
                <a:rPr lang="en-US" sz="1600" dirty="0" smtClean="0"/>
                <a:t>Advertise for students</a:t>
              </a:r>
              <a:endParaRPr lang="en-US" sz="1600" dirty="0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1180624" y="2593122"/>
              <a:ext cx="0" cy="8358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1022381" y="4372065"/>
            <a:ext cx="2459904" cy="1318110"/>
            <a:chOff x="1022381" y="4372065"/>
            <a:chExt cx="2459904" cy="1318110"/>
          </a:xfrm>
        </p:grpSpPr>
        <p:sp>
          <p:nvSpPr>
            <p:cNvPr id="17" name="TextBox 16"/>
            <p:cNvSpPr txBox="1"/>
            <p:nvPr/>
          </p:nvSpPr>
          <p:spPr>
            <a:xfrm>
              <a:off x="1022381" y="5105400"/>
              <a:ext cx="24599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Deliver reading materials</a:t>
              </a:r>
            </a:p>
            <a:p>
              <a:r>
                <a:rPr lang="en-US" sz="1600" dirty="0" smtClean="0"/>
                <a:t>Host introductory webinars</a:t>
              </a:r>
              <a:endParaRPr lang="en-US" sz="16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2004248" y="4372065"/>
              <a:ext cx="0" cy="7333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412968" y="4362510"/>
            <a:ext cx="1361848" cy="714776"/>
            <a:chOff x="3412968" y="4362510"/>
            <a:chExt cx="1361848" cy="714776"/>
          </a:xfrm>
        </p:grpSpPr>
        <p:sp>
          <p:nvSpPr>
            <p:cNvPr id="24" name="TextBox 23"/>
            <p:cNvSpPr txBox="1"/>
            <p:nvPr/>
          </p:nvSpPr>
          <p:spPr>
            <a:xfrm>
              <a:off x="3412968" y="4738732"/>
              <a:ext cx="13618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AGU abstracts</a:t>
              </a:r>
              <a:endParaRPr lang="en-US" sz="1600" dirty="0"/>
            </a:p>
          </p:txBody>
        </p:sp>
        <p:cxnSp>
          <p:nvCxnSpPr>
            <p:cNvPr id="26" name="Straight Arrow Connector 25"/>
            <p:cNvCxnSpPr>
              <a:stCxn id="24" idx="0"/>
              <a:endCxn id="10" idx="2"/>
            </p:cNvCxnSpPr>
            <p:nvPr/>
          </p:nvCxnSpPr>
          <p:spPr>
            <a:xfrm flipV="1">
              <a:off x="4093892" y="4362510"/>
              <a:ext cx="0" cy="3762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4093892" y="2830083"/>
            <a:ext cx="1477520" cy="622447"/>
            <a:chOff x="4093892" y="2830083"/>
            <a:chExt cx="1477520" cy="622447"/>
          </a:xfrm>
        </p:grpSpPr>
        <p:sp>
          <p:nvSpPr>
            <p:cNvPr id="23" name="Left Brace 22"/>
            <p:cNvSpPr/>
            <p:nvPr/>
          </p:nvSpPr>
          <p:spPr>
            <a:xfrm rot="5400000">
              <a:off x="4576701" y="2896529"/>
              <a:ext cx="283892" cy="82810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093892" y="2830083"/>
              <a:ext cx="14775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Follow-up work</a:t>
              </a:r>
              <a:endParaRPr lang="en-US" sz="16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731075" y="2593122"/>
            <a:ext cx="1155125" cy="869861"/>
            <a:chOff x="2731075" y="2593122"/>
            <a:chExt cx="1155125" cy="869861"/>
          </a:xfrm>
        </p:grpSpPr>
        <p:sp>
          <p:nvSpPr>
            <p:cNvPr id="18" name="TextBox 17"/>
            <p:cNvSpPr txBox="1"/>
            <p:nvPr/>
          </p:nvSpPr>
          <p:spPr>
            <a:xfrm>
              <a:off x="2731075" y="2593122"/>
              <a:ext cx="1155125" cy="584775"/>
            </a:xfrm>
            <a:prstGeom prst="rect">
              <a:avLst/>
            </a:prstGeom>
            <a:solidFill>
              <a:schemeClr val="accent3">
                <a:alpha val="4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SUMMER </a:t>
              </a:r>
            </a:p>
            <a:p>
              <a:pPr algn="ctr"/>
              <a:r>
                <a:rPr lang="en-US" sz="1600" b="1" dirty="0" smtClean="0"/>
                <a:t>INSTITUTE</a:t>
              </a:r>
              <a:endParaRPr lang="en-US" sz="1600" b="1" dirty="0"/>
            </a:p>
          </p:txBody>
        </p:sp>
        <p:sp>
          <p:nvSpPr>
            <p:cNvPr id="34" name="Left Brace 33"/>
            <p:cNvSpPr/>
            <p:nvPr/>
          </p:nvSpPr>
          <p:spPr>
            <a:xfrm rot="5400000">
              <a:off x="3130057" y="2906982"/>
              <a:ext cx="283892" cy="82810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571412" y="4372065"/>
            <a:ext cx="1648588" cy="925754"/>
            <a:chOff x="5571412" y="4372065"/>
            <a:chExt cx="1648588" cy="925754"/>
          </a:xfrm>
        </p:grpSpPr>
        <p:sp>
          <p:nvSpPr>
            <p:cNvPr id="30" name="TextBox 29"/>
            <p:cNvSpPr txBox="1"/>
            <p:nvPr/>
          </p:nvSpPr>
          <p:spPr>
            <a:xfrm>
              <a:off x="5595837" y="4713044"/>
              <a:ext cx="16241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Collaborative </a:t>
              </a:r>
              <a:br>
                <a:rPr lang="en-US" sz="1600" dirty="0" smtClean="0"/>
              </a:br>
              <a:r>
                <a:rPr lang="en-US" sz="1600" dirty="0" smtClean="0"/>
                <a:t>writing &amp; editing </a:t>
              </a:r>
              <a:endParaRPr lang="en-US" sz="1600" dirty="0"/>
            </a:p>
          </p:txBody>
        </p:sp>
        <p:sp>
          <p:nvSpPr>
            <p:cNvPr id="37" name="Left Brace 36"/>
            <p:cNvSpPr/>
            <p:nvPr/>
          </p:nvSpPr>
          <p:spPr>
            <a:xfrm rot="16200000">
              <a:off x="6253760" y="3689717"/>
              <a:ext cx="283892" cy="1648588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377784" y="4372035"/>
            <a:ext cx="1836272" cy="1655265"/>
            <a:chOff x="4377784" y="4372035"/>
            <a:chExt cx="1836272" cy="1655265"/>
          </a:xfrm>
        </p:grpSpPr>
        <p:sp>
          <p:nvSpPr>
            <p:cNvPr id="27" name="TextBox 26"/>
            <p:cNvSpPr txBox="1"/>
            <p:nvPr/>
          </p:nvSpPr>
          <p:spPr>
            <a:xfrm>
              <a:off x="4377784" y="5688746"/>
              <a:ext cx="18362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AGU posters &amp; talks</a:t>
              </a:r>
              <a:endParaRPr lang="en-US" sz="1600" dirty="0"/>
            </a:p>
          </p:txBody>
        </p:sp>
        <p:cxnSp>
          <p:nvCxnSpPr>
            <p:cNvPr id="39" name="Straight Arrow Connector 38"/>
            <p:cNvCxnSpPr>
              <a:stCxn id="27" idx="0"/>
            </p:cNvCxnSpPr>
            <p:nvPr/>
          </p:nvCxnSpPr>
          <p:spPr>
            <a:xfrm flipV="1">
              <a:off x="5295920" y="4372035"/>
              <a:ext cx="0" cy="131671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0" y="3733800"/>
            <a:ext cx="9144000" cy="242902"/>
            <a:chOff x="0" y="3733800"/>
            <a:chExt cx="9144000" cy="242902"/>
          </a:xfrm>
        </p:grpSpPr>
        <p:sp>
          <p:nvSpPr>
            <p:cNvPr id="40" name="Rectangle 39"/>
            <p:cNvSpPr/>
            <p:nvPr/>
          </p:nvSpPr>
          <p:spPr>
            <a:xfrm>
              <a:off x="0" y="3733800"/>
              <a:ext cx="2857948" cy="238155"/>
            </a:xfrm>
            <a:prstGeom prst="rect">
              <a:avLst/>
            </a:prstGeom>
            <a:solidFill>
              <a:schemeClr val="accent4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/>
                <a:t>students &amp; mentors working on their own research</a:t>
              </a:r>
              <a:endParaRPr lang="en-US" sz="800" b="1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686058" y="3738547"/>
              <a:ext cx="5457942" cy="238155"/>
            </a:xfrm>
            <a:prstGeom prst="rect">
              <a:avLst/>
            </a:prstGeom>
            <a:solidFill>
              <a:schemeClr val="accent4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b="1" dirty="0" smtClean="0"/>
                <a:t>students &amp; mentors working on their own research</a:t>
              </a:r>
              <a:endParaRPr lang="en-US" sz="800" dirty="0"/>
            </a:p>
          </p:txBody>
        </p:sp>
      </p:grpSp>
      <p:cxnSp>
        <p:nvCxnSpPr>
          <p:cNvPr id="4" name="Straight Arrow Connector 3"/>
          <p:cNvCxnSpPr/>
          <p:nvPr/>
        </p:nvCxnSpPr>
        <p:spPr>
          <a:xfrm>
            <a:off x="838200" y="3657600"/>
            <a:ext cx="762000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382000" y="3151676"/>
            <a:ext cx="538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…</a:t>
            </a:r>
            <a:endParaRPr lang="en-US" sz="4000" dirty="0">
              <a:solidFill>
                <a:schemeClr val="accent1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7021466" y="2813122"/>
            <a:ext cx="1788054" cy="639409"/>
            <a:chOff x="7021466" y="2813122"/>
            <a:chExt cx="1788054" cy="639409"/>
          </a:xfrm>
        </p:grpSpPr>
        <p:sp>
          <p:nvSpPr>
            <p:cNvPr id="43" name="TextBox 42"/>
            <p:cNvSpPr txBox="1"/>
            <p:nvPr/>
          </p:nvSpPr>
          <p:spPr>
            <a:xfrm>
              <a:off x="7021466" y="2813122"/>
              <a:ext cx="17880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Paper submissions</a:t>
              </a:r>
              <a:endParaRPr lang="en-US" sz="1600" dirty="0"/>
            </a:p>
          </p:txBody>
        </p:sp>
        <p:sp>
          <p:nvSpPr>
            <p:cNvPr id="46" name="Left Brace 45"/>
            <p:cNvSpPr/>
            <p:nvPr/>
          </p:nvSpPr>
          <p:spPr>
            <a:xfrm rot="5400000">
              <a:off x="7773547" y="2896530"/>
              <a:ext cx="283892" cy="828109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17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Career Impacts</a:t>
            </a:r>
            <a:endParaRPr lang="en-US" b="1" dirty="0"/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52400" y="1371600"/>
            <a:ext cx="4448175" cy="954107"/>
          </a:xfrm>
          <a:prstGeom prst="rect">
            <a:avLst/>
          </a:prstGeom>
          <a:solidFill>
            <a:schemeClr val="accent6">
              <a:alpha val="36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latin typeface="Calibri" pitchFamily="34" charset="0"/>
              </a:rPr>
              <a:t>“…a stellar group of students… challenging</a:t>
            </a:r>
            <a:r>
              <a:rPr lang="en-US" sz="1400" b="1" dirty="0" smtClean="0">
                <a:latin typeface="Calibri" pitchFamily="34" charset="0"/>
              </a:rPr>
              <a:t> the </a:t>
            </a:r>
            <a:r>
              <a:rPr lang="en-US" sz="1400" b="1" dirty="0">
                <a:latin typeface="Calibri" pitchFamily="34" charset="0"/>
              </a:rPr>
              <a:t>mentors to keep up…requires LOTS </a:t>
            </a:r>
            <a:r>
              <a:rPr lang="en-US" sz="1400" b="1" dirty="0" smtClean="0">
                <a:latin typeface="Calibri" pitchFamily="34" charset="0"/>
              </a:rPr>
              <a:t>of experience [by </a:t>
            </a:r>
            <a:r>
              <a:rPr lang="en-US" sz="1400" b="1" dirty="0">
                <a:latin typeface="Calibri" pitchFamily="34" charset="0"/>
              </a:rPr>
              <a:t>mentors]…rewards are tremendous…” </a:t>
            </a:r>
          </a:p>
          <a:p>
            <a:pPr algn="r"/>
            <a:r>
              <a:rPr lang="en-US" sz="1400" i="1" dirty="0">
                <a:latin typeface="Calibri" pitchFamily="34" charset="0"/>
              </a:rPr>
              <a:t>- mentor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90501" y="2581275"/>
            <a:ext cx="4410074" cy="954107"/>
          </a:xfrm>
          <a:prstGeom prst="rect">
            <a:avLst/>
          </a:prstGeom>
          <a:solidFill>
            <a:schemeClr val="accent5">
              <a:alpha val="37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latin typeface="Calibri" pitchFamily="34" charset="0"/>
              </a:rPr>
              <a:t>“The students have been exposed to a whole new way of doing research, </a:t>
            </a:r>
            <a:r>
              <a:rPr lang="en-US" sz="1400" b="1" dirty="0" smtClean="0">
                <a:latin typeface="Calibri" pitchFamily="34" charset="0"/>
              </a:rPr>
              <a:t>a </a:t>
            </a:r>
            <a:r>
              <a:rPr lang="en-US" sz="1400" b="1" dirty="0">
                <a:latin typeface="Calibri" pitchFamily="34" charset="0"/>
              </a:rPr>
              <a:t>lesson they will carry with them for the rest of their career.” </a:t>
            </a:r>
            <a:br>
              <a:rPr lang="en-US" sz="1400" b="1" dirty="0">
                <a:latin typeface="Calibri" pitchFamily="34" charset="0"/>
              </a:rPr>
            </a:br>
            <a:r>
              <a:rPr lang="en-US" sz="1400" i="1" dirty="0">
                <a:latin typeface="Calibri" pitchFamily="34" charset="0"/>
              </a:rPr>
              <a:t>- mentor</a:t>
            </a: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190501" y="3800475"/>
            <a:ext cx="4410074" cy="738664"/>
          </a:xfrm>
          <a:prstGeom prst="rect">
            <a:avLst/>
          </a:prstGeom>
          <a:solidFill>
            <a:schemeClr val="accent4">
              <a:alpha val="36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1400" b="1" dirty="0" smtClean="0">
                <a:latin typeface="Calibri" pitchFamily="34" charset="0"/>
              </a:rPr>
              <a:t>“The summer institute was 6 weeks of the most </a:t>
            </a:r>
            <a:br>
              <a:rPr lang="en-US" sz="1400" b="1" dirty="0" smtClean="0">
                <a:latin typeface="Calibri" pitchFamily="34" charset="0"/>
              </a:rPr>
            </a:br>
            <a:r>
              <a:rPr lang="en-US" sz="1400" b="1" dirty="0" smtClean="0">
                <a:latin typeface="Calibri" pitchFamily="34" charset="0"/>
              </a:rPr>
              <a:t>intensive, productive work I have ever done.” </a:t>
            </a:r>
            <a:br>
              <a:rPr lang="en-US" sz="1400" b="1" dirty="0" smtClean="0">
                <a:latin typeface="Calibri" pitchFamily="34" charset="0"/>
              </a:rPr>
            </a:br>
            <a:r>
              <a:rPr lang="en-US" sz="1400" i="1" dirty="0" smtClean="0">
                <a:latin typeface="Calibri" pitchFamily="34" charset="0"/>
              </a:rPr>
              <a:t>- student</a:t>
            </a:r>
            <a:endParaRPr lang="en-US" sz="1400" i="1" dirty="0">
              <a:latin typeface="Calibri" pitchFamily="34" charset="0"/>
            </a:endParaRP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219075" y="4751020"/>
            <a:ext cx="4381499" cy="738664"/>
          </a:xfrm>
          <a:prstGeom prst="rect">
            <a:avLst/>
          </a:prstGeom>
          <a:solidFill>
            <a:schemeClr val="accent3">
              <a:alpha val="36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sz="1400" b="1" dirty="0" smtClean="0">
                <a:latin typeface="Calibri" pitchFamily="34" charset="0"/>
              </a:rPr>
              <a:t>“I left committed to approaching science </a:t>
            </a:r>
            <a:br>
              <a:rPr lang="en-US" sz="1400" b="1" dirty="0" smtClean="0">
                <a:latin typeface="Calibri" pitchFamily="34" charset="0"/>
              </a:rPr>
            </a:br>
            <a:r>
              <a:rPr lang="en-US" sz="1400" b="1" dirty="0" smtClean="0">
                <a:latin typeface="Calibri" pitchFamily="34" charset="0"/>
              </a:rPr>
              <a:t>in novel ways &amp; in collaborative partnerships.”</a:t>
            </a:r>
            <a:br>
              <a:rPr lang="en-US" sz="1400" b="1" dirty="0" smtClean="0">
                <a:latin typeface="Calibri" pitchFamily="34" charset="0"/>
              </a:rPr>
            </a:br>
            <a:r>
              <a:rPr lang="en-US" sz="1400" b="1" dirty="0" smtClean="0">
                <a:latin typeface="Calibri" pitchFamily="34" charset="0"/>
              </a:rPr>
              <a:t> </a:t>
            </a:r>
            <a:r>
              <a:rPr lang="en-US" sz="1400" i="1" dirty="0" smtClean="0">
                <a:latin typeface="Calibri" pitchFamily="34" charset="0"/>
              </a:rPr>
              <a:t>– student</a:t>
            </a:r>
            <a:endParaRPr lang="en-US" sz="1400" i="1" dirty="0">
              <a:latin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97038"/>
            <a:ext cx="4114800" cy="2745343"/>
          </a:xfrm>
          <a:prstGeom prst="rect">
            <a:avLst/>
          </a:prstGeom>
        </p:spPr>
      </p:pic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19077" y="5734417"/>
            <a:ext cx="4381499" cy="954107"/>
          </a:xfrm>
          <a:prstGeom prst="rect">
            <a:avLst/>
          </a:prstGeom>
          <a:solidFill>
            <a:schemeClr val="accent2">
              <a:alpha val="36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lvl="0" algn="r"/>
            <a:r>
              <a:rPr lang="en-US" sz="1400" b="1" dirty="0" smtClean="0"/>
              <a:t>“I had an amazing experience this summer…what I wasn't expecting was to learn so much about the research process and how to work with others.”</a:t>
            </a:r>
            <a:br>
              <a:rPr lang="en-US" sz="1400" b="1" dirty="0" smtClean="0"/>
            </a:br>
            <a:r>
              <a:rPr lang="en-US" sz="1400" b="1" dirty="0" smtClean="0"/>
              <a:t> </a:t>
            </a:r>
            <a:r>
              <a:rPr lang="en-US" sz="1400" b="1" i="1" dirty="0" smtClean="0"/>
              <a:t>– student</a:t>
            </a:r>
            <a:endParaRPr lang="en-US" sz="1400" b="1" i="1" dirty="0"/>
          </a:p>
        </p:txBody>
      </p:sp>
      <p:pic>
        <p:nvPicPr>
          <p:cNvPr id="2054" name="Picture 6" descr="C:\Users\jswilson\AppData\Local\Microsoft\Windows\Temporary Internet Files\Content.IE5\Y8L4JU3D\MC90006033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114800"/>
            <a:ext cx="1520825" cy="179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jswilson\AppData\Local\Microsoft\Windows\Temporary Internet Files\Content.IE5\BN0CS6SF\MC90028074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572000"/>
            <a:ext cx="2081212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71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Lessons Learned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80999" y="5257800"/>
            <a:ext cx="4200525" cy="10895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Organized recreational activities or field trips, at the beginning of the summer assist with team-building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81000" y="2514600"/>
            <a:ext cx="4191000" cy="734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Don’t plan everything completely –creativity is essential to the process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1000" y="3421910"/>
            <a:ext cx="4191000" cy="7571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Build in extra time for cross-training, don’t pigeon-hole students based on expertise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1000" y="4343400"/>
            <a:ext cx="4191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Buy-in from students’ advisors is helpful for follow-up engagement &amp; success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0049" y="1676400"/>
            <a:ext cx="4191000" cy="7571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Ask references about a student’s ability to work in a team environment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19624" y="1676400"/>
            <a:ext cx="4191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There is a delicate balance of pushing students to achieve &amp; overworking them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38674" y="2503507"/>
            <a:ext cx="4191000" cy="7571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Minimization of distraction &amp; required residency is essential to immersion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10099" y="3400697"/>
            <a:ext cx="4191000" cy="747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Strong mentorship is key to successful student experience/outcomes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38674" y="4179040"/>
            <a:ext cx="4191000" cy="10802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Understand group dynamics and coach students on ‘how-to’s’ of collaboration and team work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10099" y="5257800"/>
            <a:ext cx="4191000" cy="747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Be flexible and willing to change course if group process not working </a:t>
            </a:r>
          </a:p>
        </p:txBody>
      </p:sp>
    </p:spTree>
    <p:extLst>
      <p:ext uri="{BB962C8B-B14F-4D97-AF65-F5344CB8AC3E}">
        <p14:creationId xmlns:p14="http://schemas.microsoft.com/office/powerpoint/2010/main" val="160462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0"/>
            <a:ext cx="4574233" cy="6858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955232" y="3457575"/>
            <a:ext cx="4648200" cy="2590800"/>
            <a:chOff x="4955232" y="3457575"/>
            <a:chExt cx="4648200" cy="2590800"/>
          </a:xfrm>
        </p:grpSpPr>
        <p:sp>
          <p:nvSpPr>
            <p:cNvPr id="8" name="Rectangle 7"/>
            <p:cNvSpPr/>
            <p:nvPr/>
          </p:nvSpPr>
          <p:spPr>
            <a:xfrm>
              <a:off x="4955232" y="3457575"/>
              <a:ext cx="4188768" cy="609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/>
                <a:t>QUESTIONS?</a:t>
              </a:r>
              <a:endParaRPr lang="en-US" sz="40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55232" y="4294049"/>
              <a:ext cx="46482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Jennifer Wilson</a:t>
              </a:r>
            </a:p>
            <a:p>
              <a:r>
                <a:rPr lang="en-US" i="1" dirty="0" smtClean="0">
                  <a:hlinkClick r:id="rId3"/>
                </a:rPr>
                <a:t>jswilson@illinois.edu</a:t>
              </a:r>
              <a:endParaRPr lang="en-US" i="1" dirty="0" smtClean="0"/>
            </a:p>
            <a:p>
              <a:endParaRPr lang="en-US" i="1" dirty="0"/>
            </a:p>
            <a:p>
              <a:r>
                <a:rPr lang="en-US" b="1" i="1" dirty="0" smtClean="0"/>
                <a:t>Caroline </a:t>
              </a:r>
              <a:r>
                <a:rPr lang="en-US" b="1" i="1" dirty="0" err="1" smtClean="0"/>
                <a:t>Hermans</a:t>
              </a:r>
              <a:endParaRPr lang="en-US" b="1" i="1" dirty="0" smtClean="0"/>
            </a:p>
            <a:p>
              <a:r>
                <a:rPr lang="en-US" i="1" dirty="0" smtClean="0">
                  <a:hlinkClick r:id="rId4"/>
                </a:rPr>
                <a:t>chermans@ccny.cuny.edu</a:t>
              </a:r>
              <a:endParaRPr lang="en-US" i="1" dirty="0" smtClean="0"/>
            </a:p>
            <a:p>
              <a:endParaRPr lang="en-US" i="1" dirty="0" smtClean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83807" y="601265"/>
            <a:ext cx="4083993" cy="923330"/>
            <a:chOff x="4983807" y="601265"/>
            <a:chExt cx="4083993" cy="923330"/>
          </a:xfrm>
        </p:grpSpPr>
        <p:sp>
          <p:nvSpPr>
            <p:cNvPr id="2" name="Right Arrow 1"/>
            <p:cNvSpPr/>
            <p:nvPr/>
          </p:nvSpPr>
          <p:spPr>
            <a:xfrm>
              <a:off x="5231457" y="829567"/>
              <a:ext cx="723900" cy="4667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096000" y="601265"/>
              <a:ext cx="2971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6"/>
                  </a:solidFill>
                </a:rPr>
                <a:t>Thurs: </a:t>
              </a:r>
              <a:r>
                <a:rPr lang="en-US" b="1" dirty="0" smtClean="0"/>
                <a:t>Predicting Behavior of Freshwater Systems in a Changing Environment</a:t>
              </a:r>
              <a:endParaRPr lang="en-US" b="1" dirty="0"/>
            </a:p>
          </p:txBody>
        </p:sp>
        <p:pic>
          <p:nvPicPr>
            <p:cNvPr id="11" name="Picture 13" descr="UIUC-Logo-Large-ful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3807" y="758130"/>
              <a:ext cx="473165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4983807" y="1896070"/>
            <a:ext cx="4199409" cy="923330"/>
            <a:chOff x="4983807" y="1896070"/>
            <a:chExt cx="4199409" cy="923330"/>
          </a:xfrm>
        </p:grpSpPr>
        <p:sp>
          <p:nvSpPr>
            <p:cNvPr id="7" name="Right Arrow 6"/>
            <p:cNvSpPr/>
            <p:nvPr/>
          </p:nvSpPr>
          <p:spPr>
            <a:xfrm>
              <a:off x="5288607" y="2049065"/>
              <a:ext cx="723900" cy="4667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96000" y="1896070"/>
              <a:ext cx="30872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6"/>
                  </a:solidFill>
                </a:rPr>
                <a:t>Thurs &amp; Fri: </a:t>
              </a:r>
              <a:r>
                <a:rPr lang="en-US" b="1" dirty="0"/>
                <a:t>Detecting and Predicting Change in Coupled Human-Water Systems </a:t>
              </a:r>
              <a:r>
                <a:rPr lang="en-US" b="1" dirty="0" smtClean="0"/>
                <a:t>I</a:t>
              </a:r>
              <a:endParaRPr lang="en-US" b="1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3807" y="1977627"/>
              <a:ext cx="609600" cy="60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893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1" name="Group 21"/>
          <p:cNvGrpSpPr>
            <a:grpSpLocks/>
          </p:cNvGrpSpPr>
          <p:nvPr/>
        </p:nvGrpSpPr>
        <p:grpSpPr bwMode="auto">
          <a:xfrm>
            <a:off x="0" y="1600200"/>
            <a:ext cx="9242425" cy="3352800"/>
            <a:chOff x="0" y="1008"/>
            <a:chExt cx="5822" cy="2112"/>
          </a:xfrm>
        </p:grpSpPr>
        <p:pic>
          <p:nvPicPr>
            <p:cNvPr id="8" name="Content Placeholder 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160" b="19362"/>
            <a:stretch>
              <a:fillRect/>
            </a:stretch>
          </p:blipFill>
          <p:spPr bwMode="auto">
            <a:xfrm>
              <a:off x="0" y="1344"/>
              <a:ext cx="5822" cy="1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179" name="Rectangle 19"/>
            <p:cNvSpPr>
              <a:spLocks noChangeArrowheads="1"/>
            </p:cNvSpPr>
            <p:nvPr/>
          </p:nvSpPr>
          <p:spPr bwMode="auto">
            <a:xfrm>
              <a:off x="144" y="1008"/>
              <a:ext cx="5088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80" name="Rectangle 20"/>
            <p:cNvSpPr>
              <a:spLocks noChangeArrowheads="1"/>
            </p:cNvSpPr>
            <p:nvPr/>
          </p:nvSpPr>
          <p:spPr bwMode="auto">
            <a:xfrm>
              <a:off x="144" y="2352"/>
              <a:ext cx="5088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2182" name="Group 22"/>
          <p:cNvGrpSpPr>
            <a:grpSpLocks/>
          </p:cNvGrpSpPr>
          <p:nvPr/>
        </p:nvGrpSpPr>
        <p:grpSpPr bwMode="auto">
          <a:xfrm>
            <a:off x="381000" y="152400"/>
            <a:ext cx="8105775" cy="1295400"/>
            <a:chOff x="336" y="0"/>
            <a:chExt cx="5106" cy="816"/>
          </a:xfrm>
        </p:grpSpPr>
        <p:sp>
          <p:nvSpPr>
            <p:cNvPr id="11" name="Title 1"/>
            <p:cNvSpPr txBox="1">
              <a:spLocks/>
            </p:cNvSpPr>
            <p:nvPr/>
          </p:nvSpPr>
          <p:spPr>
            <a:xfrm>
              <a:off x="336" y="0"/>
              <a:ext cx="5106" cy="72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sz="4400" b="1" baseline="0" dirty="0">
                  <a:latin typeface="Calibri" pitchFamily="34" charset="0"/>
                </a:rPr>
                <a:t>The Context</a:t>
              </a:r>
            </a:p>
          </p:txBody>
        </p:sp>
        <p:sp>
          <p:nvSpPr>
            <p:cNvPr id="92166" name="TextBox 3"/>
            <p:cNvSpPr txBox="1">
              <a:spLocks noChangeArrowheads="1"/>
            </p:cNvSpPr>
            <p:nvPr/>
          </p:nvSpPr>
          <p:spPr bwMode="auto">
            <a:xfrm>
              <a:off x="1296" y="528"/>
              <a:ext cx="3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2400" b="0" i="1" baseline="0" dirty="0">
                  <a:latin typeface="Calibri" pitchFamily="34" charset="0"/>
                </a:rPr>
                <a:t>Natural systems don’t exist, they evolve</a:t>
              </a:r>
            </a:p>
          </p:txBody>
        </p:sp>
      </p:grpSp>
      <p:pic>
        <p:nvPicPr>
          <p:cNvPr id="5" name="Picture 5" descr="http://www.archatlas.org/Trade/WS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21175"/>
            <a:ext cx="253682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4321175"/>
            <a:ext cx="2433638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http://www.esri.com/news/arcnews/winter0607articles/winter0607gifs/p6p2-l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4321175"/>
            <a:ext cx="2601913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0" name="TextBox 11"/>
          <p:cNvSpPr txBox="1">
            <a:spLocks noChangeArrowheads="1"/>
          </p:cNvSpPr>
          <p:nvPr/>
        </p:nvSpPr>
        <p:spPr bwMode="auto">
          <a:xfrm>
            <a:off x="-717550" y="474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b="0" baseline="0">
              <a:latin typeface="Calibri" pitchFamily="34" charset="0"/>
            </a:endParaRPr>
          </a:p>
        </p:txBody>
      </p:sp>
      <p:sp>
        <p:nvSpPr>
          <p:cNvPr id="92172" name="Text Box 24"/>
          <p:cNvSpPr txBox="1">
            <a:spLocks noChangeArrowheads="1"/>
          </p:cNvSpPr>
          <p:nvPr/>
        </p:nvSpPr>
        <p:spPr bwMode="auto">
          <a:xfrm>
            <a:off x="0" y="152400"/>
            <a:ext cx="1322388" cy="284163"/>
          </a:xfrm>
          <a:prstGeom prst="rect">
            <a:avLst/>
          </a:prstGeom>
          <a:solidFill>
            <a:srgbClr val="EAEAEA"/>
          </a:solidFill>
          <a:ln w="9525">
            <a:solidFill>
              <a:srgbClr val="EAEAEA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200" baseline="0">
                <a:latin typeface="Calibri" pitchFamily="34" charset="0"/>
              </a:rPr>
              <a:t>PRAVEEN KUMAR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306388" y="1781175"/>
            <a:ext cx="22415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aseline="0">
                <a:latin typeface="Calibri" pitchFamily="34" charset="0"/>
              </a:rPr>
              <a:t>HUMANS AS DRIVERS</a:t>
            </a:r>
          </a:p>
          <a:p>
            <a:pPr algn="ctr"/>
            <a:r>
              <a:rPr lang="en-US" baseline="0">
                <a:latin typeface="Calibri" pitchFamily="34" charset="0"/>
              </a:rPr>
              <a:t>OF GLOBAL WATER </a:t>
            </a:r>
          </a:p>
          <a:p>
            <a:pPr algn="ctr"/>
            <a:r>
              <a:rPr lang="en-US" baseline="0">
                <a:latin typeface="Calibri" pitchFamily="34" charset="0"/>
              </a:rPr>
              <a:t>CYCLE CHANGE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3276600" y="1752600"/>
            <a:ext cx="23701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aseline="0">
                <a:latin typeface="Calibri" pitchFamily="34" charset="0"/>
              </a:rPr>
              <a:t>END OF STATIONARITY</a:t>
            </a:r>
            <a:br>
              <a:rPr lang="en-US" baseline="0">
                <a:latin typeface="Calibri" pitchFamily="34" charset="0"/>
              </a:rPr>
            </a:br>
            <a:r>
              <a:rPr lang="en-US" baseline="0">
                <a:latin typeface="Calibri" pitchFamily="34" charset="0"/>
              </a:rPr>
              <a:t>END OF LINEARITY</a:t>
            </a:r>
          </a:p>
          <a:p>
            <a:pPr algn="ctr"/>
            <a:r>
              <a:rPr lang="en-US" baseline="0">
                <a:latin typeface="Calibri" pitchFamily="34" charset="0"/>
              </a:rPr>
              <a:t>START OF COMPLEXITY</a:t>
            </a:r>
          </a:p>
        </p:txBody>
      </p:sp>
      <p:sp>
        <p:nvSpPr>
          <p:cNvPr id="92178" name="Text Box 18"/>
          <p:cNvSpPr txBox="1">
            <a:spLocks noChangeArrowheads="1"/>
          </p:cNvSpPr>
          <p:nvPr/>
        </p:nvSpPr>
        <p:spPr bwMode="auto">
          <a:xfrm>
            <a:off x="6477000" y="1752600"/>
            <a:ext cx="182562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aseline="0">
                <a:latin typeface="Calibri" pitchFamily="34" charset="0"/>
              </a:rPr>
              <a:t>HYDROLOGY</a:t>
            </a:r>
          </a:p>
          <a:p>
            <a:pPr algn="ctr"/>
            <a:r>
              <a:rPr lang="en-US" baseline="0">
                <a:latin typeface="Calibri" pitchFamily="34" charset="0"/>
              </a:rPr>
              <a:t>OF AN EVOLVING</a:t>
            </a:r>
          </a:p>
          <a:p>
            <a:pPr algn="ctr"/>
            <a:r>
              <a:rPr lang="en-US" baseline="0">
                <a:latin typeface="Calibri" pitchFamily="34" charset="0"/>
              </a:rPr>
              <a:t>LANDSCAPE</a:t>
            </a:r>
          </a:p>
        </p:txBody>
      </p:sp>
    </p:spTree>
    <p:extLst>
      <p:ext uri="{BB962C8B-B14F-4D97-AF65-F5344CB8AC3E}">
        <p14:creationId xmlns:p14="http://schemas.microsoft.com/office/powerpoint/2010/main" val="75227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6" grpId="0"/>
      <p:bldP spid="92177" grpId="0"/>
      <p:bldP spid="921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81000" y="152400"/>
            <a:ext cx="8105775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4400" b="1" baseline="0" dirty="0">
                <a:latin typeface="Calibri" pitchFamily="34" charset="0"/>
              </a:rPr>
              <a:t>The </a:t>
            </a:r>
            <a:r>
              <a:rPr lang="en-US" sz="4400" b="1" baseline="0" dirty="0" smtClean="0">
                <a:latin typeface="Calibri" pitchFamily="34" charset="0"/>
              </a:rPr>
              <a:t>Solution</a:t>
            </a:r>
            <a:endParaRPr lang="en-US" sz="4400" b="1" baseline="0" dirty="0">
              <a:latin typeface="Calibri" pitchFamily="34" charset="0"/>
            </a:endParaRPr>
          </a:p>
        </p:txBody>
      </p:sp>
      <p:pic>
        <p:nvPicPr>
          <p:cNvPr id="9" name="Picture 54" descr="hol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3"/>
          <a:stretch>
            <a:fillRect/>
          </a:stretch>
        </p:blipFill>
        <p:spPr bwMode="auto">
          <a:xfrm>
            <a:off x="3024187" y="3733800"/>
            <a:ext cx="2819400" cy="192181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3"/>
          <p:cNvSpPr txBox="1">
            <a:spLocks noChangeArrowheads="1"/>
          </p:cNvSpPr>
          <p:nvPr/>
        </p:nvSpPr>
        <p:spPr bwMode="auto">
          <a:xfrm>
            <a:off x="1992982" y="2133600"/>
            <a:ext cx="5215632" cy="1200329"/>
          </a:xfrm>
          <a:prstGeom prst="rect">
            <a:avLst/>
          </a:prstGeom>
          <a:solidFill>
            <a:schemeClr val="accent1">
              <a:alpha val="19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b="0" baseline="0" dirty="0">
                <a:latin typeface="Calibri" pitchFamily="34" charset="0"/>
              </a:rPr>
              <a:t>“making mutually intelligible previously fragmented knowledge or understanding or different disciplinary perspectives of the same phenomenon across times, places, scales and/or disciplines”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524000" y="990600"/>
            <a:ext cx="59420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400" b="0" i="1" u="sng" baseline="0" dirty="0" smtClean="0">
                <a:latin typeface="Calibri" pitchFamily="34" charset="0"/>
              </a:rPr>
              <a:t>synthesis</a:t>
            </a:r>
            <a:r>
              <a:rPr lang="en-US" sz="2400" b="0" i="1" baseline="0" dirty="0" smtClean="0">
                <a:latin typeface="Calibri" pitchFamily="34" charset="0"/>
              </a:rPr>
              <a:t> as a scientific &amp; process mechanism </a:t>
            </a:r>
            <a:br>
              <a:rPr lang="en-US" sz="2400" b="0" i="1" baseline="0" dirty="0" smtClean="0">
                <a:latin typeface="Calibri" pitchFamily="34" charset="0"/>
              </a:rPr>
            </a:br>
            <a:r>
              <a:rPr lang="en-US" sz="2400" b="0" i="1" baseline="0" dirty="0" smtClean="0">
                <a:latin typeface="Calibri" pitchFamily="34" charset="0"/>
              </a:rPr>
              <a:t>for</a:t>
            </a:r>
            <a:r>
              <a:rPr lang="en-US" sz="2400" b="0" i="1" dirty="0" smtClean="0">
                <a:latin typeface="Calibri" pitchFamily="34" charset="0"/>
              </a:rPr>
              <a:t> understanding evolving hydrologic systems</a:t>
            </a:r>
            <a:endParaRPr lang="en-US" sz="2400" b="0" i="1" baseline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77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swilson\AppData\Local\Microsoft\Windows\Temporary Internet Files\Content.IE5\3W0BNE87\MC910221007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t="12730" r="3100" b="16880"/>
          <a:stretch/>
        </p:blipFill>
        <p:spPr bwMode="auto">
          <a:xfrm>
            <a:off x="3562350" y="5600699"/>
            <a:ext cx="2238375" cy="112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Two ‘Hydrologic Synthesis’ Projects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6971" y="2288344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SCIENCE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5029" y="5715000"/>
            <a:ext cx="11382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PROCESS</a:t>
            </a:r>
          </a:p>
        </p:txBody>
      </p:sp>
      <p:grpSp>
        <p:nvGrpSpPr>
          <p:cNvPr id="1024" name="Group 1023"/>
          <p:cNvGrpSpPr/>
          <p:nvPr/>
        </p:nvGrpSpPr>
        <p:grpSpPr>
          <a:xfrm>
            <a:off x="5029201" y="1447800"/>
            <a:ext cx="2971868" cy="3585633"/>
            <a:chOff x="5029201" y="1447800"/>
            <a:chExt cx="2971868" cy="35856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1" y="1447800"/>
              <a:ext cx="609600" cy="6096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638801" y="1447800"/>
              <a:ext cx="21564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smtClean="0"/>
                <a:t>City University of New York</a:t>
              </a:r>
            </a:p>
            <a:p>
              <a:r>
                <a:rPr lang="en-US" sz="1400" i="1" dirty="0" smtClean="0"/>
                <a:t>PI, C. </a:t>
              </a:r>
              <a:r>
                <a:rPr lang="en-US" sz="1400" i="1" dirty="0" err="1" smtClean="0"/>
                <a:t>Vörösmarty</a:t>
              </a:r>
              <a:endParaRPr lang="en-US" sz="1400" i="1" dirty="0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1113" y="2428406"/>
              <a:ext cx="1708186" cy="227625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89373" y="4725656"/>
              <a:ext cx="29116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i="1" dirty="0" smtClean="0"/>
                <a:t>Reconstructing the hydrologic record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602321" y="1447800"/>
            <a:ext cx="3228442" cy="3585633"/>
            <a:chOff x="1602321" y="1447800"/>
            <a:chExt cx="3228442" cy="3585633"/>
          </a:xfrm>
        </p:grpSpPr>
        <p:pic>
          <p:nvPicPr>
            <p:cNvPr id="6" name="Picture 13" descr="UIUC-Logo-Large-ful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0" y="1447800"/>
              <a:ext cx="473165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069883" y="1447800"/>
              <a:ext cx="16065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smtClean="0"/>
                <a:t>University of Illinois</a:t>
              </a:r>
            </a:p>
            <a:p>
              <a:r>
                <a:rPr lang="en-US" sz="1400" i="1" dirty="0" smtClean="0"/>
                <a:t>PI, M. </a:t>
              </a:r>
              <a:r>
                <a:rPr lang="en-US" sz="1400" i="1" dirty="0" err="1" smtClean="0"/>
                <a:t>Sivapalan</a:t>
              </a:r>
              <a:endParaRPr lang="en-US" sz="1400" i="1" dirty="0"/>
            </a:p>
          </p:txBody>
        </p:sp>
        <p:pic>
          <p:nvPicPr>
            <p:cNvPr id="28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19" r="7236"/>
            <a:stretch>
              <a:fillRect/>
            </a:stretch>
          </p:blipFill>
          <p:spPr bwMode="auto">
            <a:xfrm>
              <a:off x="1752600" y="2295742"/>
              <a:ext cx="3078163" cy="254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1602321" y="4725656"/>
              <a:ext cx="31527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i="1" dirty="0" smtClean="0"/>
                <a:t>Using patterns to improve predictability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828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5</a:t>
            </a:r>
            <a:r>
              <a:rPr lang="en-US" b="1" dirty="0" smtClean="0"/>
              <a:t> Synthesis Summer Institutes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4" y="1710660"/>
            <a:ext cx="2438400" cy="1626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4" y="3438495"/>
            <a:ext cx="2438400" cy="16268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24" y="232404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2009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3588" y="3971895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2010</a:t>
            </a:r>
          </a:p>
        </p:txBody>
      </p:sp>
      <p:pic>
        <p:nvPicPr>
          <p:cNvPr id="7" name="Picture 13" descr="UIUC-Logo-Large-fu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41" y="1342995"/>
            <a:ext cx="47316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43424" y="2371695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3424" y="3971895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2009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3424" y="554349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6"/>
                </a:solidFill>
              </a:rPr>
              <a:t>2010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5391000"/>
            <a:ext cx="3886200" cy="3239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50+ students from early MS to final year of PhD</a:t>
            </a:r>
            <a:endParaRPr lang="en-US" sz="1400" b="1" dirty="0"/>
          </a:p>
        </p:txBody>
      </p:sp>
      <p:sp>
        <p:nvSpPr>
          <p:cNvPr id="14" name="Rectangle 13"/>
          <p:cNvSpPr/>
          <p:nvPr/>
        </p:nvSpPr>
        <p:spPr>
          <a:xfrm>
            <a:off x="0" y="6172200"/>
            <a:ext cx="3886200" cy="3239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UIUC: sub-disciplinary | CUNY: inter-disciplinary</a:t>
            </a:r>
            <a:endParaRPr lang="en-US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0" y="5781645"/>
            <a:ext cx="3886200" cy="3239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UIUC: Vancouver, BC | CUNY: New York, NY</a:t>
            </a:r>
            <a:endParaRPr lang="en-US" sz="1400" b="1" dirty="0"/>
          </a:p>
        </p:txBody>
      </p:sp>
      <p:pic>
        <p:nvPicPr>
          <p:cNvPr id="19" name="Picture 18" descr="_0000_2008tea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200" y="1676400"/>
            <a:ext cx="2000718" cy="1366344"/>
          </a:xfrm>
          <a:prstGeom prst="rect">
            <a:avLst/>
          </a:prstGeom>
        </p:spPr>
      </p:pic>
      <p:pic>
        <p:nvPicPr>
          <p:cNvPr id="18" name="Picture 17" descr="IMG_001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0" y="4953000"/>
            <a:ext cx="1981199" cy="1337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371600"/>
            <a:ext cx="609600" cy="609600"/>
          </a:xfrm>
          <a:prstGeom prst="rect">
            <a:avLst/>
          </a:prstGeom>
        </p:spPr>
      </p:pic>
      <p:pic>
        <p:nvPicPr>
          <p:cNvPr id="20" name="Picture 19" descr="Untitl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0200" y="3200400"/>
            <a:ext cx="1981199" cy="148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6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Outcomes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08" y="1600200"/>
            <a:ext cx="2423192" cy="321880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453608" y="1600199"/>
            <a:ext cx="2381250" cy="3209925"/>
            <a:chOff x="1000125" y="1905000"/>
            <a:chExt cx="2381250" cy="32099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125" y="1905000"/>
              <a:ext cx="2381250" cy="32099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52" b="48072"/>
            <a:stretch/>
          </p:blipFill>
          <p:spPr>
            <a:xfrm>
              <a:off x="1000125" y="3724275"/>
              <a:ext cx="2381250" cy="361951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286000" y="5105400"/>
            <a:ext cx="4114800" cy="3239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5 special sessions at AGU Fall Meeting: 2008 - 2010</a:t>
            </a:r>
            <a:endParaRPr lang="en-US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2286000" y="5504880"/>
            <a:ext cx="4114800" cy="3239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 dirty="0" smtClean="0"/>
              <a:t>60+</a:t>
            </a:r>
            <a:r>
              <a:rPr lang="en-US" sz="1400" b="1" dirty="0" smtClean="0"/>
              <a:t> papers: from in preparation to published</a:t>
            </a:r>
            <a:endParaRPr lang="en-US" sz="14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63" y="1818419"/>
            <a:ext cx="1276350" cy="3765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08" y="2223518"/>
            <a:ext cx="1081060" cy="14745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08" y="3600449"/>
            <a:ext cx="7905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7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Logistical Details</a:t>
            </a:r>
            <a:endParaRPr lang="en-US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-9525" y="1447800"/>
            <a:ext cx="3886200" cy="2113001"/>
            <a:chOff x="-9525" y="1447800"/>
            <a:chExt cx="3886200" cy="2113001"/>
          </a:xfrm>
        </p:grpSpPr>
        <p:sp>
          <p:nvSpPr>
            <p:cNvPr id="3" name="Rectangle 2"/>
            <p:cNvSpPr/>
            <p:nvPr/>
          </p:nvSpPr>
          <p:spPr>
            <a:xfrm>
              <a:off x="-9525" y="1447800"/>
              <a:ext cx="3886200" cy="323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/>
                <a:t>IN-RESIDENCE MENTORS</a:t>
              </a:r>
              <a:endParaRPr lang="en-US" sz="14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9525" y="1806475"/>
              <a:ext cx="38862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Always available, serving as mentors and peers in research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Field schedules can make planning difficult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$ incentive lacking in these projects,</a:t>
              </a:r>
              <a:r>
                <a:rPr lang="en-US" dirty="0"/>
                <a:t> </a:t>
              </a:r>
              <a:r>
                <a:rPr lang="en-US" dirty="0" smtClean="0"/>
                <a:t>but needs to exist for sustainability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257800" y="1447800"/>
            <a:ext cx="3914775" cy="1657050"/>
            <a:chOff x="5257800" y="1447800"/>
            <a:chExt cx="3914775" cy="1657050"/>
          </a:xfrm>
        </p:grpSpPr>
        <p:sp>
          <p:nvSpPr>
            <p:cNvPr id="5" name="Rectangle 4"/>
            <p:cNvSpPr/>
            <p:nvPr/>
          </p:nvSpPr>
          <p:spPr>
            <a:xfrm>
              <a:off x="5257800" y="1447800"/>
              <a:ext cx="3886200" cy="323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b="1" dirty="0" smtClean="0"/>
                <a:t>COLLABORATIVE COMPUTING</a:t>
              </a:r>
              <a:endParaRPr lang="en-US" sz="1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57800" y="1816416"/>
              <a:ext cx="3886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UIUC team used Central Desktop collaborative workspace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286375" y="2458519"/>
              <a:ext cx="3886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dirty="0" smtClean="0"/>
                <a:t>CUNY team identified need for robust soft data collection system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248275" y="4876800"/>
            <a:ext cx="3886200" cy="1485930"/>
            <a:chOff x="5248275" y="4876800"/>
            <a:chExt cx="3886200" cy="1485930"/>
          </a:xfrm>
        </p:grpSpPr>
        <p:sp>
          <p:nvSpPr>
            <p:cNvPr id="4" name="Rectangle 3"/>
            <p:cNvSpPr/>
            <p:nvPr/>
          </p:nvSpPr>
          <p:spPr>
            <a:xfrm>
              <a:off x="5248275" y="4876800"/>
              <a:ext cx="3886200" cy="323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b="1" dirty="0" smtClean="0"/>
                <a:t>FINANCIAL DETAILS</a:t>
              </a:r>
              <a:endParaRPr lang="en-US" sz="1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48312" y="5285512"/>
              <a:ext cx="336232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A residential summer institute costs </a:t>
              </a:r>
              <a:br>
                <a:rPr lang="en-US" sz="1600" dirty="0" smtClean="0"/>
              </a:br>
              <a:r>
                <a:rPr lang="en-US" sz="1600" dirty="0" smtClean="0"/>
                <a:t>$75-100K, depending on the location, number of students and whether the students are paid a stipend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248275" y="3200400"/>
            <a:ext cx="3905250" cy="1590705"/>
            <a:chOff x="5248275" y="3200400"/>
            <a:chExt cx="3905250" cy="159070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0725" y="3229005"/>
              <a:ext cx="2082800" cy="15621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257800" y="3200400"/>
              <a:ext cx="3886200" cy="323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b="1" dirty="0" smtClean="0"/>
                <a:t>RECREATION OPPORTUNITIES</a:t>
              </a:r>
              <a:endParaRPr lang="en-US" sz="1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48275" y="3590685"/>
              <a:ext cx="18224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 smtClean="0"/>
                <a:t>Need to find balance between de-stressing &amp; distraction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-9525" y="3952845"/>
            <a:ext cx="3917950" cy="2593152"/>
            <a:chOff x="-9525" y="3952845"/>
            <a:chExt cx="3917950" cy="259315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25" y="4225320"/>
              <a:ext cx="2066925" cy="137902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9525" y="3952845"/>
              <a:ext cx="3886200" cy="323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/>
                <a:t>LIVING ARRANGEMENTS</a:t>
              </a:r>
              <a:endParaRPr lang="en-US" sz="14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85975" y="4257705"/>
              <a:ext cx="18224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sz="1600" dirty="0" smtClean="0"/>
                <a:t>Residential living helps students bond</a:t>
              </a:r>
              <a:endParaRPr lang="en-US" sz="1600" dirty="0"/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sz="1600" dirty="0" smtClean="0"/>
                <a:t>Can facilitate a culture of evening work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9525" y="5715000"/>
              <a:ext cx="3690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sz="1600" dirty="0" smtClean="0"/>
                <a:t>Fewer living-based (mostly academic) interpersonal conflicts at the graduate student level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22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Team Dynamics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85" y="1553972"/>
            <a:ext cx="3007156" cy="2006336"/>
          </a:xfrm>
          <a:prstGeom prst="rect">
            <a:avLst/>
          </a:prstGeom>
        </p:spPr>
      </p:pic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914400" y="3910919"/>
            <a:ext cx="1689100" cy="1738313"/>
            <a:chOff x="672" y="1680"/>
            <a:chExt cx="1064" cy="1095"/>
          </a:xfrm>
        </p:grpSpPr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672" y="1680"/>
              <a:ext cx="1064" cy="2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solidFill>
                    <a:schemeClr val="bg1"/>
                  </a:solidFill>
                  <a:latin typeface="Calibri" pitchFamily="34" charset="0"/>
                </a:rPr>
                <a:t>Leaders</a:t>
              </a:r>
            </a:p>
          </p:txBody>
        </p: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672" y="2544"/>
              <a:ext cx="1056" cy="231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solidFill>
                    <a:schemeClr val="bg1"/>
                  </a:solidFill>
                  <a:latin typeface="Calibri" pitchFamily="34" charset="0"/>
                </a:rPr>
                <a:t>Followers</a:t>
              </a:r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672" y="2256"/>
              <a:ext cx="1056" cy="231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solidFill>
                    <a:schemeClr val="tx2"/>
                  </a:solidFill>
                  <a:latin typeface="Calibri" pitchFamily="34" charset="0"/>
                </a:rPr>
                <a:t>Doers</a:t>
              </a:r>
            </a:p>
          </p:txBody>
        </p:sp>
        <p:sp>
          <p:nvSpPr>
            <p:cNvPr id="8" name="Text Box 14"/>
            <p:cNvSpPr txBox="1">
              <a:spLocks noChangeArrowheads="1"/>
            </p:cNvSpPr>
            <p:nvPr/>
          </p:nvSpPr>
          <p:spPr bwMode="auto">
            <a:xfrm>
              <a:off x="672" y="1968"/>
              <a:ext cx="1064" cy="231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>
                  <a:latin typeface="Calibri" pitchFamily="34" charset="0"/>
                </a:rPr>
                <a:t>Helpers</a:t>
              </a:r>
            </a:p>
          </p:txBody>
        </p:sp>
      </p:grpSp>
      <p:pic>
        <p:nvPicPr>
          <p:cNvPr id="9" name="Picture 22" descr="MCj044045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29719"/>
            <a:ext cx="14128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59" y="3803082"/>
            <a:ext cx="3016681" cy="20558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24600" y="1553972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Role of the Mentor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reinforce a positive work environment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coach students out of their comfort zone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To break down any language barriers – disciplinary &amp; cultural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710361" y="4136514"/>
            <a:ext cx="1643377" cy="1744321"/>
            <a:chOff x="6710362" y="4277632"/>
            <a:chExt cx="1643377" cy="1744321"/>
          </a:xfrm>
        </p:grpSpPr>
        <p:pic>
          <p:nvPicPr>
            <p:cNvPr id="12" name="Picture 20" descr="MCj03798970000[1]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0362" y="4277632"/>
              <a:ext cx="1643377" cy="13248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 Box 23"/>
            <p:cNvSpPr txBox="1">
              <a:spLocks noChangeArrowheads="1"/>
            </p:cNvSpPr>
            <p:nvPr/>
          </p:nvSpPr>
          <p:spPr bwMode="auto">
            <a:xfrm>
              <a:off x="6977062" y="5655240"/>
              <a:ext cx="1209675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i="1" dirty="0">
                  <a:latin typeface="Calibri" pitchFamily="34" charset="0"/>
                </a:rPr>
                <a:t>experience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275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Value of Immersion &amp; Intensity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5334000" y="5694900"/>
            <a:ext cx="3810000" cy="3239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b="1" i="1" dirty="0" smtClean="0"/>
              <a:t>UIUC team working on a paper for HP Today</a:t>
            </a:r>
            <a:endParaRPr lang="en-US" sz="1400" b="1" i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800600"/>
            <a:ext cx="3400425" cy="153233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371600" y="1371600"/>
            <a:ext cx="6824902" cy="3847590"/>
            <a:chOff x="1371600" y="1371600"/>
            <a:chExt cx="6824902" cy="3847590"/>
          </a:xfrm>
        </p:grpSpPr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1371600" y="1755512"/>
              <a:ext cx="3124200" cy="255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>
                  <a:latin typeface="Calibri" pitchFamily="34" charset="0"/>
                </a:rPr>
                <a:t>“Many obstacles to effective collaboration can only be </a:t>
              </a:r>
              <a:br>
                <a:rPr lang="en-US" sz="2000" dirty="0">
                  <a:latin typeface="Calibri" pitchFamily="34" charset="0"/>
                </a:rPr>
              </a:br>
              <a:r>
                <a:rPr lang="en-US" sz="2000" dirty="0">
                  <a:latin typeface="Calibri" pitchFamily="34" charset="0"/>
                </a:rPr>
                <a:t>removed from the path by </a:t>
              </a:r>
              <a:br>
                <a:rPr lang="en-US" sz="2000" dirty="0">
                  <a:latin typeface="Calibri" pitchFamily="34" charset="0"/>
                </a:rPr>
              </a:br>
              <a:r>
                <a:rPr lang="en-US" sz="2000" dirty="0">
                  <a:latin typeface="Calibri" pitchFamily="34" charset="0"/>
                </a:rPr>
                <a:t>intensive collaboration.”</a:t>
              </a:r>
            </a:p>
            <a:p>
              <a:pPr algn="r"/>
              <a:r>
                <a:rPr lang="en-US" sz="2000" dirty="0">
                  <a:latin typeface="Calibri" pitchFamily="34" charset="0"/>
                </a:rPr>
                <a:t> </a:t>
              </a:r>
              <a:br>
                <a:rPr lang="en-US" sz="2000" dirty="0">
                  <a:latin typeface="Calibri" pitchFamily="34" charset="0"/>
                </a:rPr>
              </a:br>
              <a:r>
                <a:rPr lang="en-US" sz="2000" dirty="0">
                  <a:latin typeface="Calibri" pitchFamily="34" charset="0"/>
                </a:rPr>
                <a:t>- Tom </a:t>
              </a:r>
              <a:r>
                <a:rPr lang="en-US" sz="2000" dirty="0" err="1">
                  <a:latin typeface="Calibri" pitchFamily="34" charset="0"/>
                </a:rPr>
                <a:t>Raadgever</a:t>
              </a:r>
              <a:r>
                <a:rPr lang="en-US" sz="2000" dirty="0">
                  <a:latin typeface="Calibri" pitchFamily="34" charset="0"/>
                </a:rPr>
                <a:t>, </a:t>
              </a:r>
              <a:br>
                <a:rPr lang="en-US" sz="2000" dirty="0">
                  <a:latin typeface="Calibri" pitchFamily="34" charset="0"/>
                </a:rPr>
              </a:br>
              <a:r>
                <a:rPr lang="en-US" sz="2000" dirty="0">
                  <a:latin typeface="Calibri" pitchFamily="34" charset="0"/>
                </a:rPr>
                <a:t>in </a:t>
              </a:r>
              <a:r>
                <a:rPr lang="en-US" sz="2000" i="1" dirty="0">
                  <a:latin typeface="Calibri" pitchFamily="34" charset="0"/>
                </a:rPr>
                <a:t>Does collaboration enhance learning?</a:t>
              </a:r>
            </a:p>
          </p:txBody>
        </p:sp>
        <p:grpSp>
          <p:nvGrpSpPr>
            <p:cNvPr id="17" name="Group 1"/>
            <p:cNvGrpSpPr>
              <a:grpSpLocks/>
            </p:cNvGrpSpPr>
            <p:nvPr/>
          </p:nvGrpSpPr>
          <p:grpSpPr bwMode="auto">
            <a:xfrm>
              <a:off x="4800600" y="1371600"/>
              <a:ext cx="3395902" cy="3847590"/>
              <a:chOff x="288" y="720"/>
              <a:chExt cx="2939" cy="3194"/>
            </a:xfrm>
          </p:grpSpPr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9" r="6453"/>
              <a:stretch>
                <a:fillRect/>
              </a:stretch>
            </p:blipFill>
            <p:spPr bwMode="auto">
              <a:xfrm>
                <a:off x="288" y="720"/>
                <a:ext cx="2940" cy="3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19" name="Oval 3"/>
              <p:cNvSpPr>
                <a:spLocks noChangeArrowheads="1"/>
              </p:cNvSpPr>
              <p:nvPr/>
            </p:nvSpPr>
            <p:spPr bwMode="auto">
              <a:xfrm>
                <a:off x="1831" y="2172"/>
                <a:ext cx="193" cy="484"/>
              </a:xfrm>
              <a:prstGeom prst="ellipse">
                <a:avLst/>
              </a:prstGeom>
              <a:noFill/>
              <a:ln w="2556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20" name="Oval 4"/>
              <p:cNvSpPr>
                <a:spLocks noChangeArrowheads="1"/>
              </p:cNvSpPr>
              <p:nvPr/>
            </p:nvSpPr>
            <p:spPr bwMode="auto">
              <a:xfrm>
                <a:off x="1011" y="2657"/>
                <a:ext cx="193" cy="484"/>
              </a:xfrm>
              <a:prstGeom prst="ellipse">
                <a:avLst/>
              </a:prstGeom>
              <a:noFill/>
              <a:ln w="2556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71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654</Words>
  <Application>Microsoft Office PowerPoint</Application>
  <PresentationFormat>On-screen Show (4:3)</PresentationFormat>
  <Paragraphs>122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Summer Synthesis Institutes</vt:lpstr>
      <vt:lpstr>PowerPoint Presentation</vt:lpstr>
      <vt:lpstr>PowerPoint Presentation</vt:lpstr>
      <vt:lpstr>Two ‘Hydrologic Synthesis’ Projects</vt:lpstr>
      <vt:lpstr>5 Synthesis Summer Institutes</vt:lpstr>
      <vt:lpstr>The Outcomes</vt:lpstr>
      <vt:lpstr>Logistical Details</vt:lpstr>
      <vt:lpstr>Team Dynamics</vt:lpstr>
      <vt:lpstr>Value of Immersion &amp; Intensity</vt:lpstr>
      <vt:lpstr>18 Months of Summer</vt:lpstr>
      <vt:lpstr>Career Impacts</vt:lpstr>
      <vt:lpstr>Lessons Learned</vt:lpstr>
      <vt:lpstr>PowerPoint Presentation</vt:lpstr>
    </vt:vector>
  </TitlesOfParts>
  <Company>UIUC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S. Wilson</dc:creator>
  <cp:lastModifiedBy>Jennifer S. Wilson</cp:lastModifiedBy>
  <cp:revision>29</cp:revision>
  <dcterms:created xsi:type="dcterms:W3CDTF">2010-12-11T11:54:28Z</dcterms:created>
  <dcterms:modified xsi:type="dcterms:W3CDTF">2011-07-18T15:21:24Z</dcterms:modified>
</cp:coreProperties>
</file>