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Lst>
  <p:sldSz cx="41148000" cy="18288000"/>
  <p:notesSz cx="6858000" cy="9144000"/>
  <p:defaultTextStyle>
    <a:defPPr>
      <a:defRPr lang="en-US"/>
    </a:defPPr>
    <a:lvl1pPr algn="l" rtl="0" fontAlgn="base">
      <a:spcBef>
        <a:spcPct val="0"/>
      </a:spcBef>
      <a:spcAft>
        <a:spcPct val="0"/>
      </a:spcAft>
      <a:defRPr sz="6700" kern="1200">
        <a:solidFill>
          <a:schemeClr val="tx1"/>
        </a:solidFill>
        <a:latin typeface="Arial" charset="0"/>
        <a:ea typeface="ＭＳ Ｐゴシック"/>
        <a:cs typeface="ＭＳ Ｐゴシック"/>
      </a:defRPr>
    </a:lvl1pPr>
    <a:lvl2pPr marL="457200" algn="l" rtl="0" fontAlgn="base">
      <a:spcBef>
        <a:spcPct val="0"/>
      </a:spcBef>
      <a:spcAft>
        <a:spcPct val="0"/>
      </a:spcAft>
      <a:defRPr sz="6700" kern="1200">
        <a:solidFill>
          <a:schemeClr val="tx1"/>
        </a:solidFill>
        <a:latin typeface="Arial" charset="0"/>
        <a:ea typeface="ＭＳ Ｐゴシック"/>
        <a:cs typeface="ＭＳ Ｐゴシック"/>
      </a:defRPr>
    </a:lvl2pPr>
    <a:lvl3pPr marL="914400" algn="l" rtl="0" fontAlgn="base">
      <a:spcBef>
        <a:spcPct val="0"/>
      </a:spcBef>
      <a:spcAft>
        <a:spcPct val="0"/>
      </a:spcAft>
      <a:defRPr sz="6700" kern="1200">
        <a:solidFill>
          <a:schemeClr val="tx1"/>
        </a:solidFill>
        <a:latin typeface="Arial" charset="0"/>
        <a:ea typeface="ＭＳ Ｐゴシック"/>
        <a:cs typeface="ＭＳ Ｐゴシック"/>
      </a:defRPr>
    </a:lvl3pPr>
    <a:lvl4pPr marL="1371600" algn="l" rtl="0" fontAlgn="base">
      <a:spcBef>
        <a:spcPct val="0"/>
      </a:spcBef>
      <a:spcAft>
        <a:spcPct val="0"/>
      </a:spcAft>
      <a:defRPr sz="6700" kern="1200">
        <a:solidFill>
          <a:schemeClr val="tx1"/>
        </a:solidFill>
        <a:latin typeface="Arial" charset="0"/>
        <a:ea typeface="ＭＳ Ｐゴシック"/>
        <a:cs typeface="ＭＳ Ｐゴシック"/>
      </a:defRPr>
    </a:lvl4pPr>
    <a:lvl5pPr marL="1828800" algn="l" rtl="0" fontAlgn="base">
      <a:spcBef>
        <a:spcPct val="0"/>
      </a:spcBef>
      <a:spcAft>
        <a:spcPct val="0"/>
      </a:spcAft>
      <a:defRPr sz="6700" kern="1200">
        <a:solidFill>
          <a:schemeClr val="tx1"/>
        </a:solidFill>
        <a:latin typeface="Arial" charset="0"/>
        <a:ea typeface="ＭＳ Ｐゴシック"/>
        <a:cs typeface="ＭＳ Ｐゴシック"/>
      </a:defRPr>
    </a:lvl5pPr>
    <a:lvl6pPr marL="2286000" algn="l" defTabSz="914400" rtl="0" eaLnBrk="1" latinLnBrk="0" hangingPunct="1">
      <a:defRPr sz="6700" kern="1200">
        <a:solidFill>
          <a:schemeClr val="tx1"/>
        </a:solidFill>
        <a:latin typeface="Arial" charset="0"/>
        <a:ea typeface="ＭＳ Ｐゴシック"/>
        <a:cs typeface="ＭＳ Ｐゴシック"/>
      </a:defRPr>
    </a:lvl6pPr>
    <a:lvl7pPr marL="2743200" algn="l" defTabSz="914400" rtl="0" eaLnBrk="1" latinLnBrk="0" hangingPunct="1">
      <a:defRPr sz="6700" kern="1200">
        <a:solidFill>
          <a:schemeClr val="tx1"/>
        </a:solidFill>
        <a:latin typeface="Arial" charset="0"/>
        <a:ea typeface="ＭＳ Ｐゴシック"/>
        <a:cs typeface="ＭＳ Ｐゴシック"/>
      </a:defRPr>
    </a:lvl7pPr>
    <a:lvl8pPr marL="3200400" algn="l" defTabSz="914400" rtl="0" eaLnBrk="1" latinLnBrk="0" hangingPunct="1">
      <a:defRPr sz="6700" kern="1200">
        <a:solidFill>
          <a:schemeClr val="tx1"/>
        </a:solidFill>
        <a:latin typeface="Arial" charset="0"/>
        <a:ea typeface="ＭＳ Ｐゴシック"/>
        <a:cs typeface="ＭＳ Ｐゴシック"/>
      </a:defRPr>
    </a:lvl8pPr>
    <a:lvl9pPr marL="3657600" algn="l" defTabSz="914400" rtl="0" eaLnBrk="1" latinLnBrk="0" hangingPunct="1">
      <a:defRPr sz="6700" kern="1200">
        <a:solidFill>
          <a:schemeClr val="tx1"/>
        </a:solidFill>
        <a:latin typeface="Arial" charset="0"/>
        <a:ea typeface="ＭＳ Ｐゴシック"/>
        <a:cs typeface="ＭＳ Ｐゴシック"/>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5620"/>
    <p:restoredTop sz="99493" autoAdjust="0"/>
  </p:normalViewPr>
  <p:slideViewPr>
    <p:cSldViewPr>
      <p:cViewPr>
        <p:scale>
          <a:sx n="100" d="100"/>
          <a:sy n="100" d="100"/>
        </p:scale>
        <p:origin x="13758" y="5586"/>
      </p:cViewPr>
      <p:guideLst>
        <p:guide orient="horz" pos="5760"/>
        <p:guide pos="12960"/>
      </p:guideLst>
    </p:cSldViewPr>
  </p:slideViewPr>
  <p:notesTextViewPr>
    <p:cViewPr>
      <p:scale>
        <a:sx n="100" d="100"/>
        <a:sy n="100" d="100"/>
      </p:scale>
      <p:origin x="0" y="0"/>
    </p:cViewPr>
  </p:notesTextViewPr>
  <p:gridSpacing cx="93633925" cy="93633925"/>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86100" y="5681663"/>
            <a:ext cx="34975800" cy="3919537"/>
          </a:xfrm>
        </p:spPr>
        <p:txBody>
          <a:bodyPr/>
          <a:lstStyle/>
          <a:p>
            <a:r>
              <a:rPr lang="en-US" smtClean="0"/>
              <a:t>Click to edit Master title style</a:t>
            </a:r>
            <a:endParaRPr lang="en-US"/>
          </a:p>
        </p:txBody>
      </p:sp>
      <p:sp>
        <p:nvSpPr>
          <p:cNvPr id="3" name="Subtitle 2"/>
          <p:cNvSpPr>
            <a:spLocks noGrp="1"/>
          </p:cNvSpPr>
          <p:nvPr>
            <p:ph type="subTitle" idx="1"/>
          </p:nvPr>
        </p:nvSpPr>
        <p:spPr>
          <a:xfrm>
            <a:off x="6172200" y="10363200"/>
            <a:ext cx="28803600" cy="4673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5F85DA-8F90-4C48-8278-E55F65AA508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A858C09-594E-46EE-916E-8081F54D8FE6}"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9832300" y="731838"/>
            <a:ext cx="9258300" cy="156051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057400" y="731838"/>
            <a:ext cx="27622500" cy="156051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3170B6D-BFCA-4B16-92C7-31054849776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ECE96BC-198B-42F3-92CD-27A58C29F38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3251200" y="11752263"/>
            <a:ext cx="34975800" cy="363220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3251200" y="7751763"/>
            <a:ext cx="34975800" cy="40005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AF6E1D3-820E-47A2-937E-E7D34E6BB675}"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2057400" y="4267200"/>
            <a:ext cx="18440400" cy="1206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20650200" y="4267200"/>
            <a:ext cx="18440400" cy="120697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0BF44E3-C783-42D7-9D76-6B509F11703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2057400" y="4094163"/>
            <a:ext cx="18181638" cy="17049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2057400" y="5799138"/>
            <a:ext cx="18181638" cy="10537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20902613" y="4094163"/>
            <a:ext cx="18187987" cy="17049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20902613" y="5799138"/>
            <a:ext cx="18187987" cy="10537825"/>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6D4C4F52-1069-4E8C-946C-6DEB3E0090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427AE2EB-DA71-4CC1-9C86-1127E2BD9B62}"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B9605F9A-7901-4958-A25E-42BAE2E45B26}"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057400" y="728663"/>
            <a:ext cx="13538200" cy="309880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16087725" y="728663"/>
            <a:ext cx="23002875" cy="156083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2057400" y="3827463"/>
            <a:ext cx="13538200" cy="125095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48956AC0-CA7C-4AA8-8F76-9610F2D0582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66088" y="12801600"/>
            <a:ext cx="24688800" cy="151130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8066088" y="1633538"/>
            <a:ext cx="24688800" cy="10972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8066088" y="14312900"/>
            <a:ext cx="24688800" cy="21463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9F4F54A-BC4C-4279-B6A8-5BC4EC270FA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057400" y="731838"/>
            <a:ext cx="37033200" cy="3048000"/>
          </a:xfrm>
          <a:prstGeom prst="rect">
            <a:avLst/>
          </a:prstGeom>
          <a:noFill/>
          <a:ln w="9525">
            <a:noFill/>
            <a:miter lim="800000"/>
            <a:headEnd/>
            <a:tailEnd/>
          </a:ln>
        </p:spPr>
        <p:txBody>
          <a:bodyPr vert="horz" wrap="square" lIns="339626" tIns="169813" rIns="339626" bIns="169813"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2057400" y="4267200"/>
            <a:ext cx="37033200" cy="12069763"/>
          </a:xfrm>
          <a:prstGeom prst="rect">
            <a:avLst/>
          </a:prstGeom>
          <a:noFill/>
          <a:ln w="9525">
            <a:noFill/>
            <a:miter lim="800000"/>
            <a:headEnd/>
            <a:tailEnd/>
          </a:ln>
        </p:spPr>
        <p:txBody>
          <a:bodyPr vert="horz" wrap="square" lIns="339626" tIns="169813" rIns="339626" bIns="169813"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057400" y="16654463"/>
            <a:ext cx="9601200" cy="1270000"/>
          </a:xfrm>
          <a:prstGeom prst="rect">
            <a:avLst/>
          </a:prstGeom>
          <a:noFill/>
          <a:ln w="9525">
            <a:noFill/>
            <a:miter lim="800000"/>
            <a:headEnd/>
            <a:tailEnd/>
          </a:ln>
          <a:effectLst/>
        </p:spPr>
        <p:txBody>
          <a:bodyPr vert="horz" wrap="square" lIns="339626" tIns="169813" rIns="339626" bIns="169813" numCol="1" anchor="t" anchorCtr="0" compatLnSpc="1">
            <a:prstTxWarp prst="textNoShape">
              <a:avLst/>
            </a:prstTxWarp>
          </a:bodyPr>
          <a:lstStyle>
            <a:lvl1pPr>
              <a:defRPr sz="5200">
                <a:ea typeface="+mn-ea"/>
                <a:cs typeface="+mn-cs"/>
              </a:defRPr>
            </a:lvl1pPr>
          </a:lstStyle>
          <a:p>
            <a:pPr>
              <a:defRPr/>
            </a:pPr>
            <a:endParaRPr lang="en-US"/>
          </a:p>
        </p:txBody>
      </p:sp>
      <p:sp>
        <p:nvSpPr>
          <p:cNvPr id="1029" name="Rectangle 5"/>
          <p:cNvSpPr>
            <a:spLocks noGrp="1" noChangeArrowheads="1"/>
          </p:cNvSpPr>
          <p:nvPr>
            <p:ph type="ftr" sz="quarter" idx="3"/>
          </p:nvPr>
        </p:nvSpPr>
        <p:spPr bwMode="auto">
          <a:xfrm>
            <a:off x="14058900" y="16654463"/>
            <a:ext cx="13030200" cy="1270000"/>
          </a:xfrm>
          <a:prstGeom prst="rect">
            <a:avLst/>
          </a:prstGeom>
          <a:noFill/>
          <a:ln w="9525">
            <a:noFill/>
            <a:miter lim="800000"/>
            <a:headEnd/>
            <a:tailEnd/>
          </a:ln>
          <a:effectLst/>
        </p:spPr>
        <p:txBody>
          <a:bodyPr vert="horz" wrap="square" lIns="339626" tIns="169813" rIns="339626" bIns="169813" numCol="1" anchor="t" anchorCtr="0" compatLnSpc="1">
            <a:prstTxWarp prst="textNoShape">
              <a:avLst/>
            </a:prstTxWarp>
          </a:bodyPr>
          <a:lstStyle>
            <a:lvl1pPr algn="ctr">
              <a:defRPr sz="5200">
                <a:ea typeface="+mn-ea"/>
                <a:cs typeface="+mn-cs"/>
              </a:defRPr>
            </a:lvl1pPr>
          </a:lstStyle>
          <a:p>
            <a:pPr>
              <a:defRPr/>
            </a:pPr>
            <a:endParaRPr lang="en-US"/>
          </a:p>
        </p:txBody>
      </p:sp>
      <p:sp>
        <p:nvSpPr>
          <p:cNvPr id="1030" name="Rectangle 6"/>
          <p:cNvSpPr>
            <a:spLocks noGrp="1" noChangeArrowheads="1"/>
          </p:cNvSpPr>
          <p:nvPr>
            <p:ph type="sldNum" sz="quarter" idx="4"/>
          </p:nvPr>
        </p:nvSpPr>
        <p:spPr bwMode="auto">
          <a:xfrm>
            <a:off x="29489400" y="16654463"/>
            <a:ext cx="9601200" cy="1270000"/>
          </a:xfrm>
          <a:prstGeom prst="rect">
            <a:avLst/>
          </a:prstGeom>
          <a:noFill/>
          <a:ln w="9525">
            <a:noFill/>
            <a:miter lim="800000"/>
            <a:headEnd/>
            <a:tailEnd/>
          </a:ln>
          <a:effectLst/>
        </p:spPr>
        <p:txBody>
          <a:bodyPr vert="horz" wrap="square" lIns="339626" tIns="169813" rIns="339626" bIns="169813" numCol="1" anchor="t" anchorCtr="0" compatLnSpc="1">
            <a:prstTxWarp prst="textNoShape">
              <a:avLst/>
            </a:prstTxWarp>
          </a:bodyPr>
          <a:lstStyle>
            <a:lvl1pPr algn="r">
              <a:defRPr sz="5200">
                <a:ea typeface="ＭＳ Ｐゴシック" charset="-128"/>
                <a:cs typeface="ＭＳ Ｐゴシック" charset="-128"/>
              </a:defRPr>
            </a:lvl1pPr>
          </a:lstStyle>
          <a:p>
            <a:pPr>
              <a:defRPr/>
            </a:pPr>
            <a:fld id="{E3DEA577-0F34-4B13-9D5C-D416993EA986}"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defTabSz="3395663" rtl="0" eaLnBrk="0" fontAlgn="base" hangingPunct="0">
        <a:spcBef>
          <a:spcPct val="0"/>
        </a:spcBef>
        <a:spcAft>
          <a:spcPct val="0"/>
        </a:spcAft>
        <a:defRPr sz="16300">
          <a:solidFill>
            <a:schemeClr val="tx2"/>
          </a:solidFill>
          <a:latin typeface="+mj-lt"/>
          <a:ea typeface="ＭＳ Ｐゴシック" charset="-128"/>
          <a:cs typeface="ＭＳ Ｐゴシック" charset="-128"/>
        </a:defRPr>
      </a:lvl1pPr>
      <a:lvl2pPr algn="ctr" defTabSz="3395663" rtl="0" eaLnBrk="0" fontAlgn="base" hangingPunct="0">
        <a:spcBef>
          <a:spcPct val="0"/>
        </a:spcBef>
        <a:spcAft>
          <a:spcPct val="0"/>
        </a:spcAft>
        <a:defRPr sz="16300">
          <a:solidFill>
            <a:schemeClr val="tx2"/>
          </a:solidFill>
          <a:latin typeface="Arial" charset="0"/>
          <a:ea typeface="ＭＳ Ｐゴシック" charset="-128"/>
          <a:cs typeface="ＭＳ Ｐゴシック" charset="-128"/>
        </a:defRPr>
      </a:lvl2pPr>
      <a:lvl3pPr algn="ctr" defTabSz="3395663" rtl="0" eaLnBrk="0" fontAlgn="base" hangingPunct="0">
        <a:spcBef>
          <a:spcPct val="0"/>
        </a:spcBef>
        <a:spcAft>
          <a:spcPct val="0"/>
        </a:spcAft>
        <a:defRPr sz="16300">
          <a:solidFill>
            <a:schemeClr val="tx2"/>
          </a:solidFill>
          <a:latin typeface="Arial" charset="0"/>
          <a:ea typeface="ＭＳ Ｐゴシック" charset="-128"/>
          <a:cs typeface="ＭＳ Ｐゴシック" charset="-128"/>
        </a:defRPr>
      </a:lvl3pPr>
      <a:lvl4pPr algn="ctr" defTabSz="3395663" rtl="0" eaLnBrk="0" fontAlgn="base" hangingPunct="0">
        <a:spcBef>
          <a:spcPct val="0"/>
        </a:spcBef>
        <a:spcAft>
          <a:spcPct val="0"/>
        </a:spcAft>
        <a:defRPr sz="16300">
          <a:solidFill>
            <a:schemeClr val="tx2"/>
          </a:solidFill>
          <a:latin typeface="Arial" charset="0"/>
          <a:ea typeface="ＭＳ Ｐゴシック" charset="-128"/>
          <a:cs typeface="ＭＳ Ｐゴシック" charset="-128"/>
        </a:defRPr>
      </a:lvl4pPr>
      <a:lvl5pPr algn="ctr" defTabSz="3395663" rtl="0" eaLnBrk="0" fontAlgn="base" hangingPunct="0">
        <a:spcBef>
          <a:spcPct val="0"/>
        </a:spcBef>
        <a:spcAft>
          <a:spcPct val="0"/>
        </a:spcAft>
        <a:defRPr sz="16300">
          <a:solidFill>
            <a:schemeClr val="tx2"/>
          </a:solidFill>
          <a:latin typeface="Arial" charset="0"/>
          <a:ea typeface="ＭＳ Ｐゴシック" charset="-128"/>
          <a:cs typeface="ＭＳ Ｐゴシック" charset="-128"/>
        </a:defRPr>
      </a:lvl5pPr>
      <a:lvl6pPr marL="457200" algn="ctr" defTabSz="3395663" rtl="0" fontAlgn="base">
        <a:spcBef>
          <a:spcPct val="0"/>
        </a:spcBef>
        <a:spcAft>
          <a:spcPct val="0"/>
        </a:spcAft>
        <a:defRPr sz="16300">
          <a:solidFill>
            <a:schemeClr val="tx2"/>
          </a:solidFill>
          <a:latin typeface="Arial" charset="0"/>
        </a:defRPr>
      </a:lvl6pPr>
      <a:lvl7pPr marL="914400" algn="ctr" defTabSz="3395663" rtl="0" fontAlgn="base">
        <a:spcBef>
          <a:spcPct val="0"/>
        </a:spcBef>
        <a:spcAft>
          <a:spcPct val="0"/>
        </a:spcAft>
        <a:defRPr sz="16300">
          <a:solidFill>
            <a:schemeClr val="tx2"/>
          </a:solidFill>
          <a:latin typeface="Arial" charset="0"/>
        </a:defRPr>
      </a:lvl7pPr>
      <a:lvl8pPr marL="1371600" algn="ctr" defTabSz="3395663" rtl="0" fontAlgn="base">
        <a:spcBef>
          <a:spcPct val="0"/>
        </a:spcBef>
        <a:spcAft>
          <a:spcPct val="0"/>
        </a:spcAft>
        <a:defRPr sz="16300">
          <a:solidFill>
            <a:schemeClr val="tx2"/>
          </a:solidFill>
          <a:latin typeface="Arial" charset="0"/>
        </a:defRPr>
      </a:lvl8pPr>
      <a:lvl9pPr marL="1828800" algn="ctr" defTabSz="3395663" rtl="0" fontAlgn="base">
        <a:spcBef>
          <a:spcPct val="0"/>
        </a:spcBef>
        <a:spcAft>
          <a:spcPct val="0"/>
        </a:spcAft>
        <a:defRPr sz="16300">
          <a:solidFill>
            <a:schemeClr val="tx2"/>
          </a:solidFill>
          <a:latin typeface="Arial" charset="0"/>
        </a:defRPr>
      </a:lvl9pPr>
    </p:titleStyle>
    <p:bodyStyle>
      <a:lvl1pPr marL="1273175" indent="-1273175" algn="l" defTabSz="3395663" rtl="0" eaLnBrk="0" fontAlgn="base" hangingPunct="0">
        <a:spcBef>
          <a:spcPct val="20000"/>
        </a:spcBef>
        <a:spcAft>
          <a:spcPct val="0"/>
        </a:spcAft>
        <a:buChar char="•"/>
        <a:defRPr sz="11900">
          <a:solidFill>
            <a:schemeClr val="tx1"/>
          </a:solidFill>
          <a:latin typeface="+mn-lt"/>
          <a:ea typeface="ＭＳ Ｐゴシック" charset="-128"/>
          <a:cs typeface="ＭＳ Ｐゴシック" charset="-128"/>
        </a:defRPr>
      </a:lvl1pPr>
      <a:lvl2pPr marL="2759075" indent="-1060450" algn="l" defTabSz="3395663" rtl="0" eaLnBrk="0" fontAlgn="base" hangingPunct="0">
        <a:spcBef>
          <a:spcPct val="20000"/>
        </a:spcBef>
        <a:spcAft>
          <a:spcPct val="0"/>
        </a:spcAft>
        <a:buChar char="–"/>
        <a:defRPr sz="10400">
          <a:solidFill>
            <a:schemeClr val="tx1"/>
          </a:solidFill>
          <a:latin typeface="+mn-lt"/>
          <a:ea typeface="ＭＳ Ｐゴシック" charset="-128"/>
          <a:cs typeface="ＭＳ Ｐゴシック"/>
        </a:defRPr>
      </a:lvl2pPr>
      <a:lvl3pPr marL="4244975" indent="-849313" algn="l" defTabSz="3395663" rtl="0" eaLnBrk="0" fontAlgn="base" hangingPunct="0">
        <a:spcBef>
          <a:spcPct val="20000"/>
        </a:spcBef>
        <a:spcAft>
          <a:spcPct val="0"/>
        </a:spcAft>
        <a:buChar char="•"/>
        <a:defRPr sz="8900">
          <a:solidFill>
            <a:schemeClr val="tx1"/>
          </a:solidFill>
          <a:latin typeface="+mn-lt"/>
          <a:ea typeface="ＭＳ Ｐゴシック" charset="-128"/>
          <a:cs typeface="ＭＳ Ｐゴシック"/>
        </a:defRPr>
      </a:lvl3pPr>
      <a:lvl4pPr marL="5943600" indent="-849313" algn="l" defTabSz="3395663" rtl="0" eaLnBrk="0" fontAlgn="base" hangingPunct="0">
        <a:spcBef>
          <a:spcPct val="20000"/>
        </a:spcBef>
        <a:spcAft>
          <a:spcPct val="0"/>
        </a:spcAft>
        <a:buChar char="–"/>
        <a:defRPr sz="7400">
          <a:solidFill>
            <a:schemeClr val="tx1"/>
          </a:solidFill>
          <a:latin typeface="+mn-lt"/>
          <a:ea typeface="ＭＳ Ｐゴシック" charset="-128"/>
          <a:cs typeface="ＭＳ Ｐゴシック"/>
        </a:defRPr>
      </a:lvl4pPr>
      <a:lvl5pPr marL="7642225" indent="-849313" algn="l" defTabSz="3395663" rtl="0" eaLnBrk="0" fontAlgn="base" hangingPunct="0">
        <a:spcBef>
          <a:spcPct val="20000"/>
        </a:spcBef>
        <a:spcAft>
          <a:spcPct val="0"/>
        </a:spcAft>
        <a:buChar char="»"/>
        <a:defRPr sz="7400">
          <a:solidFill>
            <a:schemeClr val="tx1"/>
          </a:solidFill>
          <a:latin typeface="+mn-lt"/>
          <a:ea typeface="ＭＳ Ｐゴシック" charset="-128"/>
          <a:cs typeface="ＭＳ Ｐゴシック"/>
        </a:defRPr>
      </a:lvl5pPr>
      <a:lvl6pPr marL="8099425" indent="-849313" algn="l" defTabSz="3395663" rtl="0" fontAlgn="base">
        <a:spcBef>
          <a:spcPct val="20000"/>
        </a:spcBef>
        <a:spcAft>
          <a:spcPct val="0"/>
        </a:spcAft>
        <a:buChar char="»"/>
        <a:defRPr sz="7400">
          <a:solidFill>
            <a:schemeClr val="tx1"/>
          </a:solidFill>
          <a:latin typeface="+mn-lt"/>
          <a:ea typeface="ＭＳ Ｐゴシック" charset="-128"/>
        </a:defRPr>
      </a:lvl6pPr>
      <a:lvl7pPr marL="8556625" indent="-849313" algn="l" defTabSz="3395663" rtl="0" fontAlgn="base">
        <a:spcBef>
          <a:spcPct val="20000"/>
        </a:spcBef>
        <a:spcAft>
          <a:spcPct val="0"/>
        </a:spcAft>
        <a:buChar char="»"/>
        <a:defRPr sz="7400">
          <a:solidFill>
            <a:schemeClr val="tx1"/>
          </a:solidFill>
          <a:latin typeface="+mn-lt"/>
          <a:ea typeface="ＭＳ Ｐゴシック" charset="-128"/>
        </a:defRPr>
      </a:lvl7pPr>
      <a:lvl8pPr marL="9013825" indent="-849313" algn="l" defTabSz="3395663" rtl="0" fontAlgn="base">
        <a:spcBef>
          <a:spcPct val="20000"/>
        </a:spcBef>
        <a:spcAft>
          <a:spcPct val="0"/>
        </a:spcAft>
        <a:buChar char="»"/>
        <a:defRPr sz="7400">
          <a:solidFill>
            <a:schemeClr val="tx1"/>
          </a:solidFill>
          <a:latin typeface="+mn-lt"/>
          <a:ea typeface="ＭＳ Ｐゴシック" charset="-128"/>
        </a:defRPr>
      </a:lvl8pPr>
      <a:lvl9pPr marL="9471025" indent="-849313" algn="l" defTabSz="3395663" rtl="0" fontAlgn="base">
        <a:spcBef>
          <a:spcPct val="20000"/>
        </a:spcBef>
        <a:spcAft>
          <a:spcPct val="0"/>
        </a:spcAft>
        <a:buChar char="»"/>
        <a:defRPr sz="74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png"/><Relationship Id="rId12" Type="http://schemas.openxmlformats.org/officeDocument/2006/relationships/image" Target="../media/image11.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2"/>
          <p:cNvSpPr>
            <a:spLocks noGrp="1" noChangeArrowheads="1"/>
          </p:cNvSpPr>
          <p:nvPr>
            <p:ph type="ctrTitle"/>
          </p:nvPr>
        </p:nvSpPr>
        <p:spPr>
          <a:xfrm>
            <a:off x="-114300" y="-106363"/>
            <a:ext cx="41262300" cy="2117726"/>
          </a:xfrm>
        </p:spPr>
        <p:txBody>
          <a:bodyPr/>
          <a:lstStyle/>
          <a:p>
            <a:pPr eaLnBrk="1" hangingPunct="1"/>
            <a:r>
              <a:rPr lang="en-US" sz="6900" smtClean="0">
                <a:ea typeface="ＭＳ Ｐゴシック"/>
                <a:cs typeface="ＭＳ Ｐゴシック"/>
              </a:rPr>
              <a:t>Evolution of the Precambrian Rocks of Yellowstone National Park  (YNP): Mafic to Intermediate Plutons</a:t>
            </a:r>
          </a:p>
        </p:txBody>
      </p:sp>
      <p:sp>
        <p:nvSpPr>
          <p:cNvPr id="13314" name="Rectangle 3"/>
          <p:cNvSpPr>
            <a:spLocks noGrp="1" noChangeArrowheads="1"/>
          </p:cNvSpPr>
          <p:nvPr>
            <p:ph type="subTitle" idx="1"/>
          </p:nvPr>
        </p:nvSpPr>
        <p:spPr>
          <a:xfrm>
            <a:off x="6765925" y="1538288"/>
            <a:ext cx="28713113" cy="1387475"/>
          </a:xfrm>
        </p:spPr>
        <p:txBody>
          <a:bodyPr/>
          <a:lstStyle/>
          <a:p>
            <a:pPr eaLnBrk="1" hangingPunct="1">
              <a:lnSpc>
                <a:spcPct val="90000"/>
              </a:lnSpc>
            </a:pPr>
            <a:r>
              <a:rPr lang="en-US" sz="4000" b="1" smtClean="0">
                <a:ea typeface="ＭＳ Ｐゴシック"/>
                <a:cs typeface="ＭＳ Ｐゴシック"/>
              </a:rPr>
              <a:t>Patrick Maloney</a:t>
            </a:r>
            <a:r>
              <a:rPr lang="en-US" sz="4000" b="1" baseline="30000" smtClean="0">
                <a:ea typeface="ＭＳ Ｐゴシック"/>
                <a:cs typeface="ＭＳ Ｐゴシック"/>
              </a:rPr>
              <a:t>1</a:t>
            </a:r>
            <a:r>
              <a:rPr lang="en-US" sz="4000" b="1" smtClean="0">
                <a:ea typeface="ＭＳ Ｐゴシック"/>
                <a:cs typeface="ＭＳ Ｐゴシック"/>
              </a:rPr>
              <a:t>, Stanley Mertzman</a:t>
            </a:r>
            <a:r>
              <a:rPr lang="en-US" sz="4000" b="1" baseline="30000" smtClean="0">
                <a:ea typeface="ＭＳ Ｐゴシック"/>
                <a:cs typeface="ＭＳ Ｐゴシック"/>
              </a:rPr>
              <a:t>1,</a:t>
            </a:r>
            <a:r>
              <a:rPr lang="en-US" sz="4000" b="1" smtClean="0">
                <a:ea typeface="ＭＳ Ｐゴシック"/>
                <a:cs typeface="ＭＳ Ｐゴシック"/>
              </a:rPr>
              <a:t> Darrell Henry</a:t>
            </a:r>
            <a:r>
              <a:rPr lang="en-US" sz="4000" b="1" baseline="30000" smtClean="0">
                <a:ea typeface="ＭＳ Ｐゴシック"/>
                <a:cs typeface="ＭＳ Ｐゴシック"/>
              </a:rPr>
              <a:t>2</a:t>
            </a:r>
            <a:r>
              <a:rPr lang="en-US" sz="4000" b="1" smtClean="0">
                <a:ea typeface="ＭＳ Ｐゴシック"/>
                <a:cs typeface="ＭＳ Ｐゴシック"/>
              </a:rPr>
              <a:t>, David Mogk</a:t>
            </a:r>
            <a:r>
              <a:rPr lang="en-US" sz="4000" b="1" baseline="30000" smtClean="0">
                <a:ea typeface="ＭＳ Ｐゴシック"/>
                <a:cs typeface="ＭＳ Ｐゴシック"/>
              </a:rPr>
              <a:t>3</a:t>
            </a:r>
            <a:r>
              <a:rPr lang="en-US" sz="4000" b="1" smtClean="0">
                <a:ea typeface="ＭＳ Ｐゴシック"/>
                <a:cs typeface="ＭＳ Ｐゴシック"/>
              </a:rPr>
              <a:t>, Paul Mueller</a:t>
            </a:r>
            <a:r>
              <a:rPr lang="en-US" sz="4000" b="1" baseline="30000" smtClean="0">
                <a:ea typeface="ＭＳ Ｐゴシック"/>
                <a:cs typeface="ＭＳ Ｐゴシック"/>
              </a:rPr>
              <a:t>4</a:t>
            </a:r>
            <a:r>
              <a:rPr lang="en-US" sz="4000" b="1" smtClean="0">
                <a:ea typeface="ＭＳ Ｐゴシック"/>
                <a:cs typeface="ＭＳ Ｐゴシック"/>
              </a:rPr>
              <a:t>, and David Foster</a:t>
            </a:r>
            <a:r>
              <a:rPr lang="en-US" sz="4000" b="1" baseline="30000" smtClean="0">
                <a:ea typeface="ＭＳ Ｐゴシック"/>
                <a:cs typeface="ＭＳ Ｐゴシック"/>
              </a:rPr>
              <a:t>4</a:t>
            </a:r>
            <a:r>
              <a:rPr lang="en-US" sz="4000" smtClean="0">
                <a:ea typeface="ＭＳ Ｐゴシック"/>
                <a:cs typeface="ＭＳ Ｐゴシック"/>
              </a:rPr>
              <a:t>  </a:t>
            </a:r>
          </a:p>
          <a:p>
            <a:pPr eaLnBrk="1" hangingPunct="1">
              <a:lnSpc>
                <a:spcPct val="90000"/>
              </a:lnSpc>
            </a:pPr>
            <a:r>
              <a:rPr lang="en-US" sz="3200" baseline="30000" smtClean="0">
                <a:ea typeface="ＭＳ Ｐゴシック"/>
                <a:cs typeface="ＭＳ Ｐゴシック"/>
              </a:rPr>
              <a:t>1</a:t>
            </a:r>
            <a:r>
              <a:rPr lang="en-US" sz="3200" smtClean="0">
                <a:ea typeface="ＭＳ Ｐゴシック"/>
                <a:cs typeface="ＭＳ Ｐゴシック"/>
              </a:rPr>
              <a:t>Franklin and Marshall College, </a:t>
            </a:r>
            <a:r>
              <a:rPr lang="en-US" sz="3200" baseline="30000" smtClean="0">
                <a:ea typeface="ＭＳ Ｐゴシック"/>
                <a:cs typeface="ＭＳ Ｐゴシック"/>
              </a:rPr>
              <a:t>2</a:t>
            </a:r>
            <a:r>
              <a:rPr lang="en-US" sz="3200" smtClean="0">
                <a:ea typeface="ＭＳ Ｐゴシック"/>
                <a:cs typeface="ＭＳ Ｐゴシック"/>
              </a:rPr>
              <a:t>Louisiana State Univ.,</a:t>
            </a:r>
            <a:r>
              <a:rPr lang="en-US" sz="3200" baseline="30000" smtClean="0">
                <a:ea typeface="ＭＳ Ｐゴシック"/>
                <a:cs typeface="ＭＳ Ｐゴシック"/>
              </a:rPr>
              <a:t>3</a:t>
            </a:r>
            <a:r>
              <a:rPr lang="en-US" sz="3200" smtClean="0">
                <a:ea typeface="ＭＳ Ｐゴシック"/>
                <a:cs typeface="ＭＳ Ｐゴシック"/>
              </a:rPr>
              <a:t>Montana State Univ., </a:t>
            </a:r>
            <a:r>
              <a:rPr lang="en-US" sz="3200" baseline="30000" smtClean="0">
                <a:ea typeface="ＭＳ Ｐゴシック"/>
                <a:cs typeface="ＭＳ Ｐゴシック"/>
              </a:rPr>
              <a:t>4</a:t>
            </a:r>
            <a:r>
              <a:rPr lang="en-US" sz="3200" smtClean="0">
                <a:ea typeface="ＭＳ Ｐゴシック"/>
                <a:cs typeface="ＭＳ Ｐゴシック"/>
              </a:rPr>
              <a:t>Univ. of Florida</a:t>
            </a:r>
          </a:p>
        </p:txBody>
      </p:sp>
      <p:sp>
        <p:nvSpPr>
          <p:cNvPr id="13315" name="Text Box 5"/>
          <p:cNvSpPr txBox="1">
            <a:spLocks noChangeArrowheads="1"/>
          </p:cNvSpPr>
          <p:nvPr/>
        </p:nvSpPr>
        <p:spPr bwMode="auto">
          <a:xfrm>
            <a:off x="9372600" y="2971800"/>
            <a:ext cx="4572000" cy="701675"/>
          </a:xfrm>
          <a:prstGeom prst="rect">
            <a:avLst/>
          </a:prstGeom>
          <a:noFill/>
          <a:ln w="9525">
            <a:noFill/>
            <a:miter lim="800000"/>
            <a:headEnd/>
            <a:tailEnd/>
          </a:ln>
        </p:spPr>
        <p:txBody>
          <a:bodyPr>
            <a:spAutoFit/>
          </a:bodyPr>
          <a:lstStyle/>
          <a:p>
            <a:pPr defTabSz="3395663">
              <a:spcBef>
                <a:spcPct val="50000"/>
              </a:spcBef>
            </a:pPr>
            <a:r>
              <a:rPr lang="en-US" sz="4000"/>
              <a:t> Field Relations</a:t>
            </a:r>
          </a:p>
        </p:txBody>
      </p:sp>
      <p:sp>
        <p:nvSpPr>
          <p:cNvPr id="13316" name="Text Box 7"/>
          <p:cNvSpPr txBox="1">
            <a:spLocks noChangeArrowheads="1"/>
          </p:cNvSpPr>
          <p:nvPr/>
        </p:nvSpPr>
        <p:spPr bwMode="auto">
          <a:xfrm>
            <a:off x="24155400" y="2971800"/>
            <a:ext cx="3319463" cy="701675"/>
          </a:xfrm>
          <a:prstGeom prst="rect">
            <a:avLst/>
          </a:prstGeom>
          <a:noFill/>
          <a:ln w="9525">
            <a:noFill/>
            <a:miter lim="800000"/>
            <a:headEnd/>
            <a:tailEnd/>
          </a:ln>
        </p:spPr>
        <p:txBody>
          <a:bodyPr wrap="none">
            <a:spAutoFit/>
          </a:bodyPr>
          <a:lstStyle/>
          <a:p>
            <a:pPr defTabSz="3395663"/>
            <a:r>
              <a:rPr lang="en-US" sz="4000"/>
              <a:t>Geochemistry</a:t>
            </a:r>
          </a:p>
        </p:txBody>
      </p:sp>
      <p:sp>
        <p:nvSpPr>
          <p:cNvPr id="13317" name="Text Box 8"/>
          <p:cNvSpPr txBox="1">
            <a:spLocks noChangeArrowheads="1"/>
          </p:cNvSpPr>
          <p:nvPr/>
        </p:nvSpPr>
        <p:spPr bwMode="auto">
          <a:xfrm>
            <a:off x="30784800" y="2971800"/>
            <a:ext cx="3630613" cy="701675"/>
          </a:xfrm>
          <a:prstGeom prst="rect">
            <a:avLst/>
          </a:prstGeom>
          <a:noFill/>
          <a:ln w="9525">
            <a:noFill/>
            <a:miter lim="800000"/>
            <a:headEnd/>
            <a:tailEnd/>
          </a:ln>
        </p:spPr>
        <p:txBody>
          <a:bodyPr wrap="none">
            <a:spAutoFit/>
          </a:bodyPr>
          <a:lstStyle/>
          <a:p>
            <a:pPr defTabSz="3395663"/>
            <a:r>
              <a:rPr lang="en-US" sz="4000"/>
              <a:t>Geochronology</a:t>
            </a:r>
          </a:p>
        </p:txBody>
      </p:sp>
      <p:sp>
        <p:nvSpPr>
          <p:cNvPr id="13318" name="Text Box 9"/>
          <p:cNvSpPr txBox="1">
            <a:spLocks noChangeArrowheads="1"/>
          </p:cNvSpPr>
          <p:nvPr/>
        </p:nvSpPr>
        <p:spPr bwMode="auto">
          <a:xfrm>
            <a:off x="35890200" y="2971800"/>
            <a:ext cx="3290888" cy="701675"/>
          </a:xfrm>
          <a:prstGeom prst="rect">
            <a:avLst/>
          </a:prstGeom>
          <a:noFill/>
          <a:ln w="9525">
            <a:noFill/>
            <a:miter lim="800000"/>
            <a:headEnd/>
            <a:tailEnd/>
          </a:ln>
        </p:spPr>
        <p:txBody>
          <a:bodyPr>
            <a:spAutoFit/>
          </a:bodyPr>
          <a:lstStyle/>
          <a:p>
            <a:pPr defTabSz="3395663">
              <a:spcBef>
                <a:spcPct val="50000"/>
              </a:spcBef>
            </a:pPr>
            <a:r>
              <a:rPr lang="en-US" sz="4000"/>
              <a:t>Conclusions</a:t>
            </a:r>
          </a:p>
        </p:txBody>
      </p:sp>
      <p:sp>
        <p:nvSpPr>
          <p:cNvPr id="13319" name="Text Box 10"/>
          <p:cNvSpPr txBox="1">
            <a:spLocks noChangeArrowheads="1"/>
          </p:cNvSpPr>
          <p:nvPr/>
        </p:nvSpPr>
        <p:spPr bwMode="auto">
          <a:xfrm>
            <a:off x="16551275" y="12984163"/>
            <a:ext cx="3546475" cy="701675"/>
          </a:xfrm>
          <a:prstGeom prst="rect">
            <a:avLst/>
          </a:prstGeom>
          <a:noFill/>
          <a:ln w="9525">
            <a:noFill/>
            <a:miter lim="800000"/>
            <a:headEnd/>
            <a:tailEnd/>
          </a:ln>
        </p:spPr>
        <p:txBody>
          <a:bodyPr wrap="none">
            <a:spAutoFit/>
          </a:bodyPr>
          <a:lstStyle/>
          <a:p>
            <a:pPr defTabSz="3395663"/>
            <a:r>
              <a:rPr lang="en-US" sz="4000"/>
              <a:t>Metamorphism</a:t>
            </a:r>
          </a:p>
        </p:txBody>
      </p:sp>
      <p:sp>
        <p:nvSpPr>
          <p:cNvPr id="13320" name="TextBox 12"/>
          <p:cNvSpPr txBox="1">
            <a:spLocks noChangeArrowheads="1"/>
          </p:cNvSpPr>
          <p:nvPr/>
        </p:nvSpPr>
        <p:spPr bwMode="auto">
          <a:xfrm>
            <a:off x="8137525" y="7315200"/>
            <a:ext cx="6049963" cy="5995988"/>
          </a:xfrm>
          <a:prstGeom prst="rect">
            <a:avLst/>
          </a:prstGeom>
          <a:solidFill>
            <a:schemeClr val="bg1"/>
          </a:solidFill>
          <a:ln w="25400" algn="ctr">
            <a:noFill/>
            <a:miter lim="800000"/>
            <a:headEnd/>
            <a:tailEnd/>
          </a:ln>
        </p:spPr>
        <p:txBody>
          <a:bodyPr>
            <a:spAutoFit/>
          </a:bodyPr>
          <a:lstStyle/>
          <a:p>
            <a:pPr algn="ctr" defTabSz="1879600"/>
            <a:r>
              <a:rPr lang="en-US" sz="2800" u="sng">
                <a:solidFill>
                  <a:srgbClr val="000000"/>
                </a:solidFill>
              </a:rPr>
              <a:t>Rattlesnake Butte Amphibolite</a:t>
            </a:r>
          </a:p>
          <a:p>
            <a:pPr defTabSz="1879600">
              <a:buFont typeface="Arial" charset="0"/>
              <a:buChar char="•"/>
            </a:pPr>
            <a:r>
              <a:rPr lang="en-US" sz="2400">
                <a:solidFill>
                  <a:srgbClr val="000000"/>
                </a:solidFill>
              </a:rPr>
              <a:t>Perpendicular to ridge axis</a:t>
            </a:r>
          </a:p>
          <a:p>
            <a:pPr defTabSz="1879600">
              <a:buFont typeface="Arial" charset="0"/>
              <a:buChar char="•"/>
            </a:pPr>
            <a:r>
              <a:rPr lang="en-US" sz="2400">
                <a:solidFill>
                  <a:srgbClr val="000000"/>
                </a:solidFill>
              </a:rPr>
              <a:t>Amphibolite knob (differential weathering) is cut by Rattlesnake Butte quartz monzonite </a:t>
            </a:r>
          </a:p>
          <a:p>
            <a:pPr defTabSz="1879600">
              <a:buFont typeface="Arial" charset="0"/>
              <a:buChar char="•"/>
            </a:pPr>
            <a:r>
              <a:rPr lang="en-US" sz="2400">
                <a:solidFill>
                  <a:srgbClr val="000000"/>
                </a:solidFill>
              </a:rPr>
              <a:t>Amphibolitic, salt and pepper texture on weathered surface. Fresh surface exhibits strong alignment of dark green to black hornblende laths in a subophitic, amphibolite texture with plagioclase </a:t>
            </a:r>
          </a:p>
          <a:p>
            <a:pPr defTabSz="1879600">
              <a:buFont typeface="Arial" charset="0"/>
              <a:buChar char="•"/>
            </a:pPr>
            <a:r>
              <a:rPr lang="en-US" sz="2400">
                <a:solidFill>
                  <a:srgbClr val="000000"/>
                </a:solidFill>
              </a:rPr>
              <a:t>Felsic veins and quartz boudins injected from qtz monzonite into amphibolite are subparallel to metamorphic fabric of Amphibolite</a:t>
            </a:r>
          </a:p>
          <a:p>
            <a:pPr defTabSz="1879600">
              <a:buFont typeface="Arial" charset="0"/>
              <a:buChar char="•"/>
            </a:pPr>
            <a:r>
              <a:rPr lang="en-US" sz="2400">
                <a:solidFill>
                  <a:srgbClr val="000000"/>
                </a:solidFill>
              </a:rPr>
              <a:t>Main foliation of amphibolite: 007, 77° E &amp; 009, 69° E</a:t>
            </a:r>
            <a:endParaRPr lang="en-US" sz="2000">
              <a:solidFill>
                <a:srgbClr val="000000"/>
              </a:solidFill>
            </a:endParaRPr>
          </a:p>
        </p:txBody>
      </p:sp>
      <p:sp>
        <p:nvSpPr>
          <p:cNvPr id="13321" name="TextBox 13"/>
          <p:cNvSpPr txBox="1">
            <a:spLocks noChangeArrowheads="1"/>
          </p:cNvSpPr>
          <p:nvPr/>
        </p:nvSpPr>
        <p:spPr bwMode="auto">
          <a:xfrm>
            <a:off x="7864475" y="13441363"/>
            <a:ext cx="6126163" cy="4779962"/>
          </a:xfrm>
          <a:prstGeom prst="rect">
            <a:avLst/>
          </a:prstGeom>
          <a:solidFill>
            <a:schemeClr val="bg1"/>
          </a:solidFill>
          <a:ln w="25400" algn="ctr">
            <a:noFill/>
            <a:miter lim="800000"/>
            <a:headEnd/>
            <a:tailEnd/>
          </a:ln>
        </p:spPr>
        <p:txBody>
          <a:bodyPr>
            <a:spAutoFit/>
          </a:bodyPr>
          <a:lstStyle/>
          <a:p>
            <a:pPr algn="ctr" defTabSz="1879600"/>
            <a:r>
              <a:rPr lang="en-US" sz="2800" u="sng">
                <a:solidFill>
                  <a:srgbClr val="000000"/>
                </a:solidFill>
              </a:rPr>
              <a:t>Garnet Hill Hornblende Diorite</a:t>
            </a:r>
          </a:p>
          <a:p>
            <a:pPr algn="ctr" defTabSz="1879600"/>
            <a:r>
              <a:rPr lang="en-US" sz="1600">
                <a:solidFill>
                  <a:srgbClr val="FF0000"/>
                </a:solidFill>
              </a:rPr>
              <a:t> </a:t>
            </a:r>
            <a:endParaRPr lang="en-US" sz="1600" u="sng">
              <a:solidFill>
                <a:srgbClr val="000000"/>
              </a:solidFill>
            </a:endParaRPr>
          </a:p>
          <a:p>
            <a:pPr defTabSz="1879600">
              <a:buFont typeface="Arial" charset="0"/>
              <a:buChar char="•"/>
            </a:pPr>
            <a:r>
              <a:rPr lang="en-US" sz="2400">
                <a:solidFill>
                  <a:srgbClr val="000000"/>
                </a:solidFill>
              </a:rPr>
              <a:t>Subophitic texture containing hornblende, plagioclase feldspar, and small amounts of biotite</a:t>
            </a:r>
          </a:p>
          <a:p>
            <a:pPr defTabSz="1879600">
              <a:buFont typeface="Arial" charset="0"/>
              <a:buChar char="•"/>
            </a:pPr>
            <a:r>
              <a:rPr lang="en-US" sz="2400">
                <a:solidFill>
                  <a:srgbClr val="000000"/>
                </a:solidFill>
              </a:rPr>
              <a:t>Very weak metamorphic fabric present</a:t>
            </a:r>
          </a:p>
          <a:p>
            <a:pPr defTabSz="1879600">
              <a:buFont typeface="Arial" charset="0"/>
              <a:buChar char="•"/>
            </a:pPr>
            <a:r>
              <a:rPr lang="en-US" sz="2400">
                <a:solidFill>
                  <a:srgbClr val="000000"/>
                </a:solidFill>
              </a:rPr>
              <a:t>Cross cuts the Garnet Hill migmatite, folded metasediments, and quartz monzonite</a:t>
            </a:r>
          </a:p>
          <a:p>
            <a:pPr defTabSz="1879600">
              <a:buFont typeface="Arial" charset="0"/>
              <a:buChar char="•"/>
            </a:pPr>
            <a:r>
              <a:rPr lang="en-US" sz="2400">
                <a:solidFill>
                  <a:srgbClr val="000000"/>
                </a:solidFill>
              </a:rPr>
              <a:t>Felsic veins are locally  injected into diorite with small amounts of migmatization locally developed at contacts</a:t>
            </a:r>
          </a:p>
          <a:p>
            <a:pPr defTabSz="1879600">
              <a:buFont typeface="Arial" charset="0"/>
              <a:buChar char="•"/>
            </a:pPr>
            <a:endParaRPr lang="en-US" sz="2400">
              <a:solidFill>
                <a:srgbClr val="000000"/>
              </a:solidFill>
            </a:endParaRPr>
          </a:p>
        </p:txBody>
      </p:sp>
      <p:sp>
        <p:nvSpPr>
          <p:cNvPr id="13322" name="TextBox 14"/>
          <p:cNvSpPr txBox="1">
            <a:spLocks noChangeArrowheads="1"/>
          </p:cNvSpPr>
          <p:nvPr/>
        </p:nvSpPr>
        <p:spPr bwMode="auto">
          <a:xfrm>
            <a:off x="20193000" y="13631863"/>
            <a:ext cx="10150475" cy="4656137"/>
          </a:xfrm>
          <a:prstGeom prst="rect">
            <a:avLst/>
          </a:prstGeom>
          <a:solidFill>
            <a:schemeClr val="bg1"/>
          </a:solidFill>
          <a:ln w="25400" algn="ctr">
            <a:noFill/>
            <a:miter lim="800000"/>
            <a:headEnd/>
            <a:tailEnd/>
          </a:ln>
        </p:spPr>
        <p:txBody>
          <a:bodyPr>
            <a:spAutoFit/>
          </a:bodyPr>
          <a:lstStyle/>
          <a:p>
            <a:pPr defTabSz="1879600">
              <a:buFont typeface="Arial" charset="0"/>
              <a:buNone/>
            </a:pPr>
            <a:r>
              <a:rPr lang="en-US" sz="2400" b="1">
                <a:solidFill>
                  <a:srgbClr val="000000"/>
                </a:solidFill>
              </a:rPr>
              <a:t>Clinopyroxene-Bearing Mafic Rocks </a:t>
            </a:r>
            <a:endParaRPr lang="en-US" sz="2400" b="1">
              <a:solidFill>
                <a:srgbClr val="FF0000"/>
              </a:solidFill>
            </a:endParaRPr>
          </a:p>
          <a:p>
            <a:pPr marL="1879600" lvl="1" defTabSz="1879600">
              <a:buFontTx/>
              <a:buChar char="•"/>
            </a:pPr>
            <a:r>
              <a:rPr lang="en-US" sz="2400">
                <a:solidFill>
                  <a:srgbClr val="000000"/>
                </a:solidFill>
              </a:rPr>
              <a:t> Augite (relict igneous), hornblende, biotite, plagioclase feldspar, quartz, and titanite, with accessory apatite, zircon, magnetite. Primary magmatic phases are replaced by amphibolite and epidote-amphibolite facies assemblages.</a:t>
            </a:r>
          </a:p>
          <a:p>
            <a:pPr marL="1879600" lvl="1" defTabSz="1879600"/>
            <a:endParaRPr lang="en-US" sz="2400">
              <a:solidFill>
                <a:srgbClr val="000000"/>
              </a:solidFill>
            </a:endParaRPr>
          </a:p>
          <a:p>
            <a:pPr defTabSz="1879600"/>
            <a:r>
              <a:rPr lang="en-US" sz="2400" b="1">
                <a:solidFill>
                  <a:srgbClr val="000000"/>
                </a:solidFill>
              </a:rPr>
              <a:t>Amphibolite Facies</a:t>
            </a:r>
          </a:p>
          <a:p>
            <a:pPr marL="1879600" lvl="1" defTabSz="1879600">
              <a:buFontTx/>
              <a:buChar char="•"/>
            </a:pPr>
            <a:r>
              <a:rPr lang="en-US" sz="2400">
                <a:solidFill>
                  <a:srgbClr val="000000"/>
                </a:solidFill>
              </a:rPr>
              <a:t> Hornblende, plagioclase feldspar, biotite, chlorite, and quartz is the main paragenesis with accessory apatite, zircon, and magnetite.  </a:t>
            </a:r>
          </a:p>
          <a:p>
            <a:pPr marL="1879600" lvl="1" defTabSz="1879600">
              <a:buFontTx/>
              <a:buChar char="•"/>
            </a:pPr>
            <a:r>
              <a:rPr lang="en-US" sz="2400">
                <a:solidFill>
                  <a:srgbClr val="000000"/>
                </a:solidFill>
              </a:rPr>
              <a:t>Epidote  (+/-chlorite) is in equilibrium with biotite and hornblende in some samples.</a:t>
            </a:r>
            <a:endParaRPr lang="en-US" sz="2000">
              <a:solidFill>
                <a:srgbClr val="000000"/>
              </a:solidFill>
            </a:endParaRPr>
          </a:p>
        </p:txBody>
      </p:sp>
      <p:sp>
        <p:nvSpPr>
          <p:cNvPr id="13323" name="Text Box 6"/>
          <p:cNvSpPr txBox="1">
            <a:spLocks noChangeArrowheads="1"/>
          </p:cNvSpPr>
          <p:nvPr/>
        </p:nvSpPr>
        <p:spPr bwMode="auto">
          <a:xfrm>
            <a:off x="16611600" y="2971800"/>
            <a:ext cx="4572000" cy="701675"/>
          </a:xfrm>
          <a:prstGeom prst="rect">
            <a:avLst/>
          </a:prstGeom>
          <a:noFill/>
          <a:ln w="9525">
            <a:noFill/>
            <a:miter lim="800000"/>
            <a:headEnd/>
            <a:tailEnd/>
          </a:ln>
        </p:spPr>
        <p:txBody>
          <a:bodyPr>
            <a:spAutoFit/>
          </a:bodyPr>
          <a:lstStyle/>
          <a:p>
            <a:pPr defTabSz="3395663">
              <a:spcBef>
                <a:spcPct val="50000"/>
              </a:spcBef>
            </a:pPr>
            <a:r>
              <a:rPr lang="en-US" sz="4000"/>
              <a:t>Petrography</a:t>
            </a:r>
          </a:p>
        </p:txBody>
      </p:sp>
      <p:pic>
        <p:nvPicPr>
          <p:cNvPr id="13324" name="Picture 16" descr="10DM70303B.jpg"/>
          <p:cNvPicPr>
            <a:picLocks noChangeAspect="1"/>
          </p:cNvPicPr>
          <p:nvPr/>
        </p:nvPicPr>
        <p:blipFill>
          <a:blip r:embed="rId2"/>
          <a:srcRect/>
          <a:stretch>
            <a:fillRect/>
          </a:stretch>
        </p:blipFill>
        <p:spPr bwMode="auto">
          <a:xfrm>
            <a:off x="18542000" y="4114800"/>
            <a:ext cx="3759200" cy="2819400"/>
          </a:xfrm>
          <a:prstGeom prst="rect">
            <a:avLst/>
          </a:prstGeom>
          <a:noFill/>
          <a:ln w="9525">
            <a:noFill/>
            <a:miter lim="800000"/>
            <a:headEnd/>
            <a:tailEnd/>
          </a:ln>
        </p:spPr>
      </p:pic>
      <p:pic>
        <p:nvPicPr>
          <p:cNvPr id="13325" name="Picture 17" descr="10PM71303A.jpg"/>
          <p:cNvPicPr>
            <a:picLocks noChangeAspect="1"/>
          </p:cNvPicPr>
          <p:nvPr/>
        </p:nvPicPr>
        <p:blipFill>
          <a:blip r:embed="rId3"/>
          <a:srcRect/>
          <a:stretch>
            <a:fillRect/>
          </a:stretch>
        </p:blipFill>
        <p:spPr bwMode="auto">
          <a:xfrm>
            <a:off x="14401800" y="4114800"/>
            <a:ext cx="3784600" cy="2838450"/>
          </a:xfrm>
          <a:prstGeom prst="rect">
            <a:avLst/>
          </a:prstGeom>
          <a:noFill/>
          <a:ln w="9525">
            <a:noFill/>
            <a:miter lim="800000"/>
            <a:headEnd/>
            <a:tailEnd/>
          </a:ln>
        </p:spPr>
      </p:pic>
      <p:pic>
        <p:nvPicPr>
          <p:cNvPr id="13326" name="Picture 18" descr="10PM71901B.jpg"/>
          <p:cNvPicPr>
            <a:picLocks noChangeAspect="1"/>
          </p:cNvPicPr>
          <p:nvPr/>
        </p:nvPicPr>
        <p:blipFill>
          <a:blip r:embed="rId4"/>
          <a:srcRect/>
          <a:stretch>
            <a:fillRect/>
          </a:stretch>
        </p:blipFill>
        <p:spPr bwMode="auto">
          <a:xfrm>
            <a:off x="14325600" y="8458200"/>
            <a:ext cx="3886200" cy="2914650"/>
          </a:xfrm>
          <a:prstGeom prst="rect">
            <a:avLst/>
          </a:prstGeom>
          <a:noFill/>
          <a:ln w="9525">
            <a:noFill/>
            <a:miter lim="800000"/>
            <a:headEnd/>
            <a:tailEnd/>
          </a:ln>
        </p:spPr>
      </p:pic>
      <p:pic>
        <p:nvPicPr>
          <p:cNvPr id="13327" name="Picture 19" descr="IMG_2213.JPG"/>
          <p:cNvPicPr>
            <a:picLocks noChangeAspect="1"/>
          </p:cNvPicPr>
          <p:nvPr/>
        </p:nvPicPr>
        <p:blipFill>
          <a:blip r:embed="rId5"/>
          <a:srcRect/>
          <a:stretch>
            <a:fillRect/>
          </a:stretch>
        </p:blipFill>
        <p:spPr bwMode="auto">
          <a:xfrm>
            <a:off x="1920875" y="14325600"/>
            <a:ext cx="4022725" cy="3017838"/>
          </a:xfrm>
          <a:prstGeom prst="rect">
            <a:avLst/>
          </a:prstGeom>
          <a:noFill/>
          <a:ln w="9525">
            <a:noFill/>
            <a:miter lim="800000"/>
            <a:headEnd/>
            <a:tailEnd/>
          </a:ln>
        </p:spPr>
      </p:pic>
      <p:pic>
        <p:nvPicPr>
          <p:cNvPr id="13328" name="Picture 20" descr="La:Nb nl.png"/>
          <p:cNvPicPr>
            <a:picLocks noChangeAspect="1"/>
          </p:cNvPicPr>
          <p:nvPr/>
        </p:nvPicPr>
        <p:blipFill>
          <a:blip r:embed="rId6"/>
          <a:srcRect/>
          <a:stretch>
            <a:fillRect/>
          </a:stretch>
        </p:blipFill>
        <p:spPr bwMode="auto">
          <a:xfrm>
            <a:off x="26289000" y="4114800"/>
            <a:ext cx="3613150" cy="2438400"/>
          </a:xfrm>
          <a:prstGeom prst="rect">
            <a:avLst/>
          </a:prstGeom>
          <a:noFill/>
          <a:ln w="9525">
            <a:noFill/>
            <a:miter lim="800000"/>
            <a:headEnd/>
            <a:tailEnd/>
          </a:ln>
        </p:spPr>
      </p:pic>
      <p:pic>
        <p:nvPicPr>
          <p:cNvPr id="13329" name="Picture 21" descr="Discrim-Basalt.png"/>
          <p:cNvPicPr>
            <a:picLocks noChangeAspect="1"/>
          </p:cNvPicPr>
          <p:nvPr/>
        </p:nvPicPr>
        <p:blipFill>
          <a:blip r:embed="rId7"/>
          <a:srcRect/>
          <a:stretch>
            <a:fillRect/>
          </a:stretch>
        </p:blipFill>
        <p:spPr bwMode="auto">
          <a:xfrm>
            <a:off x="26441400" y="8763000"/>
            <a:ext cx="3532188" cy="2895600"/>
          </a:xfrm>
          <a:prstGeom prst="rect">
            <a:avLst/>
          </a:prstGeom>
          <a:noFill/>
          <a:ln w="9525">
            <a:noFill/>
            <a:miter lim="800000"/>
            <a:headEnd/>
            <a:tailEnd/>
          </a:ln>
        </p:spPr>
      </p:pic>
      <p:pic>
        <p:nvPicPr>
          <p:cNvPr id="13330" name="Picture 23" descr="NNM.png"/>
          <p:cNvPicPr>
            <a:picLocks noChangeAspect="1"/>
          </p:cNvPicPr>
          <p:nvPr/>
        </p:nvPicPr>
        <p:blipFill>
          <a:blip r:embed="rId8"/>
          <a:srcRect/>
          <a:stretch>
            <a:fillRect/>
          </a:stretch>
        </p:blipFill>
        <p:spPr bwMode="auto">
          <a:xfrm>
            <a:off x="22479000" y="4114800"/>
            <a:ext cx="3529013" cy="2438400"/>
          </a:xfrm>
          <a:prstGeom prst="rect">
            <a:avLst/>
          </a:prstGeom>
          <a:noFill/>
          <a:ln w="9525">
            <a:noFill/>
            <a:miter lim="800000"/>
            <a:headEnd/>
            <a:tailEnd/>
          </a:ln>
        </p:spPr>
      </p:pic>
      <p:sp>
        <p:nvSpPr>
          <p:cNvPr id="13331" name="TextBox 25"/>
          <p:cNvSpPr txBox="1">
            <a:spLocks noChangeArrowheads="1"/>
          </p:cNvSpPr>
          <p:nvPr/>
        </p:nvSpPr>
        <p:spPr bwMode="auto">
          <a:xfrm>
            <a:off x="14401800" y="7010400"/>
            <a:ext cx="3733800" cy="1006475"/>
          </a:xfrm>
          <a:prstGeom prst="rect">
            <a:avLst/>
          </a:prstGeom>
          <a:solidFill>
            <a:schemeClr val="bg1"/>
          </a:solidFill>
          <a:ln w="25400" algn="ctr">
            <a:noFill/>
            <a:miter lim="800000"/>
            <a:headEnd/>
            <a:tailEnd/>
          </a:ln>
        </p:spPr>
        <p:txBody>
          <a:bodyPr>
            <a:spAutoFit/>
          </a:bodyPr>
          <a:lstStyle/>
          <a:p>
            <a:r>
              <a:rPr lang="en-US" sz="2000">
                <a:solidFill>
                  <a:srgbClr val="000000"/>
                </a:solidFill>
              </a:rPr>
              <a:t>10-PM-7-13-03: Amphibolite with hornblende and biotite grains that define foliation.   </a:t>
            </a:r>
          </a:p>
        </p:txBody>
      </p:sp>
      <p:sp>
        <p:nvSpPr>
          <p:cNvPr id="13332" name="TextBox 26"/>
          <p:cNvSpPr txBox="1">
            <a:spLocks noChangeArrowheads="1"/>
          </p:cNvSpPr>
          <p:nvPr/>
        </p:nvSpPr>
        <p:spPr bwMode="auto">
          <a:xfrm>
            <a:off x="18592800" y="7010400"/>
            <a:ext cx="3733800" cy="1006475"/>
          </a:xfrm>
          <a:prstGeom prst="rect">
            <a:avLst/>
          </a:prstGeom>
          <a:solidFill>
            <a:schemeClr val="bg1"/>
          </a:solidFill>
          <a:ln w="25400" algn="ctr">
            <a:noFill/>
            <a:miter lim="800000"/>
            <a:headEnd/>
            <a:tailEnd/>
          </a:ln>
        </p:spPr>
        <p:txBody>
          <a:bodyPr>
            <a:spAutoFit/>
          </a:bodyPr>
          <a:lstStyle/>
          <a:p>
            <a:r>
              <a:rPr lang="en-US" sz="2000">
                <a:solidFill>
                  <a:srgbClr val="000000"/>
                </a:solidFill>
              </a:rPr>
              <a:t>10-DM-7-03-03: Textural equilibrium of hornblende, epidote, and biotite</a:t>
            </a:r>
          </a:p>
        </p:txBody>
      </p:sp>
      <p:sp>
        <p:nvSpPr>
          <p:cNvPr id="13333" name="TextBox 27"/>
          <p:cNvSpPr txBox="1">
            <a:spLocks noChangeArrowheads="1"/>
          </p:cNvSpPr>
          <p:nvPr/>
        </p:nvSpPr>
        <p:spPr bwMode="auto">
          <a:xfrm>
            <a:off x="14325600" y="11460163"/>
            <a:ext cx="3505200" cy="1616075"/>
          </a:xfrm>
          <a:prstGeom prst="rect">
            <a:avLst/>
          </a:prstGeom>
          <a:solidFill>
            <a:schemeClr val="bg1"/>
          </a:solidFill>
          <a:ln w="25400" algn="ctr">
            <a:noFill/>
            <a:miter lim="800000"/>
            <a:headEnd/>
            <a:tailEnd/>
          </a:ln>
        </p:spPr>
        <p:txBody>
          <a:bodyPr>
            <a:spAutoFit/>
          </a:bodyPr>
          <a:lstStyle/>
          <a:p>
            <a:pPr algn="ctr"/>
            <a:r>
              <a:rPr lang="en-US" sz="2000">
                <a:solidFill>
                  <a:srgbClr val="000000"/>
                </a:solidFill>
              </a:rPr>
              <a:t>10-PM-7-19-04: Augite grains with reaction rims of hornblende.  This is a metamorphic overprint on the igneous clinopyroxene.</a:t>
            </a:r>
          </a:p>
        </p:txBody>
      </p:sp>
      <p:sp>
        <p:nvSpPr>
          <p:cNvPr id="29" name="TextBox 28"/>
          <p:cNvSpPr txBox="1"/>
          <p:nvPr/>
        </p:nvSpPr>
        <p:spPr>
          <a:xfrm>
            <a:off x="23088600" y="6477000"/>
            <a:ext cx="3048000" cy="2246313"/>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dirty="0">
                <a:solidFill>
                  <a:srgbClr val="000000"/>
                </a:solidFill>
                <a:ea typeface="ＭＳ Ｐゴシック" pitchFamily="-107" charset="-128"/>
              </a:rPr>
              <a:t>Discrimination diagram plotting total alkali vs. SiO</a:t>
            </a:r>
            <a:r>
              <a:rPr lang="en-US" sz="2000" baseline="-25000" dirty="0">
                <a:solidFill>
                  <a:srgbClr val="000000"/>
                </a:solidFill>
                <a:ea typeface="ＭＳ Ｐゴシック" pitchFamily="-107" charset="-128"/>
              </a:rPr>
              <a:t>2.</a:t>
            </a:r>
            <a:r>
              <a:rPr lang="en-US" sz="2000" dirty="0">
                <a:solidFill>
                  <a:srgbClr val="000000"/>
                </a:solidFill>
                <a:ea typeface="ＭＳ Ｐゴシック" pitchFamily="-107" charset="-128"/>
              </a:rPr>
              <a:t> Samples plot in the basalt, basaltic </a:t>
            </a:r>
            <a:r>
              <a:rPr lang="en-US" sz="2000" dirty="0" err="1">
                <a:solidFill>
                  <a:srgbClr val="000000"/>
                </a:solidFill>
                <a:ea typeface="ＭＳ Ｐゴシック" pitchFamily="-107" charset="-128"/>
              </a:rPr>
              <a:t>andesite</a:t>
            </a:r>
            <a:r>
              <a:rPr lang="en-US" sz="2000" dirty="0">
                <a:solidFill>
                  <a:srgbClr val="000000"/>
                </a:solidFill>
                <a:ea typeface="ＭＳ Ｐゴシック" pitchFamily="-107" charset="-128"/>
              </a:rPr>
              <a:t>, and </a:t>
            </a:r>
            <a:r>
              <a:rPr lang="en-US" sz="2000" dirty="0" err="1">
                <a:solidFill>
                  <a:srgbClr val="000000"/>
                </a:solidFill>
                <a:ea typeface="ＭＳ Ｐゴシック" pitchFamily="-107" charset="-128"/>
              </a:rPr>
              <a:t>andesite</a:t>
            </a:r>
            <a:r>
              <a:rPr lang="en-US" sz="2000" dirty="0">
                <a:solidFill>
                  <a:srgbClr val="000000"/>
                </a:solidFill>
                <a:ea typeface="ＭＳ Ｐゴシック" pitchFamily="-107" charset="-128"/>
              </a:rPr>
              <a:t> range. This range is similar to the LLMC.</a:t>
            </a:r>
          </a:p>
        </p:txBody>
      </p:sp>
      <p:sp>
        <p:nvSpPr>
          <p:cNvPr id="30" name="TextBox 29"/>
          <p:cNvSpPr txBox="1"/>
          <p:nvPr/>
        </p:nvSpPr>
        <p:spPr>
          <a:xfrm>
            <a:off x="30403800" y="3733800"/>
            <a:ext cx="4876800" cy="3846513"/>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lgn="ctr" defTabSz="1879600">
              <a:defRPr/>
            </a:pPr>
            <a:r>
              <a:rPr lang="en-US" sz="2400" u="sng" dirty="0">
                <a:solidFill>
                  <a:srgbClr val="000000"/>
                </a:solidFill>
                <a:ea typeface="ＭＳ Ｐゴシック" charset="-128"/>
                <a:cs typeface="ＭＳ Ｐゴシック" charset="-128"/>
              </a:rPr>
              <a:t>Pb</a:t>
            </a:r>
            <a:r>
              <a:rPr lang="en-US" sz="2400" u="sng" baseline="30000" dirty="0">
                <a:solidFill>
                  <a:srgbClr val="000000"/>
                </a:solidFill>
                <a:ea typeface="ＭＳ Ｐゴシック" charset="-128"/>
                <a:cs typeface="ＭＳ Ｐゴシック" charset="-128"/>
              </a:rPr>
              <a:t>207</a:t>
            </a:r>
            <a:r>
              <a:rPr lang="en-US" sz="2400" u="sng" dirty="0">
                <a:solidFill>
                  <a:srgbClr val="000000"/>
                </a:solidFill>
                <a:ea typeface="ＭＳ Ｐゴシック" charset="-128"/>
                <a:cs typeface="ＭＳ Ｐゴシック" charset="-128"/>
              </a:rPr>
              <a:t>/Pb</a:t>
            </a:r>
            <a:r>
              <a:rPr lang="en-US" sz="2400" u="sng" baseline="30000" dirty="0">
                <a:solidFill>
                  <a:srgbClr val="000000"/>
                </a:solidFill>
                <a:ea typeface="ＭＳ Ｐゴシック" charset="-128"/>
                <a:cs typeface="ＭＳ Ｐゴシック" charset="-128"/>
              </a:rPr>
              <a:t>206</a:t>
            </a:r>
            <a:r>
              <a:rPr lang="en-US" sz="2400" u="sng" dirty="0">
                <a:solidFill>
                  <a:srgbClr val="000000"/>
                </a:solidFill>
                <a:ea typeface="ＭＳ Ｐゴシック" charset="-128"/>
                <a:cs typeface="ＭＳ Ｐゴシック" charset="-128"/>
              </a:rPr>
              <a:t> LA-ICP-MS Age Date</a:t>
            </a:r>
          </a:p>
          <a:p>
            <a:pPr defTabSz="1879600">
              <a:buFont typeface="Arial" charset="0"/>
              <a:buChar char="•"/>
              <a:defRPr/>
            </a:pPr>
            <a:r>
              <a:rPr lang="en-US" sz="2000" dirty="0">
                <a:solidFill>
                  <a:srgbClr val="000000"/>
                </a:solidFill>
                <a:ea typeface="ＭＳ Ｐゴシック" charset="-128"/>
                <a:cs typeface="ＭＳ Ｐゴシック" charset="-128"/>
              </a:rPr>
              <a:t>Age was obtained for Hornblende Diorite Body from Garnet Hill to determine its temporal relationship to the Quartz </a:t>
            </a:r>
            <a:r>
              <a:rPr lang="en-US" sz="2000" dirty="0" err="1">
                <a:solidFill>
                  <a:srgbClr val="000000"/>
                </a:solidFill>
                <a:ea typeface="ＭＳ Ｐゴシック" charset="-128"/>
                <a:cs typeface="ＭＳ Ｐゴシック" charset="-128"/>
              </a:rPr>
              <a:t>Monzonite</a:t>
            </a:r>
            <a:r>
              <a:rPr lang="en-US" sz="2000" dirty="0">
                <a:solidFill>
                  <a:srgbClr val="000000"/>
                </a:solidFill>
                <a:ea typeface="ＭＳ Ｐゴシック" charset="-128"/>
                <a:cs typeface="ＭＳ Ｐゴシック" charset="-128"/>
              </a:rPr>
              <a:t> stocks</a:t>
            </a:r>
          </a:p>
          <a:p>
            <a:pPr defTabSz="1879600">
              <a:buFont typeface="Arial" charset="0"/>
              <a:buChar char="•"/>
              <a:defRPr/>
            </a:pPr>
            <a:r>
              <a:rPr lang="en-US" sz="2000" dirty="0">
                <a:solidFill>
                  <a:srgbClr val="000000"/>
                </a:solidFill>
                <a:ea typeface="ＭＳ Ｐゴシック" charset="-128"/>
                <a:cs typeface="ＭＳ Ｐゴシック" charset="-128"/>
              </a:rPr>
              <a:t>Pb</a:t>
            </a:r>
            <a:r>
              <a:rPr lang="en-US" sz="2000" baseline="30000" dirty="0">
                <a:solidFill>
                  <a:srgbClr val="000000"/>
                </a:solidFill>
                <a:ea typeface="ＭＳ Ｐゴシック" charset="-128"/>
                <a:cs typeface="ＭＳ Ｐゴシック" charset="-128"/>
              </a:rPr>
              <a:t>207</a:t>
            </a:r>
            <a:r>
              <a:rPr lang="en-US" sz="2000" dirty="0">
                <a:solidFill>
                  <a:srgbClr val="000000"/>
                </a:solidFill>
                <a:ea typeface="ＭＳ Ｐゴシック" charset="-128"/>
                <a:cs typeface="ＭＳ Ｐゴシック" charset="-128"/>
              </a:rPr>
              <a:t>/Pb</a:t>
            </a:r>
            <a:r>
              <a:rPr lang="en-US" sz="2000" baseline="30000" dirty="0">
                <a:solidFill>
                  <a:srgbClr val="000000"/>
                </a:solidFill>
                <a:ea typeface="ＭＳ Ｐゴシック" charset="-128"/>
                <a:cs typeface="ＭＳ Ｐゴシック" charset="-128"/>
              </a:rPr>
              <a:t>206</a:t>
            </a:r>
            <a:r>
              <a:rPr lang="en-US" sz="2000" dirty="0">
                <a:solidFill>
                  <a:srgbClr val="000000"/>
                </a:solidFill>
                <a:ea typeface="ＭＳ Ｐゴシック" charset="-128"/>
                <a:cs typeface="ＭＳ Ｐゴシック" charset="-128"/>
              </a:rPr>
              <a:t> ratios were used to determine the age of zircons contained within the rock using Laser Ablation Inductively Coupled Mass Spectrometry (LA-ICP-MS)</a:t>
            </a:r>
          </a:p>
          <a:p>
            <a:pPr defTabSz="1879600">
              <a:buFont typeface="Arial" charset="0"/>
              <a:buChar char="•"/>
              <a:defRPr/>
            </a:pPr>
            <a:r>
              <a:rPr lang="en-US" sz="2000" dirty="0">
                <a:solidFill>
                  <a:srgbClr val="000000"/>
                </a:solidFill>
                <a:ea typeface="ＭＳ Ｐゴシック" charset="-128"/>
                <a:cs typeface="ＭＳ Ｐゴシック" charset="-128"/>
              </a:rPr>
              <a:t>10-PM-7-14-01: 2.815 ± 0.009 </a:t>
            </a:r>
            <a:r>
              <a:rPr lang="en-US" sz="2000" dirty="0" err="1">
                <a:solidFill>
                  <a:srgbClr val="000000"/>
                </a:solidFill>
                <a:ea typeface="ＭＳ Ｐゴシック" charset="-128"/>
                <a:cs typeface="ＭＳ Ｐゴシック" charset="-128"/>
              </a:rPr>
              <a:t>Ga</a:t>
            </a:r>
            <a:r>
              <a:rPr lang="en-US" sz="2000" dirty="0">
                <a:solidFill>
                  <a:srgbClr val="000000"/>
                </a:solidFill>
                <a:ea typeface="ＭＳ Ｐゴシック" charset="-128"/>
                <a:cs typeface="ＭＳ Ｐゴシック" charset="-128"/>
              </a:rPr>
              <a:t> (2σ)</a:t>
            </a:r>
          </a:p>
          <a:p>
            <a:pPr defTabSz="1879600">
              <a:buFont typeface="Arial" charset="0"/>
              <a:buChar char="•"/>
              <a:defRPr/>
            </a:pPr>
            <a:r>
              <a:rPr lang="en-US" sz="2000" dirty="0">
                <a:solidFill>
                  <a:srgbClr val="000000"/>
                </a:solidFill>
                <a:ea typeface="ＭＳ Ｐゴシック" charset="-128"/>
                <a:cs typeface="ＭＳ Ｐゴシック" charset="-128"/>
              </a:rPr>
              <a:t>10-DM-7-03-03: 2.798 ± 0.004 </a:t>
            </a:r>
            <a:r>
              <a:rPr lang="en-US" sz="2000" dirty="0" err="1">
                <a:solidFill>
                  <a:srgbClr val="000000"/>
                </a:solidFill>
                <a:ea typeface="ＭＳ Ｐゴシック" charset="-128"/>
                <a:cs typeface="ＭＳ Ｐゴシック" charset="-128"/>
              </a:rPr>
              <a:t>Ga</a:t>
            </a:r>
            <a:r>
              <a:rPr lang="en-US" sz="2000" dirty="0">
                <a:solidFill>
                  <a:srgbClr val="000000"/>
                </a:solidFill>
                <a:ea typeface="ＭＳ Ｐゴシック" charset="-128"/>
                <a:cs typeface="ＭＳ Ｐゴシック" charset="-128"/>
              </a:rPr>
              <a:t> (2σ)</a:t>
            </a:r>
          </a:p>
        </p:txBody>
      </p:sp>
      <p:sp>
        <p:nvSpPr>
          <p:cNvPr id="34" name="TextBox 33"/>
          <p:cNvSpPr txBox="1"/>
          <p:nvPr/>
        </p:nvSpPr>
        <p:spPr>
          <a:xfrm>
            <a:off x="26746200" y="6477000"/>
            <a:ext cx="3200400" cy="2251075"/>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2000">
                <a:solidFill>
                  <a:srgbClr val="000000"/>
                </a:solidFill>
                <a:ea typeface="ＭＳ Ｐゴシック" pitchFamily="-107" charset="-128"/>
              </a:rPr>
              <a:t>La/Nb vs. SiO</a:t>
            </a:r>
            <a:r>
              <a:rPr lang="en-US" sz="2000" baseline="-25000">
                <a:solidFill>
                  <a:srgbClr val="000000"/>
                </a:solidFill>
                <a:ea typeface="ＭＳ Ｐゴシック" pitchFamily="-107" charset="-128"/>
              </a:rPr>
              <a:t>2</a:t>
            </a:r>
            <a:r>
              <a:rPr lang="en-US" sz="2000">
                <a:solidFill>
                  <a:srgbClr val="000000"/>
                </a:solidFill>
                <a:ea typeface="ＭＳ Ｐゴシック" pitchFamily="-107" charset="-128"/>
              </a:rPr>
              <a:t>: La/Nb ratios show depletion of Nb, which is indicatve of subduction related processes.  La &amp; Nb are both HFSE (relatively immobile)</a:t>
            </a:r>
          </a:p>
        </p:txBody>
      </p:sp>
      <p:sp>
        <p:nvSpPr>
          <p:cNvPr id="13337" name="Text Box 4"/>
          <p:cNvSpPr txBox="1">
            <a:spLocks noChangeArrowheads="1"/>
          </p:cNvSpPr>
          <p:nvPr/>
        </p:nvSpPr>
        <p:spPr bwMode="auto">
          <a:xfrm>
            <a:off x="44450" y="3005138"/>
            <a:ext cx="8763000" cy="706437"/>
          </a:xfrm>
          <a:prstGeom prst="rect">
            <a:avLst/>
          </a:prstGeom>
          <a:noFill/>
          <a:ln w="9525">
            <a:noFill/>
            <a:miter lim="800000"/>
            <a:headEnd/>
            <a:tailEnd/>
          </a:ln>
        </p:spPr>
        <p:txBody>
          <a:bodyPr>
            <a:spAutoFit/>
          </a:bodyPr>
          <a:lstStyle/>
          <a:p>
            <a:pPr defTabSz="3395663">
              <a:spcBef>
                <a:spcPct val="50000"/>
              </a:spcBef>
            </a:pPr>
            <a:r>
              <a:rPr lang="en-US" sz="4000"/>
              <a:t>Introduction and Scientific Rationale</a:t>
            </a:r>
          </a:p>
        </p:txBody>
      </p:sp>
      <p:sp>
        <p:nvSpPr>
          <p:cNvPr id="13338" name="Text Box 9"/>
          <p:cNvSpPr txBox="1">
            <a:spLocks noChangeArrowheads="1"/>
          </p:cNvSpPr>
          <p:nvPr/>
        </p:nvSpPr>
        <p:spPr bwMode="auto">
          <a:xfrm>
            <a:off x="35890200" y="14554200"/>
            <a:ext cx="4664075" cy="708025"/>
          </a:xfrm>
          <a:prstGeom prst="rect">
            <a:avLst/>
          </a:prstGeom>
          <a:noFill/>
          <a:ln w="9525">
            <a:noFill/>
            <a:miter lim="800000"/>
            <a:headEnd/>
            <a:tailEnd/>
          </a:ln>
        </p:spPr>
        <p:txBody>
          <a:bodyPr>
            <a:spAutoFit/>
          </a:bodyPr>
          <a:lstStyle/>
          <a:p>
            <a:pPr algn="ctr" defTabSz="3395663">
              <a:spcBef>
                <a:spcPct val="50000"/>
              </a:spcBef>
            </a:pPr>
            <a:r>
              <a:rPr lang="en-US" sz="4000"/>
              <a:t>Acknowledgements</a:t>
            </a:r>
          </a:p>
        </p:txBody>
      </p:sp>
      <p:sp>
        <p:nvSpPr>
          <p:cNvPr id="13339" name="TextBox 34"/>
          <p:cNvSpPr txBox="1">
            <a:spLocks noChangeArrowheads="1"/>
          </p:cNvSpPr>
          <p:nvPr/>
        </p:nvSpPr>
        <p:spPr bwMode="auto">
          <a:xfrm>
            <a:off x="0" y="3657600"/>
            <a:ext cx="7848600" cy="4894263"/>
          </a:xfrm>
          <a:prstGeom prst="rect">
            <a:avLst/>
          </a:prstGeom>
          <a:solidFill>
            <a:schemeClr val="bg1"/>
          </a:solidFill>
          <a:ln w="25400" algn="ctr">
            <a:noFill/>
            <a:miter lim="800000"/>
            <a:headEnd/>
            <a:tailEnd/>
          </a:ln>
        </p:spPr>
        <p:txBody>
          <a:bodyPr>
            <a:spAutoFit/>
          </a:bodyPr>
          <a:lstStyle/>
          <a:p>
            <a:r>
              <a:rPr lang="en-US" sz="2400">
                <a:solidFill>
                  <a:srgbClr val="000000"/>
                </a:solidFill>
              </a:rPr>
              <a:t>Mafic and Intermediate igneous rocks are exposed throughout northern Yellowstone National Park.  These were briefly described and mapped by Casella et al. (1988) as amphibolites, hornblende diorites, and metagabbros scattered throughout the study area in small, isolated patches.  The purpose of this study is to:</a:t>
            </a:r>
          </a:p>
          <a:p>
            <a:pPr>
              <a:buFontTx/>
              <a:buChar char="•"/>
            </a:pPr>
            <a:r>
              <a:rPr lang="en-US" sz="2400">
                <a:solidFill>
                  <a:srgbClr val="000000"/>
                </a:solidFill>
              </a:rPr>
              <a:t>  Describe the field relations, petrology and petrography of the mafic plutons in the study area,</a:t>
            </a:r>
          </a:p>
          <a:p>
            <a:pPr>
              <a:buFontTx/>
              <a:buChar char="•"/>
            </a:pPr>
            <a:r>
              <a:rPr lang="en-US" sz="2400">
                <a:solidFill>
                  <a:srgbClr val="000000"/>
                </a:solidFill>
              </a:rPr>
              <a:t>  Characterize the geochemistry of this suite of rocks and determine the age(s) of crystallization, and,</a:t>
            </a:r>
          </a:p>
          <a:p>
            <a:pPr>
              <a:buFontTx/>
              <a:buChar char="•"/>
            </a:pPr>
            <a:r>
              <a:rPr lang="en-US" sz="2400">
                <a:solidFill>
                  <a:srgbClr val="000000"/>
                </a:solidFill>
              </a:rPr>
              <a:t>Use these data to interpret the petrogenetic processes, tectonic setting and role in the evolution of this Archean continental crust.  </a:t>
            </a:r>
          </a:p>
        </p:txBody>
      </p:sp>
      <p:pic>
        <p:nvPicPr>
          <p:cNvPr id="13340" name="Picture 35" descr="casella_map_base.jpg"/>
          <p:cNvPicPr>
            <a:picLocks noChangeAspect="1"/>
          </p:cNvPicPr>
          <p:nvPr/>
        </p:nvPicPr>
        <p:blipFill>
          <a:blip r:embed="rId9"/>
          <a:srcRect l="1175" t="13432" r="1175" b="859"/>
          <a:stretch>
            <a:fillRect/>
          </a:stretch>
        </p:blipFill>
        <p:spPr bwMode="auto">
          <a:xfrm>
            <a:off x="365125" y="8594725"/>
            <a:ext cx="7499350" cy="4938713"/>
          </a:xfrm>
          <a:prstGeom prst="rect">
            <a:avLst/>
          </a:prstGeom>
          <a:noFill/>
          <a:ln w="9525">
            <a:noFill/>
            <a:miter lim="800000"/>
            <a:headEnd/>
            <a:tailEnd/>
          </a:ln>
        </p:spPr>
      </p:pic>
      <p:pic>
        <p:nvPicPr>
          <p:cNvPr id="13341" name="Picture 39" descr="PatPM715-01.jpg"/>
          <p:cNvPicPr>
            <a:picLocks noChangeAspect="1"/>
          </p:cNvPicPr>
          <p:nvPr/>
        </p:nvPicPr>
        <p:blipFill>
          <a:blip r:embed="rId10"/>
          <a:srcRect/>
          <a:stretch>
            <a:fillRect/>
          </a:stretch>
        </p:blipFill>
        <p:spPr bwMode="auto">
          <a:xfrm>
            <a:off x="18516600" y="8458200"/>
            <a:ext cx="3886200" cy="2914650"/>
          </a:xfrm>
          <a:prstGeom prst="rect">
            <a:avLst/>
          </a:prstGeom>
          <a:noFill/>
          <a:ln w="9525">
            <a:noFill/>
            <a:miter lim="800000"/>
            <a:headEnd/>
            <a:tailEnd/>
          </a:ln>
        </p:spPr>
      </p:pic>
      <p:sp>
        <p:nvSpPr>
          <p:cNvPr id="13342" name="TextBox 40"/>
          <p:cNvSpPr txBox="1">
            <a:spLocks noChangeArrowheads="1"/>
          </p:cNvSpPr>
          <p:nvPr/>
        </p:nvSpPr>
        <p:spPr bwMode="auto">
          <a:xfrm>
            <a:off x="18653125" y="11522075"/>
            <a:ext cx="3581400" cy="1006475"/>
          </a:xfrm>
          <a:prstGeom prst="rect">
            <a:avLst/>
          </a:prstGeom>
          <a:solidFill>
            <a:schemeClr val="bg1"/>
          </a:solidFill>
          <a:ln w="25400" algn="ctr">
            <a:noFill/>
            <a:miter lim="800000"/>
            <a:headEnd/>
            <a:tailEnd/>
          </a:ln>
        </p:spPr>
        <p:txBody>
          <a:bodyPr>
            <a:spAutoFit/>
          </a:bodyPr>
          <a:lstStyle/>
          <a:p>
            <a:r>
              <a:rPr lang="en-US" sz="2000">
                <a:solidFill>
                  <a:srgbClr val="000000"/>
                </a:solidFill>
              </a:rPr>
              <a:t>10-PM-7-15-01: Amphibole grains with tremolite cores and hornblende  rims.   </a:t>
            </a:r>
          </a:p>
        </p:txBody>
      </p:sp>
      <p:sp>
        <p:nvSpPr>
          <p:cNvPr id="13343" name="TextBox 41"/>
          <p:cNvSpPr txBox="1">
            <a:spLocks noChangeArrowheads="1"/>
          </p:cNvSpPr>
          <p:nvPr/>
        </p:nvSpPr>
        <p:spPr bwMode="auto">
          <a:xfrm>
            <a:off x="8077200" y="3733800"/>
            <a:ext cx="6172200" cy="3378200"/>
          </a:xfrm>
          <a:prstGeom prst="rect">
            <a:avLst/>
          </a:prstGeom>
          <a:solidFill>
            <a:schemeClr val="bg1"/>
          </a:solidFill>
          <a:ln w="25400" algn="ctr">
            <a:noFill/>
            <a:miter lim="800000"/>
            <a:headEnd/>
            <a:tailEnd/>
          </a:ln>
        </p:spPr>
        <p:txBody>
          <a:bodyPr>
            <a:spAutoFit/>
          </a:bodyPr>
          <a:lstStyle/>
          <a:p>
            <a:r>
              <a:rPr lang="en-US" sz="2400">
                <a:solidFill>
                  <a:srgbClr val="000000"/>
                </a:solidFill>
              </a:rPr>
              <a:t>Many of these mafic bodies occur as sheets that cut regional foliation or as tens of meters-scale lenticular bodies that are generally conformable with foliation. On Garnet Hill, the mafic bodies occur in an injected migmatitic complex that cuts across, quartz monzonitic and tonalitic stocks and regionally metamorphosed pelitic schists.</a:t>
            </a:r>
          </a:p>
        </p:txBody>
      </p:sp>
      <p:sp>
        <p:nvSpPr>
          <p:cNvPr id="43" name="TextBox 42"/>
          <p:cNvSpPr txBox="1"/>
          <p:nvPr/>
        </p:nvSpPr>
        <p:spPr>
          <a:xfrm>
            <a:off x="35661600" y="3962400"/>
            <a:ext cx="5486400" cy="8094663"/>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buFont typeface="Arial"/>
              <a:buChar char="•"/>
              <a:defRPr/>
            </a:pPr>
            <a:r>
              <a:rPr lang="en-US" sz="2000" dirty="0"/>
              <a:t>Samples can be split into 2 distinct geochemical groups: </a:t>
            </a:r>
            <a:r>
              <a:rPr lang="en-US" sz="2000" dirty="0" err="1"/>
              <a:t>Mafic</a:t>
            </a:r>
            <a:r>
              <a:rPr lang="en-US" sz="2000" dirty="0"/>
              <a:t> and Intermediate</a:t>
            </a:r>
          </a:p>
          <a:p>
            <a:pPr>
              <a:buFont typeface="Arial"/>
              <a:buChar char="•"/>
              <a:defRPr/>
            </a:pPr>
            <a:r>
              <a:rPr lang="en-US" sz="2000" dirty="0"/>
              <a:t>Petrography shows evidence of variable  retrograde and </a:t>
            </a:r>
            <a:r>
              <a:rPr lang="en-US" sz="2000" dirty="0" err="1"/>
              <a:t>prograde</a:t>
            </a:r>
            <a:r>
              <a:rPr lang="en-US" sz="2000" dirty="0"/>
              <a:t> metamorphism in the </a:t>
            </a:r>
            <a:r>
              <a:rPr lang="en-US" sz="2000" dirty="0" err="1"/>
              <a:t>epidote-amphibolite</a:t>
            </a:r>
            <a:r>
              <a:rPr lang="en-US" sz="2000" dirty="0"/>
              <a:t> and </a:t>
            </a:r>
            <a:r>
              <a:rPr lang="en-US" sz="2000" dirty="0" err="1"/>
              <a:t>amphibolite</a:t>
            </a:r>
            <a:r>
              <a:rPr lang="en-US" sz="2000" dirty="0"/>
              <a:t> </a:t>
            </a:r>
            <a:r>
              <a:rPr lang="en-US" sz="2000" dirty="0" err="1"/>
              <a:t>facies</a:t>
            </a:r>
            <a:endParaRPr lang="en-US" sz="2000" dirty="0"/>
          </a:p>
          <a:p>
            <a:pPr lvl="1">
              <a:buFont typeface="Arial"/>
              <a:buChar char="•"/>
              <a:defRPr/>
            </a:pPr>
            <a:r>
              <a:rPr lang="en-US" sz="2000" dirty="0"/>
              <a:t>Variable amounts of metamorphic fabric</a:t>
            </a:r>
          </a:p>
          <a:p>
            <a:pPr>
              <a:buFont typeface="Arial"/>
              <a:buChar char="•"/>
              <a:defRPr/>
            </a:pPr>
            <a:r>
              <a:rPr lang="en-US" sz="2000" dirty="0"/>
              <a:t>Generally characterized by calc-alkaline geochemistry</a:t>
            </a:r>
          </a:p>
          <a:p>
            <a:pPr lvl="1">
              <a:buFont typeface="Arial"/>
              <a:buChar char="•"/>
              <a:defRPr/>
            </a:pPr>
            <a:r>
              <a:rPr lang="en-US" sz="2000" dirty="0"/>
              <a:t>Indicative of a </a:t>
            </a:r>
            <a:r>
              <a:rPr lang="en-US" sz="2000" dirty="0" err="1"/>
              <a:t>subduction</a:t>
            </a:r>
            <a:r>
              <a:rPr lang="en-US" sz="2000" dirty="0"/>
              <a:t>-related origin</a:t>
            </a:r>
          </a:p>
          <a:p>
            <a:pPr>
              <a:buFont typeface="Arial"/>
              <a:buChar char="•"/>
              <a:defRPr/>
            </a:pPr>
            <a:r>
              <a:rPr lang="en-US" sz="2000" dirty="0"/>
              <a:t>Trace element geochemistry shows depletion of HFSE (La, Y, </a:t>
            </a:r>
            <a:r>
              <a:rPr lang="en-US" sz="2000" dirty="0" err="1"/>
              <a:t>Nb</a:t>
            </a:r>
            <a:r>
              <a:rPr lang="en-US" sz="2000" dirty="0"/>
              <a:t>)</a:t>
            </a:r>
          </a:p>
          <a:p>
            <a:pPr lvl="1">
              <a:buFont typeface="Arial"/>
              <a:buChar char="•"/>
              <a:defRPr/>
            </a:pPr>
            <a:r>
              <a:rPr lang="en-US" sz="2000" dirty="0"/>
              <a:t>Origins are in a </a:t>
            </a:r>
            <a:r>
              <a:rPr lang="en-US" sz="2000" dirty="0" err="1"/>
              <a:t>subduction</a:t>
            </a:r>
            <a:r>
              <a:rPr lang="en-US" sz="2000" dirty="0"/>
              <a:t>-tectonics setting</a:t>
            </a:r>
          </a:p>
          <a:p>
            <a:pPr lvl="2">
              <a:buFont typeface="Arial"/>
              <a:buChar char="•"/>
              <a:defRPr/>
            </a:pPr>
            <a:r>
              <a:rPr lang="en-US" sz="2000" dirty="0"/>
              <a:t>Continental Arc  </a:t>
            </a:r>
          </a:p>
          <a:p>
            <a:pPr lvl="2">
              <a:buFont typeface="Arial"/>
              <a:buChar char="•"/>
              <a:defRPr/>
            </a:pPr>
            <a:r>
              <a:rPr lang="en-US" sz="2000" dirty="0" err="1"/>
              <a:t>Nb</a:t>
            </a:r>
            <a:r>
              <a:rPr lang="en-US" sz="2000" dirty="0"/>
              <a:t> depletion indicates altered </a:t>
            </a:r>
            <a:r>
              <a:rPr lang="en-US" sz="2000" dirty="0" err="1"/>
              <a:t>subcontinental</a:t>
            </a:r>
            <a:r>
              <a:rPr lang="en-US" sz="2000" dirty="0"/>
              <a:t> mantle as the source</a:t>
            </a:r>
          </a:p>
          <a:p>
            <a:pPr>
              <a:buFont typeface="Arial"/>
              <a:buChar char="•"/>
              <a:defRPr/>
            </a:pPr>
            <a:r>
              <a:rPr lang="en-US" sz="2000" dirty="0"/>
              <a:t>Similar to the Long Lake Magmatic Complex (</a:t>
            </a:r>
            <a:r>
              <a:rPr lang="en-US" sz="2000" dirty="0" err="1"/>
              <a:t>cogenetic</a:t>
            </a:r>
            <a:r>
              <a:rPr lang="en-US" sz="2000" dirty="0"/>
              <a:t>) in mineralogy, geochemistry, and age (2.8-2.9 </a:t>
            </a:r>
            <a:r>
              <a:rPr lang="en-US" sz="2000" dirty="0" err="1"/>
              <a:t>Ga</a:t>
            </a:r>
            <a:r>
              <a:rPr lang="en-US" sz="2000" dirty="0"/>
              <a:t>)</a:t>
            </a:r>
          </a:p>
          <a:p>
            <a:pPr lvl="1">
              <a:buFont typeface="Arial"/>
              <a:buChar char="•"/>
              <a:defRPr/>
            </a:pPr>
            <a:r>
              <a:rPr lang="en-US" sz="2000" dirty="0"/>
              <a:t>Possibly a shallower crustal equivalent of LLMC</a:t>
            </a:r>
          </a:p>
          <a:p>
            <a:pPr>
              <a:buFont typeface="Arial"/>
              <a:buChar char="•"/>
              <a:defRPr/>
            </a:pPr>
            <a:r>
              <a:rPr lang="en-US" sz="2000" dirty="0"/>
              <a:t>Depth of Emplacement was 12-15 km based on </a:t>
            </a:r>
            <a:r>
              <a:rPr lang="en-US" sz="2000" dirty="0" err="1"/>
              <a:t>thermobarometry</a:t>
            </a:r>
            <a:r>
              <a:rPr lang="en-US" sz="2000" dirty="0"/>
              <a:t> of metamorphic assemblages in country rock (</a:t>
            </a:r>
            <a:r>
              <a:rPr lang="en-US" sz="2000" dirty="0" err="1"/>
              <a:t>metapelitic</a:t>
            </a:r>
            <a:r>
              <a:rPr lang="en-US" sz="2000" dirty="0"/>
              <a:t> </a:t>
            </a:r>
            <a:r>
              <a:rPr lang="en-US" sz="2000" dirty="0" err="1"/>
              <a:t>schists</a:t>
            </a:r>
            <a:r>
              <a:rPr lang="en-US" sz="2000" dirty="0"/>
              <a:t>)</a:t>
            </a:r>
          </a:p>
          <a:p>
            <a:pPr lvl="1">
              <a:buFont typeface="Arial"/>
              <a:buChar char="•"/>
              <a:defRPr/>
            </a:pPr>
            <a:endParaRPr lang="en-US" sz="2000" dirty="0"/>
          </a:p>
        </p:txBody>
      </p:sp>
      <p:sp>
        <p:nvSpPr>
          <p:cNvPr id="44" name="TextBox 43"/>
          <p:cNvSpPr txBox="1"/>
          <p:nvPr/>
        </p:nvSpPr>
        <p:spPr>
          <a:xfrm>
            <a:off x="22936200" y="11522075"/>
            <a:ext cx="3429000" cy="1930400"/>
          </a:xfrm>
          <a:prstGeom prst="rect">
            <a:avLst/>
          </a:prstGeom>
          <a:effectLst/>
        </p:spPr>
        <p:style>
          <a:lnRef idx="1">
            <a:schemeClr val="accent3"/>
          </a:lnRef>
          <a:fillRef idx="2">
            <a:schemeClr val="accent3"/>
          </a:fillRef>
          <a:effectRef idx="1">
            <a:schemeClr val="accent3"/>
          </a:effectRef>
          <a:fontRef idx="minor">
            <a:schemeClr val="dk1"/>
          </a:fontRef>
        </p:style>
        <p:txBody>
          <a:bodyPr>
            <a:spAutoFit/>
          </a:bodyPr>
          <a:lstStyle/>
          <a:p>
            <a:r>
              <a:rPr lang="en-US" sz="2000">
                <a:solidFill>
                  <a:srgbClr val="000000"/>
                </a:solidFill>
                <a:ea typeface="ＭＳ Ｐゴシック"/>
                <a:cs typeface="ＭＳ Ｐゴシック"/>
              </a:rPr>
              <a:t>MgO vs. SiO</a:t>
            </a:r>
            <a:r>
              <a:rPr lang="en-US" sz="2000" baseline="-25000">
                <a:solidFill>
                  <a:srgbClr val="000000"/>
                </a:solidFill>
                <a:ea typeface="ＭＳ Ｐゴシック"/>
                <a:cs typeface="ＭＳ Ｐゴシック"/>
              </a:rPr>
              <a:t>2</a:t>
            </a:r>
            <a:r>
              <a:rPr lang="en-US" sz="2000">
                <a:solidFill>
                  <a:srgbClr val="000000"/>
                </a:solidFill>
                <a:ea typeface="ＭＳ Ｐゴシック"/>
                <a:cs typeface="ＭＳ Ｐゴシック"/>
              </a:rPr>
              <a:t>: Harker Diagram showing a negative trend of MgO; fields of high and low-silica adakites are outlined; these are similar to  the LLMC, Beartooths, MT.</a:t>
            </a:r>
          </a:p>
        </p:txBody>
      </p:sp>
      <p:sp>
        <p:nvSpPr>
          <p:cNvPr id="45" name="TextBox 44"/>
          <p:cNvSpPr txBox="1"/>
          <p:nvPr/>
        </p:nvSpPr>
        <p:spPr>
          <a:xfrm>
            <a:off x="26746200" y="11628438"/>
            <a:ext cx="3200400" cy="1477962"/>
          </a:xfrm>
          <a:prstGeom prst="rect">
            <a:avLst/>
          </a:prstGeom>
          <a:ln>
            <a:noFill/>
          </a:ln>
        </p:spPr>
        <p:style>
          <a:lnRef idx="2">
            <a:schemeClr val="accent1"/>
          </a:lnRef>
          <a:fillRef idx="1">
            <a:schemeClr val="lt1"/>
          </a:fillRef>
          <a:effectRef idx="0">
            <a:schemeClr val="accent1"/>
          </a:effectRef>
          <a:fontRef idx="minor">
            <a:schemeClr val="dk1"/>
          </a:fontRef>
        </p:style>
        <p:txBody>
          <a:bodyPr>
            <a:spAutoFit/>
          </a:bodyPr>
          <a:lstStyle/>
          <a:p>
            <a:pPr>
              <a:defRPr/>
            </a:pPr>
            <a:r>
              <a:rPr lang="en-US" sz="1800" dirty="0">
                <a:solidFill>
                  <a:srgbClr val="000000"/>
                </a:solidFill>
                <a:ea typeface="ＭＳ Ｐゴシック" pitchFamily="-107" charset="-128"/>
              </a:rPr>
              <a:t>Discrimination Diagram using trace elements (La, Y, </a:t>
            </a:r>
            <a:r>
              <a:rPr lang="en-US" sz="1800" dirty="0" err="1">
                <a:solidFill>
                  <a:srgbClr val="000000"/>
                </a:solidFill>
                <a:ea typeface="ＭＳ Ｐゴシック" pitchFamily="-107" charset="-128"/>
              </a:rPr>
              <a:t>Nb</a:t>
            </a:r>
            <a:r>
              <a:rPr lang="en-US" sz="1800" dirty="0">
                <a:solidFill>
                  <a:srgbClr val="000000"/>
                </a:solidFill>
                <a:ea typeface="ＭＳ Ｐゴシック" pitchFamily="-107" charset="-128"/>
              </a:rPr>
              <a:t>) to show calc-alkaline chemistry, which is indicative of origin in a </a:t>
            </a:r>
            <a:r>
              <a:rPr lang="en-US" sz="1800" dirty="0" err="1">
                <a:solidFill>
                  <a:srgbClr val="000000"/>
                </a:solidFill>
                <a:ea typeface="ＭＳ Ｐゴシック" pitchFamily="-107" charset="-128"/>
              </a:rPr>
              <a:t>subduction</a:t>
            </a:r>
            <a:r>
              <a:rPr lang="en-US" sz="1800" dirty="0">
                <a:solidFill>
                  <a:srgbClr val="000000"/>
                </a:solidFill>
                <a:ea typeface="ＭＳ Ｐゴシック" pitchFamily="-107" charset="-128"/>
              </a:rPr>
              <a:t> environment </a:t>
            </a:r>
          </a:p>
        </p:txBody>
      </p:sp>
      <p:grpSp>
        <p:nvGrpSpPr>
          <p:cNvPr id="13347" name="Group 347"/>
          <p:cNvGrpSpPr>
            <a:grpSpLocks/>
          </p:cNvGrpSpPr>
          <p:nvPr/>
        </p:nvGrpSpPr>
        <p:grpSpPr bwMode="auto">
          <a:xfrm>
            <a:off x="34963100" y="15544800"/>
            <a:ext cx="6184900" cy="2025650"/>
            <a:chOff x="552" y="410"/>
            <a:chExt cx="3896" cy="1276"/>
          </a:xfrm>
        </p:grpSpPr>
        <p:pic>
          <p:nvPicPr>
            <p:cNvPr id="13584" name="Picture 348" descr="NSF_logo"/>
            <p:cNvPicPr>
              <a:picLocks noChangeAspect="1" noChangeArrowheads="1"/>
            </p:cNvPicPr>
            <p:nvPr/>
          </p:nvPicPr>
          <p:blipFill>
            <a:blip r:embed="rId11"/>
            <a:srcRect/>
            <a:stretch>
              <a:fillRect/>
            </a:stretch>
          </p:blipFill>
          <p:spPr bwMode="auto">
            <a:xfrm>
              <a:off x="552" y="417"/>
              <a:ext cx="588" cy="588"/>
            </a:xfrm>
            <a:prstGeom prst="rect">
              <a:avLst/>
            </a:prstGeom>
            <a:noFill/>
            <a:ln w="9525">
              <a:noFill/>
              <a:miter lim="800000"/>
              <a:headEnd/>
              <a:tailEnd/>
            </a:ln>
          </p:spPr>
        </p:pic>
        <p:pic>
          <p:nvPicPr>
            <p:cNvPr id="13585" name="Picture 349" descr="National-Park-Service-logo"/>
            <p:cNvPicPr>
              <a:picLocks noChangeAspect="1" noChangeArrowheads="1"/>
            </p:cNvPicPr>
            <p:nvPr/>
          </p:nvPicPr>
          <p:blipFill>
            <a:blip r:embed="rId12"/>
            <a:srcRect/>
            <a:stretch>
              <a:fillRect/>
            </a:stretch>
          </p:blipFill>
          <p:spPr bwMode="auto">
            <a:xfrm>
              <a:off x="625" y="1088"/>
              <a:ext cx="459" cy="598"/>
            </a:xfrm>
            <a:prstGeom prst="rect">
              <a:avLst/>
            </a:prstGeom>
            <a:noFill/>
            <a:ln w="9525">
              <a:noFill/>
              <a:miter lim="800000"/>
              <a:headEnd/>
              <a:tailEnd/>
            </a:ln>
          </p:spPr>
        </p:pic>
        <p:sp>
          <p:nvSpPr>
            <p:cNvPr id="13586" name="Text Box 350"/>
            <p:cNvSpPr txBox="1">
              <a:spLocks noChangeArrowheads="1"/>
            </p:cNvSpPr>
            <p:nvPr/>
          </p:nvSpPr>
          <p:spPr bwMode="auto">
            <a:xfrm>
              <a:off x="1341" y="1404"/>
              <a:ext cx="2862" cy="231"/>
            </a:xfrm>
            <a:prstGeom prst="rect">
              <a:avLst/>
            </a:prstGeom>
            <a:noFill/>
            <a:ln w="9525">
              <a:noFill/>
              <a:miter lim="800000"/>
              <a:headEnd/>
              <a:tailEnd/>
            </a:ln>
          </p:spPr>
          <p:txBody>
            <a:bodyPr>
              <a:spAutoFit/>
            </a:bodyPr>
            <a:lstStyle/>
            <a:p>
              <a:pPr>
                <a:spcBef>
                  <a:spcPct val="50000"/>
                </a:spcBef>
              </a:pPr>
              <a:endParaRPr lang="en-US" sz="1800"/>
            </a:p>
          </p:txBody>
        </p:sp>
        <p:sp>
          <p:nvSpPr>
            <p:cNvPr id="13587" name="Text Box 351"/>
            <p:cNvSpPr txBox="1">
              <a:spLocks noChangeArrowheads="1"/>
            </p:cNvSpPr>
            <p:nvPr/>
          </p:nvSpPr>
          <p:spPr bwMode="auto">
            <a:xfrm>
              <a:off x="1236" y="410"/>
              <a:ext cx="3212" cy="1269"/>
            </a:xfrm>
            <a:prstGeom prst="rect">
              <a:avLst/>
            </a:prstGeom>
            <a:noFill/>
            <a:ln w="9525">
              <a:noFill/>
              <a:miter lim="800000"/>
              <a:headEnd/>
              <a:tailEnd/>
            </a:ln>
          </p:spPr>
          <p:txBody>
            <a:bodyPr>
              <a:spAutoFit/>
            </a:bodyPr>
            <a:lstStyle/>
            <a:p>
              <a:r>
                <a:rPr lang="en-US" sz="1800"/>
                <a:t>This project was supported through the NSF REU program, Division of Earth Science grants EAR 0852025,  0851752, and  0851934.</a:t>
              </a:r>
            </a:p>
            <a:p>
              <a:endParaRPr lang="en-US" sz="1800"/>
            </a:p>
            <a:p>
              <a:r>
                <a:rPr lang="en-US" sz="1800"/>
                <a:t>Special thanks to YNP staff, Christie Hendrix, Stacey Gunther, Carrie Guiles, Bridgette Guild and Hank Heasler for their support and interest.</a:t>
              </a:r>
            </a:p>
          </p:txBody>
        </p:sp>
      </p:grpSp>
      <p:sp>
        <p:nvSpPr>
          <p:cNvPr id="13348" name="Text Box 352"/>
          <p:cNvSpPr txBox="1">
            <a:spLocks noChangeArrowheads="1"/>
          </p:cNvSpPr>
          <p:nvPr/>
        </p:nvSpPr>
        <p:spPr bwMode="auto">
          <a:xfrm>
            <a:off x="366713" y="13487400"/>
            <a:ext cx="7497762" cy="822325"/>
          </a:xfrm>
          <a:prstGeom prst="rect">
            <a:avLst/>
          </a:prstGeom>
          <a:noFill/>
          <a:ln w="9525">
            <a:noFill/>
            <a:miter lim="800000"/>
            <a:headEnd/>
            <a:tailEnd/>
          </a:ln>
        </p:spPr>
        <p:txBody>
          <a:bodyPr>
            <a:spAutoFit/>
          </a:bodyPr>
          <a:lstStyle/>
          <a:p>
            <a:pPr>
              <a:spcBef>
                <a:spcPct val="50000"/>
              </a:spcBef>
            </a:pPr>
            <a:r>
              <a:rPr lang="en-US" sz="2400"/>
              <a:t>Geologic map of northern Yellowstone National Park; Casella et al., 1982</a:t>
            </a:r>
          </a:p>
        </p:txBody>
      </p:sp>
      <p:sp>
        <p:nvSpPr>
          <p:cNvPr id="13349" name="Text Box 353"/>
          <p:cNvSpPr txBox="1">
            <a:spLocks noChangeArrowheads="1"/>
          </p:cNvSpPr>
          <p:nvPr/>
        </p:nvSpPr>
        <p:spPr bwMode="auto">
          <a:xfrm>
            <a:off x="898525" y="17297400"/>
            <a:ext cx="6492875" cy="830263"/>
          </a:xfrm>
          <a:prstGeom prst="rect">
            <a:avLst/>
          </a:prstGeom>
          <a:noFill/>
          <a:ln w="9525">
            <a:noFill/>
            <a:miter lim="800000"/>
            <a:headEnd/>
            <a:tailEnd/>
          </a:ln>
        </p:spPr>
        <p:txBody>
          <a:bodyPr>
            <a:spAutoFit/>
          </a:bodyPr>
          <a:lstStyle/>
          <a:p>
            <a:pPr>
              <a:spcBef>
                <a:spcPct val="50000"/>
              </a:spcBef>
            </a:pPr>
            <a:r>
              <a:rPr lang="en-US" sz="2400"/>
              <a:t>Lenticular mafic pluton with crosscutting vein from Crevice Quartz Monzonite Pluton</a:t>
            </a:r>
          </a:p>
        </p:txBody>
      </p:sp>
      <p:sp>
        <p:nvSpPr>
          <p:cNvPr id="13350" name="TextBox 48"/>
          <p:cNvSpPr txBox="1">
            <a:spLocks noChangeArrowheads="1"/>
          </p:cNvSpPr>
          <p:nvPr/>
        </p:nvSpPr>
        <p:spPr bwMode="auto">
          <a:xfrm>
            <a:off x="14478000" y="13968413"/>
            <a:ext cx="5486400" cy="3786187"/>
          </a:xfrm>
          <a:prstGeom prst="rect">
            <a:avLst/>
          </a:prstGeom>
          <a:noFill/>
          <a:ln w="9525">
            <a:noFill/>
            <a:miter lim="800000"/>
            <a:headEnd/>
            <a:tailEnd/>
          </a:ln>
        </p:spPr>
        <p:txBody>
          <a:bodyPr>
            <a:spAutoFit/>
          </a:bodyPr>
          <a:lstStyle/>
          <a:p>
            <a:pPr algn="ctr"/>
            <a:r>
              <a:rPr lang="en-US" sz="2400"/>
              <a:t>Samples have been variably metamorphosed under medium pressures and temperatures in the amphibolite facies with differing degrees of metamorphic fabric present.  Relict igneous textures and minerals (clinopyroxene) have been overprinted by metamorphic processes, both prograde and retrograde (see photomicrographs above).</a:t>
            </a:r>
          </a:p>
        </p:txBody>
      </p:sp>
      <p:sp>
        <p:nvSpPr>
          <p:cNvPr id="13351" name="TextBox 51"/>
          <p:cNvSpPr txBox="1">
            <a:spLocks noChangeArrowheads="1"/>
          </p:cNvSpPr>
          <p:nvPr/>
        </p:nvSpPr>
        <p:spPr bwMode="auto">
          <a:xfrm>
            <a:off x="30327600" y="17068800"/>
            <a:ext cx="4343400" cy="923925"/>
          </a:xfrm>
          <a:prstGeom prst="rect">
            <a:avLst/>
          </a:prstGeom>
          <a:noFill/>
          <a:ln w="9525">
            <a:noFill/>
            <a:miter lim="800000"/>
            <a:headEnd/>
            <a:tailEnd/>
          </a:ln>
        </p:spPr>
        <p:txBody>
          <a:bodyPr>
            <a:spAutoFit/>
          </a:bodyPr>
          <a:lstStyle/>
          <a:p>
            <a:r>
              <a:rPr lang="en-US" sz="1800"/>
              <a:t>Metamorphic Facies Diagram showing range of metamorphism (Epidote-Amphibolite and Amphibolite Facies) </a:t>
            </a:r>
          </a:p>
        </p:txBody>
      </p:sp>
      <p:pic>
        <p:nvPicPr>
          <p:cNvPr id="13352" name="Picture 52" descr="faciesSimple.jpg"/>
          <p:cNvPicPr>
            <a:picLocks noChangeAspect="1"/>
          </p:cNvPicPr>
          <p:nvPr/>
        </p:nvPicPr>
        <p:blipFill>
          <a:blip r:embed="rId13"/>
          <a:srcRect/>
          <a:stretch>
            <a:fillRect/>
          </a:stretch>
        </p:blipFill>
        <p:spPr bwMode="auto">
          <a:xfrm>
            <a:off x="30480000" y="14935200"/>
            <a:ext cx="3733800" cy="2227263"/>
          </a:xfrm>
          <a:prstGeom prst="rect">
            <a:avLst/>
          </a:prstGeom>
          <a:noFill/>
          <a:ln w="9525">
            <a:noFill/>
            <a:miter lim="800000"/>
            <a:headEnd/>
            <a:tailEnd/>
          </a:ln>
        </p:spPr>
      </p:pic>
      <p:graphicFrame>
        <p:nvGraphicFramePr>
          <p:cNvPr id="50" name="Table 49"/>
          <p:cNvGraphicFramePr>
            <a:graphicFrameLocks noGrp="1"/>
          </p:cNvGraphicFramePr>
          <p:nvPr/>
        </p:nvGraphicFramePr>
        <p:xfrm>
          <a:off x="30480000" y="7835900"/>
          <a:ext cx="4762500" cy="2679700"/>
        </p:xfrm>
        <a:graphic>
          <a:graphicData uri="http://schemas.openxmlformats.org/drawingml/2006/table">
            <a:tbl>
              <a:tblPr/>
              <a:tblGrid>
                <a:gridCol w="952500"/>
                <a:gridCol w="952500"/>
                <a:gridCol w="952500"/>
                <a:gridCol w="952500"/>
                <a:gridCol w="952500"/>
              </a:tblGrid>
              <a:tr h="165100">
                <a:tc gridSpan="5">
                  <a:txBody>
                    <a:bodyPr/>
                    <a:lstStyle/>
                    <a:p>
                      <a:pPr algn="ctr" fontAlgn="b"/>
                      <a:r>
                        <a:rPr lang="en-US" sz="1000" b="0" i="0" u="none" strike="noStrike">
                          <a:latin typeface="Verdana"/>
                        </a:rPr>
                        <a:t>Geochemical Characteristics-Majors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100">
                <a:tc>
                  <a:txBody>
                    <a:bodyPr/>
                    <a:lstStyle/>
                    <a:p>
                      <a:pPr algn="ctr" fontAlgn="b"/>
                      <a:r>
                        <a:rPr lang="en-US" sz="1000" b="1" i="0" u="sng" strike="noStrike">
                          <a:latin typeface="Verdana"/>
                        </a:rPr>
                        <a:t>Majors</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sng" strike="noStrike">
                          <a:latin typeface="Verdana"/>
                        </a:rPr>
                        <a:t>GROUP 1: MAFIC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sng" strike="noStrike">
                          <a:latin typeface="Verdana"/>
                        </a:rPr>
                        <a:t>GROUP 2: INTERMEDIATE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5100">
                <a:tc>
                  <a:txBody>
                    <a:bodyPr/>
                    <a:lstStyle/>
                    <a:p>
                      <a:pPr algn="ctr" fontAlgn="b"/>
                      <a:r>
                        <a:rPr lang="en-US" sz="1000" b="0" i="0" u="none" strike="noStrike">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Maximum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Minimum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Maximum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Minimum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000" b="0" i="0" u="none" strike="noStrike">
                          <a:latin typeface="Verdana"/>
                        </a:rPr>
                        <a:t>SiO</a:t>
                      </a:r>
                      <a:r>
                        <a:rPr lang="en-US" sz="1000" b="0" i="0" u="none" strike="noStrike" baseline="-25000">
                          <a:latin typeface="Verdana"/>
                        </a:rPr>
                        <a:t>2</a:t>
                      </a:r>
                      <a:endParaRPr lang="en-US" sz="1000" b="0" i="0" u="none" strike="noStrike">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50.7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48.82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58.83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53.18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000" b="0" i="0" u="none" strike="noStrike">
                          <a:latin typeface="Verdana"/>
                        </a:rPr>
                        <a:t>TiO</a:t>
                      </a:r>
                      <a:r>
                        <a:rPr lang="en-US" sz="1000" b="0" i="0" u="none" strike="noStrike" baseline="-25000">
                          <a:latin typeface="Verdana"/>
                        </a:rPr>
                        <a:t>2</a:t>
                      </a:r>
                      <a:endParaRPr lang="en-US" sz="1000" b="0" i="0" u="none" strike="noStrike">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0.38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0.93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0.53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000" b="0" i="0" u="none" strike="noStrike">
                          <a:latin typeface="Verdana"/>
                        </a:rPr>
                        <a:t>Al</a:t>
                      </a:r>
                      <a:r>
                        <a:rPr lang="en-US" sz="1000" b="0" i="0" u="none" strike="noStrike" baseline="-25000">
                          <a:latin typeface="Verdana"/>
                        </a:rPr>
                        <a:t>2</a:t>
                      </a:r>
                      <a:r>
                        <a:rPr lang="en-US" sz="1000" b="0" i="0" u="none" strike="noStrike">
                          <a:latin typeface="Verdana"/>
                        </a:rPr>
                        <a:t>O</a:t>
                      </a:r>
                      <a:r>
                        <a:rPr lang="en-US" sz="1000" b="0" i="0" u="none" strike="noStrike" baseline="-25000">
                          <a:latin typeface="Verdana"/>
                        </a:rPr>
                        <a:t>3</a:t>
                      </a:r>
                      <a:endParaRPr lang="en-US" sz="1000" b="0" i="0" u="none" strike="noStrike">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14.98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13.93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17.72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14.83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000" b="0" i="0" u="none" strike="noStrike">
                          <a:latin typeface="Verdana"/>
                        </a:rPr>
                        <a:t>Fe</a:t>
                      </a:r>
                      <a:r>
                        <a:rPr lang="en-US" sz="1000" b="0" i="0" u="none" strike="noStrike" baseline="-25000">
                          <a:latin typeface="Verdana"/>
                        </a:rPr>
                        <a:t>2</a:t>
                      </a:r>
                      <a:r>
                        <a:rPr lang="en-US" sz="1000" b="0" i="0" u="none" strike="noStrike">
                          <a:latin typeface="Verdana"/>
                        </a:rPr>
                        <a:t>O</a:t>
                      </a:r>
                      <a:r>
                        <a:rPr lang="en-US" sz="1000" b="0" i="0" u="none" strike="noStrike" baseline="-25000">
                          <a:latin typeface="Verdana"/>
                        </a:rPr>
                        <a:t>3</a:t>
                      </a:r>
                      <a:endParaRPr lang="en-US" sz="1000" b="0" i="0" u="none" strike="noStrike">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7.35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1.67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FeO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11.79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5.51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6.47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MnO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0.23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0.18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MgO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10.25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5.69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6.36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3.26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CaO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10.81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8.89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8.85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5.75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000" b="0" i="0" u="none" strike="noStrike">
                          <a:latin typeface="Verdana"/>
                        </a:rPr>
                        <a:t>Na</a:t>
                      </a:r>
                      <a:r>
                        <a:rPr lang="en-US" sz="1000" b="0" i="0" u="none" strike="noStrike" baseline="-25000">
                          <a:latin typeface="Verdana"/>
                        </a:rPr>
                        <a:t>2</a:t>
                      </a:r>
                      <a:r>
                        <a:rPr lang="en-US" sz="1000" b="0" i="0" u="none" strike="noStrike">
                          <a:latin typeface="Verdana"/>
                        </a:rPr>
                        <a:t>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1.65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3.52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2.61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000" b="0" i="0" u="none" strike="noStrike">
                          <a:latin typeface="Verdana"/>
                        </a:rPr>
                        <a:t>K</a:t>
                      </a:r>
                      <a:r>
                        <a:rPr lang="en-US" sz="1000" b="0" i="0" u="none" strike="noStrike" baseline="-25000">
                          <a:latin typeface="Verdana"/>
                        </a:rPr>
                        <a:t>2</a:t>
                      </a:r>
                      <a:r>
                        <a:rPr lang="en-US" sz="1000" b="0" i="0" u="none" strike="noStrike">
                          <a:latin typeface="Verdana"/>
                        </a:rPr>
                        <a:t>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2.24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000" b="0" i="0" u="none" strike="noStrike">
                          <a:latin typeface="Verdana"/>
                        </a:rPr>
                        <a:t>P</a:t>
                      </a:r>
                      <a:r>
                        <a:rPr lang="en-US" sz="1000" b="0" i="0" u="none" strike="noStrike" baseline="-25000">
                          <a:latin typeface="Verdana"/>
                        </a:rPr>
                        <a:t>2</a:t>
                      </a:r>
                      <a:r>
                        <a:rPr lang="en-US" sz="1000" b="0" i="0" u="none" strike="noStrike">
                          <a:latin typeface="Verdana"/>
                        </a:rPr>
                        <a:t>O</a:t>
                      </a:r>
                      <a:r>
                        <a:rPr lang="en-US" sz="1000" b="0" i="0" u="none" strike="noStrike" baseline="-25000">
                          <a:latin typeface="Verdana"/>
                        </a:rPr>
                        <a:t>5</a:t>
                      </a:r>
                      <a:endParaRPr lang="en-US" sz="1000" b="0" i="0" u="none" strike="noStrike">
                        <a:latin typeface="Verdana"/>
                      </a:endParaRP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0.11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0.07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en-US" sz="1000" b="0" i="0" u="none" strike="noStrike">
                          <a:latin typeface="Verdana"/>
                        </a:rPr>
                        <a:t>Fe</a:t>
                      </a:r>
                      <a:r>
                        <a:rPr lang="en-US" sz="1000" b="0" i="0" u="none" strike="noStrike" baseline="-25000">
                          <a:latin typeface="Verdana"/>
                        </a:rPr>
                        <a:t>2</a:t>
                      </a:r>
                      <a:r>
                        <a:rPr lang="en-US" sz="1000" b="0" i="0" u="none" strike="noStrike">
                          <a:latin typeface="Verdana"/>
                        </a:rPr>
                        <a:t>O</a:t>
                      </a:r>
                      <a:r>
                        <a:rPr lang="en-US" sz="1000" b="0" i="0" u="none" strike="noStrike" baseline="-25000">
                          <a:latin typeface="Verdana"/>
                        </a:rPr>
                        <a:t>3</a:t>
                      </a:r>
                      <a:r>
                        <a:rPr lang="en-US" sz="1000" b="0" i="0" u="none" strike="noStrike">
                          <a:latin typeface="Verdana"/>
                        </a:rPr>
                        <a:t>T</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15.32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10.05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10.13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Verdana"/>
                        </a:rPr>
                        <a:t>8.7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51" name="Table 50"/>
          <p:cNvGraphicFramePr>
            <a:graphicFrameLocks noGrp="1"/>
          </p:cNvGraphicFramePr>
          <p:nvPr/>
        </p:nvGraphicFramePr>
        <p:xfrm>
          <a:off x="30480000" y="11049000"/>
          <a:ext cx="4762500" cy="3632200"/>
        </p:xfrm>
        <a:graphic>
          <a:graphicData uri="http://schemas.openxmlformats.org/drawingml/2006/table">
            <a:tbl>
              <a:tblPr/>
              <a:tblGrid>
                <a:gridCol w="952500"/>
                <a:gridCol w="952500"/>
                <a:gridCol w="952500"/>
                <a:gridCol w="952500"/>
                <a:gridCol w="952500"/>
              </a:tblGrid>
              <a:tr h="165100">
                <a:tc gridSpan="5">
                  <a:txBody>
                    <a:bodyPr/>
                    <a:lstStyle/>
                    <a:p>
                      <a:pPr algn="ctr" fontAlgn="b"/>
                      <a:r>
                        <a:rPr lang="en-US" sz="1000" b="0" i="0" u="none" strike="noStrike">
                          <a:latin typeface="Verdana"/>
                        </a:rPr>
                        <a:t>Geochemical Characteristics-Trace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r h="165100">
                <a:tc>
                  <a:txBody>
                    <a:bodyPr/>
                    <a:lstStyle/>
                    <a:p>
                      <a:pPr algn="ctr" fontAlgn="b"/>
                      <a:r>
                        <a:rPr lang="en-US" sz="1000" b="1" i="0" u="sng" strike="noStrike">
                          <a:latin typeface="Verdana"/>
                        </a:rPr>
                        <a:t>Trace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en-US" sz="1000" b="0" i="0" u="sng" strike="noStrike">
                          <a:latin typeface="Verdana"/>
                        </a:rPr>
                        <a:t>GROUP 1: MAFIC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c gridSpan="2">
                  <a:txBody>
                    <a:bodyPr/>
                    <a:lstStyle/>
                    <a:p>
                      <a:pPr algn="ctr" fontAlgn="b"/>
                      <a:r>
                        <a:rPr lang="en-US" sz="1000" b="0" i="0" u="sng" strike="noStrike">
                          <a:latin typeface="Verdana"/>
                        </a:rPr>
                        <a:t>GROUP 2: INTERMEDIATE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US"/>
                    </a:p>
                  </a:txBody>
                  <a:tcPr/>
                </a:tc>
              </a:tr>
              <a:tr h="165100">
                <a:tc>
                  <a:txBody>
                    <a:bodyPr/>
                    <a:lstStyle/>
                    <a:p>
                      <a:pPr algn="ctr" fontAlgn="b"/>
                      <a:r>
                        <a:rPr lang="en-US" sz="1000" b="0" i="0" u="none" strike="noStrike">
                          <a:latin typeface="Verdana"/>
                        </a:rPr>
                        <a:t> </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Maximum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Minimum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Maximum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Minimum</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Rb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88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Sr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150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79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481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171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Y</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32.1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14.4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24.9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9.9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Zr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102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124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V</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174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137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Ni</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62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96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Cr</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525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Nb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0.6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Ga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15.9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11.4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19.1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15.7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Cu</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42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86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Zn</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120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76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95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84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Co</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64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55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47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Ba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178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73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804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306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La</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10</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45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Ce</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107</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26</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U</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&lt;0.5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1.3</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&lt;0.5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Th</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9.1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&lt;0.5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&lt;0.5</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Sc</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48</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34</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32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19</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5100">
                <a:tc>
                  <a:txBody>
                    <a:bodyPr/>
                    <a:lstStyle/>
                    <a:p>
                      <a:pPr algn="ctr" fontAlgn="b"/>
                      <a:r>
                        <a:rPr lang="en-US" sz="1000" b="0" i="0" u="none" strike="noStrike">
                          <a:latin typeface="Verdana"/>
                        </a:rPr>
                        <a:t>Pb</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&lt;1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a:latin typeface="Verdana"/>
                        </a:rPr>
                        <a:t>2</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000" b="0" i="0" u="none" strike="noStrike" dirty="0">
                          <a:latin typeface="Verdana"/>
                        </a:rPr>
                        <a:t>&lt;1</a:t>
                      </a:r>
                    </a:p>
                  </a:txBody>
                  <a:tcPr marL="12700" marR="12700" marT="1270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pic>
        <p:nvPicPr>
          <p:cNvPr id="13579" name="Picture 53" descr="MgO vs. SiO2.png"/>
          <p:cNvPicPr>
            <a:picLocks noChangeAspect="1"/>
          </p:cNvPicPr>
          <p:nvPr/>
        </p:nvPicPr>
        <p:blipFill>
          <a:blip r:embed="rId14"/>
          <a:srcRect/>
          <a:stretch>
            <a:fillRect/>
          </a:stretch>
        </p:blipFill>
        <p:spPr bwMode="auto">
          <a:xfrm>
            <a:off x="22598063" y="9067800"/>
            <a:ext cx="3386137" cy="2368550"/>
          </a:xfrm>
          <a:prstGeom prst="rect">
            <a:avLst/>
          </a:prstGeom>
          <a:noFill/>
          <a:ln w="9525">
            <a:noFill/>
            <a:miter lim="800000"/>
            <a:headEnd/>
            <a:tailEnd/>
          </a:ln>
        </p:spPr>
      </p:pic>
      <p:sp>
        <p:nvSpPr>
          <p:cNvPr id="13580" name="TextBox 60"/>
          <p:cNvSpPr txBox="1">
            <a:spLocks noChangeArrowheads="1"/>
          </p:cNvSpPr>
          <p:nvPr/>
        </p:nvSpPr>
        <p:spPr bwMode="auto">
          <a:xfrm>
            <a:off x="24003000" y="9525000"/>
            <a:ext cx="1447800" cy="246063"/>
          </a:xfrm>
          <a:prstGeom prst="rect">
            <a:avLst/>
          </a:prstGeom>
          <a:noFill/>
          <a:ln w="9525">
            <a:noFill/>
            <a:miter lim="800000"/>
            <a:headEnd/>
            <a:tailEnd/>
          </a:ln>
        </p:spPr>
        <p:txBody>
          <a:bodyPr>
            <a:spAutoFit/>
          </a:bodyPr>
          <a:lstStyle/>
          <a:p>
            <a:r>
              <a:rPr lang="en-US" sz="1000"/>
              <a:t>low-silica adakite field</a:t>
            </a:r>
          </a:p>
        </p:txBody>
      </p:sp>
      <p:sp>
        <p:nvSpPr>
          <p:cNvPr id="13581" name="TextBox 61"/>
          <p:cNvSpPr txBox="1">
            <a:spLocks noChangeArrowheads="1"/>
          </p:cNvSpPr>
          <p:nvPr/>
        </p:nvSpPr>
        <p:spPr bwMode="auto">
          <a:xfrm>
            <a:off x="24460200" y="10210800"/>
            <a:ext cx="1295400" cy="400050"/>
          </a:xfrm>
          <a:prstGeom prst="rect">
            <a:avLst/>
          </a:prstGeom>
          <a:noFill/>
          <a:ln w="9525">
            <a:noFill/>
            <a:miter lim="800000"/>
            <a:headEnd/>
            <a:tailEnd/>
          </a:ln>
        </p:spPr>
        <p:txBody>
          <a:bodyPr>
            <a:spAutoFit/>
          </a:bodyPr>
          <a:lstStyle/>
          <a:p>
            <a:r>
              <a:rPr lang="en-US" sz="1000"/>
              <a:t>high-silica adakite field</a:t>
            </a:r>
          </a:p>
        </p:txBody>
      </p:sp>
      <p:sp>
        <p:nvSpPr>
          <p:cNvPr id="13582" name="Freeform 279"/>
          <p:cNvSpPr>
            <a:spLocks/>
          </p:cNvSpPr>
          <p:nvPr/>
        </p:nvSpPr>
        <p:spPr bwMode="auto">
          <a:xfrm>
            <a:off x="23134638" y="9310688"/>
            <a:ext cx="1035050" cy="763587"/>
          </a:xfrm>
          <a:custGeom>
            <a:avLst/>
            <a:gdLst>
              <a:gd name="T0" fmla="*/ 9 w 652"/>
              <a:gd name="T1" fmla="*/ 10 h 481"/>
              <a:gd name="T2" fmla="*/ 124 w 652"/>
              <a:gd name="T3" fmla="*/ 10 h 481"/>
              <a:gd name="T4" fmla="*/ 297 w 652"/>
              <a:gd name="T5" fmla="*/ 68 h 481"/>
              <a:gd name="T6" fmla="*/ 527 w 652"/>
              <a:gd name="T7" fmla="*/ 241 h 481"/>
              <a:gd name="T8" fmla="*/ 642 w 652"/>
              <a:gd name="T9" fmla="*/ 356 h 481"/>
              <a:gd name="T10" fmla="*/ 585 w 652"/>
              <a:gd name="T11" fmla="*/ 413 h 481"/>
              <a:gd name="T12" fmla="*/ 527 w 652"/>
              <a:gd name="T13" fmla="*/ 471 h 481"/>
              <a:gd name="T14" fmla="*/ 354 w 652"/>
              <a:gd name="T15" fmla="*/ 471 h 481"/>
              <a:gd name="T16" fmla="*/ 182 w 652"/>
              <a:gd name="T17" fmla="*/ 471 h 481"/>
              <a:gd name="T18" fmla="*/ 66 w 652"/>
              <a:gd name="T19" fmla="*/ 413 h 481"/>
              <a:gd name="T20" fmla="*/ 9 w 652"/>
              <a:gd name="T21" fmla="*/ 298 h 481"/>
              <a:gd name="T22" fmla="*/ 9 w 652"/>
              <a:gd name="T23" fmla="*/ 241 h 48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652"/>
              <a:gd name="T37" fmla="*/ 0 h 481"/>
              <a:gd name="T38" fmla="*/ 652 w 652"/>
              <a:gd name="T39" fmla="*/ 481 h 48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652" h="481">
                <a:moveTo>
                  <a:pt x="9" y="10"/>
                </a:moveTo>
                <a:cubicBezTo>
                  <a:pt x="42" y="5"/>
                  <a:pt x="76" y="0"/>
                  <a:pt x="124" y="10"/>
                </a:cubicBezTo>
                <a:cubicBezTo>
                  <a:pt x="172" y="20"/>
                  <a:pt x="230" y="30"/>
                  <a:pt x="297" y="68"/>
                </a:cubicBezTo>
                <a:cubicBezTo>
                  <a:pt x="364" y="106"/>
                  <a:pt x="470" y="193"/>
                  <a:pt x="527" y="241"/>
                </a:cubicBezTo>
                <a:cubicBezTo>
                  <a:pt x="584" y="289"/>
                  <a:pt x="632" y="327"/>
                  <a:pt x="642" y="356"/>
                </a:cubicBezTo>
                <a:cubicBezTo>
                  <a:pt x="652" y="385"/>
                  <a:pt x="604" y="394"/>
                  <a:pt x="585" y="413"/>
                </a:cubicBezTo>
                <a:cubicBezTo>
                  <a:pt x="566" y="432"/>
                  <a:pt x="565" y="461"/>
                  <a:pt x="527" y="471"/>
                </a:cubicBezTo>
                <a:cubicBezTo>
                  <a:pt x="489" y="481"/>
                  <a:pt x="411" y="471"/>
                  <a:pt x="354" y="471"/>
                </a:cubicBezTo>
                <a:cubicBezTo>
                  <a:pt x="297" y="471"/>
                  <a:pt x="230" y="481"/>
                  <a:pt x="182" y="471"/>
                </a:cubicBezTo>
                <a:cubicBezTo>
                  <a:pt x="134" y="461"/>
                  <a:pt x="95" y="442"/>
                  <a:pt x="66" y="413"/>
                </a:cubicBezTo>
                <a:cubicBezTo>
                  <a:pt x="37" y="384"/>
                  <a:pt x="18" y="327"/>
                  <a:pt x="9" y="298"/>
                </a:cubicBezTo>
                <a:cubicBezTo>
                  <a:pt x="0" y="269"/>
                  <a:pt x="4" y="255"/>
                  <a:pt x="9" y="241"/>
                </a:cubicBezTo>
              </a:path>
            </a:pathLst>
          </a:custGeom>
          <a:noFill/>
          <a:ln w="9525">
            <a:solidFill>
              <a:schemeClr val="tx1"/>
            </a:solidFill>
            <a:round/>
            <a:headEnd/>
            <a:tailEnd/>
          </a:ln>
        </p:spPr>
        <p:txBody>
          <a:bodyPr/>
          <a:lstStyle/>
          <a:p>
            <a:endParaRPr lang="en-US"/>
          </a:p>
        </p:txBody>
      </p:sp>
      <p:sp>
        <p:nvSpPr>
          <p:cNvPr id="13583" name="Freeform 280"/>
          <p:cNvSpPr>
            <a:spLocks/>
          </p:cNvSpPr>
          <p:nvPr/>
        </p:nvSpPr>
        <p:spPr bwMode="auto">
          <a:xfrm>
            <a:off x="23591838" y="9950450"/>
            <a:ext cx="822325" cy="673100"/>
          </a:xfrm>
          <a:custGeom>
            <a:avLst/>
            <a:gdLst>
              <a:gd name="T0" fmla="*/ 57 w 518"/>
              <a:gd name="T1" fmla="*/ 10 h 424"/>
              <a:gd name="T2" fmla="*/ 230 w 518"/>
              <a:gd name="T3" fmla="*/ 68 h 424"/>
              <a:gd name="T4" fmla="*/ 345 w 518"/>
              <a:gd name="T5" fmla="*/ 126 h 424"/>
              <a:gd name="T6" fmla="*/ 461 w 518"/>
              <a:gd name="T7" fmla="*/ 183 h 424"/>
              <a:gd name="T8" fmla="*/ 518 w 518"/>
              <a:gd name="T9" fmla="*/ 298 h 424"/>
              <a:gd name="T10" fmla="*/ 461 w 518"/>
              <a:gd name="T11" fmla="*/ 356 h 424"/>
              <a:gd name="T12" fmla="*/ 345 w 518"/>
              <a:gd name="T13" fmla="*/ 414 h 424"/>
              <a:gd name="T14" fmla="*/ 173 w 518"/>
              <a:gd name="T15" fmla="*/ 414 h 424"/>
              <a:gd name="T16" fmla="*/ 57 w 518"/>
              <a:gd name="T17" fmla="*/ 356 h 424"/>
              <a:gd name="T18" fmla="*/ 0 w 518"/>
              <a:gd name="T19" fmla="*/ 126 h 424"/>
              <a:gd name="T20" fmla="*/ 57 w 518"/>
              <a:gd name="T21" fmla="*/ 10 h 424"/>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18"/>
              <a:gd name="T34" fmla="*/ 0 h 424"/>
              <a:gd name="T35" fmla="*/ 518 w 518"/>
              <a:gd name="T36" fmla="*/ 424 h 424"/>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18" h="424">
                <a:moveTo>
                  <a:pt x="57" y="10"/>
                </a:moveTo>
                <a:cubicBezTo>
                  <a:pt x="95" y="0"/>
                  <a:pt x="182" y="49"/>
                  <a:pt x="230" y="68"/>
                </a:cubicBezTo>
                <a:cubicBezTo>
                  <a:pt x="278" y="87"/>
                  <a:pt x="307" y="107"/>
                  <a:pt x="345" y="126"/>
                </a:cubicBezTo>
                <a:cubicBezTo>
                  <a:pt x="383" y="145"/>
                  <a:pt x="432" y="154"/>
                  <a:pt x="461" y="183"/>
                </a:cubicBezTo>
                <a:cubicBezTo>
                  <a:pt x="490" y="212"/>
                  <a:pt x="518" y="269"/>
                  <a:pt x="518" y="298"/>
                </a:cubicBezTo>
                <a:cubicBezTo>
                  <a:pt x="518" y="327"/>
                  <a:pt x="490" y="337"/>
                  <a:pt x="461" y="356"/>
                </a:cubicBezTo>
                <a:cubicBezTo>
                  <a:pt x="432" y="375"/>
                  <a:pt x="393" y="404"/>
                  <a:pt x="345" y="414"/>
                </a:cubicBezTo>
                <a:cubicBezTo>
                  <a:pt x="297" y="424"/>
                  <a:pt x="221" y="424"/>
                  <a:pt x="173" y="414"/>
                </a:cubicBezTo>
                <a:cubicBezTo>
                  <a:pt x="125" y="404"/>
                  <a:pt x="86" y="404"/>
                  <a:pt x="57" y="356"/>
                </a:cubicBezTo>
                <a:cubicBezTo>
                  <a:pt x="28" y="308"/>
                  <a:pt x="0" y="184"/>
                  <a:pt x="0" y="126"/>
                </a:cubicBezTo>
                <a:cubicBezTo>
                  <a:pt x="0" y="68"/>
                  <a:pt x="19" y="20"/>
                  <a:pt x="57" y="10"/>
                </a:cubicBezTo>
                <a:close/>
              </a:path>
            </a:pathLst>
          </a:custGeom>
          <a:noFill/>
          <a:ln w="9525">
            <a:solidFill>
              <a:schemeClr val="tx1"/>
            </a:solidFill>
            <a:round/>
            <a:headEnd/>
            <a:tailEnd/>
          </a:ln>
        </p:spPr>
        <p:txBody>
          <a:bodyPr/>
          <a:lstStyle/>
          <a:p>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395663" rtl="0" eaLnBrk="1" fontAlgn="base" latinLnBrk="0" hangingPunct="1">
          <a:lnSpc>
            <a:spcPct val="100000"/>
          </a:lnSpc>
          <a:spcBef>
            <a:spcPct val="0"/>
          </a:spcBef>
          <a:spcAft>
            <a:spcPct val="0"/>
          </a:spcAft>
          <a:buClrTx/>
          <a:buSzTx/>
          <a:buFontTx/>
          <a:buNone/>
          <a:tabLst/>
          <a:defRPr kumimoji="0" lang="en-US" sz="6700" b="0" i="0" u="none" strike="noStrike" cap="none" normalizeH="0" baseline="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3395663" rtl="0" eaLnBrk="1" fontAlgn="base" latinLnBrk="0" hangingPunct="1">
          <a:lnSpc>
            <a:spcPct val="100000"/>
          </a:lnSpc>
          <a:spcBef>
            <a:spcPct val="0"/>
          </a:spcBef>
          <a:spcAft>
            <a:spcPct val="0"/>
          </a:spcAft>
          <a:buClrTx/>
          <a:buSzTx/>
          <a:buFontTx/>
          <a:buNone/>
          <a:tabLst/>
          <a:defRPr kumimoji="0" lang="en-US" sz="6700" b="0" i="0" u="none" strike="noStrike" cap="none" normalizeH="0" baseline="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otalTime>2493</TotalTime>
  <Words>980</Words>
  <Application>Microsoft Macintosh PowerPoint</Application>
  <PresentationFormat>Custom</PresentationFormat>
  <Paragraphs>241</Paragraphs>
  <Slides>1</Slides>
  <Notes>0</Notes>
  <HiddenSlides>0</HiddenSlides>
  <MMClips>0</MMClips>
  <ScaleCrop>false</ScaleCrop>
  <HeadingPairs>
    <vt:vector size="6" baseType="variant">
      <vt:variant>
        <vt:lpstr>Fonts Used</vt:lpstr>
      </vt:variant>
      <vt:variant>
        <vt:i4>4</vt:i4>
      </vt:variant>
      <vt:variant>
        <vt:lpstr>Design Template</vt:lpstr>
      </vt:variant>
      <vt:variant>
        <vt:i4>1</vt:i4>
      </vt:variant>
      <vt:variant>
        <vt:lpstr>Slide Titles</vt:lpstr>
      </vt:variant>
      <vt:variant>
        <vt:i4>1</vt:i4>
      </vt:variant>
    </vt:vector>
  </HeadingPairs>
  <TitlesOfParts>
    <vt:vector size="6" baseType="lpstr">
      <vt:lpstr>Arial</vt:lpstr>
      <vt:lpstr>ＭＳ Ｐゴシック</vt:lpstr>
      <vt:lpstr>Calibri</vt:lpstr>
      <vt:lpstr>Verdana</vt:lpstr>
      <vt:lpstr>Default Design</vt:lpstr>
      <vt:lpstr>Evolution of the Precambrian Rocks of Yellowstone National Park  (YNP): Mafic to Intermediate Plutons</vt:lpstr>
    </vt:vector>
  </TitlesOfParts>
  <Company>Montana State University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Evolution of the Precambrian Rocks of Yellowstone National Park  (YNP): High Grade Metamorphic Rocks at Garnet Hill</dc:title>
  <dc:creator>glhenr</dc:creator>
  <cp:lastModifiedBy>mogk</cp:lastModifiedBy>
  <cp:revision>45</cp:revision>
  <dcterms:created xsi:type="dcterms:W3CDTF">2011-05-13T14:13:37Z</dcterms:created>
  <dcterms:modified xsi:type="dcterms:W3CDTF">2011-05-13T15:00:47Z</dcterms:modified>
</cp:coreProperties>
</file>