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41148000" cy="1828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1pPr>
    <a:lvl2pPr marL="457200" algn="l" rtl="0" fontAlgn="base">
      <a:spcBef>
        <a:spcPct val="0"/>
      </a:spcBef>
      <a:spcAft>
        <a:spcPct val="0"/>
      </a:spcAft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2pPr>
    <a:lvl3pPr marL="914400" algn="l" rtl="0" fontAlgn="base">
      <a:spcBef>
        <a:spcPct val="0"/>
      </a:spcBef>
      <a:spcAft>
        <a:spcPct val="0"/>
      </a:spcAft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3pPr>
    <a:lvl4pPr marL="1371600" algn="l" rtl="0" fontAlgn="base">
      <a:spcBef>
        <a:spcPct val="0"/>
      </a:spcBef>
      <a:spcAft>
        <a:spcPct val="0"/>
      </a:spcAft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4pPr>
    <a:lvl5pPr marL="1828800" algn="l" rtl="0" fontAlgn="base">
      <a:spcBef>
        <a:spcPct val="0"/>
      </a:spcBef>
      <a:spcAft>
        <a:spcPct val="0"/>
      </a:spcAft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5pPr>
    <a:lvl6pPr marL="2286000" algn="l" defTabSz="457200" rtl="0" eaLnBrk="1" latinLnBrk="0" hangingPunct="1"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6pPr>
    <a:lvl7pPr marL="2743200" algn="l" defTabSz="457200" rtl="0" eaLnBrk="1" latinLnBrk="0" hangingPunct="1"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7pPr>
    <a:lvl8pPr marL="3200400" algn="l" defTabSz="457200" rtl="0" eaLnBrk="1" latinLnBrk="0" hangingPunct="1"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8pPr>
    <a:lvl9pPr marL="3657600" algn="l" defTabSz="457200" rtl="0" eaLnBrk="1" latinLnBrk="0" hangingPunct="1">
      <a:defRPr sz="67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39" d="100"/>
          <a:sy n="39" d="100"/>
        </p:scale>
        <p:origin x="-600" y="-320"/>
      </p:cViewPr>
      <p:guideLst>
        <p:guide orient="horz" pos="5760"/>
        <p:guide pos="129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Arial" pitchFamily="1" charset="0"/>
                <a:cs typeface="Arial" pitchFamily="1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 pitchFamily="1" charset="0"/>
                <a:cs typeface="Arial" pitchFamily="1" charset="0"/>
              </a:defRPr>
            </a:lvl1pPr>
          </a:lstStyle>
          <a:p>
            <a:fld id="{228A851E-88A4-2A4F-942D-5564C9053666}" type="datetime1">
              <a:rPr lang="en-US"/>
              <a:pPr/>
              <a:t>2/10/13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685800"/>
            <a:ext cx="7715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Arial" pitchFamily="1" charset="0"/>
                <a:cs typeface="Arial" pitchFamily="1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 pitchFamily="1" charset="0"/>
                <a:cs typeface="Arial" pitchFamily="1" charset="0"/>
              </a:defRPr>
            </a:lvl1pPr>
          </a:lstStyle>
          <a:p>
            <a:fld id="{319897E2-A9C5-EB4E-B881-4DF3749963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12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ＭＳ Ｐゴシック" pitchFamily="-107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CD78BF0-E776-EA4E-AB23-ED5653895702}" type="slidenum">
              <a:rPr lang="en-US">
                <a:ea typeface="ＭＳ Ｐゴシック" pitchFamily="1" charset="-128"/>
                <a:cs typeface="ＭＳ Ｐゴシック" pitchFamily="1" charset="-128"/>
              </a:rPr>
              <a:pPr/>
              <a:t>1</a:t>
            </a:fld>
            <a:endParaRPr lang="en-US"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6100" y="5681663"/>
            <a:ext cx="34975800" cy="3919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2200" y="10363200"/>
            <a:ext cx="28803600" cy="4673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B9657A-6F22-1246-A48D-3C68EFE568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D734AF-FA76-E34C-9CED-7A8D668679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832300" y="731838"/>
            <a:ext cx="9258300" cy="15605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00" y="731838"/>
            <a:ext cx="27622500" cy="15605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99693-3992-DA43-8C4E-D8B63D1CB5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23494A-C401-D14B-8903-581A0529F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200" y="11752263"/>
            <a:ext cx="34975800" cy="36322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51200" y="7751763"/>
            <a:ext cx="34975800" cy="40005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18597-3D0E-3C4C-AE16-4FE09FDD0A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4267200"/>
            <a:ext cx="18440400" cy="1206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650200" y="4267200"/>
            <a:ext cx="18440400" cy="1206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9FC84-EFC8-9444-826A-76D043265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4094163"/>
            <a:ext cx="18181638" cy="17049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0" y="5799138"/>
            <a:ext cx="18181638" cy="105378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02613" y="4094163"/>
            <a:ext cx="18187987" cy="17049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02613" y="5799138"/>
            <a:ext cx="18187987" cy="105378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C48394-39E0-2B44-83AF-F9A85A23B4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5FF02-CDD0-5440-9AF7-5E21609E48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7B1B2-D945-C84E-893A-0A28470590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28663"/>
            <a:ext cx="13538200" cy="30988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7725" y="728663"/>
            <a:ext cx="23002875" cy="156083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57400" y="3827463"/>
            <a:ext cx="13538200" cy="12509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8CDAD5-13A9-B747-8AC9-4A5F895AA7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6088" y="12801600"/>
            <a:ext cx="24688800" cy="15113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066088" y="1633538"/>
            <a:ext cx="24688800" cy="10972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6088" y="14312900"/>
            <a:ext cx="24688800" cy="2146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276702-1070-004B-BABC-683DBA303A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731838"/>
            <a:ext cx="37033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39626" tIns="169813" rIns="339626" bIns="1698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57400" y="4267200"/>
            <a:ext cx="37033200" cy="1206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39626" tIns="169813" rIns="339626" bIns="1698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057400" y="16654463"/>
            <a:ext cx="96012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9626" tIns="169813" rIns="339626" bIns="169813" numCol="1" anchor="t" anchorCtr="0" compatLnSpc="1">
            <a:prstTxWarp prst="textNoShape">
              <a:avLst/>
            </a:prstTxWarp>
          </a:bodyPr>
          <a:lstStyle>
            <a:lvl1pPr>
              <a:defRPr sz="5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58900" y="16654463"/>
            <a:ext cx="130302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9626" tIns="169813" rIns="339626" bIns="169813" numCol="1" anchor="t" anchorCtr="0" compatLnSpc="1">
            <a:prstTxWarp prst="textNoShape">
              <a:avLst/>
            </a:prstTxWarp>
          </a:bodyPr>
          <a:lstStyle>
            <a:lvl1pPr algn="ctr">
              <a:defRPr sz="52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9489400" y="16654463"/>
            <a:ext cx="96012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9626" tIns="169813" rIns="339626" bIns="169813" numCol="1" anchor="t" anchorCtr="0" compatLnSpc="1">
            <a:prstTxWarp prst="textNoShape">
              <a:avLst/>
            </a:prstTxWarp>
          </a:bodyPr>
          <a:lstStyle>
            <a:lvl1pPr algn="r">
              <a:defRPr sz="5200"/>
            </a:lvl1pPr>
          </a:lstStyle>
          <a:p>
            <a:fld id="{29A40FB0-C49C-1B45-B018-E0B5FE0FF3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395663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+mj-lt"/>
          <a:ea typeface="ＭＳ Ｐゴシック" pitchFamily="24" charset="-128"/>
          <a:cs typeface="ＭＳ Ｐゴシック" pitchFamily="-107" charset="-128"/>
        </a:defRPr>
      </a:lvl1pPr>
      <a:lvl2pPr algn="ctr" defTabSz="3395663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ea typeface="ＭＳ Ｐゴシック" pitchFamily="24" charset="-128"/>
          <a:cs typeface="ＭＳ Ｐゴシック" pitchFamily="-107" charset="-128"/>
        </a:defRPr>
      </a:lvl2pPr>
      <a:lvl3pPr algn="ctr" defTabSz="3395663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ea typeface="ＭＳ Ｐゴシック" pitchFamily="24" charset="-128"/>
          <a:cs typeface="ＭＳ Ｐゴシック" pitchFamily="-107" charset="-128"/>
        </a:defRPr>
      </a:lvl3pPr>
      <a:lvl4pPr algn="ctr" defTabSz="3395663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ea typeface="ＭＳ Ｐゴシック" pitchFamily="24" charset="-128"/>
          <a:cs typeface="ＭＳ Ｐゴシック" pitchFamily="-107" charset="-128"/>
        </a:defRPr>
      </a:lvl4pPr>
      <a:lvl5pPr algn="ctr" defTabSz="3395663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ea typeface="ＭＳ Ｐゴシック" pitchFamily="24" charset="-128"/>
          <a:cs typeface="ＭＳ Ｐゴシック" pitchFamily="-107" charset="-128"/>
        </a:defRPr>
      </a:lvl5pPr>
      <a:lvl6pPr marL="457200" algn="ctr" defTabSz="3395663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</a:defRPr>
      </a:lvl6pPr>
      <a:lvl7pPr marL="914400" algn="ctr" defTabSz="3395663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</a:defRPr>
      </a:lvl7pPr>
      <a:lvl8pPr marL="1371600" algn="ctr" defTabSz="3395663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</a:defRPr>
      </a:lvl8pPr>
      <a:lvl9pPr marL="1828800" algn="ctr" defTabSz="3395663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</a:defRPr>
      </a:lvl9pPr>
    </p:titleStyle>
    <p:bodyStyle>
      <a:lvl1pPr marL="1273175" indent="-1273175" algn="l" defTabSz="3395663" rtl="0" eaLnBrk="0" fontAlgn="base" hangingPunct="0">
        <a:spcBef>
          <a:spcPct val="20000"/>
        </a:spcBef>
        <a:spcAft>
          <a:spcPct val="0"/>
        </a:spcAft>
        <a:buChar char="•"/>
        <a:defRPr sz="11900">
          <a:solidFill>
            <a:schemeClr val="tx1"/>
          </a:solidFill>
          <a:latin typeface="+mn-lt"/>
          <a:ea typeface="ＭＳ Ｐゴシック" pitchFamily="24" charset="-128"/>
          <a:cs typeface="ＭＳ Ｐゴシック" pitchFamily="-107" charset="-128"/>
        </a:defRPr>
      </a:lvl1pPr>
      <a:lvl2pPr marL="2759075" indent="-1060450" algn="l" defTabSz="3395663" rtl="0" eaLnBrk="0" fontAlgn="base" hangingPunct="0">
        <a:spcBef>
          <a:spcPct val="20000"/>
        </a:spcBef>
        <a:spcAft>
          <a:spcPct val="0"/>
        </a:spcAft>
        <a:buChar char="–"/>
        <a:defRPr sz="10400">
          <a:solidFill>
            <a:schemeClr val="tx1"/>
          </a:solidFill>
          <a:latin typeface="+mn-lt"/>
          <a:ea typeface="ＭＳ Ｐゴシック" pitchFamily="24" charset="-128"/>
        </a:defRPr>
      </a:lvl2pPr>
      <a:lvl3pPr marL="4244975" indent="-849313" algn="l" defTabSz="3395663" rtl="0" eaLnBrk="0" fontAlgn="base" hangingPunct="0">
        <a:spcBef>
          <a:spcPct val="20000"/>
        </a:spcBef>
        <a:spcAft>
          <a:spcPct val="0"/>
        </a:spcAft>
        <a:buChar char="•"/>
        <a:defRPr sz="8900">
          <a:solidFill>
            <a:schemeClr val="tx1"/>
          </a:solidFill>
          <a:latin typeface="+mn-lt"/>
          <a:ea typeface="ＭＳ Ｐゴシック" pitchFamily="24" charset="-128"/>
        </a:defRPr>
      </a:lvl3pPr>
      <a:lvl4pPr marL="5943600" indent="-849313" algn="l" defTabSz="3395663" rtl="0" eaLnBrk="0" fontAlgn="base" hangingPunct="0">
        <a:spcBef>
          <a:spcPct val="20000"/>
        </a:spcBef>
        <a:spcAft>
          <a:spcPct val="0"/>
        </a:spcAft>
        <a:buChar char="–"/>
        <a:defRPr sz="7400">
          <a:solidFill>
            <a:schemeClr val="tx1"/>
          </a:solidFill>
          <a:latin typeface="+mn-lt"/>
          <a:ea typeface="ＭＳ Ｐゴシック" pitchFamily="24" charset="-128"/>
        </a:defRPr>
      </a:lvl4pPr>
      <a:lvl5pPr marL="7642225" indent="-849313" algn="l" defTabSz="3395663" rtl="0" eaLnBrk="0" fontAlgn="base" hangingPunct="0">
        <a:spcBef>
          <a:spcPct val="20000"/>
        </a:spcBef>
        <a:spcAft>
          <a:spcPct val="0"/>
        </a:spcAft>
        <a:buChar char="»"/>
        <a:defRPr sz="7400">
          <a:solidFill>
            <a:schemeClr val="tx1"/>
          </a:solidFill>
          <a:latin typeface="+mn-lt"/>
          <a:ea typeface="ＭＳ Ｐゴシック" pitchFamily="24" charset="-128"/>
        </a:defRPr>
      </a:lvl5pPr>
      <a:lvl6pPr marL="8099425" indent="-849313" algn="l" defTabSz="3395663" rtl="0" fontAlgn="base">
        <a:spcBef>
          <a:spcPct val="20000"/>
        </a:spcBef>
        <a:spcAft>
          <a:spcPct val="0"/>
        </a:spcAft>
        <a:buChar char="»"/>
        <a:defRPr sz="7400">
          <a:solidFill>
            <a:schemeClr val="tx1"/>
          </a:solidFill>
          <a:latin typeface="+mn-lt"/>
        </a:defRPr>
      </a:lvl6pPr>
      <a:lvl7pPr marL="8556625" indent="-849313" algn="l" defTabSz="3395663" rtl="0" fontAlgn="base">
        <a:spcBef>
          <a:spcPct val="20000"/>
        </a:spcBef>
        <a:spcAft>
          <a:spcPct val="0"/>
        </a:spcAft>
        <a:buChar char="»"/>
        <a:defRPr sz="7400">
          <a:solidFill>
            <a:schemeClr val="tx1"/>
          </a:solidFill>
          <a:latin typeface="+mn-lt"/>
        </a:defRPr>
      </a:lvl7pPr>
      <a:lvl8pPr marL="9013825" indent="-849313" algn="l" defTabSz="3395663" rtl="0" fontAlgn="base">
        <a:spcBef>
          <a:spcPct val="20000"/>
        </a:spcBef>
        <a:spcAft>
          <a:spcPct val="0"/>
        </a:spcAft>
        <a:buChar char="»"/>
        <a:defRPr sz="7400">
          <a:solidFill>
            <a:schemeClr val="tx1"/>
          </a:solidFill>
          <a:latin typeface="+mn-lt"/>
        </a:defRPr>
      </a:lvl8pPr>
      <a:lvl9pPr marL="9471025" indent="-849313" algn="l" defTabSz="3395663" rtl="0" fontAlgn="base">
        <a:spcBef>
          <a:spcPct val="20000"/>
        </a:spcBef>
        <a:spcAft>
          <a:spcPct val="0"/>
        </a:spcAft>
        <a:buChar char="»"/>
        <a:defRPr sz="7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emf"/><Relationship Id="rId9" Type="http://schemas.openxmlformats.org/officeDocument/2006/relationships/image" Target="../media/image7.jpeg"/><Relationship Id="rId1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41148000" cy="1920875"/>
          </a:xfrm>
        </p:spPr>
        <p:txBody>
          <a:bodyPr/>
          <a:lstStyle/>
          <a:p>
            <a:pPr eaLnBrk="1" hangingPunct="1"/>
            <a:r>
              <a:rPr lang="en-US" sz="7000" dirty="0">
                <a:ea typeface="ＭＳ Ｐゴシック" pitchFamily="1" charset="-128"/>
                <a:cs typeface="ＭＳ Ｐゴシック" pitchFamily="1" charset="-128"/>
              </a:rPr>
              <a:t> Precambrian Rocks of Yellowstone National Park  (YNP) and Surrounding Areas: </a:t>
            </a:r>
            <a:br>
              <a:rPr lang="en-US" sz="7000" dirty="0">
                <a:ea typeface="ＭＳ Ｐゴシック" pitchFamily="1" charset="-128"/>
                <a:cs typeface="ＭＳ Ｐゴシック" pitchFamily="1" charset="-128"/>
              </a:rPr>
            </a:br>
            <a:r>
              <a:rPr lang="en-US" sz="7000" dirty="0">
                <a:ea typeface="ＭＳ Ｐゴシック" pitchFamily="1" charset="-128"/>
                <a:cs typeface="ＭＳ Ｐゴシック" pitchFamily="1" charset="-128"/>
              </a:rPr>
              <a:t>Exhumation of Precambrian Gneisses</a:t>
            </a:r>
            <a:r>
              <a:rPr lang="en-US" sz="7000" dirty="0" smtClean="0">
                <a:ea typeface="ＭＳ Ｐゴシック" pitchFamily="1" charset="-128"/>
                <a:cs typeface="ＭＳ Ｐゴシック" pitchFamily="1" charset="-128"/>
              </a:rPr>
              <a:t> from Apatite </a:t>
            </a:r>
            <a:r>
              <a:rPr lang="en-US" sz="7000" dirty="0">
                <a:ea typeface="ＭＳ Ｐゴシック" pitchFamily="1" charset="-128"/>
                <a:cs typeface="ＭＳ Ｐゴシック" pitchFamily="1" charset="-128"/>
              </a:rPr>
              <a:t>(U-</a:t>
            </a:r>
            <a:r>
              <a:rPr lang="en-US" sz="7000" dirty="0" err="1">
                <a:ea typeface="ＭＳ Ｐゴシック" pitchFamily="1" charset="-128"/>
                <a:cs typeface="ＭＳ Ｐゴシック" pitchFamily="1" charset="-128"/>
              </a:rPr>
              <a:t>Th</a:t>
            </a:r>
            <a:r>
              <a:rPr lang="en-US" sz="7000" dirty="0">
                <a:ea typeface="ＭＳ Ｐゴシック" pitchFamily="1" charset="-128"/>
                <a:cs typeface="ＭＳ Ｐゴシック" pitchFamily="1" charset="-128"/>
              </a:rPr>
              <a:t>)/He Ages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378075"/>
            <a:ext cx="41148000" cy="26527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b="1" dirty="0" err="1">
                <a:ea typeface="ＭＳ Ｐゴシック" pitchFamily="1" charset="-128"/>
                <a:cs typeface="ＭＳ Ｐゴシック" pitchFamily="1" charset="-128"/>
              </a:rPr>
              <a:t>Alina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 Bricker</a:t>
            </a:r>
            <a:r>
              <a:rPr lang="en-US" sz="4000" b="1" baseline="30000" dirty="0">
                <a:ea typeface="ＭＳ Ｐゴシック" pitchFamily="1" charset="-128"/>
                <a:cs typeface="ＭＳ Ｐゴシック" pitchFamily="1" charset="-128"/>
              </a:rPr>
              <a:t>1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, David Foster</a:t>
            </a:r>
            <a:r>
              <a:rPr lang="en-US" sz="4000" b="1" baseline="30000" dirty="0">
                <a:ea typeface="ＭＳ Ｐゴシック" pitchFamily="1" charset="-128"/>
                <a:cs typeface="ＭＳ Ｐゴシック" pitchFamily="1" charset="-128"/>
              </a:rPr>
              <a:t>2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, Darrell Henry</a:t>
            </a:r>
            <a:r>
              <a:rPr lang="en-US" sz="4000" b="1" baseline="30000" dirty="0">
                <a:ea typeface="ＭＳ Ｐゴシック" pitchFamily="1" charset="-128"/>
                <a:cs typeface="ＭＳ Ｐゴシック" pitchFamily="1" charset="-128"/>
              </a:rPr>
              <a:t>3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, David Mogk</a:t>
            </a:r>
            <a:r>
              <a:rPr lang="en-US" sz="4000" b="1" baseline="30000" dirty="0">
                <a:ea typeface="ＭＳ Ｐゴシック" pitchFamily="1" charset="-128"/>
                <a:cs typeface="ＭＳ Ｐゴシック" pitchFamily="1" charset="-128"/>
              </a:rPr>
              <a:t>4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, Paul Mueller</a:t>
            </a:r>
            <a:r>
              <a:rPr lang="en-US" sz="4000" b="1" baseline="30000" dirty="0">
                <a:ea typeface="ＭＳ Ｐゴシック" pitchFamily="1" charset="-128"/>
                <a:cs typeface="ＭＳ Ｐゴシック" pitchFamily="1" charset="-128"/>
              </a:rPr>
              <a:t>2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, </a:t>
            </a:r>
            <a:r>
              <a:rPr lang="en-US" sz="4000" b="1" dirty="0" smtClean="0">
                <a:ea typeface="ＭＳ Ｐゴシック" pitchFamily="1" charset="-128"/>
                <a:cs typeface="ＭＳ Ｐゴシック" pitchFamily="1" charset="-128"/>
              </a:rPr>
              <a:t>Kyle 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Min</a:t>
            </a:r>
            <a:r>
              <a:rPr lang="en-US" sz="4000" b="1" baseline="30000" dirty="0">
                <a:ea typeface="ＭＳ Ｐゴシック" pitchFamily="1" charset="-128"/>
                <a:cs typeface="ＭＳ Ｐゴシック" pitchFamily="1" charset="-128"/>
              </a:rPr>
              <a:t>2</a:t>
            </a:r>
            <a:r>
              <a:rPr lang="en-US" sz="4000" b="1" dirty="0">
                <a:ea typeface="ＭＳ Ｐゴシック" pitchFamily="1" charset="-128"/>
                <a:cs typeface="ＭＳ Ｐゴシック" pitchFamily="1" charset="-128"/>
              </a:rPr>
              <a:t>, and </a:t>
            </a:r>
            <a:r>
              <a:rPr lang="en-US" sz="4000" b="1" dirty="0" err="1" smtClean="0">
                <a:ea typeface="ＭＳ Ｐゴシック" pitchFamily="1" charset="-128"/>
                <a:cs typeface="ＭＳ Ｐゴシック" pitchFamily="1" charset="-128"/>
              </a:rPr>
              <a:t>Jingnan</a:t>
            </a:r>
            <a:r>
              <a:rPr lang="en-US" sz="4000" b="1" dirty="0" smtClean="0">
                <a:ea typeface="ＭＳ Ｐゴシック" pitchFamily="1" charset="-128"/>
                <a:cs typeface="ＭＳ Ｐゴシック" pitchFamily="1" charset="-128"/>
              </a:rPr>
              <a:t> Shan</a:t>
            </a:r>
            <a:r>
              <a:rPr lang="en-US" sz="4000" b="1" baseline="30000" dirty="0" smtClean="0">
                <a:ea typeface="ＭＳ Ｐゴシック" pitchFamily="1" charset="-128"/>
                <a:cs typeface="ＭＳ Ｐゴシック" pitchFamily="1" charset="-128"/>
              </a:rPr>
              <a:t>2</a:t>
            </a:r>
            <a:endParaRPr lang="en-US" sz="4000" baseline="30000" dirty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baseline="30000" dirty="0">
                <a:ea typeface="ＭＳ Ｐゴシック" pitchFamily="1" charset="-128"/>
                <a:cs typeface="ＭＳ Ｐゴシック" pitchFamily="1" charset="-128"/>
              </a:rPr>
              <a:t>1</a:t>
            </a:r>
            <a:r>
              <a:rPr lang="en-US" sz="3200" dirty="0">
                <a:ea typeface="ＭＳ Ｐゴシック" pitchFamily="1" charset="-128"/>
                <a:cs typeface="ＭＳ Ｐゴシック" pitchFamily="1" charset="-128"/>
              </a:rPr>
              <a:t>Bryn </a:t>
            </a:r>
            <a:r>
              <a:rPr lang="en-US" sz="3200" dirty="0" err="1">
                <a:ea typeface="ＭＳ Ｐゴシック" pitchFamily="1" charset="-128"/>
                <a:cs typeface="ＭＳ Ｐゴシック" pitchFamily="1" charset="-128"/>
              </a:rPr>
              <a:t>Mawr</a:t>
            </a:r>
            <a:r>
              <a:rPr lang="en-US" sz="3200" dirty="0">
                <a:ea typeface="ＭＳ Ｐゴシック" pitchFamily="1" charset="-128"/>
                <a:cs typeface="ＭＳ Ｐゴシック" pitchFamily="1" charset="-128"/>
              </a:rPr>
              <a:t> College, </a:t>
            </a:r>
            <a:r>
              <a:rPr lang="en-US" sz="3200" baseline="30000" dirty="0">
                <a:ea typeface="ＭＳ Ｐゴシック" pitchFamily="1" charset="-128"/>
                <a:cs typeface="ＭＳ Ｐゴシック" pitchFamily="1" charset="-128"/>
              </a:rPr>
              <a:t>2</a:t>
            </a:r>
            <a:r>
              <a:rPr lang="en-US" sz="3200" dirty="0">
                <a:ea typeface="ＭＳ Ｐゴシック" pitchFamily="1" charset="-128"/>
                <a:cs typeface="ＭＳ Ｐゴシック" pitchFamily="1" charset="-128"/>
              </a:rPr>
              <a:t>Univ.</a:t>
            </a:r>
            <a:r>
              <a:rPr lang="en-US" sz="3200" dirty="0" smtClean="0">
                <a:ea typeface="ＭＳ Ｐゴシック" pitchFamily="1" charset="-128"/>
                <a:cs typeface="ＭＳ Ｐゴシック" pitchFamily="1" charset="-128"/>
              </a:rPr>
              <a:t> of </a:t>
            </a:r>
            <a:r>
              <a:rPr lang="en-US" sz="3200" dirty="0">
                <a:ea typeface="ＭＳ Ｐゴシック" pitchFamily="1" charset="-128"/>
                <a:cs typeface="ＭＳ Ｐゴシック" pitchFamily="1" charset="-128"/>
              </a:rPr>
              <a:t>Florida, </a:t>
            </a:r>
            <a:r>
              <a:rPr lang="en-US" sz="3200" baseline="30000" dirty="0">
                <a:ea typeface="ＭＳ Ｐゴシック" pitchFamily="1" charset="-128"/>
                <a:cs typeface="ＭＳ Ｐゴシック" pitchFamily="1" charset="-128"/>
              </a:rPr>
              <a:t>3</a:t>
            </a:r>
            <a:r>
              <a:rPr lang="en-US" sz="3200" dirty="0">
                <a:ea typeface="ＭＳ Ｐゴシック" pitchFamily="1" charset="-128"/>
                <a:cs typeface="ＭＳ Ｐゴシック" pitchFamily="1" charset="-128"/>
              </a:rPr>
              <a:t>Louisiana State Univ., </a:t>
            </a:r>
            <a:r>
              <a:rPr lang="en-US" sz="3200" baseline="30000" dirty="0">
                <a:ea typeface="ＭＳ Ｐゴシック" pitchFamily="1" charset="-128"/>
                <a:cs typeface="ＭＳ Ｐゴシック" pitchFamily="1" charset="-128"/>
              </a:rPr>
              <a:t>4</a:t>
            </a:r>
            <a:r>
              <a:rPr lang="en-US" sz="3200" dirty="0">
                <a:ea typeface="ＭＳ Ｐゴシック" pitchFamily="1" charset="-128"/>
                <a:cs typeface="ＭＳ Ｐゴシック" pitchFamily="1" charset="-128"/>
              </a:rPr>
              <a:t>Montana State Univ.</a:t>
            </a:r>
          </a:p>
        </p:txBody>
      </p:sp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35585400" y="2895600"/>
            <a:ext cx="3290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3395663">
              <a:spcBef>
                <a:spcPct val="50000"/>
              </a:spcBef>
            </a:pPr>
            <a:r>
              <a:rPr lang="en-US" sz="4000"/>
              <a:t>Conclusions</a:t>
            </a: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6271200" y="9067800"/>
            <a:ext cx="3089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3395663">
              <a:spcBef>
                <a:spcPct val="50000"/>
              </a:spcBef>
            </a:pPr>
            <a:r>
              <a:rPr lang="en-US" sz="4000"/>
              <a:t>References</a:t>
            </a: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762000" y="2895600"/>
            <a:ext cx="45418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3395663">
              <a:spcBef>
                <a:spcPct val="50000"/>
              </a:spcBef>
            </a:pPr>
            <a:r>
              <a:rPr lang="en-US" sz="4000"/>
              <a:t>Introduction</a:t>
            </a:r>
          </a:p>
        </p:txBody>
      </p:sp>
      <p:sp>
        <p:nvSpPr>
          <p:cNvPr id="14343" name="Text Box 397"/>
          <p:cNvSpPr txBox="1">
            <a:spLocks noChangeArrowheads="1"/>
          </p:cNvSpPr>
          <p:nvPr/>
        </p:nvSpPr>
        <p:spPr bwMode="auto">
          <a:xfrm>
            <a:off x="34382075" y="11337925"/>
            <a:ext cx="6516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14344" name="Rectangle 402"/>
          <p:cNvSpPr>
            <a:spLocks noChangeArrowheads="1"/>
          </p:cNvSpPr>
          <p:nvPr/>
        </p:nvSpPr>
        <p:spPr bwMode="auto">
          <a:xfrm>
            <a:off x="9637713" y="146589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200"/>
          </a:p>
        </p:txBody>
      </p:sp>
      <p:grpSp>
        <p:nvGrpSpPr>
          <p:cNvPr id="14345" name="Group 113"/>
          <p:cNvGrpSpPr>
            <a:grpSpLocks/>
          </p:cNvGrpSpPr>
          <p:nvPr/>
        </p:nvGrpSpPr>
        <p:grpSpPr bwMode="auto">
          <a:xfrm>
            <a:off x="17191038" y="12657138"/>
            <a:ext cx="3681412" cy="2819400"/>
            <a:chOff x="8839200" y="12961937"/>
            <a:chExt cx="3681413" cy="2819400"/>
          </a:xfrm>
        </p:grpSpPr>
        <p:sp>
          <p:nvSpPr>
            <p:cNvPr id="14374" name="TextBox 109"/>
            <p:cNvSpPr txBox="1">
              <a:spLocks noChangeArrowheads="1"/>
            </p:cNvSpPr>
            <p:nvPr/>
          </p:nvSpPr>
          <p:spPr bwMode="auto">
            <a:xfrm>
              <a:off x="8839200" y="15324137"/>
              <a:ext cx="3270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C</a:t>
              </a:r>
            </a:p>
          </p:txBody>
        </p:sp>
        <p:sp>
          <p:nvSpPr>
            <p:cNvPr id="14375" name="TextBox 110"/>
            <p:cNvSpPr txBox="1">
              <a:spLocks noChangeArrowheads="1"/>
            </p:cNvSpPr>
            <p:nvPr/>
          </p:nvSpPr>
          <p:spPr bwMode="auto">
            <a:xfrm>
              <a:off x="12115800" y="15324137"/>
              <a:ext cx="4048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D</a:t>
              </a:r>
            </a:p>
          </p:txBody>
        </p:sp>
        <p:sp>
          <p:nvSpPr>
            <p:cNvPr id="14376" name="TextBox 111"/>
            <p:cNvSpPr txBox="1">
              <a:spLocks noChangeArrowheads="1"/>
            </p:cNvSpPr>
            <p:nvPr/>
          </p:nvSpPr>
          <p:spPr bwMode="auto">
            <a:xfrm>
              <a:off x="8969375" y="12961937"/>
              <a:ext cx="4048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A</a:t>
              </a:r>
            </a:p>
          </p:txBody>
        </p:sp>
        <p:sp>
          <p:nvSpPr>
            <p:cNvPr id="14377" name="TextBox 112"/>
            <p:cNvSpPr txBox="1">
              <a:spLocks noChangeArrowheads="1"/>
            </p:cNvSpPr>
            <p:nvPr/>
          </p:nvSpPr>
          <p:spPr bwMode="auto">
            <a:xfrm>
              <a:off x="12115800" y="12961937"/>
              <a:ext cx="4048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B</a:t>
              </a:r>
            </a:p>
          </p:txBody>
        </p:sp>
      </p:grpSp>
      <p:grpSp>
        <p:nvGrpSpPr>
          <p:cNvPr id="14346" name="Group 139"/>
          <p:cNvGrpSpPr>
            <a:grpSpLocks/>
          </p:cNvGrpSpPr>
          <p:nvPr/>
        </p:nvGrpSpPr>
        <p:grpSpPr bwMode="auto">
          <a:xfrm>
            <a:off x="34564638" y="13335000"/>
            <a:ext cx="6578600" cy="3238500"/>
            <a:chOff x="34564638" y="13335000"/>
            <a:chExt cx="6579180" cy="3237908"/>
          </a:xfrm>
        </p:grpSpPr>
        <p:sp>
          <p:nvSpPr>
            <p:cNvPr id="14370" name="Text Box 9"/>
            <p:cNvSpPr txBox="1">
              <a:spLocks noChangeArrowheads="1"/>
            </p:cNvSpPr>
            <p:nvPr/>
          </p:nvSpPr>
          <p:spPr bwMode="auto">
            <a:xfrm>
              <a:off x="35296475" y="13335000"/>
              <a:ext cx="5084763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defTabSz="3395663">
                <a:spcBef>
                  <a:spcPct val="50000"/>
                </a:spcBef>
              </a:pPr>
              <a:r>
                <a:rPr lang="en-US" sz="4000"/>
                <a:t>Acknowledgements</a:t>
              </a:r>
            </a:p>
          </p:txBody>
        </p:sp>
        <p:pic>
          <p:nvPicPr>
            <p:cNvPr id="14371" name="Picture 395" descr="NSF_logo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564638" y="14246225"/>
              <a:ext cx="904875" cy="933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72" name="Picture 396" descr="National-Park-Service-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707513" y="15417800"/>
              <a:ext cx="735012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73" name="Text Box 398"/>
            <p:cNvSpPr txBox="1">
              <a:spLocks noChangeArrowheads="1"/>
            </p:cNvSpPr>
            <p:nvPr/>
          </p:nvSpPr>
          <p:spPr bwMode="auto">
            <a:xfrm>
              <a:off x="35490731" y="14264584"/>
              <a:ext cx="5653087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This project was supported through the NSF REU program, Division of Earth Science grants EAR 0852025, 0851752, and 0851934.</a:t>
              </a:r>
            </a:p>
            <a:p>
              <a:endParaRPr lang="en-US" sz="1800"/>
            </a:p>
            <a:p>
              <a:r>
                <a:rPr lang="en-US" sz="1800"/>
                <a:t>Special thanks to YNP staff, Christie Hendrix, Stacey Gunther, Carrie Guiles, Bridgette Guild and Hank Heasler for their support and interest.</a:t>
              </a:r>
            </a:p>
            <a:p>
              <a:endParaRPr lang="en-US" sz="1800"/>
            </a:p>
          </p:txBody>
        </p:sp>
      </p:grpSp>
      <p:sp>
        <p:nvSpPr>
          <p:cNvPr id="14347" name="Rectangle 121"/>
          <p:cNvSpPr>
            <a:spLocks noChangeArrowheads="1"/>
          </p:cNvSpPr>
          <p:nvPr/>
        </p:nvSpPr>
        <p:spPr bwMode="auto">
          <a:xfrm>
            <a:off x="19934238" y="11795125"/>
            <a:ext cx="18256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8" name="Rectangle 122"/>
          <p:cNvSpPr>
            <a:spLocks noChangeArrowheads="1"/>
          </p:cNvSpPr>
          <p:nvPr/>
        </p:nvSpPr>
        <p:spPr bwMode="auto">
          <a:xfrm>
            <a:off x="20666075" y="11795125"/>
            <a:ext cx="182563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9" name="Rectangle 123"/>
          <p:cNvSpPr>
            <a:spLocks noChangeArrowheads="1"/>
          </p:cNvSpPr>
          <p:nvPr/>
        </p:nvSpPr>
        <p:spPr bwMode="auto">
          <a:xfrm>
            <a:off x="20848638" y="9418638"/>
            <a:ext cx="182562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0" name="Line 118"/>
          <p:cNvSpPr>
            <a:spLocks noChangeShapeType="1"/>
          </p:cNvSpPr>
          <p:nvPr/>
        </p:nvSpPr>
        <p:spPr bwMode="auto">
          <a:xfrm>
            <a:off x="21123275" y="17738725"/>
            <a:ext cx="904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1" name="Line 119"/>
          <p:cNvSpPr>
            <a:spLocks noChangeShapeType="1"/>
          </p:cNvSpPr>
          <p:nvPr/>
        </p:nvSpPr>
        <p:spPr bwMode="auto">
          <a:xfrm>
            <a:off x="21305838" y="176482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2" name="TextBox 1"/>
          <p:cNvSpPr txBox="1">
            <a:spLocks noChangeArrowheads="1"/>
          </p:cNvSpPr>
          <p:nvPr/>
        </p:nvSpPr>
        <p:spPr bwMode="auto">
          <a:xfrm>
            <a:off x="1676400" y="8153400"/>
            <a:ext cx="42623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 smtClean="0"/>
              <a:t>Sample Locations</a:t>
            </a:r>
            <a:endParaRPr lang="en-US" sz="4000" dirty="0"/>
          </a:p>
        </p:txBody>
      </p:sp>
      <p:pic>
        <p:nvPicPr>
          <p:cNvPr id="14353" name="Picture 37" descr="Geographic Ma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33713" y="9601200"/>
            <a:ext cx="11429374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4" name="TextBox 1"/>
          <p:cNvSpPr txBox="1">
            <a:spLocks noChangeArrowheads="1"/>
          </p:cNvSpPr>
          <p:nvPr/>
        </p:nvSpPr>
        <p:spPr bwMode="auto">
          <a:xfrm>
            <a:off x="25679400" y="8382000"/>
            <a:ext cx="6999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/>
              <a:t>Fission Track and Ap-He Data</a:t>
            </a:r>
          </a:p>
        </p:txBody>
      </p:sp>
      <p:sp>
        <p:nvSpPr>
          <p:cNvPr id="14355" name="TextBox 39"/>
          <p:cNvSpPr txBox="1">
            <a:spLocks noChangeArrowheads="1"/>
          </p:cNvSpPr>
          <p:nvPr/>
        </p:nvSpPr>
        <p:spPr bwMode="auto">
          <a:xfrm>
            <a:off x="609600" y="16840200"/>
            <a:ext cx="10363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Figure 1: Geologic map of the </a:t>
            </a:r>
            <a:r>
              <a:rPr lang="en-US" sz="1800" dirty="0" err="1"/>
              <a:t>Beartooth</a:t>
            </a:r>
            <a:r>
              <a:rPr lang="en-US" sz="1800" dirty="0"/>
              <a:t> Mountains</a:t>
            </a:r>
            <a:r>
              <a:rPr lang="en-US" sz="1800" dirty="0" smtClean="0"/>
              <a:t>.  White circles </a:t>
            </a:r>
            <a:r>
              <a:rPr lang="en-US" sz="1800" dirty="0"/>
              <a:t>represent sample locations from 2011 while sample locations from 2000 and 2010 are represented by</a:t>
            </a:r>
            <a:r>
              <a:rPr lang="en-US" sz="1800" dirty="0" smtClean="0"/>
              <a:t> blue circles</a:t>
            </a:r>
            <a:r>
              <a:rPr lang="en-US" sz="1800" dirty="0"/>
              <a:t>. </a:t>
            </a:r>
          </a:p>
        </p:txBody>
      </p:sp>
      <p:pic>
        <p:nvPicPr>
          <p:cNvPr id="14356" name="Fission Track and Ap-He data.png" descr="/Users/Lina/Desktop/Fission Track and Ap-He data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850600" y="9601200"/>
            <a:ext cx="10653713" cy="725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7" name="FINAL Laramide Schematic.png" descr="/Volumes/WEENIS/Figures/FINAL Laramide Schemati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3067339" y="9677400"/>
            <a:ext cx="9222122" cy="700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8" name="TextBox 43"/>
          <p:cNvSpPr txBox="1">
            <a:spLocks noChangeArrowheads="1"/>
          </p:cNvSpPr>
          <p:nvPr/>
        </p:nvSpPr>
        <p:spPr bwMode="auto">
          <a:xfrm>
            <a:off x="12649200" y="16916400"/>
            <a:ext cx="10363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Figure 2: Weighted average age of samples plotted against sample elevation. A general schematic of pre-,</a:t>
            </a:r>
            <a:r>
              <a:rPr lang="en-US" sz="1800" dirty="0" err="1"/>
              <a:t>syn</a:t>
            </a:r>
            <a:r>
              <a:rPr lang="en-US" sz="1800" dirty="0"/>
              <a:t>-, and post-</a:t>
            </a:r>
            <a:r>
              <a:rPr lang="en-US" sz="1800" dirty="0" err="1"/>
              <a:t>Laramide</a:t>
            </a:r>
            <a:r>
              <a:rPr lang="en-US" sz="1800" dirty="0"/>
              <a:t> </a:t>
            </a:r>
            <a:r>
              <a:rPr lang="en-US" sz="1800" dirty="0" err="1"/>
              <a:t>orogeny</a:t>
            </a:r>
            <a:r>
              <a:rPr lang="en-US" sz="1800" dirty="0"/>
              <a:t> is highlighted in red. Error bars</a:t>
            </a:r>
            <a:r>
              <a:rPr lang="en-US" sz="1800" dirty="0" smtClean="0"/>
              <a:t> do </a:t>
            </a:r>
            <a:r>
              <a:rPr lang="en-US" sz="1800" dirty="0"/>
              <a:t>not extend beyond the data</a:t>
            </a:r>
            <a:r>
              <a:rPr lang="en-US" sz="1800" dirty="0" smtClean="0"/>
              <a:t> symbols.</a:t>
            </a:r>
            <a:endParaRPr lang="en-US" sz="1800" dirty="0"/>
          </a:p>
        </p:txBody>
      </p:sp>
      <p:sp>
        <p:nvSpPr>
          <p:cNvPr id="14359" name="TextBox 1"/>
          <p:cNvSpPr txBox="1">
            <a:spLocks noChangeArrowheads="1"/>
          </p:cNvSpPr>
          <p:nvPr/>
        </p:nvSpPr>
        <p:spPr bwMode="auto">
          <a:xfrm>
            <a:off x="14859000" y="8305800"/>
            <a:ext cx="5414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/>
              <a:t>Apatite-Helium Results</a:t>
            </a:r>
          </a:p>
        </p:txBody>
      </p:sp>
      <p:sp>
        <p:nvSpPr>
          <p:cNvPr id="14360" name="TextBox 45"/>
          <p:cNvSpPr txBox="1">
            <a:spLocks noChangeArrowheads="1"/>
          </p:cNvSpPr>
          <p:nvPr/>
        </p:nvSpPr>
        <p:spPr bwMode="auto">
          <a:xfrm>
            <a:off x="24003000" y="17068800"/>
            <a:ext cx="1036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Figure 3: A comparison of apatite fission-track data (Omar et al, 1994) with Apatite-Helium data. Error bars</a:t>
            </a:r>
            <a:r>
              <a:rPr lang="en-US" sz="1800" dirty="0" smtClean="0"/>
              <a:t> do </a:t>
            </a:r>
            <a:r>
              <a:rPr lang="en-US" sz="1800" dirty="0"/>
              <a:t>not extend beyond the data points.</a:t>
            </a:r>
          </a:p>
        </p:txBody>
      </p:sp>
      <p:sp>
        <p:nvSpPr>
          <p:cNvPr id="14361" name="TextBox 47"/>
          <p:cNvSpPr txBox="1">
            <a:spLocks noChangeArrowheads="1"/>
          </p:cNvSpPr>
          <p:nvPr/>
        </p:nvSpPr>
        <p:spPr bwMode="auto">
          <a:xfrm>
            <a:off x="32461200" y="3657600"/>
            <a:ext cx="8686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The </a:t>
            </a:r>
            <a:r>
              <a:rPr lang="en-US" sz="2400" dirty="0" err="1"/>
              <a:t>Beartooth</a:t>
            </a:r>
            <a:r>
              <a:rPr lang="en-US" sz="2400" dirty="0"/>
              <a:t> Mountains have undergone two phases of</a:t>
            </a:r>
            <a:r>
              <a:rPr lang="en-US" sz="2400" dirty="0" smtClean="0"/>
              <a:t> </a:t>
            </a:r>
            <a:r>
              <a:rPr lang="en-US" sz="2400" dirty="0" err="1" smtClean="0"/>
              <a:t>erosional</a:t>
            </a:r>
            <a:r>
              <a:rPr lang="en-US" sz="2400" dirty="0" smtClean="0"/>
              <a:t> exhumation.  </a:t>
            </a:r>
            <a:r>
              <a:rPr lang="en-US" sz="2400" dirty="0"/>
              <a:t>The first phase is recorded by samples</a:t>
            </a:r>
            <a:r>
              <a:rPr lang="en-US" sz="2400" dirty="0" smtClean="0"/>
              <a:t> from </a:t>
            </a:r>
            <a:r>
              <a:rPr lang="en-US" sz="2400" dirty="0"/>
              <a:t>the </a:t>
            </a:r>
            <a:r>
              <a:rPr lang="en-US" sz="2400" dirty="0" err="1"/>
              <a:t>Beartooth</a:t>
            </a:r>
            <a:r>
              <a:rPr lang="en-US" sz="2400" dirty="0"/>
              <a:t> Plateau and is associated with </a:t>
            </a:r>
            <a:r>
              <a:rPr lang="en-US" sz="2400" dirty="0" err="1"/>
              <a:t>Laramide</a:t>
            </a:r>
            <a:r>
              <a:rPr lang="en-US" sz="2400" dirty="0"/>
              <a:t> deformation starting at 70 Ma and lasting until 60 Ma.</a:t>
            </a:r>
            <a:r>
              <a:rPr lang="en-US" sz="2400" dirty="0" smtClean="0"/>
              <a:t> Rocks from the </a:t>
            </a:r>
            <a:r>
              <a:rPr lang="en-US" sz="2400" dirty="0" err="1"/>
              <a:t>Beartooth</a:t>
            </a:r>
            <a:r>
              <a:rPr lang="en-US" sz="2400" dirty="0"/>
              <a:t> Plateau</a:t>
            </a:r>
            <a:r>
              <a:rPr lang="en-US" sz="2400" dirty="0" smtClean="0"/>
              <a:t> were uplifted through the apatite closure interval at </a:t>
            </a:r>
            <a:r>
              <a:rPr lang="en-US" sz="2400" dirty="0"/>
              <a:t>rate of .08 mm/year with ~6 km of</a:t>
            </a:r>
            <a:r>
              <a:rPr lang="en-US" sz="2400" dirty="0" smtClean="0"/>
              <a:t> exhumation.  </a:t>
            </a:r>
            <a:r>
              <a:rPr lang="en-US" sz="2400" dirty="0"/>
              <a:t>The second phase of</a:t>
            </a:r>
            <a:r>
              <a:rPr lang="en-US" sz="2400" dirty="0" smtClean="0"/>
              <a:t> exhumation is </a:t>
            </a:r>
            <a:r>
              <a:rPr lang="en-US" sz="2400" dirty="0"/>
              <a:t>recorded by samples</a:t>
            </a:r>
            <a:r>
              <a:rPr lang="en-US" sz="2400" dirty="0" smtClean="0"/>
              <a:t> from </a:t>
            </a:r>
            <a:r>
              <a:rPr lang="en-US" sz="2400" dirty="0"/>
              <a:t>the South Snowy Block and ranges from</a:t>
            </a:r>
            <a:r>
              <a:rPr lang="en-US" sz="2400" dirty="0" smtClean="0"/>
              <a:t> about 15 </a:t>
            </a:r>
            <a:r>
              <a:rPr lang="en-US" sz="2400" dirty="0"/>
              <a:t>Ma to</a:t>
            </a:r>
            <a:r>
              <a:rPr lang="en-US" sz="2400" dirty="0" smtClean="0"/>
              <a:t> &lt;5 </a:t>
            </a:r>
            <a:r>
              <a:rPr lang="en-US" sz="2400" dirty="0"/>
              <a:t>Ma.  It is interpreted to be related to the approach of the Yellowstone Hot Spot and the</a:t>
            </a:r>
            <a:r>
              <a:rPr lang="en-US" sz="2400" dirty="0" smtClean="0"/>
              <a:t> integration of </a:t>
            </a:r>
            <a:r>
              <a:rPr lang="en-US" sz="2400" dirty="0"/>
              <a:t>the Yellowstone drainage system.</a:t>
            </a:r>
            <a:r>
              <a:rPr lang="en-US" sz="2400" dirty="0" smtClean="0"/>
              <a:t>  These data suggest that the </a:t>
            </a:r>
            <a:r>
              <a:rPr lang="en-US" sz="2400" dirty="0" err="1" smtClean="0"/>
              <a:t>Beartooth</a:t>
            </a:r>
            <a:r>
              <a:rPr lang="en-US" sz="2400" dirty="0" smtClean="0"/>
              <a:t> and South Snowy block acted as separate fault blocks in Cenozoic times.</a:t>
            </a:r>
            <a:endParaRPr lang="en-US" sz="2400" dirty="0"/>
          </a:p>
        </p:txBody>
      </p:sp>
      <p:sp>
        <p:nvSpPr>
          <p:cNvPr id="14362" name="TextBox 48"/>
          <p:cNvSpPr txBox="1">
            <a:spLocks noChangeArrowheads="1"/>
          </p:cNvSpPr>
          <p:nvPr/>
        </p:nvSpPr>
        <p:spPr bwMode="auto">
          <a:xfrm>
            <a:off x="609600" y="3581400"/>
            <a:ext cx="10363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Samples</a:t>
            </a:r>
            <a:r>
              <a:rPr lang="en-US" sz="2400" dirty="0" smtClean="0"/>
              <a:t> of </a:t>
            </a:r>
            <a:r>
              <a:rPr lang="en-US" sz="2400" dirty="0" err="1" smtClean="0"/>
              <a:t>granodioritic</a:t>
            </a:r>
            <a:r>
              <a:rPr lang="en-US" sz="2400" dirty="0" smtClean="0"/>
              <a:t> and granitic gneiss were collected from a transect across the </a:t>
            </a:r>
            <a:r>
              <a:rPr lang="en-US" sz="2400" dirty="0" err="1"/>
              <a:t>Beartooth</a:t>
            </a:r>
            <a:r>
              <a:rPr lang="en-US" sz="2400" dirty="0"/>
              <a:t> Plateau and from the South Snowy Block (Figure 1).</a:t>
            </a:r>
            <a:r>
              <a:rPr lang="en-US" sz="2400" dirty="0" smtClean="0"/>
              <a:t> Apatite (U-</a:t>
            </a:r>
            <a:r>
              <a:rPr lang="en-US" sz="2400" dirty="0" err="1" smtClean="0"/>
              <a:t>Th</a:t>
            </a:r>
            <a:r>
              <a:rPr lang="en-US" sz="2400" dirty="0" smtClean="0"/>
              <a:t>)/He </a:t>
            </a:r>
            <a:r>
              <a:rPr lang="en-US" sz="2400" dirty="0"/>
              <a:t>analyses was performed on multiple</a:t>
            </a:r>
            <a:r>
              <a:rPr lang="en-US" sz="2400" dirty="0" smtClean="0"/>
              <a:t> single grains </a:t>
            </a:r>
            <a:r>
              <a:rPr lang="en-US" sz="2400" dirty="0"/>
              <a:t>from each sample to yield a more robust</a:t>
            </a:r>
            <a:r>
              <a:rPr lang="en-US" sz="2400" dirty="0" smtClean="0"/>
              <a:t> cooling age for </a:t>
            </a:r>
            <a:r>
              <a:rPr lang="en-US" sz="2400" dirty="0"/>
              <a:t>each sample.  Samples from the </a:t>
            </a:r>
            <a:r>
              <a:rPr lang="en-US" sz="2400" dirty="0" err="1"/>
              <a:t>Beartooth</a:t>
            </a:r>
            <a:r>
              <a:rPr lang="en-US" sz="2400" dirty="0"/>
              <a:t> Plateau</a:t>
            </a:r>
            <a:r>
              <a:rPr lang="en-US" sz="2400" dirty="0" smtClean="0"/>
              <a:t> give (U-</a:t>
            </a:r>
            <a:r>
              <a:rPr lang="en-US" sz="2400" dirty="0" err="1" smtClean="0"/>
              <a:t>Th</a:t>
            </a:r>
            <a:r>
              <a:rPr lang="en-US" sz="2400" dirty="0" smtClean="0"/>
              <a:t>)/He ages between about 42 Ma and </a:t>
            </a:r>
            <a:r>
              <a:rPr lang="en-US" sz="2400" dirty="0"/>
              <a:t>126 Ma, while those from the South Snowy Block range in age from </a:t>
            </a:r>
            <a:r>
              <a:rPr lang="en-US" sz="2400" dirty="0" smtClean="0"/>
              <a:t>about 5 </a:t>
            </a:r>
            <a:r>
              <a:rPr lang="en-US" sz="2400" dirty="0"/>
              <a:t>Ma to 17 Ma (Figure 2).  These data</a:t>
            </a:r>
            <a:r>
              <a:rPr lang="en-US" sz="2400" dirty="0" smtClean="0"/>
              <a:t> are compared with previous bulk sample apatite helium analyses as well as with published apatite fission-track analysis (Omar </a:t>
            </a:r>
            <a:r>
              <a:rPr lang="en-US" sz="2400" dirty="0"/>
              <a:t>et al</a:t>
            </a:r>
            <a:r>
              <a:rPr lang="en-US" sz="2400" dirty="0" smtClean="0"/>
              <a:t>., 1994</a:t>
            </a:r>
            <a:r>
              <a:rPr lang="en-US" sz="2400" dirty="0"/>
              <a:t>) (Figure 3).   </a:t>
            </a:r>
          </a:p>
        </p:txBody>
      </p:sp>
      <p:sp>
        <p:nvSpPr>
          <p:cNvPr id="14363" name="TextBox 49"/>
          <p:cNvSpPr txBox="1">
            <a:spLocks noChangeArrowheads="1"/>
          </p:cNvSpPr>
          <p:nvPr/>
        </p:nvSpPr>
        <p:spPr bwMode="auto">
          <a:xfrm>
            <a:off x="34823400" y="10134600"/>
            <a:ext cx="5867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Omar, G.I., Lutz, T.M., and Giegengack, R., 1994, Apatite fission-track evidence for Laramide and post-Laramide uplift and anomalous thermal regime at Beartooth Overthrust, Montana-Wyoming: Geological Society of America Bulletin, v. 106, p. 74-85. </a:t>
            </a:r>
          </a:p>
          <a:p>
            <a:endParaRPr lang="en-US" sz="2000"/>
          </a:p>
        </p:txBody>
      </p:sp>
      <p:pic>
        <p:nvPicPr>
          <p:cNvPr id="37" name="Picture 36" descr="IMG_129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68200" y="4078644"/>
            <a:ext cx="5029200" cy="3387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Picture 37" descr="IMG_1380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441400" y="3962400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Picture 38" descr="granodiorite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69200" y="3886200"/>
            <a:ext cx="29718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67" name="TextBox 39"/>
          <p:cNvSpPr txBox="1">
            <a:spLocks noChangeArrowheads="1"/>
          </p:cNvSpPr>
          <p:nvPr/>
        </p:nvSpPr>
        <p:spPr bwMode="auto">
          <a:xfrm>
            <a:off x="11963400" y="7848600"/>
            <a:ext cx="5715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Photo 1:</a:t>
            </a:r>
            <a:r>
              <a:rPr lang="en-US" sz="1800" dirty="0" smtClean="0"/>
              <a:t> Yellowstone Canyon, Montana.</a:t>
            </a:r>
            <a:endParaRPr lang="en-US" sz="1800" dirty="0"/>
          </a:p>
        </p:txBody>
      </p:sp>
      <p:sp>
        <p:nvSpPr>
          <p:cNvPr id="14368" name="TextBox 40"/>
          <p:cNvSpPr txBox="1">
            <a:spLocks noChangeArrowheads="1"/>
          </p:cNvSpPr>
          <p:nvPr/>
        </p:nvSpPr>
        <p:spPr bwMode="auto">
          <a:xfrm>
            <a:off x="18669000" y="7848600"/>
            <a:ext cx="632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Photo 2: Example of granite rock used for Ap-He analysis.</a:t>
            </a:r>
          </a:p>
        </p:txBody>
      </p:sp>
      <p:sp>
        <p:nvSpPr>
          <p:cNvPr id="14369" name="TextBox 41"/>
          <p:cNvSpPr txBox="1">
            <a:spLocks noChangeArrowheads="1"/>
          </p:cNvSpPr>
          <p:nvPr/>
        </p:nvSpPr>
        <p:spPr bwMode="auto">
          <a:xfrm>
            <a:off x="25603200" y="78486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Photo 3: Glaciated valleys in Beartooth Mountains, Montana.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395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395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8463</TotalTime>
  <Words>587</Words>
  <Application>Microsoft Macintosh PowerPoint</Application>
  <PresentationFormat>Custom</PresentationFormat>
  <Paragraphs>27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 Precambrian Rocks of Yellowstone National Park  (YNP) and Surrounding Areas:  Exhumation of Precambrian Gneisses from Apatite (U-Th)/He Ages</vt:lpstr>
    </vt:vector>
  </TitlesOfParts>
  <Company>Montana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of the Precambrian Rocks of Yellowstone National Park  (YNP): High Grade Metamorphic Rocks at Garnet Hill</dc:title>
  <dc:creator>Bryant</dc:creator>
  <cp:lastModifiedBy>mogk</cp:lastModifiedBy>
  <cp:revision>231</cp:revision>
  <dcterms:created xsi:type="dcterms:W3CDTF">2012-05-03T18:21:07Z</dcterms:created>
  <dcterms:modified xsi:type="dcterms:W3CDTF">2013-02-11T02:46:34Z</dcterms:modified>
</cp:coreProperties>
</file>