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notesSlides/notesSlide9.xml" ContentType="application/vnd.openxmlformats-officedocument.presentationml.notes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Default Extension="wmf" ContentType="image/x-wmf"/>
  <Override PartName="/ppt/notesSlides/notesSlide7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Override PartName="/ppt/notesSlides/notesSlide10.xml" ContentType="application/vnd.openxmlformats-officedocument.presentationml.notesSlide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pdf" ContentType="application/pdf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710" r:id="rId1"/>
  </p:sldMasterIdLst>
  <p:notesMasterIdLst>
    <p:notesMasterId r:id="rId20"/>
  </p:notesMasterIdLst>
  <p:sldIdLst>
    <p:sldId id="256" r:id="rId2"/>
    <p:sldId id="272" r:id="rId3"/>
    <p:sldId id="259" r:id="rId4"/>
    <p:sldId id="257" r:id="rId5"/>
    <p:sldId id="258" r:id="rId6"/>
    <p:sldId id="261" r:id="rId7"/>
    <p:sldId id="262" r:id="rId8"/>
    <p:sldId id="263" r:id="rId9"/>
    <p:sldId id="273" r:id="rId10"/>
    <p:sldId id="271" r:id="rId11"/>
    <p:sldId id="264" r:id="rId12"/>
    <p:sldId id="265" r:id="rId13"/>
    <p:sldId id="266" r:id="rId14"/>
    <p:sldId id="268" r:id="rId15"/>
    <p:sldId id="267" r:id="rId16"/>
    <p:sldId id="276" r:id="rId17"/>
    <p:sldId id="270" r:id="rId18"/>
    <p:sldId id="269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FF8420"/>
    <a:srgbClr val="C7FF9A"/>
    <a:srgbClr val="FF000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napVertSplitter="1" vertBarState="minimized">
    <p:restoredLeft sz="34575" autoAdjust="0"/>
    <p:restoredTop sz="86392" autoAdjust="0"/>
  </p:normalViewPr>
  <p:slideViewPr>
    <p:cSldViewPr snapToGrid="0" snapToObjects="1">
      <p:cViewPr>
        <p:scale>
          <a:sx n="150" d="100"/>
          <a:sy n="150" d="100"/>
        </p:scale>
        <p:origin x="-984" y="10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44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14" Type="http://schemas.openxmlformats.org/officeDocument/2006/relationships/slide" Target="slides/slide13.xml"/><Relationship Id="rId23" Type="http://schemas.openxmlformats.org/officeDocument/2006/relationships/viewProps" Target="viewProps.xml"/><Relationship Id="rId4" Type="http://schemas.openxmlformats.org/officeDocument/2006/relationships/slide" Target="slides/slide3.xml"/><Relationship Id="rId11" Type="http://schemas.openxmlformats.org/officeDocument/2006/relationships/slide" Target="slides/slide10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1" Type="http://schemas.openxmlformats.org/officeDocument/2006/relationships/printerSettings" Target="printerSettings/printerSettings1.bin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5E47B-88EC-4044-87D5-1FFECB26C351}" type="datetimeFigureOut">
              <a:rPr lang="en-US" smtClean="0"/>
              <a:pPr/>
              <a:t>10/5/10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3E6C8-E1BF-1246-9B4D-1F51C5637DD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3E6C8-E1BF-1246-9B4D-1F51C5637DD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3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2259013"/>
            <a:ext cx="9142413" cy="4597400"/>
            <a:chOff x="0" y="1423"/>
            <a:chExt cx="5759" cy="2896"/>
          </a:xfrm>
        </p:grpSpPr>
        <p:pic>
          <p:nvPicPr>
            <p:cNvPr id="5" name="Picture 3"/>
            <p:cNvPicPr>
              <a:picLocks noChangeArrowheads="1"/>
            </p:cNvPicPr>
            <p:nvPr/>
          </p:nvPicPr>
          <p:blipFill>
            <a:blip r:embed="rId2"/>
            <a:srcRect r="27339" b="11440"/>
            <a:stretch>
              <a:fillRect/>
            </a:stretch>
          </p:blipFill>
          <p:spPr bwMode="auto">
            <a:xfrm>
              <a:off x="3976" y="1423"/>
              <a:ext cx="1783" cy="2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Freeform 4"/>
            <p:cNvSpPr>
              <a:spLocks/>
            </p:cNvSpPr>
            <p:nvPr/>
          </p:nvSpPr>
          <p:spPr bwMode="auto">
            <a:xfrm>
              <a:off x="0" y="3378"/>
              <a:ext cx="2509" cy="196"/>
            </a:xfrm>
            <a:custGeom>
              <a:avLst/>
              <a:gdLst/>
              <a:ahLst/>
              <a:cxnLst>
                <a:cxn ang="0">
                  <a:pos x="39" y="61"/>
                </a:cxn>
                <a:cxn ang="0">
                  <a:pos x="104" y="28"/>
                </a:cxn>
                <a:cxn ang="0">
                  <a:pos x="182" y="13"/>
                </a:cxn>
                <a:cxn ang="0">
                  <a:pos x="281" y="13"/>
                </a:cxn>
                <a:cxn ang="0">
                  <a:pos x="357" y="34"/>
                </a:cxn>
                <a:cxn ang="0">
                  <a:pos x="440" y="85"/>
                </a:cxn>
                <a:cxn ang="0">
                  <a:pos x="509" y="129"/>
                </a:cxn>
                <a:cxn ang="0">
                  <a:pos x="626" y="148"/>
                </a:cxn>
                <a:cxn ang="0">
                  <a:pos x="728" y="135"/>
                </a:cxn>
                <a:cxn ang="0">
                  <a:pos x="806" y="93"/>
                </a:cxn>
                <a:cxn ang="0">
                  <a:pos x="899" y="36"/>
                </a:cxn>
                <a:cxn ang="0">
                  <a:pos x="998" y="4"/>
                </a:cxn>
                <a:cxn ang="0">
                  <a:pos x="1119" y="6"/>
                </a:cxn>
                <a:cxn ang="0">
                  <a:pos x="1214" y="39"/>
                </a:cxn>
                <a:cxn ang="0">
                  <a:pos x="1308" y="102"/>
                </a:cxn>
                <a:cxn ang="0">
                  <a:pos x="1403" y="133"/>
                </a:cxn>
                <a:cxn ang="0">
                  <a:pos x="1514" y="133"/>
                </a:cxn>
                <a:cxn ang="0">
                  <a:pos x="1593" y="111"/>
                </a:cxn>
                <a:cxn ang="0">
                  <a:pos x="1668" y="61"/>
                </a:cxn>
                <a:cxn ang="0">
                  <a:pos x="1754" y="18"/>
                </a:cxn>
                <a:cxn ang="0">
                  <a:pos x="1844" y="1"/>
                </a:cxn>
                <a:cxn ang="0">
                  <a:pos x="1958" y="4"/>
                </a:cxn>
                <a:cxn ang="0">
                  <a:pos x="2039" y="33"/>
                </a:cxn>
                <a:cxn ang="0">
                  <a:pos x="2118" y="88"/>
                </a:cxn>
                <a:cxn ang="0">
                  <a:pos x="2192" y="124"/>
                </a:cxn>
                <a:cxn ang="0">
                  <a:pos x="2303" y="138"/>
                </a:cxn>
                <a:cxn ang="0">
                  <a:pos x="2412" y="106"/>
                </a:cxn>
                <a:cxn ang="0">
                  <a:pos x="2463" y="66"/>
                </a:cxn>
                <a:cxn ang="0">
                  <a:pos x="2489" y="61"/>
                </a:cxn>
                <a:cxn ang="0">
                  <a:pos x="2507" y="76"/>
                </a:cxn>
                <a:cxn ang="0">
                  <a:pos x="2508" y="96"/>
                </a:cxn>
                <a:cxn ang="0">
                  <a:pos x="2490" y="118"/>
                </a:cxn>
                <a:cxn ang="0">
                  <a:pos x="2429" y="160"/>
                </a:cxn>
                <a:cxn ang="0">
                  <a:pos x="2352" y="183"/>
                </a:cxn>
                <a:cxn ang="0">
                  <a:pos x="2238" y="184"/>
                </a:cxn>
                <a:cxn ang="0">
                  <a:pos x="2156" y="172"/>
                </a:cxn>
                <a:cxn ang="0">
                  <a:pos x="2076" y="133"/>
                </a:cxn>
                <a:cxn ang="0">
                  <a:pos x="2018" y="87"/>
                </a:cxn>
                <a:cxn ang="0">
                  <a:pos x="1934" y="55"/>
                </a:cxn>
                <a:cxn ang="0">
                  <a:pos x="1836" y="49"/>
                </a:cxn>
                <a:cxn ang="0">
                  <a:pos x="1743" y="79"/>
                </a:cxn>
                <a:cxn ang="0">
                  <a:pos x="1677" y="118"/>
                </a:cxn>
                <a:cxn ang="0">
                  <a:pos x="1586" y="165"/>
                </a:cxn>
                <a:cxn ang="0">
                  <a:pos x="1475" y="186"/>
                </a:cxn>
                <a:cxn ang="0">
                  <a:pos x="1377" y="180"/>
                </a:cxn>
                <a:cxn ang="0">
                  <a:pos x="1269" y="136"/>
                </a:cxn>
                <a:cxn ang="0">
                  <a:pos x="1197" y="84"/>
                </a:cxn>
                <a:cxn ang="0">
                  <a:pos x="1128" y="55"/>
                </a:cxn>
                <a:cxn ang="0">
                  <a:pos x="1020" y="49"/>
                </a:cxn>
                <a:cxn ang="0">
                  <a:pos x="914" y="78"/>
                </a:cxn>
                <a:cxn ang="0">
                  <a:pos x="831" y="135"/>
                </a:cxn>
                <a:cxn ang="0">
                  <a:pos x="713" y="187"/>
                </a:cxn>
                <a:cxn ang="0">
                  <a:pos x="600" y="195"/>
                </a:cxn>
                <a:cxn ang="0">
                  <a:pos x="494" y="175"/>
                </a:cxn>
                <a:cxn ang="0">
                  <a:pos x="408" y="123"/>
                </a:cxn>
                <a:cxn ang="0">
                  <a:pos x="338" y="79"/>
                </a:cxn>
                <a:cxn ang="0">
                  <a:pos x="251" y="60"/>
                </a:cxn>
                <a:cxn ang="0">
                  <a:pos x="144" y="67"/>
                </a:cxn>
                <a:cxn ang="0">
                  <a:pos x="56" y="108"/>
                </a:cxn>
                <a:cxn ang="0">
                  <a:pos x="5" y="93"/>
                </a:cxn>
              </a:cxnLst>
              <a:rect l="0" t="0" r="r" b="b"/>
              <a:pathLst>
                <a:path w="2509" h="196">
                  <a:moveTo>
                    <a:pt x="5" y="93"/>
                  </a:moveTo>
                  <a:lnTo>
                    <a:pt x="39" y="61"/>
                  </a:lnTo>
                  <a:lnTo>
                    <a:pt x="71" y="43"/>
                  </a:lnTo>
                  <a:lnTo>
                    <a:pt x="104" y="28"/>
                  </a:lnTo>
                  <a:lnTo>
                    <a:pt x="144" y="18"/>
                  </a:lnTo>
                  <a:lnTo>
                    <a:pt x="182" y="13"/>
                  </a:lnTo>
                  <a:lnTo>
                    <a:pt x="227" y="10"/>
                  </a:lnTo>
                  <a:lnTo>
                    <a:pt x="281" y="13"/>
                  </a:lnTo>
                  <a:lnTo>
                    <a:pt x="321" y="22"/>
                  </a:lnTo>
                  <a:lnTo>
                    <a:pt x="357" y="34"/>
                  </a:lnTo>
                  <a:lnTo>
                    <a:pt x="408" y="60"/>
                  </a:lnTo>
                  <a:lnTo>
                    <a:pt x="440" y="85"/>
                  </a:lnTo>
                  <a:lnTo>
                    <a:pt x="474" y="111"/>
                  </a:lnTo>
                  <a:lnTo>
                    <a:pt x="509" y="129"/>
                  </a:lnTo>
                  <a:lnTo>
                    <a:pt x="561" y="142"/>
                  </a:lnTo>
                  <a:lnTo>
                    <a:pt x="626" y="148"/>
                  </a:lnTo>
                  <a:lnTo>
                    <a:pt x="677" y="145"/>
                  </a:lnTo>
                  <a:lnTo>
                    <a:pt x="728" y="135"/>
                  </a:lnTo>
                  <a:lnTo>
                    <a:pt x="770" y="117"/>
                  </a:lnTo>
                  <a:lnTo>
                    <a:pt x="806" y="93"/>
                  </a:lnTo>
                  <a:lnTo>
                    <a:pt x="860" y="57"/>
                  </a:lnTo>
                  <a:lnTo>
                    <a:pt x="899" y="36"/>
                  </a:lnTo>
                  <a:lnTo>
                    <a:pt x="950" y="13"/>
                  </a:lnTo>
                  <a:lnTo>
                    <a:pt x="998" y="4"/>
                  </a:lnTo>
                  <a:lnTo>
                    <a:pt x="1043" y="3"/>
                  </a:lnTo>
                  <a:lnTo>
                    <a:pt x="1119" y="6"/>
                  </a:lnTo>
                  <a:lnTo>
                    <a:pt x="1181" y="21"/>
                  </a:lnTo>
                  <a:lnTo>
                    <a:pt x="1214" y="39"/>
                  </a:lnTo>
                  <a:lnTo>
                    <a:pt x="1260" y="66"/>
                  </a:lnTo>
                  <a:lnTo>
                    <a:pt x="1308" y="102"/>
                  </a:lnTo>
                  <a:lnTo>
                    <a:pt x="1349" y="121"/>
                  </a:lnTo>
                  <a:lnTo>
                    <a:pt x="1403" y="133"/>
                  </a:lnTo>
                  <a:lnTo>
                    <a:pt x="1458" y="138"/>
                  </a:lnTo>
                  <a:lnTo>
                    <a:pt x="1514" y="133"/>
                  </a:lnTo>
                  <a:lnTo>
                    <a:pt x="1557" y="123"/>
                  </a:lnTo>
                  <a:lnTo>
                    <a:pt x="1593" y="111"/>
                  </a:lnTo>
                  <a:lnTo>
                    <a:pt x="1635" y="84"/>
                  </a:lnTo>
                  <a:lnTo>
                    <a:pt x="1668" y="61"/>
                  </a:lnTo>
                  <a:lnTo>
                    <a:pt x="1704" y="39"/>
                  </a:lnTo>
                  <a:lnTo>
                    <a:pt x="1754" y="18"/>
                  </a:lnTo>
                  <a:lnTo>
                    <a:pt x="1794" y="6"/>
                  </a:lnTo>
                  <a:lnTo>
                    <a:pt x="1844" y="1"/>
                  </a:lnTo>
                  <a:lnTo>
                    <a:pt x="1907" y="0"/>
                  </a:lnTo>
                  <a:lnTo>
                    <a:pt x="1958" y="4"/>
                  </a:lnTo>
                  <a:lnTo>
                    <a:pt x="2003" y="18"/>
                  </a:lnTo>
                  <a:lnTo>
                    <a:pt x="2039" y="33"/>
                  </a:lnTo>
                  <a:lnTo>
                    <a:pt x="2073" y="54"/>
                  </a:lnTo>
                  <a:lnTo>
                    <a:pt x="2118" y="88"/>
                  </a:lnTo>
                  <a:lnTo>
                    <a:pt x="2153" y="109"/>
                  </a:lnTo>
                  <a:lnTo>
                    <a:pt x="2192" y="124"/>
                  </a:lnTo>
                  <a:lnTo>
                    <a:pt x="2244" y="135"/>
                  </a:lnTo>
                  <a:lnTo>
                    <a:pt x="2303" y="138"/>
                  </a:lnTo>
                  <a:lnTo>
                    <a:pt x="2355" y="129"/>
                  </a:lnTo>
                  <a:lnTo>
                    <a:pt x="2412" y="106"/>
                  </a:lnTo>
                  <a:lnTo>
                    <a:pt x="2439" y="87"/>
                  </a:lnTo>
                  <a:lnTo>
                    <a:pt x="2463" y="66"/>
                  </a:lnTo>
                  <a:lnTo>
                    <a:pt x="2475" y="61"/>
                  </a:lnTo>
                  <a:lnTo>
                    <a:pt x="2489" y="61"/>
                  </a:lnTo>
                  <a:lnTo>
                    <a:pt x="2499" y="66"/>
                  </a:lnTo>
                  <a:lnTo>
                    <a:pt x="2507" y="76"/>
                  </a:lnTo>
                  <a:lnTo>
                    <a:pt x="2508" y="85"/>
                  </a:lnTo>
                  <a:lnTo>
                    <a:pt x="2508" y="96"/>
                  </a:lnTo>
                  <a:lnTo>
                    <a:pt x="2504" y="106"/>
                  </a:lnTo>
                  <a:lnTo>
                    <a:pt x="2490" y="118"/>
                  </a:lnTo>
                  <a:lnTo>
                    <a:pt x="2463" y="139"/>
                  </a:lnTo>
                  <a:lnTo>
                    <a:pt x="2429" y="160"/>
                  </a:lnTo>
                  <a:lnTo>
                    <a:pt x="2399" y="172"/>
                  </a:lnTo>
                  <a:lnTo>
                    <a:pt x="2352" y="183"/>
                  </a:lnTo>
                  <a:lnTo>
                    <a:pt x="2298" y="186"/>
                  </a:lnTo>
                  <a:lnTo>
                    <a:pt x="2238" y="184"/>
                  </a:lnTo>
                  <a:lnTo>
                    <a:pt x="2192" y="180"/>
                  </a:lnTo>
                  <a:lnTo>
                    <a:pt x="2156" y="172"/>
                  </a:lnTo>
                  <a:lnTo>
                    <a:pt x="2114" y="156"/>
                  </a:lnTo>
                  <a:lnTo>
                    <a:pt x="2076" y="133"/>
                  </a:lnTo>
                  <a:lnTo>
                    <a:pt x="2049" y="112"/>
                  </a:lnTo>
                  <a:lnTo>
                    <a:pt x="2018" y="87"/>
                  </a:lnTo>
                  <a:lnTo>
                    <a:pt x="1977" y="67"/>
                  </a:lnTo>
                  <a:lnTo>
                    <a:pt x="1934" y="55"/>
                  </a:lnTo>
                  <a:lnTo>
                    <a:pt x="1886" y="49"/>
                  </a:lnTo>
                  <a:lnTo>
                    <a:pt x="1836" y="49"/>
                  </a:lnTo>
                  <a:lnTo>
                    <a:pt x="1776" y="64"/>
                  </a:lnTo>
                  <a:lnTo>
                    <a:pt x="1743" y="79"/>
                  </a:lnTo>
                  <a:lnTo>
                    <a:pt x="1707" y="99"/>
                  </a:lnTo>
                  <a:lnTo>
                    <a:pt x="1677" y="118"/>
                  </a:lnTo>
                  <a:lnTo>
                    <a:pt x="1626" y="147"/>
                  </a:lnTo>
                  <a:lnTo>
                    <a:pt x="1586" y="165"/>
                  </a:lnTo>
                  <a:lnTo>
                    <a:pt x="1535" y="180"/>
                  </a:lnTo>
                  <a:lnTo>
                    <a:pt x="1475" y="186"/>
                  </a:lnTo>
                  <a:lnTo>
                    <a:pt x="1437" y="186"/>
                  </a:lnTo>
                  <a:lnTo>
                    <a:pt x="1377" y="180"/>
                  </a:lnTo>
                  <a:lnTo>
                    <a:pt x="1322" y="165"/>
                  </a:lnTo>
                  <a:lnTo>
                    <a:pt x="1269" y="136"/>
                  </a:lnTo>
                  <a:lnTo>
                    <a:pt x="1230" y="109"/>
                  </a:lnTo>
                  <a:lnTo>
                    <a:pt x="1197" y="84"/>
                  </a:lnTo>
                  <a:lnTo>
                    <a:pt x="1163" y="67"/>
                  </a:lnTo>
                  <a:lnTo>
                    <a:pt x="1128" y="55"/>
                  </a:lnTo>
                  <a:lnTo>
                    <a:pt x="1071" y="48"/>
                  </a:lnTo>
                  <a:lnTo>
                    <a:pt x="1020" y="49"/>
                  </a:lnTo>
                  <a:lnTo>
                    <a:pt x="974" y="57"/>
                  </a:lnTo>
                  <a:lnTo>
                    <a:pt x="914" y="78"/>
                  </a:lnTo>
                  <a:lnTo>
                    <a:pt x="879" y="103"/>
                  </a:lnTo>
                  <a:lnTo>
                    <a:pt x="831" y="135"/>
                  </a:lnTo>
                  <a:lnTo>
                    <a:pt x="777" y="166"/>
                  </a:lnTo>
                  <a:lnTo>
                    <a:pt x="713" y="187"/>
                  </a:lnTo>
                  <a:lnTo>
                    <a:pt x="659" y="193"/>
                  </a:lnTo>
                  <a:lnTo>
                    <a:pt x="600" y="195"/>
                  </a:lnTo>
                  <a:lnTo>
                    <a:pt x="543" y="189"/>
                  </a:lnTo>
                  <a:lnTo>
                    <a:pt x="494" y="175"/>
                  </a:lnTo>
                  <a:lnTo>
                    <a:pt x="450" y="154"/>
                  </a:lnTo>
                  <a:lnTo>
                    <a:pt x="408" y="123"/>
                  </a:lnTo>
                  <a:lnTo>
                    <a:pt x="377" y="99"/>
                  </a:lnTo>
                  <a:lnTo>
                    <a:pt x="338" y="79"/>
                  </a:lnTo>
                  <a:lnTo>
                    <a:pt x="291" y="64"/>
                  </a:lnTo>
                  <a:lnTo>
                    <a:pt x="251" y="60"/>
                  </a:lnTo>
                  <a:lnTo>
                    <a:pt x="191" y="58"/>
                  </a:lnTo>
                  <a:lnTo>
                    <a:pt x="144" y="67"/>
                  </a:lnTo>
                  <a:lnTo>
                    <a:pt x="96" y="82"/>
                  </a:lnTo>
                  <a:lnTo>
                    <a:pt x="56" y="108"/>
                  </a:lnTo>
                  <a:lnTo>
                    <a:pt x="0" y="157"/>
                  </a:lnTo>
                  <a:lnTo>
                    <a:pt x="5" y="93"/>
                  </a:lnTo>
                </a:path>
              </a:pathLst>
            </a:custGeom>
            <a:solidFill>
              <a:schemeClr val="bg2"/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latin typeface="Times New Roman" pitchFamily="23" charset="0"/>
              </a:endParaRPr>
            </a:p>
          </p:txBody>
        </p:sp>
        <p:pic>
          <p:nvPicPr>
            <p:cNvPr id="7" name="Picture 5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2196"/>
              <a:ext cx="2766" cy="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 anchor="b"/>
          <a:lstStyle>
            <a:lvl1pPr>
              <a:defRPr>
                <a:latin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Arial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0E983C08-D36F-404D-8BC2-D832A21A5CF4}" type="datetimeFigureOut">
              <a:rPr lang="en-US" smtClean="0"/>
              <a:pPr/>
              <a:t>10/5/10</a:t>
            </a:fld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83C08-D36F-404D-8BC2-D832A21A5CF4}" type="datetimeFigureOut">
              <a:rPr lang="en-US" smtClean="0"/>
              <a:pPr/>
              <a:t>10/5/10</a:t>
            </a:fld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70B188-1B5B-3949-B50C-8ACDF1F1A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83C08-D36F-404D-8BC2-D832A21A5CF4}" type="datetimeFigureOut">
              <a:rPr lang="en-US" smtClean="0"/>
              <a:pPr/>
              <a:t>10/5/10</a:t>
            </a:fld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70B188-1B5B-3949-B50C-8ACDF1F1A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83C08-D36F-404D-8BC2-D832A21A5CF4}" type="datetimeFigureOut">
              <a:rPr lang="en-US" smtClean="0"/>
              <a:pPr/>
              <a:t>10/5/10</a:t>
            </a:fld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70B188-1B5B-3949-B50C-8ACDF1F1A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83C08-D36F-404D-8BC2-D832A21A5CF4}" type="datetimeFigureOut">
              <a:rPr lang="en-US" smtClean="0"/>
              <a:pPr/>
              <a:t>10/5/10</a:t>
            </a:fld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70B188-1B5B-3949-B50C-8ACDF1F1A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83C08-D36F-404D-8BC2-D832A21A5CF4}" type="datetimeFigureOut">
              <a:rPr lang="en-US" smtClean="0"/>
              <a:pPr/>
              <a:t>10/5/10</a:t>
            </a:fld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70B188-1B5B-3949-B50C-8ACDF1F1A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83C08-D36F-404D-8BC2-D832A21A5CF4}" type="datetimeFigureOut">
              <a:rPr lang="en-US" smtClean="0"/>
              <a:pPr/>
              <a:t>10/5/10</a:t>
            </a:fld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70B188-1B5B-3949-B50C-8ACDF1F1A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83C08-D36F-404D-8BC2-D832A21A5CF4}" type="datetimeFigureOut">
              <a:rPr lang="en-US" smtClean="0"/>
              <a:pPr/>
              <a:t>10/5/10</a:t>
            </a:fld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70B188-1B5B-3949-B50C-8ACDF1F1A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83C08-D36F-404D-8BC2-D832A21A5CF4}" type="datetimeFigureOut">
              <a:rPr lang="en-US" smtClean="0"/>
              <a:pPr/>
              <a:t>10/5/10</a:t>
            </a:fld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70B188-1B5B-3949-B50C-8ACDF1F1A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83C08-D36F-404D-8BC2-D832A21A5CF4}" type="datetimeFigureOut">
              <a:rPr lang="en-US" smtClean="0"/>
              <a:pPr/>
              <a:t>10/5/10</a:t>
            </a:fld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70B188-1B5B-3949-B50C-8ACDF1F1A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83C08-D36F-404D-8BC2-D832A21A5CF4}" type="datetimeFigureOut">
              <a:rPr lang="en-US" smtClean="0"/>
              <a:pPr/>
              <a:t>10/5/10</a:t>
            </a:fld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70B188-1B5B-3949-B50C-8ACDF1F1A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4" Type="http://schemas.openxmlformats.org/officeDocument/2006/relationships/image" Target="../media/image2.wmf"/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1581150"/>
            <a:ext cx="9142413" cy="5275263"/>
            <a:chOff x="0" y="996"/>
            <a:chExt cx="5759" cy="3323"/>
          </a:xfrm>
        </p:grpSpPr>
        <p:pic>
          <p:nvPicPr>
            <p:cNvPr id="1032" name="Picture 3"/>
            <p:cNvPicPr>
              <a:picLocks noChangeArrowheads="1"/>
            </p:cNvPicPr>
            <p:nvPr/>
          </p:nvPicPr>
          <p:blipFill>
            <a:blip r:embed="rId13"/>
            <a:srcRect r="27339" b="11440"/>
            <a:stretch>
              <a:fillRect/>
            </a:stretch>
          </p:blipFill>
          <p:spPr bwMode="auto">
            <a:xfrm>
              <a:off x="3976" y="1423"/>
              <a:ext cx="1783" cy="2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48" name="Freeform 4"/>
            <p:cNvSpPr>
              <a:spLocks/>
            </p:cNvSpPr>
            <p:nvPr/>
          </p:nvSpPr>
          <p:spPr bwMode="auto">
            <a:xfrm>
              <a:off x="0" y="3522"/>
              <a:ext cx="2509" cy="196"/>
            </a:xfrm>
            <a:custGeom>
              <a:avLst/>
              <a:gdLst/>
              <a:ahLst/>
              <a:cxnLst>
                <a:cxn ang="0">
                  <a:pos x="39" y="61"/>
                </a:cxn>
                <a:cxn ang="0">
                  <a:pos x="104" y="28"/>
                </a:cxn>
                <a:cxn ang="0">
                  <a:pos x="182" y="13"/>
                </a:cxn>
                <a:cxn ang="0">
                  <a:pos x="281" y="13"/>
                </a:cxn>
                <a:cxn ang="0">
                  <a:pos x="357" y="34"/>
                </a:cxn>
                <a:cxn ang="0">
                  <a:pos x="440" y="85"/>
                </a:cxn>
                <a:cxn ang="0">
                  <a:pos x="509" y="129"/>
                </a:cxn>
                <a:cxn ang="0">
                  <a:pos x="626" y="148"/>
                </a:cxn>
                <a:cxn ang="0">
                  <a:pos x="728" y="135"/>
                </a:cxn>
                <a:cxn ang="0">
                  <a:pos x="806" y="93"/>
                </a:cxn>
                <a:cxn ang="0">
                  <a:pos x="899" y="36"/>
                </a:cxn>
                <a:cxn ang="0">
                  <a:pos x="998" y="4"/>
                </a:cxn>
                <a:cxn ang="0">
                  <a:pos x="1119" y="6"/>
                </a:cxn>
                <a:cxn ang="0">
                  <a:pos x="1214" y="39"/>
                </a:cxn>
                <a:cxn ang="0">
                  <a:pos x="1308" y="102"/>
                </a:cxn>
                <a:cxn ang="0">
                  <a:pos x="1403" y="133"/>
                </a:cxn>
                <a:cxn ang="0">
                  <a:pos x="1514" y="133"/>
                </a:cxn>
                <a:cxn ang="0">
                  <a:pos x="1593" y="111"/>
                </a:cxn>
                <a:cxn ang="0">
                  <a:pos x="1668" y="61"/>
                </a:cxn>
                <a:cxn ang="0">
                  <a:pos x="1754" y="18"/>
                </a:cxn>
                <a:cxn ang="0">
                  <a:pos x="1844" y="1"/>
                </a:cxn>
                <a:cxn ang="0">
                  <a:pos x="1958" y="4"/>
                </a:cxn>
                <a:cxn ang="0">
                  <a:pos x="2039" y="33"/>
                </a:cxn>
                <a:cxn ang="0">
                  <a:pos x="2118" y="88"/>
                </a:cxn>
                <a:cxn ang="0">
                  <a:pos x="2192" y="124"/>
                </a:cxn>
                <a:cxn ang="0">
                  <a:pos x="2303" y="138"/>
                </a:cxn>
                <a:cxn ang="0">
                  <a:pos x="2412" y="106"/>
                </a:cxn>
                <a:cxn ang="0">
                  <a:pos x="2463" y="66"/>
                </a:cxn>
                <a:cxn ang="0">
                  <a:pos x="2489" y="61"/>
                </a:cxn>
                <a:cxn ang="0">
                  <a:pos x="2507" y="76"/>
                </a:cxn>
                <a:cxn ang="0">
                  <a:pos x="2508" y="96"/>
                </a:cxn>
                <a:cxn ang="0">
                  <a:pos x="2490" y="118"/>
                </a:cxn>
                <a:cxn ang="0">
                  <a:pos x="2429" y="160"/>
                </a:cxn>
                <a:cxn ang="0">
                  <a:pos x="2352" y="183"/>
                </a:cxn>
                <a:cxn ang="0">
                  <a:pos x="2238" y="184"/>
                </a:cxn>
                <a:cxn ang="0">
                  <a:pos x="2156" y="172"/>
                </a:cxn>
                <a:cxn ang="0">
                  <a:pos x="2076" y="133"/>
                </a:cxn>
                <a:cxn ang="0">
                  <a:pos x="2018" y="87"/>
                </a:cxn>
                <a:cxn ang="0">
                  <a:pos x="1934" y="55"/>
                </a:cxn>
                <a:cxn ang="0">
                  <a:pos x="1836" y="49"/>
                </a:cxn>
                <a:cxn ang="0">
                  <a:pos x="1743" y="79"/>
                </a:cxn>
                <a:cxn ang="0">
                  <a:pos x="1677" y="118"/>
                </a:cxn>
                <a:cxn ang="0">
                  <a:pos x="1586" y="165"/>
                </a:cxn>
                <a:cxn ang="0">
                  <a:pos x="1475" y="186"/>
                </a:cxn>
                <a:cxn ang="0">
                  <a:pos x="1377" y="180"/>
                </a:cxn>
                <a:cxn ang="0">
                  <a:pos x="1269" y="136"/>
                </a:cxn>
                <a:cxn ang="0">
                  <a:pos x="1197" y="84"/>
                </a:cxn>
                <a:cxn ang="0">
                  <a:pos x="1128" y="55"/>
                </a:cxn>
                <a:cxn ang="0">
                  <a:pos x="1020" y="49"/>
                </a:cxn>
                <a:cxn ang="0">
                  <a:pos x="914" y="78"/>
                </a:cxn>
                <a:cxn ang="0">
                  <a:pos x="831" y="135"/>
                </a:cxn>
                <a:cxn ang="0">
                  <a:pos x="713" y="187"/>
                </a:cxn>
                <a:cxn ang="0">
                  <a:pos x="600" y="195"/>
                </a:cxn>
                <a:cxn ang="0">
                  <a:pos x="494" y="175"/>
                </a:cxn>
                <a:cxn ang="0">
                  <a:pos x="408" y="123"/>
                </a:cxn>
                <a:cxn ang="0">
                  <a:pos x="338" y="79"/>
                </a:cxn>
                <a:cxn ang="0">
                  <a:pos x="251" y="60"/>
                </a:cxn>
                <a:cxn ang="0">
                  <a:pos x="144" y="67"/>
                </a:cxn>
                <a:cxn ang="0">
                  <a:pos x="56" y="108"/>
                </a:cxn>
                <a:cxn ang="0">
                  <a:pos x="5" y="93"/>
                </a:cxn>
              </a:cxnLst>
              <a:rect l="0" t="0" r="r" b="b"/>
              <a:pathLst>
                <a:path w="2509" h="196">
                  <a:moveTo>
                    <a:pt x="5" y="93"/>
                  </a:moveTo>
                  <a:lnTo>
                    <a:pt x="39" y="61"/>
                  </a:lnTo>
                  <a:lnTo>
                    <a:pt x="71" y="43"/>
                  </a:lnTo>
                  <a:lnTo>
                    <a:pt x="104" y="28"/>
                  </a:lnTo>
                  <a:lnTo>
                    <a:pt x="144" y="18"/>
                  </a:lnTo>
                  <a:lnTo>
                    <a:pt x="182" y="13"/>
                  </a:lnTo>
                  <a:lnTo>
                    <a:pt x="227" y="10"/>
                  </a:lnTo>
                  <a:lnTo>
                    <a:pt x="281" y="13"/>
                  </a:lnTo>
                  <a:lnTo>
                    <a:pt x="321" y="22"/>
                  </a:lnTo>
                  <a:lnTo>
                    <a:pt x="357" y="34"/>
                  </a:lnTo>
                  <a:lnTo>
                    <a:pt x="408" y="60"/>
                  </a:lnTo>
                  <a:lnTo>
                    <a:pt x="440" y="85"/>
                  </a:lnTo>
                  <a:lnTo>
                    <a:pt x="474" y="111"/>
                  </a:lnTo>
                  <a:lnTo>
                    <a:pt x="509" y="129"/>
                  </a:lnTo>
                  <a:lnTo>
                    <a:pt x="561" y="142"/>
                  </a:lnTo>
                  <a:lnTo>
                    <a:pt x="626" y="148"/>
                  </a:lnTo>
                  <a:lnTo>
                    <a:pt x="677" y="145"/>
                  </a:lnTo>
                  <a:lnTo>
                    <a:pt x="728" y="135"/>
                  </a:lnTo>
                  <a:lnTo>
                    <a:pt x="770" y="117"/>
                  </a:lnTo>
                  <a:lnTo>
                    <a:pt x="806" y="93"/>
                  </a:lnTo>
                  <a:lnTo>
                    <a:pt x="860" y="57"/>
                  </a:lnTo>
                  <a:lnTo>
                    <a:pt x="899" y="36"/>
                  </a:lnTo>
                  <a:lnTo>
                    <a:pt x="950" y="13"/>
                  </a:lnTo>
                  <a:lnTo>
                    <a:pt x="998" y="4"/>
                  </a:lnTo>
                  <a:lnTo>
                    <a:pt x="1043" y="3"/>
                  </a:lnTo>
                  <a:lnTo>
                    <a:pt x="1119" y="6"/>
                  </a:lnTo>
                  <a:lnTo>
                    <a:pt x="1181" y="21"/>
                  </a:lnTo>
                  <a:lnTo>
                    <a:pt x="1214" y="39"/>
                  </a:lnTo>
                  <a:lnTo>
                    <a:pt x="1260" y="66"/>
                  </a:lnTo>
                  <a:lnTo>
                    <a:pt x="1308" y="102"/>
                  </a:lnTo>
                  <a:lnTo>
                    <a:pt x="1349" y="121"/>
                  </a:lnTo>
                  <a:lnTo>
                    <a:pt x="1403" y="133"/>
                  </a:lnTo>
                  <a:lnTo>
                    <a:pt x="1458" y="138"/>
                  </a:lnTo>
                  <a:lnTo>
                    <a:pt x="1514" y="133"/>
                  </a:lnTo>
                  <a:lnTo>
                    <a:pt x="1557" y="123"/>
                  </a:lnTo>
                  <a:lnTo>
                    <a:pt x="1593" y="111"/>
                  </a:lnTo>
                  <a:lnTo>
                    <a:pt x="1635" y="84"/>
                  </a:lnTo>
                  <a:lnTo>
                    <a:pt x="1668" y="61"/>
                  </a:lnTo>
                  <a:lnTo>
                    <a:pt x="1704" y="39"/>
                  </a:lnTo>
                  <a:lnTo>
                    <a:pt x="1754" y="18"/>
                  </a:lnTo>
                  <a:lnTo>
                    <a:pt x="1794" y="6"/>
                  </a:lnTo>
                  <a:lnTo>
                    <a:pt x="1844" y="1"/>
                  </a:lnTo>
                  <a:lnTo>
                    <a:pt x="1907" y="0"/>
                  </a:lnTo>
                  <a:lnTo>
                    <a:pt x="1958" y="4"/>
                  </a:lnTo>
                  <a:lnTo>
                    <a:pt x="2003" y="18"/>
                  </a:lnTo>
                  <a:lnTo>
                    <a:pt x="2039" y="33"/>
                  </a:lnTo>
                  <a:lnTo>
                    <a:pt x="2073" y="54"/>
                  </a:lnTo>
                  <a:lnTo>
                    <a:pt x="2118" y="88"/>
                  </a:lnTo>
                  <a:lnTo>
                    <a:pt x="2153" y="109"/>
                  </a:lnTo>
                  <a:lnTo>
                    <a:pt x="2192" y="124"/>
                  </a:lnTo>
                  <a:lnTo>
                    <a:pt x="2244" y="135"/>
                  </a:lnTo>
                  <a:lnTo>
                    <a:pt x="2303" y="138"/>
                  </a:lnTo>
                  <a:lnTo>
                    <a:pt x="2355" y="129"/>
                  </a:lnTo>
                  <a:lnTo>
                    <a:pt x="2412" y="106"/>
                  </a:lnTo>
                  <a:lnTo>
                    <a:pt x="2439" y="87"/>
                  </a:lnTo>
                  <a:lnTo>
                    <a:pt x="2463" y="66"/>
                  </a:lnTo>
                  <a:lnTo>
                    <a:pt x="2475" y="61"/>
                  </a:lnTo>
                  <a:lnTo>
                    <a:pt x="2489" y="61"/>
                  </a:lnTo>
                  <a:lnTo>
                    <a:pt x="2499" y="66"/>
                  </a:lnTo>
                  <a:lnTo>
                    <a:pt x="2507" y="76"/>
                  </a:lnTo>
                  <a:lnTo>
                    <a:pt x="2508" y="85"/>
                  </a:lnTo>
                  <a:lnTo>
                    <a:pt x="2508" y="96"/>
                  </a:lnTo>
                  <a:lnTo>
                    <a:pt x="2504" y="106"/>
                  </a:lnTo>
                  <a:lnTo>
                    <a:pt x="2490" y="118"/>
                  </a:lnTo>
                  <a:lnTo>
                    <a:pt x="2463" y="139"/>
                  </a:lnTo>
                  <a:lnTo>
                    <a:pt x="2429" y="160"/>
                  </a:lnTo>
                  <a:lnTo>
                    <a:pt x="2399" y="172"/>
                  </a:lnTo>
                  <a:lnTo>
                    <a:pt x="2352" y="183"/>
                  </a:lnTo>
                  <a:lnTo>
                    <a:pt x="2298" y="186"/>
                  </a:lnTo>
                  <a:lnTo>
                    <a:pt x="2238" y="184"/>
                  </a:lnTo>
                  <a:lnTo>
                    <a:pt x="2192" y="180"/>
                  </a:lnTo>
                  <a:lnTo>
                    <a:pt x="2156" y="172"/>
                  </a:lnTo>
                  <a:lnTo>
                    <a:pt x="2114" y="156"/>
                  </a:lnTo>
                  <a:lnTo>
                    <a:pt x="2076" y="133"/>
                  </a:lnTo>
                  <a:lnTo>
                    <a:pt x="2049" y="112"/>
                  </a:lnTo>
                  <a:lnTo>
                    <a:pt x="2018" y="87"/>
                  </a:lnTo>
                  <a:lnTo>
                    <a:pt x="1977" y="67"/>
                  </a:lnTo>
                  <a:lnTo>
                    <a:pt x="1934" y="55"/>
                  </a:lnTo>
                  <a:lnTo>
                    <a:pt x="1886" y="49"/>
                  </a:lnTo>
                  <a:lnTo>
                    <a:pt x="1836" y="49"/>
                  </a:lnTo>
                  <a:lnTo>
                    <a:pt x="1776" y="64"/>
                  </a:lnTo>
                  <a:lnTo>
                    <a:pt x="1743" y="79"/>
                  </a:lnTo>
                  <a:lnTo>
                    <a:pt x="1707" y="99"/>
                  </a:lnTo>
                  <a:lnTo>
                    <a:pt x="1677" y="118"/>
                  </a:lnTo>
                  <a:lnTo>
                    <a:pt x="1626" y="147"/>
                  </a:lnTo>
                  <a:lnTo>
                    <a:pt x="1586" y="165"/>
                  </a:lnTo>
                  <a:lnTo>
                    <a:pt x="1535" y="180"/>
                  </a:lnTo>
                  <a:lnTo>
                    <a:pt x="1475" y="186"/>
                  </a:lnTo>
                  <a:lnTo>
                    <a:pt x="1437" y="186"/>
                  </a:lnTo>
                  <a:lnTo>
                    <a:pt x="1377" y="180"/>
                  </a:lnTo>
                  <a:lnTo>
                    <a:pt x="1322" y="165"/>
                  </a:lnTo>
                  <a:lnTo>
                    <a:pt x="1269" y="136"/>
                  </a:lnTo>
                  <a:lnTo>
                    <a:pt x="1230" y="109"/>
                  </a:lnTo>
                  <a:lnTo>
                    <a:pt x="1197" y="84"/>
                  </a:lnTo>
                  <a:lnTo>
                    <a:pt x="1163" y="67"/>
                  </a:lnTo>
                  <a:lnTo>
                    <a:pt x="1128" y="55"/>
                  </a:lnTo>
                  <a:lnTo>
                    <a:pt x="1071" y="48"/>
                  </a:lnTo>
                  <a:lnTo>
                    <a:pt x="1020" y="49"/>
                  </a:lnTo>
                  <a:lnTo>
                    <a:pt x="974" y="57"/>
                  </a:lnTo>
                  <a:lnTo>
                    <a:pt x="914" y="78"/>
                  </a:lnTo>
                  <a:lnTo>
                    <a:pt x="879" y="103"/>
                  </a:lnTo>
                  <a:lnTo>
                    <a:pt x="831" y="135"/>
                  </a:lnTo>
                  <a:lnTo>
                    <a:pt x="777" y="166"/>
                  </a:lnTo>
                  <a:lnTo>
                    <a:pt x="713" y="187"/>
                  </a:lnTo>
                  <a:lnTo>
                    <a:pt x="659" y="193"/>
                  </a:lnTo>
                  <a:lnTo>
                    <a:pt x="600" y="195"/>
                  </a:lnTo>
                  <a:lnTo>
                    <a:pt x="543" y="189"/>
                  </a:lnTo>
                  <a:lnTo>
                    <a:pt x="494" y="175"/>
                  </a:lnTo>
                  <a:lnTo>
                    <a:pt x="450" y="154"/>
                  </a:lnTo>
                  <a:lnTo>
                    <a:pt x="408" y="123"/>
                  </a:lnTo>
                  <a:lnTo>
                    <a:pt x="377" y="99"/>
                  </a:lnTo>
                  <a:lnTo>
                    <a:pt x="338" y="79"/>
                  </a:lnTo>
                  <a:lnTo>
                    <a:pt x="291" y="64"/>
                  </a:lnTo>
                  <a:lnTo>
                    <a:pt x="251" y="60"/>
                  </a:lnTo>
                  <a:lnTo>
                    <a:pt x="191" y="58"/>
                  </a:lnTo>
                  <a:lnTo>
                    <a:pt x="144" y="67"/>
                  </a:lnTo>
                  <a:lnTo>
                    <a:pt x="96" y="82"/>
                  </a:lnTo>
                  <a:lnTo>
                    <a:pt x="56" y="108"/>
                  </a:lnTo>
                  <a:lnTo>
                    <a:pt x="0" y="157"/>
                  </a:lnTo>
                  <a:lnTo>
                    <a:pt x="5" y="93"/>
                  </a:lnTo>
                </a:path>
              </a:pathLst>
            </a:custGeom>
            <a:solidFill>
              <a:schemeClr val="bg2"/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latin typeface="Times New Roman" pitchFamily="23" charset="0"/>
              </a:endParaRPr>
            </a:p>
          </p:txBody>
        </p:sp>
        <p:pic>
          <p:nvPicPr>
            <p:cNvPr id="1034" name="Picture 5"/>
            <p:cNvPicPr>
              <a:picLocks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0" y="996"/>
              <a:ext cx="2766" cy="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Times New Roman" pitchFamily="23" charset="0"/>
              </a:defRPr>
            </a:lvl1pPr>
          </a:lstStyle>
          <a:p>
            <a:fld id="{0E983C08-D36F-404D-8BC2-D832A21A5CF4}" type="datetimeFigureOut">
              <a:rPr lang="en-US" smtClean="0"/>
              <a:pPr/>
              <a:t>10/5/10</a:t>
            </a:fld>
            <a:endParaRPr lang="en-US"/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Times New Roman" pitchFamily="23" charset="0"/>
              </a:defRPr>
            </a:lvl1pPr>
          </a:lstStyle>
          <a:p>
            <a:endParaRPr lang="en-US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Times New Roman" pitchFamily="23" charset="0"/>
              </a:defRPr>
            </a:lvl1pPr>
          </a:lstStyle>
          <a:p>
            <a:fld id="{4B70B188-1B5B-3949-B50C-8ACDF1F1A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image" Target="../media/image20.gif"/><Relationship Id="rId4" Type="http://schemas.openxmlformats.org/officeDocument/2006/relationships/image" Target="../media/image19.pd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jpeg"/><Relationship Id="rId5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jpeg"/><Relationship Id="rId5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3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8.png"/><Relationship Id="rId5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3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3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3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2">
            <a:lumMod val="40000"/>
            <a:lumOff val="60000"/>
            <a:alpha val="6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188954" y="1894990"/>
            <a:ext cx="8465980" cy="1143000"/>
          </a:xfrm>
        </p:spPr>
        <p:txBody>
          <a:bodyPr/>
          <a:lstStyle/>
          <a:p>
            <a:r>
              <a:rPr lang="en-US" sz="2800" dirty="0" smtClean="0"/>
              <a:t>Ten Questions about Developing</a:t>
            </a:r>
            <a:br>
              <a:rPr lang="en-US" sz="2800" dirty="0" smtClean="0"/>
            </a:br>
            <a:r>
              <a:rPr lang="en-US" sz="2800" dirty="0" smtClean="0"/>
              <a:t> &amp; Delivering a QR Course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Shannon W. </a:t>
            </a:r>
            <a:r>
              <a:rPr lang="en-US" sz="2000" dirty="0" err="1" smtClean="0"/>
              <a:t>Dingman</a:t>
            </a:r>
            <a:endParaRPr lang="en-US" sz="2000" dirty="0" smtClean="0"/>
          </a:p>
          <a:p>
            <a:r>
              <a:rPr lang="en-US" sz="2000" dirty="0" smtClean="0"/>
              <a:t>Bernard L. Madison</a:t>
            </a:r>
          </a:p>
          <a:p>
            <a:r>
              <a:rPr lang="en-US" sz="2000" dirty="0" smtClean="0"/>
              <a:t>University of Arkansas</a:t>
            </a:r>
            <a:endParaRPr lang="en-US" sz="2000" dirty="0"/>
          </a:p>
        </p:txBody>
      </p:sp>
      <p:pic>
        <p:nvPicPr>
          <p:cNvPr id="4" name="Picture 3" descr="UA_Logo_Horizont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190" y="479229"/>
            <a:ext cx="2759085" cy="659781"/>
          </a:xfrm>
          <a:prstGeom prst="rect">
            <a:avLst/>
          </a:prstGeom>
        </p:spPr>
      </p:pic>
      <p:pic>
        <p:nvPicPr>
          <p:cNvPr id="5" name="Picture 4" descr="thumbnail of small NSF logo in color 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90" y="5705475"/>
            <a:ext cx="812800" cy="825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56990" y="5946199"/>
            <a:ext cx="78524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Arial"/>
                <a:cs typeface="Arial"/>
              </a:rPr>
              <a:t>THE WORK REPORTED HERE IS SUPPORTED BY THE NATIONAL SCIENCE FOUNDATION, DUE-0715039</a:t>
            </a:r>
            <a:endParaRPr lang="en-US" sz="1200" b="1" dirty="0">
              <a:latin typeface="Arial"/>
              <a:cs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7920" y="0"/>
            <a:ext cx="2146080" cy="1786467"/>
          </a:xfrm>
          <a:prstGeom prst="rect">
            <a:avLst/>
          </a:prstGeom>
          <a:solidFill>
            <a:schemeClr val="bg2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01556"/>
            <a:ext cx="9144000" cy="4656444"/>
          </a:xfrm>
          <a:prstGeom prst="rect">
            <a:avLst/>
          </a:prstGeom>
        </p:spPr>
      </p:pic>
      <p:sp>
        <p:nvSpPr>
          <p:cNvPr id="23554" name="Title 1"/>
          <p:cNvSpPr>
            <a:spLocks noGrp="1"/>
          </p:cNvSpPr>
          <p:nvPr>
            <p:ph type="title" idx="4294967295"/>
          </p:nvPr>
        </p:nvSpPr>
        <p:spPr>
          <a:xfrm>
            <a:off x="4439694" y="283308"/>
            <a:ext cx="4510088" cy="1370013"/>
          </a:xfrm>
        </p:spPr>
        <p:txBody>
          <a:bodyPr/>
          <a:lstStyle/>
          <a:p>
            <a:r>
              <a:rPr lang="en-US" sz="2400" b="1" dirty="0" smtClean="0">
                <a:latin typeface="Arial"/>
                <a:cs typeface="Arial"/>
              </a:rPr>
              <a:t>What problems regarding the development of student’s QR skills have been observed?</a:t>
            </a:r>
            <a:r>
              <a:rPr lang="en-US" sz="2400" dirty="0" smtClean="0"/>
              <a:t> </a:t>
            </a:r>
            <a:br>
              <a:rPr lang="en-US" sz="2400" dirty="0" smtClean="0"/>
            </a:br>
            <a:endParaRPr lang="en-US" sz="2400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idx="4294967295"/>
          </p:nvPr>
        </p:nvSpPr>
        <p:spPr>
          <a:xfrm>
            <a:off x="1431168" y="2201556"/>
            <a:ext cx="6017051" cy="4656444"/>
          </a:xfrm>
        </p:spPr>
        <p:txBody>
          <a:bodyPr/>
          <a:lstStyle/>
          <a:p>
            <a:r>
              <a:rPr lang="en-US" sz="18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</a:rPr>
              <a:t>Avoidance of algebra</a:t>
            </a:r>
          </a:p>
          <a:p>
            <a:r>
              <a:rPr lang="en-US" sz="18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</a:rPr>
              <a:t>Transfer of learning to new contexts</a:t>
            </a:r>
          </a:p>
          <a:p>
            <a:r>
              <a:rPr lang="en-US" sz="18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</a:rPr>
              <a:t>Weak critical reading skills</a:t>
            </a:r>
          </a:p>
          <a:p>
            <a:r>
              <a:rPr lang="en-US" sz="18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</a:rPr>
              <a:t>Weak quantitative comparisons skills</a:t>
            </a:r>
          </a:p>
          <a:p>
            <a:pPr lvl="1"/>
            <a:r>
              <a:rPr lang="en-US" sz="18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</a:rPr>
              <a:t>Percentage measures/bases</a:t>
            </a:r>
          </a:p>
          <a:p>
            <a:pPr lvl="1"/>
            <a:r>
              <a:rPr lang="en-US" sz="18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</a:rPr>
              <a:t>Indexes</a:t>
            </a:r>
          </a:p>
          <a:p>
            <a:r>
              <a:rPr lang="en-US" sz="18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</a:rPr>
              <a:t>Weak understanding of quantities</a:t>
            </a:r>
          </a:p>
          <a:p>
            <a:pPr lvl="1"/>
            <a:r>
              <a:rPr lang="en-US" sz="18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</a:rPr>
              <a:t>Lack of quantitative benchmarks</a:t>
            </a:r>
          </a:p>
          <a:p>
            <a:pPr lvl="1"/>
            <a:r>
              <a:rPr lang="en-US" sz="18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</a:rPr>
              <a:t>Lack of practice</a:t>
            </a:r>
          </a:p>
          <a:p>
            <a:pPr lvl="1"/>
            <a:r>
              <a:rPr lang="en-US" sz="18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</a:rPr>
              <a:t>Weak arithmetic skills</a:t>
            </a:r>
          </a:p>
          <a:p>
            <a:r>
              <a:rPr lang="en-US" sz="18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</a:rPr>
              <a:t>Careless use of language in public media</a:t>
            </a:r>
          </a:p>
          <a:p>
            <a:r>
              <a:rPr lang="en-US" sz="18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</a:rPr>
              <a:t>Persistent incorrect bases for percents</a:t>
            </a:r>
          </a:p>
          <a:p>
            <a:r>
              <a:rPr lang="en-US" sz="18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</a:rPr>
              <a:t>Uncorrected student misconceptions (“Bigger is better”)</a:t>
            </a:r>
            <a:endParaRPr lang="en-US" sz="1800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ickday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426419" y="2116422"/>
            <a:ext cx="2341850" cy="7141306"/>
          </a:xfrm>
          <a:prstGeom prst="rect">
            <a:avLst/>
          </a:prstGeom>
        </p:spPr>
      </p:pic>
      <p:pic>
        <p:nvPicPr>
          <p:cNvPr id="5" name="Picture 4" descr="img-929155937-000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l="32465" t="6003" r="31966" b="6260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rcRect l="32465" t="6003" r="31966" b="6260"/>
              <a:stretch>
                <a:fillRect/>
              </a:stretch>
            </p:blipFill>
          </mc:Fallback>
        </mc:AlternateContent>
        <p:spPr>
          <a:xfrm rot="5400000">
            <a:off x="2461269" y="-2461268"/>
            <a:ext cx="2245458" cy="7167995"/>
          </a:xfrm>
          <a:prstGeom prst="rect">
            <a:avLst/>
          </a:prstGeom>
        </p:spPr>
      </p:pic>
      <p:pic>
        <p:nvPicPr>
          <p:cNvPr id="7" name="Picture 6" descr="July 23, 1994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2245460"/>
            <a:ext cx="7619999" cy="23098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05077" y="185861"/>
            <a:ext cx="173892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Dilbert is a good source of not-so-funny QR mistakes</a:t>
            </a:r>
            <a:endParaRPr lang="en-US" sz="20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10589" cy="9082942"/>
          </a:xfrm>
          <a:prstGeom prst="rect">
            <a:avLst/>
          </a:prstGeom>
        </p:spPr>
      </p:pic>
      <p:sp>
        <p:nvSpPr>
          <p:cNvPr id="24578" name="Title 1"/>
          <p:cNvSpPr>
            <a:spLocks noGrp="1"/>
          </p:cNvSpPr>
          <p:nvPr>
            <p:ph type="title" idx="4294967295"/>
          </p:nvPr>
        </p:nvSpPr>
        <p:spPr>
          <a:xfrm>
            <a:off x="109008" y="1676401"/>
            <a:ext cx="4510088" cy="1944688"/>
          </a:xfrm>
        </p:spPr>
        <p:txBody>
          <a:bodyPr/>
          <a:lstStyle/>
          <a:p>
            <a:r>
              <a:rPr lang="en-US" sz="2400" b="1" dirty="0" smtClean="0">
                <a:solidFill>
                  <a:srgbClr val="FFFFEE"/>
                </a:solidFill>
                <a:latin typeface="Arial"/>
                <a:cs typeface="Arial"/>
              </a:rPr>
              <a:t>How has the course been evaluated?</a:t>
            </a:r>
            <a:r>
              <a:rPr lang="en-US" sz="2400" dirty="0" smtClean="0"/>
              <a:t> </a:t>
            </a:r>
            <a:br>
              <a:rPr lang="en-US" sz="2400" dirty="0" smtClean="0"/>
            </a:br>
            <a:endParaRPr lang="en-US" sz="2400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idx="4294967295"/>
          </p:nvPr>
        </p:nvSpPr>
        <p:spPr>
          <a:xfrm>
            <a:off x="4978693" y="1611721"/>
            <a:ext cx="4165307" cy="1881023"/>
          </a:xfrm>
        </p:spPr>
        <p:txBody>
          <a:bodyPr/>
          <a:lstStyle/>
          <a:p>
            <a:r>
              <a:rPr lang="en-US" sz="2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Student evaluations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Survey of faculty advisers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Survey of former students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Pre-/Post-test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Student retention and success rates</a:t>
            </a:r>
            <a:endParaRPr lang="en-US" sz="24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6351"/>
            <a:ext cx="2842932" cy="3316459"/>
          </a:xfrm>
          <a:prstGeom prst="rect">
            <a:avLst/>
          </a:prstGeom>
          <a:noFill/>
        </p:spPr>
      </p:pic>
      <p:pic>
        <p:nvPicPr>
          <p:cNvPr id="27651" name="Picture 3" descr="Ouch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2932" y="1077128"/>
            <a:ext cx="2987676" cy="3590917"/>
          </a:xfrm>
          <a:prstGeom prst="rect">
            <a:avLst/>
          </a:prstGeom>
          <a:noFill/>
        </p:spPr>
      </p:pic>
      <p:pic>
        <p:nvPicPr>
          <p:cNvPr id="27652" name="Picture 4" descr="Ouch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30608" y="2717083"/>
            <a:ext cx="3313392" cy="414091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842932" y="279035"/>
            <a:ext cx="6105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/>
                <a:cs typeface="Arial"/>
              </a:rPr>
              <a:t>One student found an unusual use for the textbook after the course was finished.</a:t>
            </a:r>
            <a:endParaRPr lang="en-US" sz="24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552450" y="409545"/>
            <a:ext cx="8280055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>
                <a:ln>
                  <a:solidFill>
                    <a:srgbClr val="800000"/>
                  </a:solidFill>
                </a:ln>
                <a:solidFill>
                  <a:srgbClr val="0000FF"/>
                </a:solidFill>
                <a:latin typeface="Geneva" charset="0"/>
              </a:rPr>
              <a:t>Results from Pre- and Post-QRCW Attitude Surveys, Spring 2008</a:t>
            </a:r>
          </a:p>
          <a:p>
            <a:pPr algn="ctr"/>
            <a:endParaRPr lang="en-US" sz="1600" dirty="0">
              <a:ln>
                <a:solidFill>
                  <a:srgbClr val="800000"/>
                </a:solidFill>
              </a:ln>
              <a:solidFill>
                <a:srgbClr val="0000FF"/>
              </a:solidFill>
              <a:latin typeface="Geneva" charset="0"/>
            </a:endParaRPr>
          </a:p>
          <a:p>
            <a:pPr algn="ctr"/>
            <a:r>
              <a:rPr lang="en-US" sz="1600" dirty="0">
                <a:ln>
                  <a:solidFill>
                    <a:srgbClr val="800000"/>
                  </a:solidFill>
                </a:ln>
                <a:solidFill>
                  <a:srgbClr val="0000FF"/>
                </a:solidFill>
                <a:latin typeface="Geneva" charset="0"/>
              </a:rPr>
              <a:t>% of QRCW Students Agreeing or Strongly Agreeing</a:t>
            </a:r>
          </a:p>
          <a:p>
            <a:endParaRPr lang="en-US" sz="1600" dirty="0">
              <a:solidFill>
                <a:srgbClr val="0000FF"/>
              </a:solidFill>
              <a:latin typeface="Geneva" charset="0"/>
            </a:endParaRPr>
          </a:p>
          <a:p>
            <a:r>
              <a:rPr lang="en-US" sz="1600" dirty="0">
                <a:solidFill>
                  <a:srgbClr val="0000FF"/>
                </a:solidFill>
                <a:latin typeface="Geneva" charset="0"/>
              </a:rPr>
              <a:t>Statement										</a:t>
            </a:r>
            <a:r>
              <a:rPr lang="en-US" sz="1600" dirty="0">
                <a:solidFill>
                  <a:schemeClr val="bg1"/>
                </a:solidFill>
                <a:latin typeface="Geneva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Geneva" charset="0"/>
              </a:rPr>
              <a:t>pre-QRCW 	post-QRCW</a:t>
            </a:r>
          </a:p>
          <a:p>
            <a:endParaRPr lang="en-US" sz="1600" dirty="0">
              <a:solidFill>
                <a:srgbClr val="0000FF"/>
              </a:solidFill>
              <a:latin typeface="Geneva" charset="0"/>
            </a:endParaRPr>
          </a:p>
          <a:p>
            <a:pPr>
              <a:buFont typeface="Arial"/>
              <a:buChar char="•"/>
            </a:pPr>
            <a:r>
              <a:rPr lang="en-US" sz="1600" dirty="0">
                <a:solidFill>
                  <a:srgbClr val="0000FF"/>
                </a:solidFill>
                <a:latin typeface="Geneva" charset="0"/>
              </a:rPr>
              <a:t>I am comfortable talking about mathematics. 		</a:t>
            </a:r>
            <a:r>
              <a:rPr lang="en-US" sz="1600" dirty="0" smtClean="0">
                <a:solidFill>
                  <a:srgbClr val="0000FF"/>
                </a:solidFill>
                <a:latin typeface="Geneva" charset="0"/>
              </a:rPr>
              <a:t>	26</a:t>
            </a:r>
            <a:r>
              <a:rPr lang="en-US" sz="1600" dirty="0">
                <a:solidFill>
                  <a:srgbClr val="0000FF"/>
                </a:solidFill>
                <a:latin typeface="Geneva" charset="0"/>
              </a:rPr>
              <a:t>% 		    33%</a:t>
            </a:r>
          </a:p>
          <a:p>
            <a:pPr>
              <a:buFont typeface="Arial"/>
              <a:buChar char="•"/>
            </a:pPr>
            <a:endParaRPr lang="en-US" sz="1600" dirty="0">
              <a:solidFill>
                <a:srgbClr val="0000FF"/>
              </a:solidFill>
              <a:latin typeface="Geneva" charset="0"/>
            </a:endParaRPr>
          </a:p>
          <a:p>
            <a:pPr>
              <a:buFont typeface="Arial"/>
              <a:buChar char="•"/>
            </a:pPr>
            <a:r>
              <a:rPr lang="en-US" sz="1600" dirty="0">
                <a:solidFill>
                  <a:srgbClr val="0000FF"/>
                </a:solidFill>
                <a:latin typeface="Geneva" charset="0"/>
              </a:rPr>
              <a:t>I enjoy doing mathematics. 					</a:t>
            </a:r>
            <a:r>
              <a:rPr lang="en-US" sz="1600" dirty="0" smtClean="0">
                <a:solidFill>
                  <a:srgbClr val="0000FF"/>
                </a:solidFill>
                <a:latin typeface="Geneva" charset="0"/>
              </a:rPr>
              <a:t>	18</a:t>
            </a:r>
            <a:r>
              <a:rPr lang="en-US" sz="1600" dirty="0">
                <a:solidFill>
                  <a:srgbClr val="0000FF"/>
                </a:solidFill>
                <a:latin typeface="Geneva" charset="0"/>
              </a:rPr>
              <a:t>% 	   	</a:t>
            </a:r>
            <a:r>
              <a:rPr lang="en-US" sz="1600" dirty="0" smtClean="0">
                <a:solidFill>
                  <a:srgbClr val="0000FF"/>
                </a:solidFill>
                <a:latin typeface="Geneva" charset="0"/>
              </a:rPr>
              <a:t>    26</a:t>
            </a:r>
            <a:r>
              <a:rPr lang="en-US" sz="1600" dirty="0">
                <a:solidFill>
                  <a:srgbClr val="0000FF"/>
                </a:solidFill>
                <a:latin typeface="Geneva" charset="0"/>
              </a:rPr>
              <a:t>%</a:t>
            </a:r>
          </a:p>
          <a:p>
            <a:pPr>
              <a:buFont typeface="Arial"/>
              <a:buChar char="•"/>
            </a:pPr>
            <a:endParaRPr lang="en-US" sz="1600" dirty="0">
              <a:solidFill>
                <a:srgbClr val="0000FF"/>
              </a:solidFill>
              <a:latin typeface="Geneva" charset="0"/>
            </a:endParaRPr>
          </a:p>
          <a:p>
            <a:pPr>
              <a:buFont typeface="Arial"/>
              <a:buChar char="•"/>
            </a:pPr>
            <a:r>
              <a:rPr lang="en-US" sz="1600" dirty="0">
                <a:solidFill>
                  <a:srgbClr val="0000FF"/>
                </a:solidFill>
                <a:latin typeface="Geneva" charset="0"/>
              </a:rPr>
              <a:t>Lots of things I do everyday involve mathematics. </a:t>
            </a:r>
            <a:r>
              <a:rPr lang="en-US" sz="1600" dirty="0" smtClean="0">
                <a:solidFill>
                  <a:srgbClr val="0000FF"/>
                </a:solidFill>
                <a:latin typeface="Geneva" charset="0"/>
              </a:rPr>
              <a:t>	26</a:t>
            </a:r>
            <a:r>
              <a:rPr lang="en-US" sz="1600" dirty="0">
                <a:solidFill>
                  <a:srgbClr val="0000FF"/>
                </a:solidFill>
                <a:latin typeface="Geneva" charset="0"/>
              </a:rPr>
              <a:t>%		   </a:t>
            </a:r>
            <a:r>
              <a:rPr lang="en-US" sz="1600" dirty="0" smtClean="0">
                <a:solidFill>
                  <a:srgbClr val="0000FF"/>
                </a:solidFill>
                <a:latin typeface="Geneva" charset="0"/>
              </a:rPr>
              <a:t>       32</a:t>
            </a:r>
            <a:r>
              <a:rPr lang="en-US" sz="1600" dirty="0">
                <a:solidFill>
                  <a:srgbClr val="0000FF"/>
                </a:solidFill>
                <a:latin typeface="Geneva" charset="0"/>
              </a:rPr>
              <a:t>%</a:t>
            </a:r>
          </a:p>
          <a:p>
            <a:pPr>
              <a:buFont typeface="Arial"/>
              <a:buChar char="•"/>
            </a:pPr>
            <a:endParaRPr lang="en-US" sz="1600" dirty="0">
              <a:solidFill>
                <a:srgbClr val="0000FF"/>
              </a:solidFill>
              <a:latin typeface="Geneva" charset="0"/>
            </a:endParaRPr>
          </a:p>
          <a:p>
            <a:pPr>
              <a:buFont typeface="Arial"/>
              <a:buChar char="•"/>
            </a:pPr>
            <a:r>
              <a:rPr lang="en-US" sz="1600" dirty="0">
                <a:solidFill>
                  <a:srgbClr val="0000FF"/>
                </a:solidFill>
                <a:latin typeface="Geneva" charset="0"/>
              </a:rPr>
              <a:t>I expect to find mathematics important in my		</a:t>
            </a:r>
            <a:r>
              <a:rPr lang="en-US" sz="1600" dirty="0" smtClean="0">
                <a:solidFill>
                  <a:srgbClr val="0000FF"/>
                </a:solidFill>
                <a:latin typeface="Geneva" charset="0"/>
              </a:rPr>
              <a:t>	38</a:t>
            </a:r>
            <a:r>
              <a:rPr lang="en-US" sz="1600" dirty="0">
                <a:solidFill>
                  <a:srgbClr val="0000FF"/>
                </a:solidFill>
                <a:latin typeface="Geneva" charset="0"/>
              </a:rPr>
              <a:t>%		   </a:t>
            </a:r>
            <a:r>
              <a:rPr lang="en-US" sz="1600" dirty="0" smtClean="0">
                <a:solidFill>
                  <a:srgbClr val="0000FF"/>
                </a:solidFill>
                <a:latin typeface="Geneva" charset="0"/>
              </a:rPr>
              <a:t>       42</a:t>
            </a:r>
            <a:r>
              <a:rPr lang="en-US" sz="1600" dirty="0">
                <a:solidFill>
                  <a:srgbClr val="0000FF"/>
                </a:solidFill>
                <a:latin typeface="Geneva" charset="0"/>
              </a:rPr>
              <a:t>%</a:t>
            </a:r>
          </a:p>
          <a:p>
            <a:r>
              <a:rPr lang="en-US" sz="1600" dirty="0">
                <a:solidFill>
                  <a:srgbClr val="0000FF"/>
                </a:solidFill>
                <a:latin typeface="Geneva" charset="0"/>
              </a:rPr>
              <a:t>future occupation and everyday life.</a:t>
            </a:r>
          </a:p>
          <a:p>
            <a:endParaRPr lang="en-US" sz="1600" dirty="0">
              <a:solidFill>
                <a:srgbClr val="0000FF"/>
              </a:solidFill>
              <a:latin typeface="Geneva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95197"/>
            <a:ext cx="9144000" cy="26628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646695"/>
            <a:ext cx="3379005" cy="3211304"/>
          </a:xfrm>
          <a:prstGeom prst="rect">
            <a:avLst/>
          </a:prstGeom>
        </p:spPr>
      </p:pic>
      <p:pic>
        <p:nvPicPr>
          <p:cNvPr id="4" name="Picture 5" descr="Wall-Read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3265650"/>
            <a:ext cx="2819400" cy="35923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627292" y="3360615"/>
            <a:ext cx="1953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student probably did.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627292" y="5147710"/>
            <a:ext cx="19531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one probably did not practice QR but wanted to remember the course!</a:t>
            </a:r>
          </a:p>
        </p:txBody>
      </p:sp>
      <p:cxnSp>
        <p:nvCxnSpPr>
          <p:cNvPr id="8" name="Straight Arrow Connector 7"/>
          <p:cNvCxnSpPr/>
          <p:nvPr/>
        </p:nvCxnSpPr>
        <p:spPr bwMode="auto">
          <a:xfrm flipV="1">
            <a:off x="5330292" y="5147710"/>
            <a:ext cx="1146708" cy="471472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0" name="Straight Arrow Connector 9"/>
          <p:cNvCxnSpPr>
            <a:stCxn id="5" idx="1"/>
          </p:cNvCxnSpPr>
          <p:nvPr/>
        </p:nvCxnSpPr>
        <p:spPr bwMode="auto">
          <a:xfrm rot="10800000" flipV="1">
            <a:off x="3030762" y="3683780"/>
            <a:ext cx="596530" cy="578715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075266" y="1032933"/>
          <a:ext cx="6096000" cy="212344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Number</a:t>
                      </a:r>
                      <a:r>
                        <a:rPr lang="en-US" baseline="0" dirty="0" smtClean="0"/>
                        <a:t> of Respondents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Percentage (%)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Never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Rarely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55%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Regularly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Often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19667" y="60235"/>
            <a:ext cx="774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How often have you practiced analyzing quantitative content of public media (newspaper, magazine, advertising flyer, online material, etc) articles since you finished the Mathematical Reasoning course?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7533" y="192438"/>
            <a:ext cx="64346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How has your confidence with quantitative reasoning changed since the course? </a:t>
            </a:r>
          </a:p>
          <a:p>
            <a:r>
              <a:rPr lang="en-US" dirty="0" smtClean="0"/>
              <a:t>	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34533" y="914079"/>
          <a:ext cx="6096000" cy="17526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032000"/>
                <a:gridCol w="2032000"/>
                <a:gridCol w="2032000"/>
              </a:tblGrid>
              <a:tr h="45550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Number of Respondents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Percentage (%)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Decreased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Stayed the same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29%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Increased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69%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134533" y="4551153"/>
          <a:ext cx="6096000" cy="17526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Number</a:t>
                      </a:r>
                      <a:r>
                        <a:rPr lang="en-US" baseline="0" dirty="0" smtClean="0"/>
                        <a:t> of Respondents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Percentage (%)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Decreased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Stayed the same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Increased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76%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134533" y="3752536"/>
            <a:ext cx="58504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How has your view of the importance to you of quantitative reasoning changed since the course?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386"/>
            <a:ext cx="9118599" cy="6844027"/>
          </a:xfrm>
          <a:prstGeom prst="rect">
            <a:avLst/>
          </a:prstGeom>
        </p:spPr>
      </p:pic>
      <p:sp>
        <p:nvSpPr>
          <p:cNvPr id="44033" name="Title 1"/>
          <p:cNvSpPr>
            <a:spLocks noGrp="1"/>
          </p:cNvSpPr>
          <p:nvPr>
            <p:ph type="title" idx="4294967295"/>
          </p:nvPr>
        </p:nvSpPr>
        <p:spPr>
          <a:xfrm>
            <a:off x="7815" y="146537"/>
            <a:ext cx="4875335" cy="1370013"/>
          </a:xfrm>
        </p:spPr>
        <p:txBody>
          <a:bodyPr/>
          <a:lstStyle/>
          <a:p>
            <a:pPr eaLnBrk="1" hangingPunct="1"/>
            <a:r>
              <a:rPr lang="en-US" sz="2400" b="1" dirty="0" smtClean="0">
                <a:ln>
                  <a:solidFill>
                    <a:srgbClr val="FF8420"/>
                  </a:solidFill>
                </a:ln>
                <a:solidFill>
                  <a:srgbClr val="FFFFEE"/>
                </a:solidFill>
                <a:latin typeface="Arial"/>
                <a:cs typeface="Arial"/>
              </a:rPr>
              <a:t>What lessons have we learned regarding making a one-semester QR course effective?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idx="4294967295"/>
          </p:nvPr>
        </p:nvSpPr>
        <p:spPr>
          <a:xfrm>
            <a:off x="1090270" y="1594644"/>
            <a:ext cx="5359034" cy="4024312"/>
          </a:xfrm>
        </p:spPr>
        <p:txBody>
          <a:bodyPr/>
          <a:lstStyle/>
          <a:p>
            <a:pPr eaLnBrk="1" hangingPunct="1"/>
            <a:r>
              <a:rPr lang="en-US" sz="2400" b="1" dirty="0" smtClean="0">
                <a:ln>
                  <a:solidFill>
                    <a:srgbClr val="FF8420"/>
                  </a:solidFill>
                </a:ln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</a:rPr>
              <a:t>Build course with a basis for continued practice</a:t>
            </a:r>
          </a:p>
          <a:p>
            <a:pPr eaLnBrk="1" hangingPunct="1"/>
            <a:r>
              <a:rPr lang="en-US" sz="2400" b="1" dirty="0" smtClean="0">
                <a:ln>
                  <a:solidFill>
                    <a:srgbClr val="FF8420"/>
                  </a:solidFill>
                </a:ln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</a:rPr>
              <a:t>Make connections to the students’ lives and their experiences</a:t>
            </a:r>
          </a:p>
          <a:p>
            <a:pPr eaLnBrk="1" hangingPunct="1"/>
            <a:r>
              <a:rPr lang="en-US" sz="2400" b="1" dirty="0" smtClean="0">
                <a:ln>
                  <a:solidFill>
                    <a:srgbClr val="FF8420"/>
                  </a:solidFill>
                </a:ln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</a:rPr>
              <a:t>Communicate with faculty across the institution</a:t>
            </a:r>
          </a:p>
          <a:p>
            <a:pPr eaLnBrk="1" hangingPunct="1"/>
            <a:r>
              <a:rPr lang="en-US" sz="2400" b="1" dirty="0" smtClean="0">
                <a:ln>
                  <a:solidFill>
                    <a:srgbClr val="FF8420"/>
                  </a:solidFill>
                </a:ln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</a:rPr>
              <a:t>Let reasoning drive the course (avoid content coverage requirements)</a:t>
            </a:r>
            <a:endParaRPr lang="en-US" sz="2400" b="1" dirty="0" smtClean="0">
              <a:ln>
                <a:solidFill>
                  <a:srgbClr val="FF8420"/>
                </a:solidFill>
              </a:ln>
              <a:solidFill>
                <a:srgbClr val="FFFF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5650" y="3403600"/>
            <a:ext cx="12700" cy="50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8050" y="3556000"/>
            <a:ext cx="12700" cy="50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0450" y="3708400"/>
            <a:ext cx="12700" cy="50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5904" y="0"/>
            <a:ext cx="1958095" cy="2116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6626" name="Title 1"/>
          <p:cNvSpPr>
            <a:spLocks noGrp="1"/>
          </p:cNvSpPr>
          <p:nvPr>
            <p:ph type="title" idx="4294967295"/>
          </p:nvPr>
        </p:nvSpPr>
        <p:spPr>
          <a:xfrm>
            <a:off x="320675" y="574675"/>
            <a:ext cx="4510088" cy="1370013"/>
          </a:xfrm>
        </p:spPr>
        <p:txBody>
          <a:bodyPr/>
          <a:lstStyle/>
          <a:p>
            <a:r>
              <a:rPr lang="en-US" sz="2400" b="1" dirty="0" smtClean="0">
                <a:solidFill>
                  <a:srgbClr val="FFFFEE"/>
                </a:solidFill>
                <a:latin typeface="Arial"/>
                <a:cs typeface="Arial"/>
              </a:rPr>
              <a:t>What are the future plans regarding teaching and learning QR? </a:t>
            </a:r>
            <a:r>
              <a:rPr lang="en-US" sz="2400" dirty="0" smtClean="0">
                <a:solidFill>
                  <a:srgbClr val="FFFFEE"/>
                </a:solidFill>
              </a:rPr>
              <a:t/>
            </a:r>
            <a:br>
              <a:rPr lang="en-US" sz="2400" dirty="0" smtClean="0">
                <a:solidFill>
                  <a:srgbClr val="FFFFEE"/>
                </a:solidFill>
              </a:rPr>
            </a:br>
            <a:endParaRPr lang="en-US" sz="2400" dirty="0" smtClean="0">
              <a:solidFill>
                <a:srgbClr val="FFFFEE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4294967295"/>
          </p:nvPr>
        </p:nvSpPr>
        <p:spPr>
          <a:xfrm>
            <a:off x="4251325" y="2347740"/>
            <a:ext cx="4892675" cy="3396526"/>
          </a:xfrm>
        </p:spPr>
        <p:txBody>
          <a:bodyPr/>
          <a:lstStyle/>
          <a:p>
            <a:r>
              <a:rPr lang="en-US" sz="2400" dirty="0" smtClean="0">
                <a:solidFill>
                  <a:srgbClr val="FFFFEE"/>
                </a:solidFill>
                <a:latin typeface="Arial" charset="0"/>
                <a:ea typeface="Arial" charset="0"/>
                <a:cs typeface="Arial" charset="0"/>
              </a:rPr>
              <a:t>Further examination of assessment issues surrounding QR</a:t>
            </a:r>
          </a:p>
          <a:p>
            <a:r>
              <a:rPr lang="en-US" sz="2400" dirty="0" smtClean="0">
                <a:solidFill>
                  <a:srgbClr val="FFFFEE"/>
                </a:solidFill>
                <a:latin typeface="Arial" charset="0"/>
                <a:ea typeface="Arial" charset="0"/>
                <a:cs typeface="Arial" charset="0"/>
              </a:rPr>
              <a:t>Investigation of student learning via “Think Aloud” sessions</a:t>
            </a:r>
          </a:p>
          <a:p>
            <a:r>
              <a:rPr lang="en-US" sz="2400" dirty="0" smtClean="0">
                <a:solidFill>
                  <a:srgbClr val="FFFFEE"/>
                </a:solidFill>
                <a:latin typeface="Arial" charset="0"/>
                <a:ea typeface="Arial" charset="0"/>
                <a:cs typeface="Arial" charset="0"/>
              </a:rPr>
              <a:t>Integrated course with English composition</a:t>
            </a:r>
          </a:p>
          <a:p>
            <a:r>
              <a:rPr lang="en-US" sz="2400" dirty="0" smtClean="0">
                <a:solidFill>
                  <a:srgbClr val="FFFFEE"/>
                </a:solidFill>
                <a:latin typeface="Arial" charset="0"/>
                <a:ea typeface="Arial" charset="0"/>
                <a:cs typeface="Arial" charset="0"/>
              </a:rPr>
              <a:t>QR across the curriculum?</a:t>
            </a:r>
            <a:endParaRPr lang="en-US" sz="2400" dirty="0" smtClean="0">
              <a:solidFill>
                <a:srgbClr val="FFFFE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>
                <a:latin typeface="Arial"/>
                <a:cs typeface="Arial"/>
              </a:rPr>
              <a:t>References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Arial"/>
                <a:cs typeface="Arial"/>
              </a:rPr>
              <a:t>Shannon W. </a:t>
            </a:r>
            <a:r>
              <a:rPr lang="en-US" sz="2000" dirty="0" err="1" smtClean="0">
                <a:latin typeface="Arial"/>
                <a:cs typeface="Arial"/>
              </a:rPr>
              <a:t>Dingman</a:t>
            </a:r>
            <a:r>
              <a:rPr lang="en-US" sz="2000" dirty="0" smtClean="0">
                <a:latin typeface="Arial"/>
                <a:cs typeface="Arial"/>
              </a:rPr>
              <a:t> &amp; Bernard L. Madison. (2010). Quantitative Reasoning in the Contemporary World, 1: The Course and Its Challenges. </a:t>
            </a:r>
            <a:r>
              <a:rPr lang="en-US" sz="2000" i="1" dirty="0" smtClean="0">
                <a:latin typeface="Arial"/>
                <a:cs typeface="Arial"/>
              </a:rPr>
              <a:t>Numeracy</a:t>
            </a:r>
            <a:r>
              <a:rPr lang="en-US" sz="2000" dirty="0" smtClean="0">
                <a:latin typeface="Arial"/>
                <a:cs typeface="Arial"/>
              </a:rPr>
              <a:t>, Volume 3, Issue 2, Article 4. </a:t>
            </a:r>
          </a:p>
          <a:p>
            <a:endParaRPr lang="en-US" sz="2000" dirty="0" smtClean="0">
              <a:latin typeface="Arial"/>
              <a:cs typeface="Arial"/>
            </a:endParaRPr>
          </a:p>
          <a:p>
            <a:r>
              <a:rPr lang="en-US" sz="2000" dirty="0" smtClean="0">
                <a:latin typeface="Arial"/>
                <a:cs typeface="Arial"/>
              </a:rPr>
              <a:t>Bernard L. Madison &amp; Shannon W. </a:t>
            </a:r>
            <a:r>
              <a:rPr lang="en-US" sz="2000" dirty="0" err="1" smtClean="0">
                <a:latin typeface="Arial"/>
                <a:cs typeface="Arial"/>
              </a:rPr>
              <a:t>Dingman</a:t>
            </a:r>
            <a:r>
              <a:rPr lang="en-US" sz="2000" dirty="0" smtClean="0">
                <a:latin typeface="Arial"/>
                <a:cs typeface="Arial"/>
              </a:rPr>
              <a:t>. (2010). Quantitative Reasoning in the Contemporary World, 2: Focus Questions for the Numeracy Community. </a:t>
            </a:r>
            <a:r>
              <a:rPr lang="en-US" sz="2000" i="1" dirty="0" smtClean="0">
                <a:latin typeface="Arial"/>
                <a:cs typeface="Arial"/>
              </a:rPr>
              <a:t>Numeracy</a:t>
            </a:r>
            <a:r>
              <a:rPr lang="en-US" sz="2000" dirty="0" smtClean="0">
                <a:latin typeface="Arial"/>
                <a:cs typeface="Arial"/>
              </a:rPr>
              <a:t>, Volume 3, Issue 2, Article 5.</a:t>
            </a:r>
            <a:endParaRPr lang="en-US" sz="20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eace_Fount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6743"/>
            <a:ext cx="9144000" cy="68312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81435"/>
            <a:ext cx="5714684" cy="932257"/>
          </a:xfrm>
        </p:spPr>
        <p:txBody>
          <a:bodyPr/>
          <a:lstStyle/>
          <a:p>
            <a:r>
              <a:rPr lang="en-US" sz="2400" b="1" dirty="0" smtClean="0">
                <a:solidFill>
                  <a:srgbClr val="FFFFEE"/>
                </a:solidFill>
                <a:latin typeface="Arial"/>
                <a:cs typeface="Arial"/>
              </a:rPr>
              <a:t>What is the context of the QR course at the University of Arkansas?</a:t>
            </a:r>
            <a:r>
              <a:rPr lang="en-US" sz="2400" dirty="0" smtClean="0"/>
              <a:t> </a:t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-1" y="967156"/>
            <a:ext cx="5714686" cy="5890844"/>
          </a:xfrm>
        </p:spPr>
        <p:txBody>
          <a:bodyPr/>
          <a:lstStyle/>
          <a:p>
            <a:r>
              <a:rPr lang="en-US" sz="2000" dirty="0" smtClean="0">
                <a:solidFill>
                  <a:srgbClr val="FFFFEE"/>
                </a:solidFill>
                <a:latin typeface="Arial"/>
                <a:cs typeface="Arial"/>
              </a:rPr>
              <a:t>MATH 2183 - Mathematical Reasoning in the Quantitative World </a:t>
            </a:r>
          </a:p>
          <a:p>
            <a:r>
              <a:rPr lang="en-US" sz="2000" dirty="0" smtClean="0">
                <a:solidFill>
                  <a:srgbClr val="FFFFEE"/>
                </a:solidFill>
                <a:latin typeface="Arial"/>
                <a:cs typeface="Arial"/>
              </a:rPr>
              <a:t>One semester (two 80-minute periods/week)</a:t>
            </a:r>
          </a:p>
          <a:p>
            <a:r>
              <a:rPr lang="en-US" sz="2000" dirty="0" smtClean="0">
                <a:solidFill>
                  <a:srgbClr val="FFFFEE"/>
                </a:solidFill>
                <a:latin typeface="Arial"/>
                <a:cs typeface="Arial"/>
              </a:rPr>
              <a:t>Prerequisite of college algebra </a:t>
            </a:r>
          </a:p>
          <a:p>
            <a:r>
              <a:rPr lang="en-US" sz="2000" dirty="0" smtClean="0">
                <a:solidFill>
                  <a:srgbClr val="FFFFEE"/>
                </a:solidFill>
                <a:latin typeface="Arial"/>
                <a:cs typeface="Arial"/>
              </a:rPr>
              <a:t>Satisfies BA degree requirement </a:t>
            </a:r>
          </a:p>
          <a:p>
            <a:r>
              <a:rPr lang="en-US" sz="2000" dirty="0" smtClean="0">
                <a:solidFill>
                  <a:srgbClr val="FFFFEE"/>
                </a:solidFill>
                <a:latin typeface="Arial"/>
                <a:cs typeface="Arial"/>
              </a:rPr>
              <a:t>Terminal “math” course for most of the students </a:t>
            </a:r>
          </a:p>
          <a:p>
            <a:r>
              <a:rPr lang="en-US" sz="2000" dirty="0" smtClean="0">
                <a:solidFill>
                  <a:srgbClr val="FFFFEE"/>
                </a:solidFill>
                <a:latin typeface="Arial"/>
                <a:cs typeface="Arial"/>
              </a:rPr>
              <a:t>No QR across the curriculum on campus - some talks in process</a:t>
            </a:r>
          </a:p>
          <a:p>
            <a:r>
              <a:rPr lang="en-US" sz="2000" dirty="0" smtClean="0">
                <a:solidFill>
                  <a:srgbClr val="FFFFEE"/>
                </a:solidFill>
                <a:latin typeface="Arial"/>
                <a:cs typeface="Arial"/>
              </a:rPr>
              <a:t>Offered first in Fall 2004 to 26 students </a:t>
            </a:r>
          </a:p>
          <a:p>
            <a:r>
              <a:rPr lang="en-US" sz="2000" dirty="0" smtClean="0">
                <a:solidFill>
                  <a:srgbClr val="FFFFEE"/>
                </a:solidFill>
                <a:latin typeface="Arial"/>
                <a:cs typeface="Arial"/>
              </a:rPr>
              <a:t>About 500 students last year, 8 sections this term (~300 students); 17 sections scheduled for spring and probably 3 in summer.  Could have 1000 students this year. </a:t>
            </a:r>
          </a:p>
          <a:p>
            <a:r>
              <a:rPr lang="en-US" sz="2000" dirty="0" smtClean="0">
                <a:solidFill>
                  <a:srgbClr val="FFFFEE"/>
                </a:solidFill>
                <a:latin typeface="Arial"/>
                <a:cs typeface="Arial"/>
              </a:rPr>
              <a:t>Expansion supported by NSF grant (QRCW) – expanded to Central Washington University, </a:t>
            </a:r>
            <a:r>
              <a:rPr lang="en-US" sz="2000" dirty="0" err="1" smtClean="0">
                <a:solidFill>
                  <a:srgbClr val="FFFFEE"/>
                </a:solidFill>
                <a:latin typeface="Arial"/>
                <a:cs typeface="Arial"/>
              </a:rPr>
              <a:t>Hollins</a:t>
            </a:r>
            <a:r>
              <a:rPr lang="en-US" sz="2000" dirty="0" smtClean="0">
                <a:solidFill>
                  <a:srgbClr val="FFFFEE"/>
                </a:solidFill>
                <a:latin typeface="Arial"/>
                <a:cs typeface="Arial"/>
              </a:rPr>
              <a:t> University, and a few other places.  </a:t>
            </a:r>
          </a:p>
          <a:p>
            <a:endParaRPr lang="en-US" dirty="0"/>
          </a:p>
        </p:txBody>
      </p:sp>
      <p:pic>
        <p:nvPicPr>
          <p:cNvPr id="7" name="Picture 6" descr="imgres-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6923" y="4444722"/>
            <a:ext cx="1817077" cy="241327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30608" y="26743"/>
            <a:ext cx="331339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Comic Sans MS"/>
                <a:cs typeface="Comic Sans MS"/>
              </a:rPr>
              <a:t>Fulbright Peace Fountain </a:t>
            </a:r>
          </a:p>
          <a:p>
            <a:pPr algn="ctr"/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Comic Sans MS"/>
                <a:cs typeface="Comic Sans MS"/>
              </a:rPr>
              <a:t>University of Arkansas Campus</a:t>
            </a: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  <a:latin typeface="Comic Sans MS"/>
                <a:cs typeface="Comic Sans MS"/>
              </a:rPr>
              <a:t>E. Fay Jones – Architect</a:t>
            </a:r>
          </a:p>
          <a:p>
            <a:endParaRPr lang="en-US" sz="1600" dirty="0" smtClean="0">
              <a:solidFill>
                <a:schemeClr val="accent3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ctr"/>
            <a:r>
              <a:rPr lang="en-US" sz="1600" dirty="0" smtClean="0">
                <a:solidFill>
                  <a:schemeClr val="accent3">
                    <a:lumMod val="50000"/>
                  </a:schemeClr>
                </a:solidFill>
                <a:latin typeface="Comic Sans MS"/>
                <a:cs typeface="Comic Sans MS"/>
              </a:rPr>
              <a:t>22,000 students</a:t>
            </a:r>
          </a:p>
          <a:p>
            <a:pPr algn="ctr"/>
            <a:r>
              <a:rPr lang="en-US" sz="1600" dirty="0" smtClean="0">
                <a:solidFill>
                  <a:schemeClr val="accent3">
                    <a:lumMod val="50000"/>
                  </a:schemeClr>
                </a:solidFill>
                <a:latin typeface="Comic Sans MS"/>
                <a:cs typeface="Comic Sans MS"/>
              </a:rPr>
              <a:t>Land Grant and State University</a:t>
            </a:r>
          </a:p>
          <a:p>
            <a:pPr algn="ctr"/>
            <a:r>
              <a:rPr lang="en-US" sz="1600" dirty="0" smtClean="0">
                <a:solidFill>
                  <a:schemeClr val="accent3">
                    <a:lumMod val="50000"/>
                  </a:schemeClr>
                </a:solidFill>
                <a:latin typeface="Comic Sans MS"/>
                <a:cs typeface="Comic Sans MS"/>
              </a:rPr>
              <a:t>Ozark Mountains of NW Arkansas</a:t>
            </a:r>
          </a:p>
          <a:p>
            <a:pPr algn="ctr"/>
            <a:r>
              <a:rPr lang="en-US" sz="1600" dirty="0" smtClean="0">
                <a:solidFill>
                  <a:schemeClr val="accent3">
                    <a:lumMod val="50000"/>
                  </a:schemeClr>
                </a:solidFill>
                <a:latin typeface="Comic Sans MS"/>
                <a:cs typeface="Comic Sans MS"/>
              </a:rPr>
              <a:t>Fayetteville, Arkansas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dison 0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4875"/>
            <a:ext cx="4635811" cy="1367725"/>
          </a:xfrm>
        </p:spPr>
        <p:txBody>
          <a:bodyPr/>
          <a:lstStyle/>
          <a:p>
            <a:r>
              <a:rPr lang="en-US" sz="2400" b="1" dirty="0" smtClean="0">
                <a:solidFill>
                  <a:srgbClr val="FFFFEE"/>
                </a:solidFill>
                <a:latin typeface="Arial"/>
                <a:cs typeface="Arial"/>
              </a:rPr>
              <a:t>How would you describe the typical Math Reasoning student?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/>
          </a:p>
        </p:txBody>
      </p:sp>
      <p:pic>
        <p:nvPicPr>
          <p:cNvPr id="6" name="Picture 5" descr="DSCN0238_edit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91362"/>
            <a:ext cx="2687935" cy="2566638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687934" y="1981199"/>
            <a:ext cx="5770265" cy="4707467"/>
          </a:xfrm>
        </p:spPr>
        <p:txBody>
          <a:bodyPr/>
          <a:lstStyle/>
          <a:p>
            <a:r>
              <a:rPr lang="en-US" sz="2400" dirty="0" smtClean="0">
                <a:ln>
                  <a:solidFill>
                    <a:srgbClr val="FF8420"/>
                  </a:solidFill>
                </a:ln>
                <a:solidFill>
                  <a:srgbClr val="FF0000"/>
                </a:solidFill>
                <a:latin typeface="Arial"/>
                <a:cs typeface="Arial"/>
              </a:rPr>
              <a:t>Mostly traditional </a:t>
            </a:r>
          </a:p>
          <a:p>
            <a:r>
              <a:rPr lang="en-US" sz="2400" dirty="0" smtClean="0">
                <a:ln>
                  <a:solidFill>
                    <a:srgbClr val="FF8420"/>
                  </a:solidFill>
                </a:ln>
                <a:solidFill>
                  <a:srgbClr val="FF0000"/>
                </a:solidFill>
                <a:latin typeface="Arial"/>
                <a:cs typeface="Arial"/>
              </a:rPr>
              <a:t>More women than men</a:t>
            </a:r>
          </a:p>
          <a:p>
            <a:r>
              <a:rPr lang="en-US" sz="2400" dirty="0" smtClean="0">
                <a:ln>
                  <a:solidFill>
                    <a:srgbClr val="FF8420"/>
                  </a:solidFill>
                </a:ln>
                <a:solidFill>
                  <a:srgbClr val="FF0000"/>
                </a:solidFill>
                <a:latin typeface="Arial"/>
                <a:cs typeface="Arial"/>
              </a:rPr>
              <a:t>Major in arts, humanities or social sciences</a:t>
            </a:r>
          </a:p>
          <a:p>
            <a:r>
              <a:rPr lang="en-US" sz="2400" dirty="0" smtClean="0">
                <a:ln>
                  <a:solidFill>
                    <a:srgbClr val="FF8420"/>
                  </a:solidFill>
                </a:ln>
                <a:solidFill>
                  <a:srgbClr val="FF0000"/>
                </a:solidFill>
                <a:latin typeface="Arial"/>
                <a:cs typeface="Arial"/>
              </a:rPr>
              <a:t>Not fond of mathematics/statistics</a:t>
            </a:r>
          </a:p>
          <a:p>
            <a:r>
              <a:rPr lang="en-US" sz="2400" dirty="0" smtClean="0">
                <a:ln>
                  <a:solidFill>
                    <a:srgbClr val="FF8420"/>
                  </a:solidFill>
                </a:ln>
                <a:solidFill>
                  <a:srgbClr val="FF0000"/>
                </a:solidFill>
                <a:latin typeface="Arial"/>
                <a:cs typeface="Arial"/>
              </a:rPr>
              <a:t>Not confident in quantitative reasoning</a:t>
            </a:r>
          </a:p>
          <a:p>
            <a:r>
              <a:rPr lang="en-US" sz="2400" dirty="0" smtClean="0">
                <a:ln>
                  <a:solidFill>
                    <a:srgbClr val="FF8420"/>
                  </a:solidFill>
                </a:ln>
                <a:solidFill>
                  <a:srgbClr val="FF0000"/>
                </a:solidFill>
                <a:latin typeface="Arial"/>
                <a:cs typeface="Arial"/>
              </a:rPr>
              <a:t>Mixture of upperclassmen and freshmen</a:t>
            </a:r>
          </a:p>
          <a:p>
            <a:r>
              <a:rPr lang="en-US" sz="2400" dirty="0" smtClean="0">
                <a:ln>
                  <a:solidFill>
                    <a:srgbClr val="FF8420"/>
                  </a:solidFill>
                </a:ln>
                <a:solidFill>
                  <a:srgbClr val="FF0000"/>
                </a:solidFill>
                <a:latin typeface="Arial"/>
                <a:cs typeface="Arial"/>
              </a:rPr>
              <a:t>Some athletes</a:t>
            </a:r>
          </a:p>
          <a:p>
            <a:r>
              <a:rPr lang="en-US" sz="2400" dirty="0" smtClean="0">
                <a:ln>
                  <a:solidFill>
                    <a:srgbClr val="FF8420"/>
                  </a:solidFill>
                </a:ln>
                <a:solidFill>
                  <a:srgbClr val="FF0000"/>
                </a:solidFill>
                <a:latin typeface="Arial"/>
                <a:cs typeface="Arial"/>
              </a:rPr>
              <a:t>Some special needs students</a:t>
            </a:r>
          </a:p>
          <a:p>
            <a:r>
              <a:rPr lang="en-US" sz="2400" dirty="0" smtClean="0">
                <a:ln>
                  <a:solidFill>
                    <a:srgbClr val="FF8420"/>
                  </a:solidFill>
                </a:ln>
                <a:solidFill>
                  <a:srgbClr val="FF0000"/>
                </a:solidFill>
                <a:latin typeface="Arial"/>
                <a:cs typeface="Arial"/>
              </a:rPr>
              <a:t>Some honors students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SCN02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cover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52536"/>
            <a:ext cx="2397795" cy="31054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207" y="0"/>
            <a:ext cx="5211650" cy="1472148"/>
          </a:xfrm>
        </p:spPr>
        <p:txBody>
          <a:bodyPr/>
          <a:lstStyle/>
          <a:p>
            <a:r>
              <a:rPr lang="en-US" sz="2000" dirty="0" smtClean="0"/>
              <a:t>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b="1" dirty="0" smtClean="0">
                <a:solidFill>
                  <a:srgbClr val="FFFFEE"/>
                </a:solidFill>
                <a:latin typeface="Arial"/>
                <a:cs typeface="Arial"/>
              </a:rPr>
              <a:t>What tools/methods do you use?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2907" y="3126230"/>
            <a:ext cx="5311093" cy="3731770"/>
          </a:xfrm>
        </p:spPr>
        <p:txBody>
          <a:bodyPr/>
          <a:lstStyle/>
          <a:p>
            <a:r>
              <a:rPr lang="en-US" sz="2400" b="1" dirty="0" smtClean="0">
                <a:solidFill>
                  <a:srgbClr val="FFFFEE"/>
                </a:solidFill>
                <a:latin typeface="Arial"/>
                <a:cs typeface="Arial"/>
              </a:rPr>
              <a:t>News of the day</a:t>
            </a:r>
          </a:p>
          <a:p>
            <a:r>
              <a:rPr lang="en-US" sz="2400" b="1" dirty="0" smtClean="0">
                <a:solidFill>
                  <a:srgbClr val="FFFFEE"/>
                </a:solidFill>
                <a:latin typeface="Arial"/>
                <a:cs typeface="Arial"/>
              </a:rPr>
              <a:t>Group work</a:t>
            </a:r>
          </a:p>
          <a:p>
            <a:r>
              <a:rPr lang="en-US" sz="2400" b="1" dirty="0" smtClean="0">
                <a:solidFill>
                  <a:srgbClr val="FFFFEE"/>
                </a:solidFill>
                <a:latin typeface="Arial"/>
                <a:cs typeface="Arial"/>
              </a:rPr>
              <a:t>Casebook of 24 Media Articles</a:t>
            </a:r>
          </a:p>
          <a:p>
            <a:r>
              <a:rPr lang="en-US" sz="2400" b="1" dirty="0" smtClean="0">
                <a:solidFill>
                  <a:srgbClr val="FFFFEE"/>
                </a:solidFill>
                <a:latin typeface="Arial"/>
                <a:cs typeface="Arial"/>
              </a:rPr>
              <a:t>Calculators</a:t>
            </a:r>
          </a:p>
          <a:p>
            <a:r>
              <a:rPr lang="en-US" sz="2400" b="1" dirty="0" smtClean="0">
                <a:solidFill>
                  <a:srgbClr val="FFFFEE"/>
                </a:solidFill>
                <a:latin typeface="Arial"/>
                <a:cs typeface="Arial"/>
              </a:rPr>
              <a:t>Document Projector</a:t>
            </a:r>
            <a:endParaRPr lang="en-US" sz="2400" b="1" dirty="0">
              <a:solidFill>
                <a:srgbClr val="FFFFEE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SCN024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9299"/>
            <a:ext cx="9144000" cy="67687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539" y="191515"/>
            <a:ext cx="4776915" cy="887017"/>
          </a:xfrm>
        </p:spPr>
        <p:txBody>
          <a:bodyPr/>
          <a:lstStyle/>
          <a:p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400" b="1" dirty="0" smtClean="0">
                <a:solidFill>
                  <a:srgbClr val="FFFFEE"/>
                </a:solidFill>
                <a:latin typeface="Arial"/>
                <a:cs typeface="Arial"/>
              </a:rPr>
              <a:t>What principles govern the delivery of the course?</a:t>
            </a:r>
            <a:r>
              <a:rPr lang="en-US" dirty="0" smtClean="0">
                <a:solidFill>
                  <a:srgbClr val="FFFFEE"/>
                </a:solidFill>
              </a:rPr>
              <a:t/>
            </a:r>
            <a:br>
              <a:rPr lang="en-US" dirty="0" smtClean="0">
                <a:solidFill>
                  <a:srgbClr val="FFFFEE"/>
                </a:solidFill>
              </a:rPr>
            </a:br>
            <a:r>
              <a:rPr lang="en-US" b="1" dirty="0" smtClean="0"/>
              <a:t> 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539" y="1078531"/>
            <a:ext cx="5089358" cy="4492542"/>
          </a:xfrm>
        </p:spPr>
        <p:txBody>
          <a:bodyPr/>
          <a:lstStyle/>
          <a:p>
            <a:r>
              <a:rPr lang="en-US" sz="2000" dirty="0" smtClean="0">
                <a:solidFill>
                  <a:srgbClr val="FFFFEE"/>
                </a:solidFill>
                <a:latin typeface="Arial"/>
                <a:cs typeface="Arial"/>
              </a:rPr>
              <a:t>Increase student confidence </a:t>
            </a:r>
          </a:p>
          <a:p>
            <a:r>
              <a:rPr lang="en-US" sz="2000" dirty="0" smtClean="0">
                <a:solidFill>
                  <a:srgbClr val="FFFFEE"/>
                </a:solidFill>
                <a:latin typeface="Arial"/>
                <a:cs typeface="Arial"/>
              </a:rPr>
              <a:t>Increase relevance of math/stat to students </a:t>
            </a:r>
          </a:p>
          <a:p>
            <a:r>
              <a:rPr lang="en-US" sz="2000" dirty="0" smtClean="0">
                <a:solidFill>
                  <a:srgbClr val="FFFFEE"/>
                </a:solidFill>
                <a:latin typeface="Arial"/>
                <a:cs typeface="Arial"/>
              </a:rPr>
              <a:t>Enhance quantitative argument – giving evidence </a:t>
            </a:r>
          </a:p>
          <a:p>
            <a:r>
              <a:rPr lang="en-US" sz="2000" dirty="0" smtClean="0">
                <a:solidFill>
                  <a:srgbClr val="FFFFEE"/>
                </a:solidFill>
                <a:latin typeface="Arial"/>
                <a:cs typeface="Arial"/>
              </a:rPr>
              <a:t>Enhance communication (writing &amp; talking about quantities) </a:t>
            </a:r>
          </a:p>
          <a:p>
            <a:r>
              <a:rPr lang="en-US" sz="2000" dirty="0" smtClean="0">
                <a:solidFill>
                  <a:srgbClr val="FFFFEE"/>
                </a:solidFill>
                <a:latin typeface="Arial"/>
                <a:cs typeface="Arial"/>
              </a:rPr>
              <a:t>All problems are authentic contextual problems</a:t>
            </a:r>
          </a:p>
          <a:p>
            <a:r>
              <a:rPr lang="en-US" sz="2000" dirty="0" smtClean="0">
                <a:solidFill>
                  <a:srgbClr val="FFFFEE"/>
                </a:solidFill>
                <a:latin typeface="Arial"/>
                <a:cs typeface="Arial"/>
              </a:rPr>
              <a:t>Algorithms and formulas are not emphasized</a:t>
            </a:r>
          </a:p>
          <a:p>
            <a:r>
              <a:rPr lang="en-US" sz="2000" dirty="0" smtClean="0">
                <a:solidFill>
                  <a:srgbClr val="FFFFEE"/>
                </a:solidFill>
                <a:latin typeface="Arial"/>
                <a:cs typeface="Arial"/>
              </a:rPr>
              <a:t>Interactive classrooms are essential </a:t>
            </a:r>
          </a:p>
          <a:p>
            <a:r>
              <a:rPr lang="en-US" sz="2000" dirty="0" smtClean="0">
                <a:solidFill>
                  <a:srgbClr val="FFFFEE"/>
                </a:solidFill>
                <a:latin typeface="Arial"/>
                <a:cs typeface="Arial"/>
              </a:rPr>
              <a:t>Develop venue for continued practice 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9199" y="4543473"/>
            <a:ext cx="2454801" cy="23145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dison 004.jpg"/>
          <p:cNvPicPr>
            <a:picLocks noChangeAspect="1"/>
          </p:cNvPicPr>
          <p:nvPr/>
        </p:nvPicPr>
        <p:blipFill>
          <a:blip r:embed="rId3">
            <a:alphaModFix/>
            <a:lum bright="18000" contrast="12000"/>
          </a:blip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sp>
        <p:nvSpPr>
          <p:cNvPr id="21506" name="Title 1"/>
          <p:cNvSpPr>
            <a:spLocks noGrp="1"/>
          </p:cNvSpPr>
          <p:nvPr>
            <p:ph type="title" idx="4294967295"/>
          </p:nvPr>
        </p:nvSpPr>
        <p:spPr>
          <a:xfrm>
            <a:off x="2166376" y="0"/>
            <a:ext cx="4510088" cy="1370013"/>
          </a:xfrm>
        </p:spPr>
        <p:txBody>
          <a:bodyPr/>
          <a:lstStyle/>
          <a:p>
            <a:r>
              <a:rPr lang="en-US" sz="2400" b="1" dirty="0" smtClean="0">
                <a:solidFill>
                  <a:srgbClr val="FFFFEE"/>
                </a:solidFill>
                <a:latin typeface="Arial"/>
                <a:cs typeface="Arial"/>
              </a:rPr>
              <a:t>What pedagogical practices are applied in instruction?</a:t>
            </a:r>
            <a:r>
              <a:rPr lang="en-US" sz="2400" dirty="0" smtClean="0"/>
              <a:t> </a:t>
            </a:r>
            <a:br>
              <a:rPr lang="en-US" sz="2400" dirty="0" smtClean="0"/>
            </a:br>
            <a:endParaRPr lang="en-US" sz="2400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idx="4294967295"/>
          </p:nvPr>
        </p:nvSpPr>
        <p:spPr>
          <a:xfrm>
            <a:off x="2691707" y="2921000"/>
            <a:ext cx="5920809" cy="2843212"/>
          </a:xfrm>
        </p:spPr>
        <p:txBody>
          <a:bodyPr/>
          <a:lstStyle/>
          <a:p>
            <a:r>
              <a:rPr lang="en-US" sz="2400" dirty="0" smtClean="0">
                <a:solidFill>
                  <a:srgbClr val="FFFFEE"/>
                </a:solidFill>
                <a:latin typeface="Arial" charset="0"/>
                <a:ea typeface="Arial" charset="0"/>
                <a:cs typeface="Arial" charset="0"/>
              </a:rPr>
              <a:t>Collaborative learning/group work</a:t>
            </a:r>
          </a:p>
          <a:p>
            <a:r>
              <a:rPr lang="en-US" sz="2400" dirty="0" smtClean="0">
                <a:solidFill>
                  <a:srgbClr val="FFFFEE"/>
                </a:solidFill>
                <a:latin typeface="Arial" charset="0"/>
                <a:ea typeface="Arial" charset="0"/>
                <a:cs typeface="Arial" charset="0"/>
              </a:rPr>
              <a:t>Inquiry-based approach to teaching</a:t>
            </a:r>
          </a:p>
          <a:p>
            <a:r>
              <a:rPr lang="en-US" sz="2400" dirty="0" smtClean="0">
                <a:solidFill>
                  <a:srgbClr val="FFFFEE"/>
                </a:solidFill>
                <a:latin typeface="Arial" charset="0"/>
                <a:ea typeface="Arial" charset="0"/>
                <a:cs typeface="Arial" charset="0"/>
              </a:rPr>
              <a:t>No content coverage requirements</a:t>
            </a:r>
          </a:p>
          <a:p>
            <a:r>
              <a:rPr lang="en-US" sz="2400" dirty="0" smtClean="0">
                <a:solidFill>
                  <a:srgbClr val="FFFFEE"/>
                </a:solidFill>
                <a:latin typeface="Arial" charset="0"/>
                <a:ea typeface="Arial" charset="0"/>
                <a:cs typeface="Arial" charset="0"/>
              </a:rPr>
              <a:t>Minimal (but some) scaffolding</a:t>
            </a:r>
          </a:p>
          <a:p>
            <a:r>
              <a:rPr lang="en-US" sz="2400" dirty="0" smtClean="0">
                <a:solidFill>
                  <a:srgbClr val="FFFFEE"/>
                </a:solidFill>
                <a:latin typeface="Arial" charset="0"/>
                <a:ea typeface="Arial" charset="0"/>
                <a:cs typeface="Arial" charset="0"/>
              </a:rPr>
              <a:t>Multiple approaches encouraged 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2551"/>
            <a:ext cx="9254067" cy="6940551"/>
          </a:xfrm>
          <a:prstGeom prst="rect">
            <a:avLst/>
          </a:prstGeom>
        </p:spPr>
      </p:pic>
      <p:sp>
        <p:nvSpPr>
          <p:cNvPr id="22530" name="Title 1"/>
          <p:cNvSpPr>
            <a:spLocks noGrp="1"/>
          </p:cNvSpPr>
          <p:nvPr>
            <p:ph type="title" idx="4294967295"/>
          </p:nvPr>
        </p:nvSpPr>
        <p:spPr>
          <a:xfrm>
            <a:off x="5221639" y="0"/>
            <a:ext cx="3922360" cy="1370013"/>
          </a:xfrm>
        </p:spPr>
        <p:txBody>
          <a:bodyPr/>
          <a:lstStyle/>
          <a:p>
            <a:r>
              <a:rPr lang="en-US" sz="2400" b="1" dirty="0" smtClean="0">
                <a:solidFill>
                  <a:srgbClr val="FF0000"/>
                </a:solidFill>
                <a:latin typeface="Arial"/>
                <a:cs typeface="Arial"/>
              </a:rPr>
              <a:t>What are the major challenges faced in teaching the course? </a:t>
            </a:r>
            <a:r>
              <a:rPr lang="en-US" sz="2400" b="1" dirty="0" smtClean="0">
                <a:solidFill>
                  <a:srgbClr val="FFFF00"/>
                </a:solidFill>
                <a:latin typeface="Arial"/>
                <a:cs typeface="Arial"/>
              </a:rPr>
              <a:t/>
            </a:r>
            <a:br>
              <a:rPr lang="en-US" sz="2400" b="1" dirty="0" smtClean="0">
                <a:solidFill>
                  <a:srgbClr val="FFFF00"/>
                </a:solidFill>
                <a:latin typeface="Arial"/>
                <a:cs typeface="Arial"/>
              </a:rPr>
            </a:br>
            <a:endParaRPr lang="en-US" sz="2400" b="1" dirty="0" smtClean="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4294967295"/>
          </p:nvPr>
        </p:nvSpPr>
        <p:spPr>
          <a:xfrm>
            <a:off x="478879" y="2089680"/>
            <a:ext cx="7945453" cy="4395787"/>
          </a:xfrm>
        </p:spPr>
        <p:txBody>
          <a:bodyPr/>
          <a:lstStyle/>
          <a:p>
            <a:r>
              <a:rPr lang="en-US" sz="24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Lack of productive disposition</a:t>
            </a:r>
          </a:p>
          <a:p>
            <a:r>
              <a:rPr lang="en-US" sz="24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Lasting effects of traditional mathematics courses</a:t>
            </a:r>
          </a:p>
          <a:p>
            <a:r>
              <a:rPr lang="en-US" sz="24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Lack of student curiosity</a:t>
            </a:r>
          </a:p>
          <a:p>
            <a:r>
              <a:rPr lang="en-US" sz="24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Weak problem solving skills</a:t>
            </a:r>
          </a:p>
          <a:p>
            <a:r>
              <a:rPr lang="en-US" sz="24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Difficulty orienting new instructors to the pedagogical approach of the course – scaling up</a:t>
            </a:r>
          </a:p>
          <a:p>
            <a:r>
              <a:rPr lang="en-US" sz="24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Assessment</a:t>
            </a:r>
          </a:p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eave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umbers design template">
  <a:themeElements>
    <a:clrScheme name="Numbers design template 2">
      <a:dk1>
        <a:srgbClr val="000000"/>
      </a:dk1>
      <a:lt1>
        <a:srgbClr val="FFFFEE"/>
      </a:lt1>
      <a:dk2>
        <a:srgbClr val="000000"/>
      </a:dk2>
      <a:lt2>
        <a:srgbClr val="C3B59F"/>
      </a:lt2>
      <a:accent1>
        <a:srgbClr val="9CB3D8"/>
      </a:accent1>
      <a:accent2>
        <a:srgbClr val="F8F8F8"/>
      </a:accent2>
      <a:accent3>
        <a:srgbClr val="FFFFF5"/>
      </a:accent3>
      <a:accent4>
        <a:srgbClr val="000000"/>
      </a:accent4>
      <a:accent5>
        <a:srgbClr val="CBD6E9"/>
      </a:accent5>
      <a:accent6>
        <a:srgbClr val="E1E1E1"/>
      </a:accent6>
      <a:hlink>
        <a:srgbClr val="A9A460"/>
      </a:hlink>
      <a:folHlink>
        <a:srgbClr val="E4E1D7"/>
      </a:folHlink>
    </a:clrScheme>
    <a:fontScheme name="Numbers design templat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Numbers design template 1">
        <a:dk1>
          <a:srgbClr val="7F796F"/>
        </a:dk1>
        <a:lt1>
          <a:srgbClr val="FFFFFF"/>
        </a:lt1>
        <a:dk2>
          <a:srgbClr val="BDBB92"/>
        </a:dk2>
        <a:lt2>
          <a:srgbClr val="FFFFCC"/>
        </a:lt2>
        <a:accent1>
          <a:srgbClr val="8B91B9"/>
        </a:accent1>
        <a:accent2>
          <a:srgbClr val="D5D9B7"/>
        </a:accent2>
        <a:accent3>
          <a:srgbClr val="DBDAC7"/>
        </a:accent3>
        <a:accent4>
          <a:srgbClr val="DADADA"/>
        </a:accent4>
        <a:accent5>
          <a:srgbClr val="C4C7D9"/>
        </a:accent5>
        <a:accent6>
          <a:srgbClr val="C1C4A6"/>
        </a:accent6>
        <a:hlink>
          <a:srgbClr val="B46875"/>
        </a:hlink>
        <a:folHlink>
          <a:srgbClr val="C2BAA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mbers design template 2">
        <a:dk1>
          <a:srgbClr val="000000"/>
        </a:dk1>
        <a:lt1>
          <a:srgbClr val="FFFFEE"/>
        </a:lt1>
        <a:dk2>
          <a:srgbClr val="000000"/>
        </a:dk2>
        <a:lt2>
          <a:srgbClr val="C3B59F"/>
        </a:lt2>
        <a:accent1>
          <a:srgbClr val="9CB3D8"/>
        </a:accent1>
        <a:accent2>
          <a:srgbClr val="F8F8F8"/>
        </a:accent2>
        <a:accent3>
          <a:srgbClr val="FFFFF5"/>
        </a:accent3>
        <a:accent4>
          <a:srgbClr val="000000"/>
        </a:accent4>
        <a:accent5>
          <a:srgbClr val="CBD6E9"/>
        </a:accent5>
        <a:accent6>
          <a:srgbClr val="E1E1E1"/>
        </a:accent6>
        <a:hlink>
          <a:srgbClr val="A9A460"/>
        </a:hlink>
        <a:folHlink>
          <a:srgbClr val="E4E1D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mbers design template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OhioSlides.ppt</Template>
  <TotalTime>660</TotalTime>
  <Words>982</Words>
  <Application>Microsoft Macintosh PowerPoint</Application>
  <PresentationFormat>On-screen Show (4:3)</PresentationFormat>
  <Paragraphs>154</Paragraphs>
  <Slides>18</Slides>
  <Notes>10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Numbers design template</vt:lpstr>
      <vt:lpstr>Ten Questions about Developing  &amp; Delivering a QR Course</vt:lpstr>
      <vt:lpstr>References</vt:lpstr>
      <vt:lpstr>What is the context of the QR course at the University of Arkansas?  </vt:lpstr>
      <vt:lpstr>How would you describe the typical Math Reasoning student? </vt:lpstr>
      <vt:lpstr>  What tools/methods do you use? </vt:lpstr>
      <vt:lpstr>   What principles govern the delivery of the course?   </vt:lpstr>
      <vt:lpstr>What pedagogical practices are applied in instruction?  </vt:lpstr>
      <vt:lpstr>What are the major challenges faced in teaching the course?  </vt:lpstr>
      <vt:lpstr>Slide 9</vt:lpstr>
      <vt:lpstr>What problems regarding the development of student’s QR skills have been observed?  </vt:lpstr>
      <vt:lpstr>Slide 11</vt:lpstr>
      <vt:lpstr>How has the course been evaluated?  </vt:lpstr>
      <vt:lpstr>Slide 13</vt:lpstr>
      <vt:lpstr>Slide 14</vt:lpstr>
      <vt:lpstr>Slide 15</vt:lpstr>
      <vt:lpstr>Slide 16</vt:lpstr>
      <vt:lpstr>What lessons have we learned regarding making a one-semester QR course effective? </vt:lpstr>
      <vt:lpstr>What are the future plans regarding teaching and learning QR?  </vt:lpstr>
    </vt:vector>
  </TitlesOfParts>
  <Company>university of Arkansas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TEN QUESTIONS</dc:title>
  <dc:creator>Bernard L. Madison</dc:creator>
  <cp:lastModifiedBy>Bernard L. Madison</cp:lastModifiedBy>
  <cp:revision>20</cp:revision>
  <cp:lastPrinted>2010-10-01T19:38:08Z</cp:lastPrinted>
  <dcterms:created xsi:type="dcterms:W3CDTF">2010-10-05T21:45:12Z</dcterms:created>
  <dcterms:modified xsi:type="dcterms:W3CDTF">2010-10-05T21:52:05Z</dcterms:modified>
</cp:coreProperties>
</file>