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6" r:id="rId8"/>
    <p:sldId id="278" r:id="rId9"/>
    <p:sldId id="279" r:id="rId10"/>
    <p:sldId id="273" r:id="rId11"/>
    <p:sldId id="274" r:id="rId12"/>
    <p:sldId id="275" r:id="rId13"/>
    <p:sldId id="276" r:id="rId14"/>
    <p:sldId id="271" r:id="rId15"/>
    <p:sldId id="284" r:id="rId16"/>
    <p:sldId id="285" r:id="rId17"/>
    <p:sldId id="282" r:id="rId18"/>
    <p:sldId id="283" r:id="rId19"/>
    <p:sldId id="277" r:id="rId20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 autoAdjust="0"/>
    <p:restoredTop sz="94620" autoAdjust="0"/>
  </p:normalViewPr>
  <p:slideViewPr>
    <p:cSldViewPr>
      <p:cViewPr>
        <p:scale>
          <a:sx n="100" d="100"/>
          <a:sy n="100" d="100"/>
        </p:scale>
        <p:origin x="-320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DE3F-6CF8-4E89-97D7-17767288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BA9-A34D-47A8-8C85-F3E3B5FCD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E498-C0B5-4F1C-A737-F036D7C88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FFBC-7146-4B72-9217-AF35CCEC5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A8D-0252-46F2-BFAA-C5074D84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3BE0-5E1D-4D3B-BEB8-FCF774848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7E2F-F250-4406-BE80-EACC8CA5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18D9-237C-47BA-B089-73CA6D7A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F81B-EA1A-4043-9FAB-C37B4D537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BB79-3A81-4976-A4B5-DD2C48795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FFB-AE4D-44B8-B370-AC359D1D7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B35D-B0D7-46B1-AB30-8F1314F60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print">
            <a:alphaModFix amt="28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D168DB-713E-4C16-8724-93E4BF083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cwu.edu/~boersmas" TargetMode="External"/><Relationship Id="rId5" Type="http://schemas.openxmlformats.org/officeDocument/2006/relationships/hyperlink" Target="http://serc.carleton.edu/sp/library/teaching_news/index.html" TargetMode="External"/><Relationship Id="rId6" Type="http://schemas.openxmlformats.org/officeDocument/2006/relationships/hyperlink" Target="mailto:boersmas@cwu.edu" TargetMode="External"/><Relationship Id="rId7" Type="http://schemas.openxmlformats.org/officeDocument/2006/relationships/hyperlink" Target="mailto:cdiefenderfer@hollins.edu" TargetMode="External"/><Relationship Id="rId8" Type="http://schemas.openxmlformats.org/officeDocument/2006/relationships/hyperlink" Target="mailto:bmadison@uark.edu" TargetMode="External"/><Relationship Id="rId9" Type="http://schemas.openxmlformats.org/officeDocument/2006/relationships/hyperlink" Target="mailto:sdingman@uark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wu.edu/~boersmas/QRC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sp/library/teaching_news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Quantitative Reasoning with the News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828800"/>
            <a:ext cx="6400800" cy="175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- Stuart </a:t>
            </a:r>
            <a:r>
              <a:rPr lang="en-US" sz="2200" dirty="0" err="1" smtClean="0">
                <a:solidFill>
                  <a:schemeClr val="tx2"/>
                </a:solidFill>
              </a:rPr>
              <a:t>Boersma</a:t>
            </a:r>
            <a:r>
              <a:rPr lang="en-US" sz="2200" dirty="0" smtClean="0">
                <a:solidFill>
                  <a:schemeClr val="tx2"/>
                </a:solidFill>
              </a:rPr>
              <a:t>, Central Washington Univ.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- </a:t>
            </a:r>
            <a:r>
              <a:rPr lang="en-US" sz="2200" dirty="0" err="1" smtClean="0">
                <a:solidFill>
                  <a:schemeClr val="tx2"/>
                </a:solidFill>
              </a:rPr>
              <a:t>Caren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Diefenderfer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Hollins</a:t>
            </a:r>
            <a:r>
              <a:rPr lang="en-US" sz="2200" dirty="0" smtClean="0">
                <a:solidFill>
                  <a:schemeClr val="tx2"/>
                </a:solidFill>
              </a:rPr>
              <a:t> University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- Shannon </a:t>
            </a:r>
            <a:r>
              <a:rPr lang="en-US" sz="2200" dirty="0" err="1" smtClean="0">
                <a:solidFill>
                  <a:schemeClr val="tx2"/>
                </a:solidFill>
              </a:rPr>
              <a:t>Dingman</a:t>
            </a:r>
            <a:r>
              <a:rPr lang="en-US" sz="2200" dirty="0" smtClean="0">
                <a:solidFill>
                  <a:schemeClr val="tx2"/>
                </a:solidFill>
              </a:rPr>
              <a:t>, U. of Arkansas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- Bernie Madison, U. of Arkansas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76600" y="4876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Supported by the </a:t>
            </a:r>
          </a:p>
          <a:p>
            <a:r>
              <a:rPr lang="en-US" dirty="0" smtClean="0"/>
              <a:t>National Science Foundation DUE-0715039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905500"/>
            <a:ext cx="476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5627"/>
            <a:ext cx="2057399" cy="43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3999"/>
            <a:ext cx="2057400" cy="6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2057400" cy="62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-4763"/>
          <a:ext cx="9144000" cy="5561013"/>
        </p:xfrm>
        <a:graphic>
          <a:graphicData uri="http://schemas.openxmlformats.org/presentationml/2006/ole">
            <p:oleObj spid="_x0000_s2051" name="Acrobat Document" r:id="rId3" imgW="12814300" imgH="778510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0292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Interpretation	</a:t>
            </a:r>
          </a:p>
          <a:p>
            <a:r>
              <a:rPr lang="en-US" sz="3600" dirty="0" smtClean="0"/>
              <a:t>Representation</a:t>
            </a:r>
          </a:p>
          <a:p>
            <a:r>
              <a:rPr lang="en-US" sz="3600" dirty="0" smtClean="0"/>
              <a:t>Calculation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50292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Application/Analysis</a:t>
            </a:r>
          </a:p>
          <a:p>
            <a:r>
              <a:rPr lang="en-US" sz="3600" dirty="0" smtClean="0"/>
              <a:t>Assumptions		</a:t>
            </a:r>
          </a:p>
          <a:p>
            <a:r>
              <a:rPr lang="en-US" sz="3600" dirty="0" smtClean="0"/>
              <a:t>Communication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Alignment of QRCW Case Studies and AAC&amp;U VALUE Rubric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000" dirty="0" smtClean="0"/>
              <a:t>Case Studies (n=24) that contain at least 1 question focused on following processes: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Interpretation:		24/24</a:t>
            </a:r>
          </a:p>
          <a:p>
            <a:pPr>
              <a:buNone/>
            </a:pPr>
            <a:r>
              <a:rPr lang="en-US" sz="2000" dirty="0" smtClean="0"/>
              <a:t>Representation:		21/24</a:t>
            </a:r>
          </a:p>
          <a:p>
            <a:pPr>
              <a:buNone/>
            </a:pPr>
            <a:r>
              <a:rPr lang="en-US" sz="2000" dirty="0" smtClean="0"/>
              <a:t>Calculation:		20/24</a:t>
            </a:r>
          </a:p>
          <a:p>
            <a:pPr>
              <a:buNone/>
            </a:pPr>
            <a:r>
              <a:rPr lang="en-US" sz="2000" dirty="0" smtClean="0"/>
              <a:t>Application/Analysis:	21/24</a:t>
            </a:r>
          </a:p>
          <a:p>
            <a:pPr>
              <a:buNone/>
            </a:pPr>
            <a:r>
              <a:rPr lang="en-US" sz="2000" dirty="0" smtClean="0"/>
              <a:t>Assumptions:		12/24</a:t>
            </a:r>
          </a:p>
          <a:p>
            <a:pPr>
              <a:buNone/>
            </a:pPr>
            <a:r>
              <a:rPr lang="en-US" sz="2000" dirty="0" smtClean="0"/>
              <a:t>Communication:	17/24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644987"/>
            <a:ext cx="4114800" cy="4298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Case Studies (n=24) that contain at least 50% of questions focused on the following processes:</a:t>
            </a:r>
          </a:p>
          <a:p>
            <a:pPr marL="347472" indent="-457200">
              <a:spcBef>
                <a:spcPts val="480"/>
              </a:spcBef>
            </a:pPr>
            <a:endParaRPr lang="en-US" sz="2000" dirty="0" smtClean="0"/>
          </a:p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Interpretation:		23/24</a:t>
            </a:r>
          </a:p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Representation:		5/24</a:t>
            </a:r>
          </a:p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Calculation:		10/24</a:t>
            </a:r>
          </a:p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Application/Analysis:	6/24</a:t>
            </a:r>
          </a:p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Assumptions:		2/24</a:t>
            </a:r>
          </a:p>
          <a:p>
            <a:pPr marL="347472" indent="-457200">
              <a:spcBef>
                <a:spcPts val="480"/>
              </a:spcBef>
            </a:pPr>
            <a:r>
              <a:rPr lang="en-US" sz="2000" dirty="0" smtClean="0"/>
              <a:t>Communication:	4/24</a:t>
            </a:r>
          </a:p>
          <a:p>
            <a:pPr marL="347472" indent="-457200">
              <a:spcBef>
                <a:spcPts val="480"/>
              </a:spcBef>
            </a:pP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29718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800" y="30480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Alignment of QRCW Case Studies and AAC&amp;U VALUE Rubric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Number (%) of Questions focused on each process: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Interpretation:		164/234	 (70.1%)</a:t>
            </a:r>
          </a:p>
          <a:p>
            <a:pPr>
              <a:buNone/>
            </a:pPr>
            <a:r>
              <a:rPr lang="en-US" sz="1800" dirty="0" smtClean="0"/>
              <a:t>Representation:		64/234	(27.4%)</a:t>
            </a:r>
          </a:p>
          <a:p>
            <a:pPr>
              <a:buNone/>
            </a:pPr>
            <a:r>
              <a:rPr lang="en-US" sz="1800" dirty="0" smtClean="0"/>
              <a:t>Calculation:		104/234	(44.4%)</a:t>
            </a:r>
          </a:p>
          <a:p>
            <a:pPr>
              <a:buNone/>
            </a:pPr>
            <a:r>
              <a:rPr lang="en-US" sz="1800" dirty="0" smtClean="0"/>
              <a:t>Application/Analysis:	73/234 	(31.2%)</a:t>
            </a:r>
          </a:p>
          <a:p>
            <a:pPr>
              <a:buNone/>
            </a:pPr>
            <a:r>
              <a:rPr lang="en-US" sz="1800" dirty="0" smtClean="0"/>
              <a:t>Assumptions:		26/234 	(11.1%)</a:t>
            </a:r>
          </a:p>
          <a:p>
            <a:pPr>
              <a:buNone/>
            </a:pPr>
            <a:r>
              <a:rPr lang="en-US" sz="1800" dirty="0" smtClean="0"/>
              <a:t>Communication:		48/234 	(20.5%)</a:t>
            </a:r>
          </a:p>
          <a:p>
            <a:pPr>
              <a:buNone/>
            </a:pP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676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5269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Fuel Efficiency (CS 4.3)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061106"/>
          <a:ext cx="7772398" cy="2644494"/>
        </p:xfrm>
        <a:graphic>
          <a:graphicData uri="http://schemas.openxmlformats.org/drawingml/2006/table">
            <a:tbl>
              <a:tblPr/>
              <a:tblGrid>
                <a:gridCol w="1524000"/>
                <a:gridCol w="336843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  <a:gridCol w="454735"/>
              </a:tblGrid>
              <a:tr h="34834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2b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2c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2d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3b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3c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3d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4b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5b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48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Interpretation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48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Representation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48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Calculation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48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/ Analysis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48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48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Communication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2" marR="5802" marT="5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using the AAC&amp;U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Values?</a:t>
            </a:r>
          </a:p>
          <a:p>
            <a:pPr lvl="1"/>
            <a:r>
              <a:rPr lang="en-US" dirty="0" smtClean="0"/>
              <a:t>Number </a:t>
            </a:r>
            <a:r>
              <a:rPr lang="en-US" dirty="0" smtClean="0"/>
              <a:t>Sense, </a:t>
            </a:r>
            <a:r>
              <a:rPr lang="en-US" dirty="0" smtClean="0"/>
              <a:t>Critical </a:t>
            </a:r>
            <a:r>
              <a:rPr lang="en-US" dirty="0" smtClean="0"/>
              <a:t>Reading </a:t>
            </a:r>
            <a:endParaRPr lang="en-US" sz="1800" dirty="0" smtClean="0"/>
          </a:p>
          <a:p>
            <a:r>
              <a:rPr lang="en-US" dirty="0" smtClean="0"/>
              <a:t>Questions may need to be rewritten in order to prompt for the right evidence.</a:t>
            </a:r>
          </a:p>
          <a:p>
            <a:r>
              <a:rPr lang="en-US" dirty="0" smtClean="0"/>
              <a:t>Use of subjective milestones:</a:t>
            </a:r>
          </a:p>
          <a:p>
            <a:pPr lvl="1"/>
            <a:r>
              <a:rPr lang="en-US" dirty="0" smtClean="0"/>
              <a:t>“Skillfully converts” v “Competently converts”</a:t>
            </a:r>
          </a:p>
          <a:p>
            <a:pPr lvl="1"/>
            <a:r>
              <a:rPr lang="en-US" dirty="0" smtClean="0"/>
              <a:t>“drawing reasonable and appropriately qualified conclusions” v “drawing plausible conclusions”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4343400" cy="9144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953000" cy="1447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Textbook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Pearson Custom Publishing</a:t>
            </a:r>
          </a:p>
          <a:p>
            <a:r>
              <a:rPr lang="en-US" sz="2000" dirty="0" smtClean="0"/>
              <a:t>ISBN-13: 978-0-558-19880-0.</a:t>
            </a:r>
          </a:p>
          <a:p>
            <a:r>
              <a:rPr lang="en-US" sz="2000" dirty="0" smtClean="0">
                <a:hlinkClick r:id="rId2"/>
              </a:rPr>
              <a:t>http://www.cwu.edu/~boersmas/QRCW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00082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25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These slides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4"/>
              </a:rPr>
              <a:t>http://www.cwu.edu/~</a:t>
            </a:r>
            <a:r>
              <a:rPr lang="en-US" dirty="0" smtClean="0">
                <a:hlinkClick r:id="rId4"/>
              </a:rPr>
              <a:t>boersmas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Longer “How To” article at SERC’s Pedagogy in Action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5"/>
              </a:rPr>
              <a:t>http://serc.carleton.edu/sp/library/teaching_news/index.html</a:t>
            </a:r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Stuart </a:t>
            </a:r>
            <a:r>
              <a:rPr lang="en-US" sz="1400" dirty="0" err="1" smtClean="0"/>
              <a:t>Boersma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6"/>
              </a:rPr>
              <a:t>boersmas@cwu.edu</a:t>
            </a:r>
            <a:r>
              <a:rPr lang="en-US" sz="1400" dirty="0" smtClean="0"/>
              <a:t>	</a:t>
            </a:r>
            <a:r>
              <a:rPr lang="en-US" sz="1400" dirty="0" err="1" smtClean="0"/>
              <a:t>Caren</a:t>
            </a:r>
            <a:r>
              <a:rPr lang="en-US" sz="1400" dirty="0" smtClean="0"/>
              <a:t> </a:t>
            </a:r>
            <a:r>
              <a:rPr lang="en-US" sz="1400" dirty="0" err="1" smtClean="0"/>
              <a:t>Diefenderfer</a:t>
            </a:r>
            <a:r>
              <a:rPr lang="en-US" sz="1400" dirty="0" smtClean="0"/>
              <a:t>:  </a:t>
            </a:r>
            <a:r>
              <a:rPr lang="en-US" sz="1400" dirty="0" smtClean="0">
                <a:hlinkClick r:id="rId7"/>
              </a:rPr>
              <a:t>cdiefenderfer@hollins.edu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Bernie Madison: </a:t>
            </a:r>
            <a:r>
              <a:rPr lang="en-US" sz="1400" dirty="0" smtClean="0">
                <a:hlinkClick r:id="rId8"/>
              </a:rPr>
              <a:t>bmadison@uark.edu</a:t>
            </a:r>
            <a:r>
              <a:rPr lang="en-US" sz="1400" dirty="0" smtClean="0"/>
              <a:t> 	Shannon </a:t>
            </a:r>
            <a:r>
              <a:rPr lang="en-US" sz="1400" dirty="0" err="1" smtClean="0"/>
              <a:t>Dingman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9"/>
              </a:rPr>
              <a:t>sdingman@uark.edu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Teaching Quantitative Reasoning with the News, </a:t>
            </a:r>
          </a:p>
          <a:p>
            <a:r>
              <a:rPr lang="en-US" sz="1400" dirty="0" smtClean="0"/>
              <a:t>PKAL/QUIRK Workshop 2010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Challenges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Teaching with the news provides elements of </a:t>
            </a:r>
            <a:r>
              <a:rPr lang="en-US" sz="1800" i="1" dirty="0" smtClean="0"/>
              <a:t>surprise</a:t>
            </a:r>
            <a:r>
              <a:rPr lang="en-US" sz="1800" dirty="0" smtClean="0"/>
              <a:t> and </a:t>
            </a:r>
            <a:r>
              <a:rPr lang="en-US" sz="1800" i="1" dirty="0" smtClean="0"/>
              <a:t>serendipity</a:t>
            </a:r>
            <a:r>
              <a:rPr lang="en-US" sz="1800" dirty="0" smtClean="0"/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taking time to assemble a fair amount of material before the first day of class allows for a more topical approach. Current articles may still be brought to class several times a week in an effort to keep the topics current. 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Teaching with the news may make an instructor feel </a:t>
            </a:r>
            <a:r>
              <a:rPr lang="en-US" sz="1800" i="1" dirty="0" smtClean="0"/>
              <a:t>constrained</a:t>
            </a:r>
            <a:r>
              <a:rPr lang="en-US" sz="1800" dirty="0" smtClean="0"/>
              <a:t> by the topics covered and, possibly, the depth of coverage.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Personal/departmental/college reflection on what QL is.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Teaching with the news requires an instructor adept at </a:t>
            </a:r>
            <a:r>
              <a:rPr lang="en-US" sz="1800" i="1" dirty="0" smtClean="0"/>
              <a:t>facilitating discussions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Teaching with the news requires an instructor to </a:t>
            </a:r>
            <a:r>
              <a:rPr lang="en-US" sz="1800" i="1" dirty="0" smtClean="0"/>
              <a:t>assess written work</a:t>
            </a:r>
            <a:r>
              <a:rPr lang="en-US" sz="1800" dirty="0" smtClean="0"/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Explain classroom expectations to students (complete sentences, correct grammar and punctuation, clear and precise explanations, correct use of quantitative terms, etc)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Create/share rubric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Tips for the first time: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Begin gradually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Use a few relevant newspaper articles to supplement a familiar QR course;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Adopt the habit of perusing a daily paper and identifying articles which exemplify the type of skills you are expecting of your students.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Be Prepared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Have a list of topics/learning objectives which are important to you;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Have 80-90% of the articles to be studied assembled ahead of time and organized into topics with specific learning objectives. 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Clearly articulate your assessment strategies to your students.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Decide on your class standard for language regarding absolute v relative percent change. This is the only way one can "test" for this knowledge later on. For example, if the unemployment rate changes from 6% to 8% how will you expect your students to articulate this change?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Decide how you plan to encourage students to bring in their own articles and how you convey the characteristics of an interesting article.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Required? Extra credit?  Focus on theme/geographic area?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Use an Article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Introduction of concept</a:t>
            </a:r>
            <a:r>
              <a:rPr lang="en-US" sz="2000" smtClean="0"/>
              <a:t>: An article can be used to introduce a topic. When used in this fashion an instructor should prepare a set of framing questions used to get students to begin to think about the concept, its importance, and its applications.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Further exploration of concept</a:t>
            </a:r>
            <a:r>
              <a:rPr lang="en-US" sz="2000" smtClean="0"/>
              <a:t>: Often articles will be used to continue to explore and/or develop ideas and concepts. 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Brief review of concept</a:t>
            </a:r>
            <a:r>
              <a:rPr lang="en-US" sz="2000" smtClean="0"/>
              <a:t>: Concepts covered in depth earlier in the course will naturally be revisited at later dates as dictated by the articles being read at that time. 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Assessment of concept</a:t>
            </a:r>
            <a:r>
              <a:rPr lang="en-US" sz="2000" smtClean="0"/>
              <a:t>: Any concept, skill, or technique that has been emphasized in class can be assessed via another article. Unlike many other assessment strategies, using a variety of articles to introduce, explore, develop, and assess a skill naturally requires a high degree of transferability.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Use an Article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eaLnBrk="1" hangingPunct="1"/>
            <a:r>
              <a:rPr lang="en-US" sz="1800" i="1" dirty="0" smtClean="0"/>
              <a:t>Class discussion</a:t>
            </a:r>
            <a:endParaRPr lang="en-US" sz="1800" dirty="0" smtClean="0"/>
          </a:p>
          <a:p>
            <a:pPr eaLnBrk="1" hangingPunct="1"/>
            <a:r>
              <a:rPr lang="en-US" sz="1800" i="1" dirty="0" smtClean="0"/>
              <a:t>Group work</a:t>
            </a:r>
            <a:endParaRPr lang="en-US" sz="1800" dirty="0" smtClean="0"/>
          </a:p>
          <a:p>
            <a:pPr eaLnBrk="1" hangingPunct="1"/>
            <a:r>
              <a:rPr lang="en-US" sz="1800" i="1" dirty="0" smtClean="0"/>
              <a:t>Individual assessment</a:t>
            </a:r>
            <a:endParaRPr lang="en-US" sz="1800" dirty="0" smtClean="0"/>
          </a:p>
          <a:p>
            <a:pPr eaLnBrk="1" hangingPunct="1"/>
            <a:r>
              <a:rPr lang="en-US" sz="1800" i="1" dirty="0" smtClean="0"/>
              <a:t>Creative Combinations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54102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2800" b="1" dirty="0" smtClean="0"/>
              <a:t>Example:</a:t>
            </a:r>
            <a:br>
              <a:rPr lang="en-US" sz="2800" b="1" dirty="0" smtClean="0"/>
            </a:br>
            <a:r>
              <a:rPr lang="en-US" sz="2800" b="1" dirty="0" smtClean="0"/>
              <a:t>Percents: language and comparing quantities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447800"/>
          </a:xfrm>
        </p:spPr>
        <p:txBody>
          <a:bodyPr/>
          <a:lstStyle/>
          <a:p>
            <a:r>
              <a:rPr lang="en-US" sz="2800" dirty="0" smtClean="0"/>
              <a:t>Describe what each graph represents.</a:t>
            </a:r>
          </a:p>
          <a:p>
            <a:r>
              <a:rPr lang="en-US" sz="2800" dirty="0" smtClean="0"/>
              <a:t>Is this tax cut uniform?  Does it favor the wealthy?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What is Teaching Quantitative Reasoning with the News?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newspaper articles as content for the critical analysis of quantitative information. 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Quantitative comparisons, graphical analyses, and elementary modeling can all be approached and supported with case studies comprised of media articles. 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daily newspaper has numerous examples illustrating the need to be able to deal critically with quantitative information in today's society.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Why Teach Quantitative Reasoning with the News?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Creates a more </a:t>
            </a:r>
            <a:r>
              <a:rPr lang="en-US" sz="2400" i="1" dirty="0" smtClean="0"/>
              <a:t>exciting learning atmosphere</a:t>
            </a:r>
            <a:r>
              <a:rPr lang="en-US" sz="2400" dirty="0" smtClean="0"/>
              <a:t> by using variable content, a healthy dose of unpredictability, and exposure to numerous non-mathematical topics;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Gives numerical topics a </a:t>
            </a:r>
            <a:r>
              <a:rPr lang="en-US" sz="2400" i="1" dirty="0" smtClean="0"/>
              <a:t>real</a:t>
            </a:r>
            <a:r>
              <a:rPr lang="en-US" sz="2400" dirty="0" smtClean="0"/>
              <a:t> </a:t>
            </a:r>
            <a:r>
              <a:rPr lang="en-US" sz="2400" i="1" dirty="0" smtClean="0"/>
              <a:t>context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Indicates the </a:t>
            </a:r>
            <a:r>
              <a:rPr lang="en-US" sz="2400" i="1" dirty="0" smtClean="0"/>
              <a:t>relevance</a:t>
            </a:r>
            <a:r>
              <a:rPr lang="en-US" sz="2400" dirty="0" smtClean="0"/>
              <a:t> and </a:t>
            </a:r>
            <a:r>
              <a:rPr lang="en-US" sz="2400" i="1" dirty="0" smtClean="0"/>
              <a:t>importance</a:t>
            </a:r>
            <a:r>
              <a:rPr lang="en-US" sz="2400" dirty="0" smtClean="0"/>
              <a:t> of quantitative reasoning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 Present day issues as well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Everyone’s lives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Naturally allows a teacher to </a:t>
            </a:r>
            <a:r>
              <a:rPr lang="en-US" sz="2400" i="1" dirty="0" smtClean="0"/>
              <a:t>spiral</a:t>
            </a:r>
            <a:r>
              <a:rPr lang="en-US" sz="2400" dirty="0" smtClean="0"/>
              <a:t> through important themes.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/>
          <a:lstStyle/>
          <a:p>
            <a:r>
              <a:rPr lang="en-US" dirty="0" smtClean="0"/>
              <a:t>How to Teach QR with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5029200"/>
          </a:xfrm>
        </p:spPr>
        <p:txBody>
          <a:bodyPr/>
          <a:lstStyle/>
          <a:p>
            <a:r>
              <a:rPr lang="en-US" dirty="0" smtClean="0"/>
              <a:t>Instructor needs to choose appropriate articles</a:t>
            </a:r>
          </a:p>
          <a:p>
            <a:pPr lvl="1"/>
            <a:r>
              <a:rPr lang="en-US" sz="1800" dirty="0" smtClean="0"/>
              <a:t>Interpret the magnitude of a quantity,</a:t>
            </a:r>
          </a:p>
          <a:p>
            <a:pPr lvl="1"/>
            <a:r>
              <a:rPr lang="en-US" sz="1800" dirty="0" smtClean="0"/>
              <a:t>Discuss how quantities were measured and who did the measuring,</a:t>
            </a:r>
          </a:p>
          <a:p>
            <a:pPr lvl="1"/>
            <a:r>
              <a:rPr lang="en-US" sz="1800" dirty="0" smtClean="0"/>
              <a:t>Check assertions,</a:t>
            </a:r>
          </a:p>
          <a:p>
            <a:pPr lvl="1"/>
            <a:r>
              <a:rPr lang="en-US" sz="1800" dirty="0" smtClean="0"/>
              <a:t>Convert an absolute change into a relative change or vice versa, </a:t>
            </a:r>
          </a:p>
          <a:p>
            <a:pPr lvl="1"/>
            <a:r>
              <a:rPr lang="en-US" sz="1800" dirty="0" smtClean="0"/>
              <a:t>Become familiar with language used to represent and compare quantities.</a:t>
            </a:r>
            <a:endParaRPr lang="en-US" dirty="0" smtClean="0"/>
          </a:p>
          <a:p>
            <a:r>
              <a:rPr lang="en-US" dirty="0" smtClean="0"/>
              <a:t>Students need to contribute as well by:</a:t>
            </a:r>
          </a:p>
          <a:p>
            <a:pPr lvl="1"/>
            <a:r>
              <a:rPr lang="en-US" sz="1800" dirty="0" smtClean="0"/>
              <a:t>Bringing in articles throughout the course.</a:t>
            </a:r>
          </a:p>
          <a:p>
            <a:pPr lvl="2"/>
            <a:r>
              <a:rPr lang="en-US" sz="1800" dirty="0" smtClean="0"/>
              <a:t>Can focus on hometown papers or different geographic regions</a:t>
            </a:r>
          </a:p>
          <a:p>
            <a:pPr lvl="1"/>
            <a:r>
              <a:rPr lang="en-US" sz="1800" dirty="0" smtClean="0"/>
              <a:t>Writing and explaining their thoughts and impressions in complete sentences.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Longer “How To” article at SERC’s Pedagogy in Action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2"/>
              </a:rPr>
              <a:t>http://serc.carleton.edu/sp/library/teaching_news/index.html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2514600" cy="563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the selling point of Lipitor?</a:t>
            </a:r>
          </a:p>
          <a:p>
            <a:pPr eaLnBrk="1" hangingPunct="1"/>
            <a:r>
              <a:rPr lang="en-US" sz="2400" dirty="0" smtClean="0"/>
              <a:t>For what type of people has Lipitor proven to be effective?</a:t>
            </a:r>
          </a:p>
          <a:p>
            <a:pPr eaLnBrk="1" hangingPunct="1"/>
            <a:r>
              <a:rPr lang="en-US" sz="2400" dirty="0" smtClean="0"/>
              <a:t>What were the results of the clinical study?</a:t>
            </a:r>
          </a:p>
          <a:p>
            <a:pPr eaLnBrk="1" hangingPunct="1"/>
            <a:r>
              <a:rPr lang="en-US" sz="2400" dirty="0" smtClean="0"/>
              <a:t>Example of such a clinical study.</a:t>
            </a:r>
          </a:p>
        </p:txBody>
      </p:sp>
      <p:pic>
        <p:nvPicPr>
          <p:cNvPr id="6147" name="Picture 5" descr="lipito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613" y="1447800"/>
            <a:ext cx="59197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Risk: relative and absolute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Language</a:t>
            </a:r>
          </a:p>
        </p:txBody>
      </p:sp>
      <p:pic>
        <p:nvPicPr>
          <p:cNvPr id="7171" name="Picture 6" descr="dropout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133600"/>
            <a:ext cx="704441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dropouts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9575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4495800"/>
            <a:ext cx="228600" cy="2133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4800600"/>
            <a:ext cx="381000" cy="1371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Read Case Study 4.3</a:t>
            </a:r>
            <a:br>
              <a:rPr lang="en-US" sz="3600" dirty="0" smtClean="0"/>
            </a:br>
            <a:r>
              <a:rPr lang="en-US" sz="3600" dirty="0" smtClean="0"/>
              <a:t>pp. 101-102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Discussion 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Study Question 2b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dirty="0" smtClean="0"/>
              <a:t>. 102)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Work</a:t>
            </a:r>
            <a:br>
              <a:rPr lang="en-US" dirty="0" smtClean="0"/>
            </a:b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Questions 3 </a:t>
            </a:r>
            <a:r>
              <a:rPr lang="en-US" dirty="0" err="1" smtClean="0"/>
              <a:t>a,b,c,d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1438</Words>
  <Application>Microsoft Macintosh PowerPoint</Application>
  <PresentationFormat>On-screen Show (4:3)</PresentationFormat>
  <Paragraphs>240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Acrobat Document</vt:lpstr>
      <vt:lpstr>Teaching Quantitative Reasoning with the News</vt:lpstr>
      <vt:lpstr>What is Teaching Quantitative Reasoning with the News? </vt:lpstr>
      <vt:lpstr>Why Teach Quantitative Reasoning with the News?</vt:lpstr>
      <vt:lpstr>How to Teach QR with the News</vt:lpstr>
      <vt:lpstr>Slide 5</vt:lpstr>
      <vt:lpstr>Use of Language</vt:lpstr>
      <vt:lpstr>Read Case Study 4.3 pp. 101-102</vt:lpstr>
      <vt:lpstr>Discussion  on  Study Question 2b  (p. 102)</vt:lpstr>
      <vt:lpstr>Work on Questions 3 a,b,c,d</vt:lpstr>
      <vt:lpstr>Slide 10</vt:lpstr>
      <vt:lpstr>Alignment of QRCW Case Studies and AAC&amp;U VALUE Rubric</vt:lpstr>
      <vt:lpstr>Alignment of QRCW Case Studies and AAC&amp;U VALUE Rubric</vt:lpstr>
      <vt:lpstr>Lessons Learned from using the AAC&amp;U Rubric</vt:lpstr>
      <vt:lpstr>Resources</vt:lpstr>
      <vt:lpstr>Challenges </vt:lpstr>
      <vt:lpstr>Tips for the first time: </vt:lpstr>
      <vt:lpstr>How to Use an Article</vt:lpstr>
      <vt:lpstr>How to Use an Article</vt:lpstr>
      <vt:lpstr>Example: Percents: language and comparing quantities</vt:lpstr>
    </vt:vector>
  </TitlesOfParts>
  <Company>CWU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Quantitative Reasoning with the News</dc:title>
  <dc:creator>BoersmaS</dc:creator>
  <cp:lastModifiedBy>OS X User</cp:lastModifiedBy>
  <cp:revision>47</cp:revision>
  <dcterms:created xsi:type="dcterms:W3CDTF">2010-08-08T04:56:13Z</dcterms:created>
  <dcterms:modified xsi:type="dcterms:W3CDTF">2010-08-08T05:02:00Z</dcterms:modified>
</cp:coreProperties>
</file>