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863556A-2609-4FF5-A6D5-BB708E725FB1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0679EC6-21B2-4C6D-A22B-9217343EF67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CB3879.5516638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CB3879.5516638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QR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Bowdoin College</a:t>
            </a:r>
          </a:p>
          <a:p>
            <a:r>
              <a:rPr lang="en-US" dirty="0" smtClean="0"/>
              <a:t>Eric Gaze, Director</a:t>
            </a:r>
            <a:endParaRPr lang="en-US" dirty="0"/>
          </a:p>
        </p:txBody>
      </p:sp>
      <p:pic>
        <p:nvPicPr>
          <p:cNvPr id="7" name="Picture Placeholder 4" descr="cid:image003.png@01CB3879.55166380"/>
          <p:cNvPicPr>
            <a:picLocks/>
          </p:cNvPicPr>
          <p:nvPr/>
        </p:nvPicPr>
        <p:blipFill>
          <a:blip r:embed="rId2" r:link="rId3" cstate="print"/>
          <a:srcRect t="20211" b="20211"/>
          <a:stretch>
            <a:fillRect/>
          </a:stretch>
        </p:blipFill>
        <p:spPr bwMode="auto">
          <a:xfrm>
            <a:off x="7239000" y="228600"/>
            <a:ext cx="160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Tutoring</a:t>
            </a:r>
          </a:p>
          <a:p>
            <a:pPr lvl="1"/>
            <a:r>
              <a:rPr lang="en-US" dirty="0" smtClean="0"/>
              <a:t>Study Groups</a:t>
            </a:r>
          </a:p>
          <a:p>
            <a:pPr lvl="1"/>
            <a:r>
              <a:rPr lang="en-US" dirty="0" smtClean="0"/>
              <a:t>Drop-in Hours</a:t>
            </a:r>
          </a:p>
          <a:p>
            <a:pPr lvl="1"/>
            <a:r>
              <a:rPr lang="en-US" dirty="0" smtClean="0"/>
              <a:t>Individual Tutoring</a:t>
            </a:r>
          </a:p>
          <a:p>
            <a:pPr lvl="1"/>
            <a:r>
              <a:rPr lang="en-US" dirty="0" smtClean="0"/>
              <a:t>Q-skills Office Hours</a:t>
            </a:r>
          </a:p>
          <a:p>
            <a:r>
              <a:rPr lang="en-US" dirty="0" smtClean="0"/>
              <a:t>Workshops</a:t>
            </a:r>
          </a:p>
          <a:p>
            <a:pPr lvl="1"/>
            <a:r>
              <a:rPr lang="en-US" dirty="0" smtClean="0"/>
              <a:t>How to Succeed in the Sciences</a:t>
            </a:r>
          </a:p>
          <a:p>
            <a:pPr lvl="1"/>
            <a:r>
              <a:rPr lang="en-US" dirty="0" smtClean="0"/>
              <a:t>How to Read a Quantitative Text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8" name="Picture 6" descr="C:\Documents and Settings\egaze\Local Settings\Temporary Internet Files\Content.IE5\786C9101\MC90043890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10" y="1295400"/>
            <a:ext cx="3675804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Logistics</a:t>
            </a:r>
          </a:p>
          <a:p>
            <a:pPr lvl="1"/>
            <a:r>
              <a:rPr lang="en-US" dirty="0" smtClean="0"/>
              <a:t>Weekly logs/Faculty reports</a:t>
            </a:r>
          </a:p>
          <a:p>
            <a:r>
              <a:rPr lang="en-US" dirty="0" smtClean="0"/>
              <a:t>Key Points</a:t>
            </a:r>
          </a:p>
          <a:p>
            <a:pPr lvl="1"/>
            <a:r>
              <a:rPr lang="en-US" dirty="0" smtClean="0"/>
              <a:t>“Keep the pencil in the hand of the student.”</a:t>
            </a:r>
          </a:p>
          <a:p>
            <a:pPr lvl="1"/>
            <a:r>
              <a:rPr lang="en-US" dirty="0" smtClean="0"/>
              <a:t>“Engage the student with questions, never speak for more than half the session.”</a:t>
            </a:r>
          </a:p>
          <a:p>
            <a:r>
              <a:rPr lang="en-US" dirty="0" smtClean="0"/>
              <a:t>Check-ins</a:t>
            </a:r>
          </a:p>
          <a:p>
            <a:r>
              <a:rPr lang="en-US" dirty="0" smtClean="0"/>
              <a:t>On the job training!</a:t>
            </a:r>
          </a:p>
          <a:p>
            <a:r>
              <a:rPr lang="en-US" dirty="0" smtClean="0"/>
              <a:t>Tutor Training problem</a:t>
            </a:r>
          </a:p>
          <a:p>
            <a:pPr lvl="1"/>
            <a:r>
              <a:rPr lang="en-US" dirty="0" smtClean="0"/>
              <a:t>Group Discussion</a:t>
            </a:r>
          </a:p>
          <a:p>
            <a:pPr lvl="1"/>
            <a:r>
              <a:rPr lang="en-US" dirty="0" smtClean="0"/>
              <a:t>Different Approaches to the problem</a:t>
            </a:r>
            <a:endParaRPr lang="en-US" dirty="0"/>
          </a:p>
        </p:txBody>
      </p:sp>
      <p:pic>
        <p:nvPicPr>
          <p:cNvPr id="2050" name="Picture 2" descr="C:\Documents and Settings\egaze\Local Settings\Temporary Internet Files\Content.IE5\1TXWFJRK\MC9002986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762000"/>
            <a:ext cx="1887322" cy="780898"/>
          </a:xfrm>
          <a:prstGeom prst="rect">
            <a:avLst/>
          </a:prstGeom>
          <a:noFill/>
        </p:spPr>
      </p:pic>
      <p:pic>
        <p:nvPicPr>
          <p:cNvPr id="2051" name="Picture 3" descr="C:\Documents and Settings\egaze\Local Settings\Temporary Internet Files\Content.IE5\GPG00RD0\MC90028202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676400"/>
            <a:ext cx="1887322" cy="780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Workshops</a:t>
            </a:r>
          </a:p>
          <a:p>
            <a:pPr lvl="1"/>
            <a:r>
              <a:rPr lang="en-US" dirty="0" smtClean="0"/>
              <a:t>Q-skills in Econ, Geo</a:t>
            </a:r>
          </a:p>
          <a:p>
            <a:pPr lvl="1"/>
            <a:r>
              <a:rPr lang="en-US" dirty="0" smtClean="0"/>
              <a:t>Excel basics in Finance</a:t>
            </a:r>
          </a:p>
          <a:p>
            <a:r>
              <a:rPr lang="en-US" dirty="0" smtClean="0"/>
              <a:t>Database Use</a:t>
            </a:r>
          </a:p>
          <a:p>
            <a:pPr lvl="1"/>
            <a:r>
              <a:rPr lang="en-US" dirty="0" smtClean="0"/>
              <a:t>Slavery in Africana Studies</a:t>
            </a:r>
          </a:p>
          <a:p>
            <a:pPr lvl="1"/>
            <a:r>
              <a:rPr lang="en-US" dirty="0" smtClean="0"/>
              <a:t>Sociology Methods</a:t>
            </a:r>
          </a:p>
          <a:p>
            <a:r>
              <a:rPr lang="en-US" dirty="0" smtClean="0"/>
              <a:t>Writing with Quantitative Information</a:t>
            </a:r>
          </a:p>
          <a:p>
            <a:pPr lvl="1"/>
            <a:r>
              <a:rPr lang="en-US" i="1" dirty="0" smtClean="0"/>
              <a:t>The </a:t>
            </a:r>
            <a:r>
              <a:rPr lang="en-US" i="1" dirty="0" smtClean="0"/>
              <a:t>C</a:t>
            </a:r>
            <a:r>
              <a:rPr lang="en-US" i="1" dirty="0" smtClean="0"/>
              <a:t>hicago </a:t>
            </a:r>
            <a:r>
              <a:rPr lang="en-US" i="1" dirty="0" smtClean="0"/>
              <a:t>G</a:t>
            </a:r>
            <a:r>
              <a:rPr lang="en-US" i="1" dirty="0" smtClean="0"/>
              <a:t>uide to Writing About Numbers </a:t>
            </a:r>
            <a:r>
              <a:rPr lang="en-US" sz="1800" dirty="0" smtClean="0"/>
              <a:t>by </a:t>
            </a:r>
            <a:r>
              <a:rPr lang="en-US" sz="1800" dirty="0" smtClean="0"/>
              <a:t>J</a:t>
            </a:r>
            <a:r>
              <a:rPr lang="en-US" sz="1800" dirty="0" smtClean="0"/>
              <a:t>ane </a:t>
            </a:r>
            <a:r>
              <a:rPr lang="en-US" sz="2000" dirty="0" smtClean="0"/>
              <a:t>Miller</a:t>
            </a:r>
          </a:p>
          <a:p>
            <a:endParaRPr lang="en-US" dirty="0"/>
          </a:p>
        </p:txBody>
      </p:sp>
      <p:pic>
        <p:nvPicPr>
          <p:cNvPr id="4099" name="Picture 3" descr="C:\Documents and Settings\egaze\Local Settings\Temporary Internet Files\Content.IE5\786C9101\MM90004101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066800"/>
            <a:ext cx="1657350" cy="1819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724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MATH 50: </a:t>
            </a:r>
            <a:r>
              <a:rPr lang="en-US" sz="3200" dirty="0" smtClean="0"/>
              <a:t>Quantitative Reasoning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Entry point for students interested in math science</a:t>
            </a:r>
          </a:p>
          <a:p>
            <a:r>
              <a:rPr lang="en-US" dirty="0" smtClean="0"/>
              <a:t>Satisfies MCSR General Education Requirement </a:t>
            </a:r>
          </a:p>
          <a:p>
            <a:r>
              <a:rPr lang="en-US" dirty="0" smtClean="0"/>
              <a:t>Provides Q-skills foundation for Seniors</a:t>
            </a:r>
          </a:p>
          <a:p>
            <a:pPr lvl="1"/>
            <a:r>
              <a:rPr lang="en-US" dirty="0" smtClean="0"/>
              <a:t>Excel spreadsheet technology</a:t>
            </a:r>
            <a:endParaRPr lang="en-US" dirty="0"/>
          </a:p>
        </p:txBody>
      </p:sp>
      <p:pic>
        <p:nvPicPr>
          <p:cNvPr id="5122" name="Picture 2" descr="C:\Documents and Settings\egaze\Local Settings\Temporary Internet Files\Content.IE5\RDWFDUOP\MC90043877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4648200"/>
            <a:ext cx="22860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772400" cy="914400"/>
          </a:xfrm>
        </p:spPr>
        <p:txBody>
          <a:bodyPr/>
          <a:lstStyle/>
          <a:p>
            <a:r>
              <a:rPr lang="en-US" sz="3600" dirty="0" smtClean="0"/>
              <a:t>Assessment and Advising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895600"/>
            <a:ext cx="7772400" cy="3581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Bowdoin’s Q-skills exam</a:t>
            </a:r>
          </a:p>
          <a:p>
            <a:r>
              <a:rPr lang="en-US" sz="2400" dirty="0" smtClean="0"/>
              <a:t>Version 2.0 2010</a:t>
            </a:r>
          </a:p>
          <a:p>
            <a:pPr lvl="1"/>
            <a:r>
              <a:rPr lang="en-US" sz="2000" dirty="0" smtClean="0"/>
              <a:t>Mean 72 SD 16 (vs. 83 and 12 in previous test)</a:t>
            </a:r>
          </a:p>
          <a:p>
            <a:pPr lvl="1"/>
            <a:r>
              <a:rPr lang="en-US" sz="2000" dirty="0" smtClean="0"/>
              <a:t>8 questions correlate with Total Score at 0.4 or higher (vs. none in previous test)</a:t>
            </a:r>
          </a:p>
          <a:p>
            <a:pPr lvl="2"/>
            <a:r>
              <a:rPr lang="en-US" sz="1600" dirty="0" smtClean="0"/>
              <a:t>Questions with easily confused procedures (% increase, decimal notation, </a:t>
            </a:r>
            <a:r>
              <a:rPr lang="en-US" sz="1600" dirty="0" err="1" smtClean="0"/>
              <a:t>millionbillion</a:t>
            </a:r>
            <a:r>
              <a:rPr lang="en-US" sz="1600" dirty="0" smtClean="0"/>
              <a:t>,…)</a:t>
            </a:r>
          </a:p>
          <a:p>
            <a:pPr lvl="2"/>
            <a:r>
              <a:rPr lang="en-US" sz="1600" dirty="0" smtClean="0"/>
              <a:t>Questions with Q in verbal context</a:t>
            </a:r>
          </a:p>
          <a:p>
            <a:pPr lvl="1"/>
            <a:r>
              <a:rPr lang="en-US" sz="2000" dirty="0" smtClean="0"/>
              <a:t>These all require understanding and correlate highly with overall QR ability!</a:t>
            </a:r>
          </a:p>
          <a:p>
            <a:pPr lvl="1"/>
            <a:endParaRPr lang="en-US" dirty="0" smtClean="0"/>
          </a:p>
        </p:txBody>
      </p:sp>
      <p:pic>
        <p:nvPicPr>
          <p:cNvPr id="6146" name="Picture 2" descr="par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609600"/>
            <a:ext cx="62769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       do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Structured study times in a relaxed friendly setting.</a:t>
            </a:r>
          </a:p>
          <a:p>
            <a:r>
              <a:rPr lang="en-US" dirty="0" smtClean="0"/>
              <a:t>The skills and confidence to handle quantitative information with ease.</a:t>
            </a:r>
          </a:p>
          <a:p>
            <a:r>
              <a:rPr lang="en-US" dirty="0" smtClean="0"/>
              <a:t>The solid Q-foundation you need to succeed!</a:t>
            </a:r>
          </a:p>
          <a:p>
            <a:r>
              <a:rPr lang="en-US" dirty="0" smtClean="0"/>
              <a:t>One-on-one guided practice to help you become a better student.</a:t>
            </a:r>
          </a:p>
          <a:p>
            <a:r>
              <a:rPr lang="en-US" dirty="0" smtClean="0"/>
              <a:t>Collaborative learning environments in which you can help your peers and make lasting friendships.</a:t>
            </a:r>
          </a:p>
          <a:p>
            <a:r>
              <a:rPr lang="en-US" dirty="0" smtClean="0"/>
              <a:t>A fun job that will develop your communication skills and deepen your understanding.</a:t>
            </a:r>
          </a:p>
          <a:p>
            <a:endParaRPr lang="en-US" dirty="0"/>
          </a:p>
        </p:txBody>
      </p:sp>
      <p:pic>
        <p:nvPicPr>
          <p:cNvPr id="4" name="Picture Placeholder 4" descr="cid:image003.png@01CB3879.55166380"/>
          <p:cNvPicPr>
            <a:picLocks/>
          </p:cNvPicPr>
          <p:nvPr/>
        </p:nvPicPr>
        <p:blipFill>
          <a:blip r:embed="rId2" r:link="rId3" cstate="print"/>
          <a:srcRect t="20211" b="20211"/>
          <a:stretch>
            <a:fillRect/>
          </a:stretch>
        </p:blipFill>
        <p:spPr bwMode="auto">
          <a:xfrm>
            <a:off x="3352800" y="304800"/>
            <a:ext cx="160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241</TotalTime>
  <Words>291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The QR Program</vt:lpstr>
      <vt:lpstr>Student Support</vt:lpstr>
      <vt:lpstr>Tutor Training</vt:lpstr>
      <vt:lpstr>Faculty Support</vt:lpstr>
      <vt:lpstr>MATH 50: Quantitative Reasoning</vt:lpstr>
      <vt:lpstr>Assessment and Advising</vt:lpstr>
      <vt:lpstr>What can        do for you?</vt:lpstr>
    </vt:vector>
  </TitlesOfParts>
  <Company>Bowdoin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QR Program</dc:title>
  <dc:creator>egaze</dc:creator>
  <cp:lastModifiedBy>egaze</cp:lastModifiedBy>
  <cp:revision>18</cp:revision>
  <dcterms:created xsi:type="dcterms:W3CDTF">2010-10-06T13:43:55Z</dcterms:created>
  <dcterms:modified xsi:type="dcterms:W3CDTF">2010-10-06T17:45:13Z</dcterms:modified>
</cp:coreProperties>
</file>