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charts/chart1.xml" ContentType="application/vnd.openxmlformats-officedocument.drawingml.char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7" r:id="rId2"/>
    <p:sldId id="258" r:id="rId3"/>
    <p:sldId id="266" r:id="rId4"/>
    <p:sldId id="262" r:id="rId5"/>
    <p:sldId id="267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Average Pretest Score</c:v>
                </c:pt>
              </c:strCache>
            </c:strRef>
          </c:tx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Lbl>
              <c:idx val="3"/>
              <c:layout/>
              <c:showVal val="1"/>
            </c:dLbl>
            <c:dLbl>
              <c:idx val="4"/>
              <c:layout/>
              <c:showVal val="1"/>
            </c:dLbl>
            <c:delete val="1"/>
          </c:dLbls>
          <c:cat>
            <c:strRef>
              <c:f>Sheet1!$A$2:$A$6</c:f>
              <c:strCache>
                <c:ptCount val="5"/>
                <c:pt idx="0">
                  <c:v>Spring 2010</c:v>
                </c:pt>
                <c:pt idx="1">
                  <c:v>Fall 2010</c:v>
                </c:pt>
                <c:pt idx="2">
                  <c:v>Spring 2011</c:v>
                </c:pt>
                <c:pt idx="3">
                  <c:v>Fall 2011</c:v>
                </c:pt>
                <c:pt idx="4">
                  <c:v>Spring 2012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41.0</c:v>
                </c:pt>
                <c:pt idx="1">
                  <c:v>54.0</c:v>
                </c:pt>
                <c:pt idx="2">
                  <c:v>47.0</c:v>
                </c:pt>
                <c:pt idx="3">
                  <c:v>43.0</c:v>
                </c:pt>
                <c:pt idx="4">
                  <c:v>56.0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Average Posttest Score</c:v>
                </c:pt>
              </c:strCache>
            </c:strRef>
          </c:tx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Lbl>
              <c:idx val="3"/>
              <c:layout/>
              <c:showVal val="1"/>
            </c:dLbl>
            <c:dLbl>
              <c:idx val="4"/>
              <c:layout/>
              <c:showVal val="1"/>
            </c:dLbl>
            <c:delete val="1"/>
          </c:dLbls>
          <c:cat>
            <c:strRef>
              <c:f>Sheet1!$A$2:$A$6</c:f>
              <c:strCache>
                <c:ptCount val="5"/>
                <c:pt idx="0">
                  <c:v>Spring 2010</c:v>
                </c:pt>
                <c:pt idx="1">
                  <c:v>Fall 2010</c:v>
                </c:pt>
                <c:pt idx="2">
                  <c:v>Spring 2011</c:v>
                </c:pt>
                <c:pt idx="3">
                  <c:v>Fall 2011</c:v>
                </c:pt>
                <c:pt idx="4">
                  <c:v>Spring 2012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70.0</c:v>
                </c:pt>
                <c:pt idx="1">
                  <c:v>75.0</c:v>
                </c:pt>
                <c:pt idx="2">
                  <c:v>69.0</c:v>
                </c:pt>
                <c:pt idx="3">
                  <c:v>69.0</c:v>
                </c:pt>
                <c:pt idx="4">
                  <c:v>77.0</c:v>
                </c:pt>
              </c:numCache>
            </c:numRef>
          </c:val>
        </c:ser>
        <c:shape val="box"/>
        <c:axId val="649561768"/>
        <c:axId val="543099496"/>
        <c:axId val="0"/>
      </c:bar3DChart>
      <c:catAx>
        <c:axId val="649561768"/>
        <c:scaling>
          <c:orientation val="minMax"/>
        </c:scaling>
        <c:axPos val="b"/>
        <c:tickLblPos val="nextTo"/>
        <c:crossAx val="543099496"/>
        <c:crosses val="autoZero"/>
        <c:auto val="1"/>
        <c:lblAlgn val="ctr"/>
        <c:lblOffset val="100"/>
      </c:catAx>
      <c:valAx>
        <c:axId val="543099496"/>
        <c:scaling>
          <c:orientation val="minMax"/>
          <c:max val="100.0"/>
        </c:scaling>
        <c:axPos val="l"/>
        <c:majorGridlines/>
        <c:numFmt formatCode="General" sourceLinked="1"/>
        <c:tickLblPos val="nextTo"/>
        <c:crossAx val="649561768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673CEF0-1D04-0345-9681-C7B729C7B559}" type="datetimeFigureOut">
              <a:rPr lang="en-US" smtClean="0"/>
              <a:pPr/>
              <a:t>7/27/12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C1763C8-13DC-DE41-B963-E97FBE9C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3CEF0-1D04-0345-9681-C7B729C7B559}" type="datetimeFigureOut">
              <a:rPr lang="en-US" smtClean="0"/>
              <a:pPr/>
              <a:t>7/27/12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763C8-13DC-DE41-B963-E97FBE9C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3CEF0-1D04-0345-9681-C7B729C7B559}" type="datetimeFigureOut">
              <a:rPr lang="en-US" smtClean="0"/>
              <a:pPr/>
              <a:t>7/27/12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763C8-13DC-DE41-B963-E97FBE9C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3CEF0-1D04-0345-9681-C7B729C7B559}" type="datetimeFigureOut">
              <a:rPr lang="en-US" smtClean="0"/>
              <a:pPr/>
              <a:t>7/27/12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763C8-13DC-DE41-B963-E97FBE9C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3CEF0-1D04-0345-9681-C7B729C7B559}" type="datetimeFigureOut">
              <a:rPr lang="en-US" smtClean="0"/>
              <a:pPr/>
              <a:t>7/27/12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763C8-13DC-DE41-B963-E97FBE9C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3CEF0-1D04-0345-9681-C7B729C7B559}" type="datetimeFigureOut">
              <a:rPr lang="en-US" smtClean="0"/>
              <a:pPr/>
              <a:t>7/27/12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763C8-13DC-DE41-B963-E97FBE9C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673CEF0-1D04-0345-9681-C7B729C7B559}" type="datetimeFigureOut">
              <a:rPr lang="en-US" smtClean="0"/>
              <a:pPr/>
              <a:t>7/27/12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C1763C8-13DC-DE41-B963-E97FBE9C28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673CEF0-1D04-0345-9681-C7B729C7B559}" type="datetimeFigureOut">
              <a:rPr lang="en-US" smtClean="0"/>
              <a:pPr/>
              <a:t>7/27/12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C1763C8-13DC-DE41-B963-E97FBE9C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3CEF0-1D04-0345-9681-C7B729C7B559}" type="datetimeFigureOut">
              <a:rPr lang="en-US" smtClean="0"/>
              <a:pPr/>
              <a:t>7/27/12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763C8-13DC-DE41-B963-E97FBE9C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3CEF0-1D04-0345-9681-C7B729C7B559}" type="datetimeFigureOut">
              <a:rPr lang="en-US" smtClean="0"/>
              <a:pPr/>
              <a:t>7/27/12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763C8-13DC-DE41-B963-E97FBE9C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3CEF0-1D04-0345-9681-C7B729C7B559}" type="datetimeFigureOut">
              <a:rPr lang="en-US" smtClean="0"/>
              <a:pPr/>
              <a:t>7/27/12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763C8-13DC-DE41-B963-E97FBE9C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673CEF0-1D04-0345-9681-C7B729C7B559}" type="datetimeFigureOut">
              <a:rPr lang="en-US" smtClean="0"/>
              <a:pPr/>
              <a:t>7/27/12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C1763C8-13DC-DE41-B963-E97FBE9C28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Relationship Id="rId3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817370"/>
            <a:ext cx="6498158" cy="1724867"/>
          </a:xfrm>
        </p:spPr>
        <p:txBody>
          <a:bodyPr>
            <a:normAutofit fontScale="90000"/>
          </a:bodyPr>
          <a:lstStyle/>
          <a:p>
            <a:r>
              <a:rPr lang="en-US" i="1" cap="small" dirty="0" smtClean="0"/>
              <a:t>The Math You Need, When You Need It implementation at McHenry County College </a:t>
            </a:r>
            <a:r>
              <a:rPr lang="en-US" cap="small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6903" y="4422588"/>
            <a:ext cx="6498159" cy="1567048"/>
          </a:xfrm>
        </p:spPr>
        <p:txBody>
          <a:bodyPr>
            <a:normAutofit/>
          </a:bodyPr>
          <a:lstStyle/>
          <a:p>
            <a:pPr algn="r"/>
            <a:r>
              <a:rPr lang="en-US" cap="small" dirty="0" smtClean="0"/>
              <a:t>Kate Kramer, </a:t>
            </a:r>
          </a:p>
          <a:p>
            <a:pPr algn="r"/>
            <a:r>
              <a:rPr lang="en-US" cap="small" dirty="0" smtClean="0"/>
              <a:t>Instructor of Earth Science and Geology, McHenry County College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3575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McHenry County College (MCC)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1429"/>
            <a:ext cx="8229600" cy="4880428"/>
          </a:xfrm>
        </p:spPr>
        <p:txBody>
          <a:bodyPr>
            <a:normAutofit/>
          </a:bodyPr>
          <a:lstStyle/>
          <a:p>
            <a:r>
              <a:rPr lang="en-US" dirty="0" smtClean="0"/>
              <a:t>Small community college of approximately 7,200 students</a:t>
            </a:r>
          </a:p>
          <a:p>
            <a:r>
              <a:rPr lang="en-US" dirty="0" smtClean="0"/>
              <a:t>Far northwest suburbs of Chicago, Illinois</a:t>
            </a:r>
          </a:p>
          <a:p>
            <a:r>
              <a:rPr lang="en-US" dirty="0" smtClean="0"/>
              <a:t>Rural and urban communities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Physical Geology</a:t>
            </a:r>
          </a:p>
          <a:p>
            <a:pPr lvl="1"/>
            <a:r>
              <a:rPr lang="en-US" dirty="0" smtClean="0"/>
              <a:t>Lecture &amp; Lab</a:t>
            </a:r>
          </a:p>
          <a:p>
            <a:pPr lvl="1"/>
            <a:r>
              <a:rPr lang="en-US" dirty="0" smtClean="0"/>
              <a:t>24 students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4250" y="4051300"/>
            <a:ext cx="4127500" cy="2565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3575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Perceived Problems in the Classroom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1429"/>
            <a:ext cx="8229600" cy="4880428"/>
          </a:xfrm>
        </p:spPr>
        <p:txBody>
          <a:bodyPr>
            <a:normAutofit/>
          </a:bodyPr>
          <a:lstStyle/>
          <a:p>
            <a:r>
              <a:rPr lang="en-US" dirty="0" smtClean="0"/>
              <a:t>Community College - Open Enrollment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No prerequisite 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Diverse math abilities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4250" y="4051300"/>
            <a:ext cx="4127500" cy="2565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421"/>
            <a:ext cx="8229600" cy="1066800"/>
          </a:xfrm>
        </p:spPr>
        <p:txBody>
          <a:bodyPr/>
          <a:lstStyle/>
          <a:p>
            <a:r>
              <a:rPr lang="en-US" dirty="0" smtClean="0"/>
              <a:t>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5251"/>
            <a:ext cx="8229600" cy="4325112"/>
          </a:xfrm>
        </p:spPr>
        <p:txBody>
          <a:bodyPr>
            <a:normAutofit/>
          </a:bodyPr>
          <a:lstStyle/>
          <a:p>
            <a:r>
              <a:rPr lang="en-US" dirty="0" smtClean="0"/>
              <a:t>Pretest</a:t>
            </a:r>
          </a:p>
          <a:p>
            <a:pPr lvl="1"/>
            <a:r>
              <a:rPr lang="en-US" dirty="0" smtClean="0"/>
              <a:t>Pass/Fail in grade book</a:t>
            </a:r>
          </a:p>
          <a:p>
            <a:pPr lvl="1"/>
            <a:r>
              <a:rPr lang="en-US" dirty="0" smtClean="0"/>
              <a:t>One opportunity to complete </a:t>
            </a:r>
          </a:p>
          <a:p>
            <a:r>
              <a:rPr lang="en-US" dirty="0" smtClean="0"/>
              <a:t>Post Module Assessments</a:t>
            </a:r>
          </a:p>
          <a:p>
            <a:pPr lvl="1"/>
            <a:r>
              <a:rPr lang="en-US" dirty="0" smtClean="0"/>
              <a:t>Completed after working online modules but before topic is covered in laboratory</a:t>
            </a:r>
          </a:p>
          <a:p>
            <a:pPr lvl="1"/>
            <a:r>
              <a:rPr lang="en-US" dirty="0" smtClean="0"/>
              <a:t>Unlimited attempts to show mastery of subject</a:t>
            </a:r>
          </a:p>
          <a:p>
            <a:r>
              <a:rPr lang="en-US" dirty="0" smtClean="0"/>
              <a:t>Post test</a:t>
            </a:r>
            <a:endParaRPr lang="en-US" dirty="0" smtClean="0"/>
          </a:p>
          <a:p>
            <a:pPr lvl="1"/>
            <a:r>
              <a:rPr lang="en-US" dirty="0" smtClean="0"/>
              <a:t>Graded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20816"/>
            <a:ext cx="8229600" cy="1066800"/>
          </a:xfrm>
        </p:spPr>
        <p:txBody>
          <a:bodyPr/>
          <a:lstStyle/>
          <a:p>
            <a:r>
              <a:rPr lang="en-US" dirty="0" smtClean="0"/>
              <a:t>Difference Pre to Post Module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-32659" y="1687287"/>
          <a:ext cx="9231087" cy="4886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 descr="bannertheMATH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463" y="0"/>
            <a:ext cx="9144000" cy="9906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Essential for Success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Instructor Engagement </a:t>
            </a:r>
          </a:p>
          <a:p>
            <a:pPr lvl="1"/>
            <a:r>
              <a:rPr lang="en-US" dirty="0" smtClean="0"/>
              <a:t>Integration into lectures &amp; labs</a:t>
            </a:r>
          </a:p>
          <a:p>
            <a:pPr lvl="1"/>
            <a:r>
              <a:rPr lang="en-US" dirty="0" smtClean="0"/>
              <a:t>Be enthusiastic &amp; positive!</a:t>
            </a:r>
          </a:p>
          <a:p>
            <a:pPr lvl="1"/>
            <a:r>
              <a:rPr lang="en-US" dirty="0" smtClean="0"/>
              <a:t>Point out specific problems from TMYN and how they apply to lectures &amp; labs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ＭＳ ゴシック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156</Words>
  <Application>Microsoft Macintosh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Urban</vt:lpstr>
      <vt:lpstr>The Math You Need, When You Need It implementation at McHenry County College   </vt:lpstr>
      <vt:lpstr>McHenry County College (MCC)</vt:lpstr>
      <vt:lpstr>Perceived Problems in the Classroom</vt:lpstr>
      <vt:lpstr>Assessment</vt:lpstr>
      <vt:lpstr>Difference Pre to Post Module</vt:lpstr>
      <vt:lpstr>Essential for Success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Math You Need, When You Need It implementation at McHenry County College   </dc:title>
  <dc:creator>Kate Kramer</dc:creator>
  <cp:lastModifiedBy>Kate Kramer</cp:lastModifiedBy>
  <cp:revision>3</cp:revision>
  <dcterms:created xsi:type="dcterms:W3CDTF">2012-07-27T16:26:06Z</dcterms:created>
  <dcterms:modified xsi:type="dcterms:W3CDTF">2012-07-27T16:53:13Z</dcterms:modified>
</cp:coreProperties>
</file>