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61" r:id="rId6"/>
    <p:sldId id="266" r:id="rId7"/>
    <p:sldId id="267" r:id="rId8"/>
    <p:sldId id="263" r:id="rId9"/>
    <p:sldId id="262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9" autoAdjust="0"/>
    <p:restoredTop sz="94600" autoAdjust="0"/>
  </p:normalViewPr>
  <p:slideViewPr>
    <p:cSldViewPr>
      <p:cViewPr varScale="1">
        <p:scale>
          <a:sx n="71" d="100"/>
          <a:sy n="71" d="100"/>
        </p:scale>
        <p:origin x="-49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33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vfs1\fredrick$\Courses\AY_11_12\Fall_2011\EAS_303\Homework\WAMAP\WamapAnalysi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2"/>
    </mc:Choice>
    <mc:Fallback>
      <c:style val="12"/>
    </mc:Fallback>
  </mc:AlternateContent>
  <c:chart>
    <c:title>
      <c:tx>
        <c:rich>
          <a:bodyPr anchor="t" anchorCtr="1"/>
          <a:lstStyle/>
          <a:p>
            <a:pPr>
              <a:defRPr/>
            </a:pPr>
            <a:r>
              <a:rPr lang="en-US" sz="2000" b="0" i="1" baseline="0" dirty="0" smtClean="0"/>
              <a:t>Responses* to Follow-up: “RANK the factors you think are responsible for YOUR improvement." </a:t>
            </a:r>
            <a:endParaRPr lang="en-US" sz="2000" b="0" i="1" dirty="0"/>
          </a:p>
        </c:rich>
      </c:tx>
      <c:layout>
        <c:manualLayout>
          <c:xMode val="edge"/>
          <c:yMode val="edge"/>
          <c:x val="0.12872153920230175"/>
          <c:y val="2.5326470594051451E-2"/>
        </c:manualLayout>
      </c:layout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5869175310915395"/>
          <c:y val="0.24785967854235044"/>
          <c:w val="0.68112620487220532"/>
          <c:h val="0.61801488836423402"/>
        </c:manualLayout>
      </c:layout>
      <c:pie3DChart>
        <c:varyColors val="1"/>
        <c:ser>
          <c:idx val="0"/>
          <c:order val="0"/>
          <c:dLbls>
            <c:dLbl>
              <c:idx val="0"/>
              <c:layout>
                <c:manualLayout>
                  <c:x val="-0.19644573104832513"/>
                  <c:y val="4.232105520708216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9.6486490659255825E-2"/>
                  <c:y val="-0.26718959918145851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0.15586490659255839"/>
                  <c:y val="2.6784332043240388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dLbl>
              <c:idx val="3"/>
              <c:layout>
                <c:manualLayout>
                  <c:x val="9.465541436033377E-2"/>
                  <c:y val="0.1025001525972044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txPr>
              <a:bodyPr/>
              <a:lstStyle/>
              <a:p>
                <a:pPr>
                  <a:defRPr sz="2400" b="1">
                    <a:effectLst>
                      <a:glow rad="228600">
                        <a:schemeClr val="bg1">
                          <a:lumMod val="95000"/>
                          <a:alpha val="40000"/>
                        </a:schemeClr>
                      </a:glow>
                    </a:effectLst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val>
            <c:numRef>
              <c:f>Sheet1!$B$32:$E$32</c:f>
              <c:numCache>
                <c:formatCode>0</c:formatCode>
                <c:ptCount val="4"/>
                <c:pt idx="0">
                  <c:v>42.857142857142819</c:v>
                </c:pt>
                <c:pt idx="1">
                  <c:v>25</c:v>
                </c:pt>
                <c:pt idx="2">
                  <c:v>21.428571428571427</c:v>
                </c:pt>
                <c:pt idx="3">
                  <c:v>10.714285714285714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 w="63500">
      <a:solidFill>
        <a:schemeClr val="accent2">
          <a:lumMod val="75000"/>
        </a:schemeClr>
      </a:solidFill>
    </a:ln>
    <a:effectLst>
      <a:outerShdw blurRad="50800" dist="50800" dir="5400000" algn="ctr" rotWithShape="0">
        <a:schemeClr val="bg1">
          <a:lumMod val="95000"/>
        </a:schemeClr>
      </a:outerShdw>
    </a:effectLst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0.17808</cdr:y>
    </cdr:from>
    <cdr:to>
      <cdr:x>1</cdr:x>
      <cdr:y>1</cdr:y>
    </cdr:to>
    <cdr:grpSp>
      <cdr:nvGrpSpPr>
        <cdr:cNvPr id="7" name="Group 6"/>
        <cdr:cNvGrpSpPr/>
      </cdr:nvGrpSpPr>
      <cdr:grpSpPr>
        <a:xfrm xmlns:a="http://schemas.openxmlformats.org/drawingml/2006/main">
          <a:off x="0" y="990588"/>
          <a:ext cx="7619999" cy="4572011"/>
          <a:chOff x="-2174754" y="1167022"/>
          <a:chExt cx="8702553" cy="5386176"/>
        </a:xfrm>
      </cdr:grpSpPr>
      <cdr:sp macro="" textlink="">
        <cdr:nvSpPr>
          <cdr:cNvPr id="2" name="TextBox 1"/>
          <cdr:cNvSpPr txBox="1"/>
        </cdr:nvSpPr>
        <cdr:spPr>
          <a:xfrm xmlns:a="http://schemas.openxmlformats.org/drawingml/2006/main">
            <a:off x="198670" y="1167022"/>
            <a:ext cx="1827083" cy="897697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pPr algn="ctr"/>
            <a:r>
              <a:rPr lang="en-US" sz="2000" dirty="0" smtClean="0"/>
              <a:t>Logistical Reasons**</a:t>
            </a:r>
            <a:endParaRPr lang="en-US" sz="2000" dirty="0"/>
          </a:p>
        </cdr:txBody>
      </cdr:sp>
      <cdr:sp macro="" textlink="">
        <cdr:nvSpPr>
          <cdr:cNvPr id="3" name="TextBox 1"/>
          <cdr:cNvSpPr txBox="1"/>
        </cdr:nvSpPr>
        <cdr:spPr>
          <a:xfrm xmlns:a="http://schemas.openxmlformats.org/drawingml/2006/main">
            <a:off x="-1913677" y="1885179"/>
            <a:ext cx="1719217" cy="914434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pPr algn="ctr"/>
            <a:r>
              <a:rPr lang="en-US" sz="2000" dirty="0" smtClean="0"/>
              <a:t>Familiarity with Format</a:t>
            </a:r>
            <a:endParaRPr lang="en-US" sz="2000" dirty="0"/>
          </a:p>
        </cdr:txBody>
      </cdr:sp>
      <cdr:sp macro="" textlink="">
        <cdr:nvSpPr>
          <cdr:cNvPr id="4" name="TextBox 1"/>
          <cdr:cNvSpPr txBox="1"/>
        </cdr:nvSpPr>
        <cdr:spPr>
          <a:xfrm xmlns:a="http://schemas.openxmlformats.org/drawingml/2006/main">
            <a:off x="4265136" y="1582087"/>
            <a:ext cx="2132036" cy="914368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pPr algn="ctr"/>
            <a:r>
              <a:rPr lang="en-US" sz="2000" dirty="0" smtClean="0"/>
              <a:t>Increased Understanding</a:t>
            </a:r>
            <a:endParaRPr lang="en-US" sz="2000" dirty="0"/>
          </a:p>
        </cdr:txBody>
      </cdr:sp>
      <cdr:sp macro="" textlink="">
        <cdr:nvSpPr>
          <cdr:cNvPr id="5" name="TextBox 1"/>
          <cdr:cNvSpPr txBox="1"/>
        </cdr:nvSpPr>
        <cdr:spPr>
          <a:xfrm xmlns:a="http://schemas.openxmlformats.org/drawingml/2006/main">
            <a:off x="-2174754" y="4757808"/>
            <a:ext cx="2894380" cy="807927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wrap="square" rtlCol="0"/>
          <a:lstStyle xmlns:a="http://schemas.openxmlformats.org/drawingml/2006/main">
            <a:lvl1pPr marL="0" indent="0">
              <a:defRPr sz="1100">
                <a:latin typeface="Calibri"/>
              </a:defRPr>
            </a:lvl1pPr>
            <a:lvl2pPr marL="457200" indent="0">
              <a:defRPr sz="1100">
                <a:latin typeface="Calibri"/>
              </a:defRPr>
            </a:lvl2pPr>
            <a:lvl3pPr marL="914400" indent="0">
              <a:defRPr sz="1100">
                <a:latin typeface="Calibri"/>
              </a:defRPr>
            </a:lvl3pPr>
            <a:lvl4pPr marL="1371600" indent="0">
              <a:defRPr sz="1100">
                <a:latin typeface="Calibri"/>
              </a:defRPr>
            </a:lvl4pPr>
            <a:lvl5pPr marL="1828800" indent="0">
              <a:defRPr sz="1100">
                <a:latin typeface="Calibri"/>
              </a:defRPr>
            </a:lvl5pPr>
            <a:lvl6pPr marL="2286000" indent="0">
              <a:defRPr sz="1100">
                <a:latin typeface="Calibri"/>
              </a:defRPr>
            </a:lvl6pPr>
            <a:lvl7pPr marL="2743200" indent="0">
              <a:defRPr sz="1100">
                <a:latin typeface="Calibri"/>
              </a:defRPr>
            </a:lvl7pPr>
            <a:lvl8pPr marL="3200400" indent="0">
              <a:defRPr sz="1100">
                <a:latin typeface="Calibri"/>
              </a:defRPr>
            </a:lvl8pPr>
            <a:lvl9pPr marL="3657600" indent="0">
              <a:defRPr sz="1100">
                <a:latin typeface="Calibri"/>
              </a:defRPr>
            </a:lvl9pPr>
          </a:lstStyle>
          <a:p xmlns:a="http://schemas.openxmlformats.org/drawingml/2006/main">
            <a:pPr algn="ctr"/>
            <a:r>
              <a:rPr lang="en-US" sz="2000" dirty="0" smtClean="0"/>
              <a:t>Familiarity with Questions</a:t>
            </a:r>
            <a:endParaRPr lang="en-US" sz="2000" dirty="0"/>
          </a:p>
        </cdr:txBody>
      </cdr:sp>
      <cdr:sp macro="" textlink="">
        <cdr:nvSpPr>
          <cdr:cNvPr id="6" name="TextBox 5"/>
          <cdr:cNvSpPr txBox="1"/>
        </cdr:nvSpPr>
        <cdr:spPr>
          <a:xfrm xmlns:a="http://schemas.openxmlformats.org/drawingml/2006/main">
            <a:off x="-2087728" y="5565735"/>
            <a:ext cx="8615527" cy="987463"/>
          </a:xfrm>
          <a:prstGeom xmlns:a="http://schemas.openxmlformats.org/drawingml/2006/main" prst="rect">
            <a:avLst/>
          </a:prstGeom>
        </cdr:spPr>
        <cdr:txBody>
          <a:bodyPr xmlns:a="http://schemas.openxmlformats.org/drawingml/2006/main" vertOverflow="clip" wrap="square" rtlCol="0"/>
          <a:lstStyle xmlns:a="http://schemas.openxmlformats.org/drawingml/2006/main"/>
          <a:p xmlns:a="http://schemas.openxmlformats.org/drawingml/2006/main">
            <a:pPr algn="l"/>
            <a:r>
              <a:rPr lang="en-US" sz="1400" dirty="0" smtClean="0"/>
              <a:t>* Follow-up survey was 28 of 39 students conducted on the Tuesday prior to Thanksgiving break.</a:t>
            </a:r>
          </a:p>
          <a:p xmlns:a="http://schemas.openxmlformats.org/drawingml/2006/main">
            <a:pPr algn="l"/>
            <a:r>
              <a:rPr lang="en-US" sz="1600" dirty="0" smtClean="0"/>
              <a:t>**</a:t>
            </a:r>
            <a:r>
              <a:rPr lang="en-US" sz="1400" dirty="0" smtClean="0"/>
              <a:t>Logistics that might “improve” test scores were suggested such as “more time, quieter surroundings during attempt, time of day, etc.”</a:t>
            </a:r>
            <a:endParaRPr lang="en-US" sz="1400" dirty="0"/>
          </a:p>
        </cdr:txBody>
      </cdr:sp>
    </cdr:grpSp>
  </cdr:relSizeAnchor>
</c:userShap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4DC2C4E-5984-4D9B-A623-AC43C8D0F0B7}" type="datetimeFigureOut">
              <a:rPr lang="en-US" smtClean="0"/>
              <a:t>7/27/2012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207255D8-E8DF-4FA5-8CEA-93B8109AF0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914400" y="1066800"/>
            <a:ext cx="7315200" cy="1847851"/>
          </a:xfrm>
        </p:spPr>
        <p:txBody>
          <a:bodyPr>
            <a:noAutofit/>
          </a:bodyPr>
          <a:lstStyle/>
          <a:p>
            <a:r>
              <a:rPr lang="en-US" sz="4000" dirty="0"/>
              <a:t>Encouraging Competence in Basic Mathematics in </a:t>
            </a:r>
            <a:r>
              <a:rPr lang="en-US" sz="4000" dirty="0" smtClean="0"/>
              <a:t>Hydrology</a:t>
            </a:r>
            <a:br>
              <a:rPr lang="en-US" sz="4000" dirty="0" smtClean="0"/>
            </a:br>
            <a:r>
              <a:rPr lang="en-US" sz="4000" dirty="0" smtClean="0"/>
              <a:t>using </a:t>
            </a:r>
            <a:r>
              <a:rPr lang="en-US" sz="4000" dirty="0"/>
              <a:t>The Math You Need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4343400"/>
            <a:ext cx="5712179" cy="1524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Kyle Fredrick</a:t>
            </a:r>
          </a:p>
          <a:p>
            <a:r>
              <a:rPr lang="en-US" dirty="0" smtClean="0"/>
              <a:t>California University of Pennsylvania</a:t>
            </a:r>
          </a:p>
          <a:p>
            <a:r>
              <a:rPr lang="en-US" dirty="0" smtClean="0"/>
              <a:t>A member of the Pennsylvania State System of Higher Education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BURNING 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70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09600"/>
            <a:ext cx="6965245" cy="858818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762000" y="1447800"/>
            <a:ext cx="51054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Cal U is a 4-year public university in southwestern PA</a:t>
            </a:r>
          </a:p>
          <a:p>
            <a:pPr lvl="1"/>
            <a:r>
              <a:rPr lang="en-US" dirty="0" smtClean="0"/>
              <a:t>“Coal Country” and major shale gas impacts</a:t>
            </a:r>
          </a:p>
          <a:p>
            <a:pPr lvl="1"/>
            <a:r>
              <a:rPr lang="en-US" dirty="0" smtClean="0"/>
              <a:t>Low-income and first-generation dominate</a:t>
            </a:r>
          </a:p>
          <a:p>
            <a:r>
              <a:rPr lang="en-US" dirty="0" smtClean="0"/>
              <a:t>Geology program</a:t>
            </a:r>
          </a:p>
          <a:p>
            <a:pPr lvl="1"/>
            <a:r>
              <a:rPr lang="en-US" dirty="0" smtClean="0"/>
              <a:t>About 70 majors, plus Earth Science Education</a:t>
            </a:r>
          </a:p>
          <a:p>
            <a:pPr lvl="1"/>
            <a:r>
              <a:rPr lang="en-US" dirty="0" smtClean="0"/>
              <a:t>1 tenured and 1 new hire (?) or temp</a:t>
            </a:r>
          </a:p>
          <a:p>
            <a:pPr lvl="1"/>
            <a:r>
              <a:rPr lang="en-US" dirty="0" smtClean="0"/>
              <a:t>Most students end up in Oil and Gas or Environmental related to Oil/Gas</a:t>
            </a:r>
          </a:p>
          <a:p>
            <a:pPr lvl="1"/>
            <a:r>
              <a:rPr lang="en-US" dirty="0" smtClean="0"/>
              <a:t>“I can’t do math;” “I’m no good at math;” “I hate math”</a:t>
            </a:r>
          </a:p>
          <a:p>
            <a:pPr lvl="1"/>
            <a:endParaRPr lang="en-US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527" y="2312512"/>
            <a:ext cx="2362273" cy="2869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235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09600"/>
            <a:ext cx="6965245" cy="9350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Course Overview - Hydrology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EAS 303 – targeted to sophomores and juniors</a:t>
            </a:r>
          </a:p>
          <a:p>
            <a:r>
              <a:rPr lang="en-US" dirty="0" smtClean="0"/>
              <a:t>Typically about 35 students (50 this year), each Fall</a:t>
            </a:r>
          </a:p>
          <a:p>
            <a:r>
              <a:rPr lang="en-US" dirty="0" smtClean="0"/>
              <a:t>Required for ALL Earth Science majors</a:t>
            </a:r>
          </a:p>
          <a:p>
            <a:pPr lvl="1"/>
            <a:r>
              <a:rPr lang="en-US" dirty="0" smtClean="0"/>
              <a:t>Geology, </a:t>
            </a:r>
            <a:r>
              <a:rPr lang="en-US" dirty="0" err="1" smtClean="0"/>
              <a:t>Env</a:t>
            </a:r>
            <a:r>
              <a:rPr lang="en-US" dirty="0" smtClean="0"/>
              <a:t>. Earth Sci., Meteorology, Earth Sci. Ed</a:t>
            </a:r>
          </a:p>
          <a:p>
            <a:pPr lvl="1"/>
            <a:r>
              <a:rPr lang="en-US" dirty="0" smtClean="0"/>
              <a:t>Sometimes taken by </a:t>
            </a:r>
            <a:r>
              <a:rPr lang="en-US" dirty="0" err="1" smtClean="0"/>
              <a:t>Chem</a:t>
            </a:r>
            <a:r>
              <a:rPr lang="en-US" dirty="0" smtClean="0"/>
              <a:t> and Bio (</a:t>
            </a:r>
            <a:r>
              <a:rPr lang="en-US" dirty="0" err="1" smtClean="0"/>
              <a:t>Env</a:t>
            </a:r>
            <a:r>
              <a:rPr lang="en-US" dirty="0" smtClean="0"/>
              <a:t>. Studies/</a:t>
            </a:r>
            <a:r>
              <a:rPr lang="en-US" dirty="0" err="1" smtClean="0"/>
              <a:t>Sci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Pre-</a:t>
            </a:r>
            <a:r>
              <a:rPr lang="en-US" dirty="0" err="1" smtClean="0"/>
              <a:t>reqs</a:t>
            </a:r>
            <a:endParaRPr lang="en-US" dirty="0" smtClean="0"/>
          </a:p>
          <a:p>
            <a:pPr lvl="1"/>
            <a:r>
              <a:rPr lang="en-US" dirty="0" smtClean="0"/>
              <a:t>Introduction to Geology (traditional physical geol.)</a:t>
            </a:r>
          </a:p>
          <a:p>
            <a:pPr lvl="1"/>
            <a:r>
              <a:rPr lang="en-US" dirty="0" smtClean="0"/>
              <a:t>College Algebra</a:t>
            </a:r>
          </a:p>
          <a:p>
            <a:r>
              <a:rPr lang="en-US" dirty="0" smtClean="0"/>
              <a:t>First “quantitative” science class for most</a:t>
            </a:r>
          </a:p>
          <a:p>
            <a:r>
              <a:rPr lang="en-US" dirty="0" smtClean="0"/>
              <a:t>Physics-based</a:t>
            </a:r>
          </a:p>
          <a:p>
            <a:pPr lvl="1"/>
            <a:r>
              <a:rPr lang="en-US" dirty="0" smtClean="0"/>
              <a:t>Focus on water balance, fluid dynamics</a:t>
            </a:r>
          </a:p>
          <a:p>
            <a:r>
              <a:rPr lang="en-US" dirty="0" smtClean="0"/>
              <a:t>Followed up with elective Groundwater Hydrology</a:t>
            </a:r>
          </a:p>
          <a:p>
            <a:pPr lvl="1"/>
            <a:r>
              <a:rPr lang="en-US" dirty="0" smtClean="0"/>
              <a:t>STEEP learning curve including an intro to 3D calculus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09600"/>
            <a:ext cx="6965245" cy="858818"/>
          </a:xfrm>
        </p:spPr>
        <p:txBody>
          <a:bodyPr/>
          <a:lstStyle/>
          <a:p>
            <a:r>
              <a:rPr lang="en-US" dirty="0" smtClean="0"/>
              <a:t>Targeted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648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Others will discuss or have discussed:</a:t>
            </a:r>
          </a:p>
          <a:p>
            <a:pPr lvl="1"/>
            <a:r>
              <a:rPr lang="en-US" dirty="0" smtClean="0"/>
              <a:t>Significant remedial needs and math aversion for many students</a:t>
            </a:r>
          </a:p>
          <a:p>
            <a:pPr lvl="2"/>
            <a:r>
              <a:rPr lang="en-US" dirty="0" smtClean="0"/>
              <a:t>Inadequate retention and training from high school and pre-requisite college courses</a:t>
            </a:r>
          </a:p>
          <a:p>
            <a:pPr lvl="1"/>
            <a:r>
              <a:rPr lang="en-US" dirty="0" smtClean="0"/>
              <a:t>From 2007-2010, course was largely distracted with remedial math</a:t>
            </a:r>
          </a:p>
          <a:p>
            <a:pPr lvl="2"/>
            <a:r>
              <a:rPr lang="en-US" dirty="0" smtClean="0"/>
              <a:t>Almost every class period included some level of remedial math, including repetition of “problem topics”</a:t>
            </a:r>
          </a:p>
          <a:p>
            <a:pPr lvl="3"/>
            <a:r>
              <a:rPr lang="en-US" dirty="0" smtClean="0"/>
              <a:t>Unit Conversions!!!</a:t>
            </a:r>
          </a:p>
          <a:p>
            <a:pPr lvl="3"/>
            <a:r>
              <a:rPr lang="en-US" dirty="0" smtClean="0"/>
              <a:t>Basic algebraic manipulation</a:t>
            </a:r>
          </a:p>
          <a:p>
            <a:pPr lvl="3"/>
            <a:r>
              <a:rPr lang="en-US" dirty="0" smtClean="0"/>
              <a:t>Even scientific notation</a:t>
            </a:r>
          </a:p>
          <a:p>
            <a:r>
              <a:rPr lang="en-US" sz="3600" dirty="0"/>
              <a:t>Most students have not had college </a:t>
            </a:r>
            <a:r>
              <a:rPr lang="en-US" sz="3600" dirty="0" smtClean="0"/>
              <a:t>physics </a:t>
            </a:r>
            <a:r>
              <a:rPr lang="en-US" sz="3600" dirty="0" smtClean="0">
                <a:sym typeface="Wingdings" pitchFamily="2" charset="2"/>
              </a:rPr>
              <a:t> NO CONTEXT</a:t>
            </a:r>
            <a:endParaRPr lang="en-US" sz="3600" dirty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09600"/>
            <a:ext cx="6965245" cy="858818"/>
          </a:xfrm>
        </p:spPr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00200"/>
            <a:ext cx="74676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39 students for Fall 2011</a:t>
            </a:r>
          </a:p>
          <a:p>
            <a:r>
              <a:rPr lang="en-US" dirty="0" smtClean="0"/>
              <a:t>Pre-test and Post-test</a:t>
            </a:r>
          </a:p>
          <a:p>
            <a:pPr lvl="1"/>
            <a:r>
              <a:rPr lang="en-US" dirty="0" smtClean="0"/>
              <a:t>Identical 25-question set</a:t>
            </a:r>
          </a:p>
          <a:p>
            <a:pPr lvl="1"/>
            <a:r>
              <a:rPr lang="en-US" dirty="0" smtClean="0"/>
              <a:t>Suite of questions from each of 6 “quizzes”</a:t>
            </a:r>
          </a:p>
          <a:p>
            <a:r>
              <a:rPr lang="en-US" dirty="0" smtClean="0"/>
              <a:t>Quizzes assigned weekly or bi-weekly</a:t>
            </a:r>
          </a:p>
          <a:p>
            <a:pPr lvl="1"/>
            <a:r>
              <a:rPr lang="en-US" dirty="0" smtClean="0"/>
              <a:t>Five with “new” material</a:t>
            </a:r>
          </a:p>
          <a:p>
            <a:pPr lvl="1"/>
            <a:r>
              <a:rPr lang="en-US" dirty="0" smtClean="0"/>
              <a:t>One “review” quiz focusing on troublesome questions or topics</a:t>
            </a:r>
          </a:p>
          <a:p>
            <a:pPr lvl="1"/>
            <a:r>
              <a:rPr lang="en-US" dirty="0" smtClean="0"/>
              <a:t>10 questions each (except one), timed at one hour</a:t>
            </a:r>
          </a:p>
          <a:p>
            <a:r>
              <a:rPr lang="en-US" dirty="0" smtClean="0"/>
              <a:t>SOME alignment with course topics, but not absolutely related</a:t>
            </a:r>
          </a:p>
          <a:p>
            <a:pPr lvl="1"/>
            <a:r>
              <a:rPr lang="en-US" dirty="0" smtClean="0"/>
              <a:t>TMYN was completed by Week 11</a:t>
            </a:r>
          </a:p>
        </p:txBody>
      </p:sp>
    </p:spTree>
    <p:extLst>
      <p:ext uri="{BB962C8B-B14F-4D97-AF65-F5344CB8AC3E}">
        <p14:creationId xmlns:p14="http://schemas.microsoft.com/office/powerpoint/2010/main" val="3083347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09600"/>
            <a:ext cx="6965245" cy="990600"/>
          </a:xfrm>
        </p:spPr>
        <p:txBody>
          <a:bodyPr/>
          <a:lstStyle/>
          <a:p>
            <a:r>
              <a:rPr lang="en-US" dirty="0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838200" y="1752600"/>
            <a:ext cx="3124200" cy="4419600"/>
          </a:xfrm>
        </p:spPr>
        <p:txBody>
          <a:bodyPr>
            <a:normAutofit fontScale="92500"/>
          </a:bodyPr>
          <a:lstStyle/>
          <a:p>
            <a:r>
              <a:rPr lang="en-US" dirty="0">
                <a:sym typeface="Wingdings" pitchFamily="2" charset="2"/>
              </a:rPr>
              <a:t>Table scores out of 5</a:t>
            </a:r>
            <a:endParaRPr lang="en-US" dirty="0"/>
          </a:p>
          <a:p>
            <a:r>
              <a:rPr lang="en-US" dirty="0" smtClean="0"/>
              <a:t>Average Improvement 21% Pre- to Post-test</a:t>
            </a:r>
          </a:p>
          <a:p>
            <a:r>
              <a:rPr lang="en-US" dirty="0" smtClean="0"/>
              <a:t>Students liked it!</a:t>
            </a:r>
          </a:p>
          <a:p>
            <a:r>
              <a:rPr lang="en-US" dirty="0" smtClean="0"/>
              <a:t>Anecdotally, students agreed that it helped</a:t>
            </a:r>
          </a:p>
          <a:p>
            <a:pPr lvl="1"/>
            <a:r>
              <a:rPr lang="en-US" dirty="0" smtClean="0"/>
              <a:t>From </a:t>
            </a:r>
            <a:r>
              <a:rPr lang="en-US" dirty="0" smtClean="0">
                <a:sym typeface="Wingdings" pitchFamily="2" charset="2"/>
              </a:rPr>
              <a:t>Senior Met. Major with a 4.0  to Math-phobic </a:t>
            </a:r>
            <a:r>
              <a:rPr lang="en-US" dirty="0" err="1" smtClean="0">
                <a:sym typeface="Wingdings" pitchFamily="2" charset="2"/>
              </a:rPr>
              <a:t>Env</a:t>
            </a:r>
            <a:r>
              <a:rPr lang="en-US" dirty="0" smtClean="0">
                <a:sym typeface="Wingdings" pitchFamily="2" charset="2"/>
              </a:rPr>
              <a:t>. Earth Science sophomore</a:t>
            </a: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:p14="http://schemas.microsoft.com/office/powerpoint/2010/main" val="975751104"/>
              </p:ext>
            </p:extLst>
          </p:nvPr>
        </p:nvGraphicFramePr>
        <p:xfrm>
          <a:off x="4038600" y="1748248"/>
          <a:ext cx="4327525" cy="38143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643994"/>
                <a:gridCol w="683531"/>
              </a:tblGrid>
              <a:tr h="65518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Table 1:  Question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 smtClean="0"/>
                        <a:t>Avg</a:t>
                      </a:r>
                      <a:endParaRPr lang="en-US" sz="1600" dirty="0"/>
                    </a:p>
                  </a:txBody>
                  <a:tcPr anchor="ctr"/>
                </a:tc>
              </a:tr>
              <a:tr h="6899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 feel MORE</a:t>
                      </a:r>
                      <a:r>
                        <a:rPr lang="en-US" sz="1600" baseline="0" dirty="0" smtClean="0"/>
                        <a:t> CONFIDENT in my ability to address quantitative problems.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4.2</a:t>
                      </a:r>
                      <a:endParaRPr lang="en-US" sz="1600" dirty="0"/>
                    </a:p>
                  </a:txBody>
                  <a:tcPr anchor="ctr"/>
                </a:tc>
              </a:tr>
              <a:tr h="6899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questions/content were relevant to work I will likely do in my career.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3.6</a:t>
                      </a:r>
                      <a:endParaRPr lang="en-US" sz="1600" dirty="0"/>
                    </a:p>
                  </a:txBody>
                  <a:tcPr anchor="ctr"/>
                </a:tc>
              </a:tr>
              <a:tr h="39943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My quantitative skills have improved.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3.9</a:t>
                      </a:r>
                      <a:endParaRPr lang="en-US" sz="1600" dirty="0"/>
                    </a:p>
                  </a:txBody>
                  <a:tcPr anchor="ctr"/>
                </a:tc>
              </a:tr>
              <a:tr h="6899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instructor used these tasks</a:t>
                      </a:r>
                      <a:r>
                        <a:rPr lang="en-US" sz="1600" baseline="0" dirty="0" smtClean="0"/>
                        <a:t> for busy-work, not to improve my skills.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1.8</a:t>
                      </a:r>
                      <a:endParaRPr lang="en-US" sz="1600" dirty="0"/>
                    </a:p>
                  </a:txBody>
                  <a:tcPr anchor="ctr"/>
                </a:tc>
              </a:tr>
              <a:tr h="6899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The quizzes provided adequate</a:t>
                      </a:r>
                      <a:r>
                        <a:rPr lang="en-US" sz="1600" baseline="0" dirty="0" smtClean="0"/>
                        <a:t> repetition and breadth</a:t>
                      </a:r>
                      <a:endParaRPr 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4.0</a:t>
                      </a:r>
                      <a:endParaRPr lang="en-US" sz="1600" dirty="0"/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3895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5530571"/>
              </p:ext>
            </p:extLst>
          </p:nvPr>
        </p:nvGraphicFramePr>
        <p:xfrm>
          <a:off x="762000" y="685800"/>
          <a:ext cx="7619999" cy="556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9066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09600"/>
            <a:ext cx="6965245" cy="935018"/>
          </a:xfrm>
        </p:spPr>
        <p:txBody>
          <a:bodyPr/>
          <a:lstStyle/>
          <a:p>
            <a:r>
              <a:rPr lang="en-US" dirty="0" smtClean="0"/>
              <a:t>Room for Improvement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7467600" cy="4419600"/>
          </a:xfrm>
        </p:spPr>
        <p:txBody>
          <a:bodyPr>
            <a:normAutofit/>
          </a:bodyPr>
          <a:lstStyle/>
          <a:p>
            <a:r>
              <a:rPr lang="en-US" dirty="0" smtClean="0"/>
              <a:t>Students focused on assessments, not modules</a:t>
            </a:r>
          </a:p>
          <a:p>
            <a:pPr lvl="1"/>
            <a:r>
              <a:rPr lang="en-US" dirty="0" smtClean="0"/>
              <a:t>Partially my fault, for not encouraging them to work through modules</a:t>
            </a:r>
          </a:p>
          <a:p>
            <a:r>
              <a:rPr lang="en-US" dirty="0" smtClean="0"/>
              <a:t>Question bank is limited</a:t>
            </a:r>
          </a:p>
          <a:p>
            <a:pPr lvl="1"/>
            <a:r>
              <a:rPr lang="en-US" dirty="0" smtClean="0"/>
              <a:t>Not yet </a:t>
            </a:r>
            <a:r>
              <a:rPr lang="en-US" u="sng" dirty="0" smtClean="0"/>
              <a:t>designed</a:t>
            </a:r>
            <a:r>
              <a:rPr lang="en-US" dirty="0" smtClean="0"/>
              <a:t> for upper-level implementation</a:t>
            </a:r>
          </a:p>
          <a:p>
            <a:pPr lvl="1"/>
            <a:r>
              <a:rPr lang="en-US" dirty="0" smtClean="0"/>
              <a:t>Not </a:t>
            </a:r>
            <a:r>
              <a:rPr lang="en-US" u="sng" dirty="0" smtClean="0"/>
              <a:t>designed</a:t>
            </a:r>
            <a:r>
              <a:rPr lang="en-US" dirty="0" smtClean="0"/>
              <a:t> for Hydrology</a:t>
            </a:r>
          </a:p>
          <a:p>
            <a:r>
              <a:rPr lang="en-US" dirty="0" smtClean="0"/>
              <a:t>Not enough “building” and reinforcement in my implementation</a:t>
            </a:r>
          </a:p>
          <a:p>
            <a:r>
              <a:rPr lang="en-US" dirty="0" smtClean="0"/>
              <a:t>Minimize opportunities for cheating</a:t>
            </a:r>
          </a:p>
          <a:p>
            <a:pPr lvl="1"/>
            <a:r>
              <a:rPr lang="en-US" dirty="0" smtClean="0"/>
              <a:t>Collect scratch paper?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78356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5023" y="609600"/>
            <a:ext cx="6965245" cy="1066800"/>
          </a:xfrm>
        </p:spPr>
        <p:txBody>
          <a:bodyPr/>
          <a:lstStyle/>
          <a:p>
            <a:r>
              <a:rPr lang="en-US" dirty="0" smtClean="0"/>
              <a:t>TMYN Strengths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5000"/>
            <a:ext cx="7467600" cy="4267200"/>
          </a:xfrm>
        </p:spPr>
        <p:txBody>
          <a:bodyPr>
            <a:normAutofit/>
          </a:bodyPr>
          <a:lstStyle/>
          <a:p>
            <a:r>
              <a:rPr lang="en-US" dirty="0" smtClean="0"/>
              <a:t>Most students didn’t complain, </a:t>
            </a:r>
            <a:r>
              <a:rPr lang="en-US" dirty="0"/>
              <a:t>Participation was high and </a:t>
            </a:r>
            <a:r>
              <a:rPr lang="en-US" dirty="0" smtClean="0"/>
              <a:t>consistent</a:t>
            </a:r>
          </a:p>
          <a:p>
            <a:pPr lvl="1"/>
            <a:r>
              <a:rPr lang="en-US" dirty="0" smtClean="0"/>
              <a:t>Integrated approach – Built into schedule from Day 1</a:t>
            </a:r>
          </a:p>
          <a:p>
            <a:pPr lvl="1"/>
            <a:r>
              <a:rPr lang="en-US" b="1" dirty="0" smtClean="0"/>
              <a:t>Short</a:t>
            </a:r>
            <a:r>
              <a:rPr lang="en-US" dirty="0" smtClean="0"/>
              <a:t> quizzes, not time-intensive</a:t>
            </a:r>
          </a:p>
          <a:p>
            <a:pPr lvl="1"/>
            <a:r>
              <a:rPr lang="en-US" dirty="0" smtClean="0"/>
              <a:t>Low stakes</a:t>
            </a:r>
          </a:p>
          <a:p>
            <a:r>
              <a:rPr lang="en-US" dirty="0" smtClean="0"/>
              <a:t>Class time dedicated to content</a:t>
            </a:r>
          </a:p>
          <a:p>
            <a:pPr lvl="1"/>
            <a:r>
              <a:rPr lang="en-US" dirty="0" smtClean="0"/>
              <a:t>We reviewed TMYN questions or topics with which students had trouble</a:t>
            </a:r>
          </a:p>
          <a:p>
            <a:r>
              <a:rPr lang="en-US" dirty="0" smtClean="0"/>
              <a:t>Encouraged peer mentoring and group study</a:t>
            </a:r>
          </a:p>
        </p:txBody>
      </p:sp>
    </p:spTree>
    <p:extLst>
      <p:ext uri="{BB962C8B-B14F-4D97-AF65-F5344CB8AC3E}">
        <p14:creationId xmlns:p14="http://schemas.microsoft.com/office/powerpoint/2010/main" val="2285386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ushpin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1122</TotalTime>
  <Words>629</Words>
  <Application>Microsoft Office PowerPoint</Application>
  <PresentationFormat>On-screen Show (4:3)</PresentationFormat>
  <Paragraphs>95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Pushpin</vt:lpstr>
      <vt:lpstr>Encouraging Competence in Basic Mathematics in Hydrology using The Math You Need</vt:lpstr>
      <vt:lpstr>Overview</vt:lpstr>
      <vt:lpstr>Course Overview - Hydrology</vt:lpstr>
      <vt:lpstr>Targeted Problems</vt:lpstr>
      <vt:lpstr>Implementation</vt:lpstr>
      <vt:lpstr>Results</vt:lpstr>
      <vt:lpstr>PowerPoint Presentation</vt:lpstr>
      <vt:lpstr>Room for Improvement</vt:lpstr>
      <vt:lpstr>TMYN Strengths</vt:lpstr>
      <vt:lpstr>BURNING Questions?</vt:lpstr>
    </vt:vector>
  </TitlesOfParts>
  <Company>California University Of Pennsylvania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Encouraging Competence in Basic Mathematics in Hydrology using The Math You Need</dc:title>
  <dc:creator>fredrick</dc:creator>
  <cp:lastModifiedBy>IC Public Workstation</cp:lastModifiedBy>
  <cp:revision>21</cp:revision>
  <dcterms:created xsi:type="dcterms:W3CDTF">2012-07-23T19:40:50Z</dcterms:created>
  <dcterms:modified xsi:type="dcterms:W3CDTF">2012-07-27T17:01:37Z</dcterms:modified>
</cp:coreProperties>
</file>