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1148000" cy="19202400"/>
  <p:notesSz cx="6715125" cy="9239250"/>
  <p:defaultTextStyle>
    <a:defPPr>
      <a:defRPr lang="en-US"/>
    </a:defPPr>
    <a:lvl1pPr algn="ctr" rtl="0" fontAlgn="base">
      <a:spcBef>
        <a:spcPct val="0"/>
      </a:spcBef>
      <a:spcAft>
        <a:spcPct val="0"/>
      </a:spcAft>
      <a:defRPr sz="5200" kern="1200">
        <a:solidFill>
          <a:schemeClr val="tx1"/>
        </a:solidFill>
        <a:latin typeface="Arial" charset="0"/>
        <a:ea typeface="+mn-ea"/>
        <a:cs typeface="+mn-cs"/>
      </a:defRPr>
    </a:lvl1pPr>
    <a:lvl2pPr marL="457200" algn="ctr" rtl="0" fontAlgn="base">
      <a:spcBef>
        <a:spcPct val="0"/>
      </a:spcBef>
      <a:spcAft>
        <a:spcPct val="0"/>
      </a:spcAft>
      <a:defRPr sz="5200" kern="1200">
        <a:solidFill>
          <a:schemeClr val="tx1"/>
        </a:solidFill>
        <a:latin typeface="Arial" charset="0"/>
        <a:ea typeface="+mn-ea"/>
        <a:cs typeface="+mn-cs"/>
      </a:defRPr>
    </a:lvl2pPr>
    <a:lvl3pPr marL="914400" algn="ctr" rtl="0" fontAlgn="base">
      <a:spcBef>
        <a:spcPct val="0"/>
      </a:spcBef>
      <a:spcAft>
        <a:spcPct val="0"/>
      </a:spcAft>
      <a:defRPr sz="5200" kern="1200">
        <a:solidFill>
          <a:schemeClr val="tx1"/>
        </a:solidFill>
        <a:latin typeface="Arial" charset="0"/>
        <a:ea typeface="+mn-ea"/>
        <a:cs typeface="+mn-cs"/>
      </a:defRPr>
    </a:lvl3pPr>
    <a:lvl4pPr marL="1371600" algn="ctr" rtl="0" fontAlgn="base">
      <a:spcBef>
        <a:spcPct val="0"/>
      </a:spcBef>
      <a:spcAft>
        <a:spcPct val="0"/>
      </a:spcAft>
      <a:defRPr sz="5200" kern="1200">
        <a:solidFill>
          <a:schemeClr val="tx1"/>
        </a:solidFill>
        <a:latin typeface="Arial" charset="0"/>
        <a:ea typeface="+mn-ea"/>
        <a:cs typeface="+mn-cs"/>
      </a:defRPr>
    </a:lvl4pPr>
    <a:lvl5pPr marL="1828800" algn="ctr" rtl="0" fontAlgn="base">
      <a:spcBef>
        <a:spcPct val="0"/>
      </a:spcBef>
      <a:spcAft>
        <a:spcPct val="0"/>
      </a:spcAft>
      <a:defRPr sz="5200" kern="1200">
        <a:solidFill>
          <a:schemeClr val="tx1"/>
        </a:solidFill>
        <a:latin typeface="Arial" charset="0"/>
        <a:ea typeface="+mn-ea"/>
        <a:cs typeface="+mn-cs"/>
      </a:defRPr>
    </a:lvl5pPr>
    <a:lvl6pPr marL="2286000" algn="l" defTabSz="914400" rtl="0" eaLnBrk="1" latinLnBrk="0" hangingPunct="1">
      <a:defRPr sz="5200" kern="1200">
        <a:solidFill>
          <a:schemeClr val="tx1"/>
        </a:solidFill>
        <a:latin typeface="Arial" charset="0"/>
        <a:ea typeface="+mn-ea"/>
        <a:cs typeface="+mn-cs"/>
      </a:defRPr>
    </a:lvl6pPr>
    <a:lvl7pPr marL="2743200" algn="l" defTabSz="914400" rtl="0" eaLnBrk="1" latinLnBrk="0" hangingPunct="1">
      <a:defRPr sz="5200" kern="1200">
        <a:solidFill>
          <a:schemeClr val="tx1"/>
        </a:solidFill>
        <a:latin typeface="Arial" charset="0"/>
        <a:ea typeface="+mn-ea"/>
        <a:cs typeface="+mn-cs"/>
      </a:defRPr>
    </a:lvl7pPr>
    <a:lvl8pPr marL="3200400" algn="l" defTabSz="914400" rtl="0" eaLnBrk="1" latinLnBrk="0" hangingPunct="1">
      <a:defRPr sz="5200" kern="1200">
        <a:solidFill>
          <a:schemeClr val="tx1"/>
        </a:solidFill>
        <a:latin typeface="Arial" charset="0"/>
        <a:ea typeface="+mn-ea"/>
        <a:cs typeface="+mn-cs"/>
      </a:defRPr>
    </a:lvl8pPr>
    <a:lvl9pPr marL="3657600" algn="l" defTabSz="914400" rtl="0" eaLnBrk="1" latinLnBrk="0" hangingPunct="1">
      <a:defRPr sz="5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CF0"/>
    <a:srgbClr val="E260E5"/>
    <a:srgbClr val="FFBEBE"/>
    <a:srgbClr val="F5F064"/>
    <a:srgbClr val="FFFF66"/>
    <a:srgbClr val="FFAA5A"/>
    <a:srgbClr val="FFCCCC"/>
    <a:srgbClr val="FFAA00"/>
    <a:srgbClr val="FFC896"/>
    <a:srgbClr val="FFA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638" autoAdjust="0"/>
  </p:normalViewPr>
  <p:slideViewPr>
    <p:cSldViewPr snapToGrid="0">
      <p:cViewPr>
        <p:scale>
          <a:sx n="100" d="100"/>
          <a:sy n="100" d="100"/>
        </p:scale>
        <p:origin x="13884" y="1932"/>
      </p:cViewPr>
      <p:guideLst>
        <p:guide orient="horz" pos="2821"/>
        <p:guide orient="horz" pos="11781"/>
        <p:guide orient="horz" pos="1253"/>
        <p:guide pos="12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How would you</a:t>
            </a:r>
            <a:r>
              <a:rPr lang="en-US" sz="1400" baseline="0" dirty="0"/>
              <a:t> rate your past </a:t>
            </a:r>
            <a:r>
              <a:rPr lang="en-US" sz="1400" baseline="0" dirty="0" smtClean="0"/>
              <a:t>math experiences?</a:t>
            </a:r>
            <a:endParaRPr lang="en-US" sz="1400" dirty="0"/>
          </a:p>
        </c:rich>
      </c:tx>
      <c:layout>
        <c:manualLayout>
          <c:xMode val="edge"/>
          <c:yMode val="edge"/>
          <c:x val="0.16287489063867019"/>
          <c:y val="2.7777777777777776E-2"/>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3099518810148737E-2"/>
          <c:y val="0.28759117501707127"/>
          <c:w val="0.59548471763610189"/>
          <c:h val="0.52351941205058428"/>
        </c:manualLayout>
      </c:layout>
      <c:bar3DChart>
        <c:barDir val="col"/>
        <c:grouping val="standard"/>
        <c:varyColors val="0"/>
        <c:ser>
          <c:idx val="0"/>
          <c:order val="0"/>
          <c:tx>
            <c:v>% Students</c:v>
          </c:tx>
          <c:invertIfNegative val="0"/>
          <c:dLbls>
            <c:dLbl>
              <c:idx val="0"/>
              <c:layout>
                <c:manualLayout>
                  <c:x val="-5.5555555555555558E-3"/>
                  <c:y val="8.7962962962962965E-2"/>
                </c:manualLayout>
              </c:layout>
              <c:showLegendKey val="0"/>
              <c:showVal val="1"/>
              <c:showCatName val="0"/>
              <c:showSerName val="0"/>
              <c:showPercent val="0"/>
              <c:showBubbleSize val="0"/>
            </c:dLbl>
            <c:dLbl>
              <c:idx val="1"/>
              <c:layout>
                <c:manualLayout>
                  <c:x val="0"/>
                  <c:y val="0.15277777777777779"/>
                </c:manualLayout>
              </c:layout>
              <c:showLegendKey val="0"/>
              <c:showVal val="1"/>
              <c:showCatName val="0"/>
              <c:showSerName val="0"/>
              <c:showPercent val="0"/>
              <c:showBubbleSize val="0"/>
            </c:dLbl>
            <c:dLbl>
              <c:idx val="2"/>
              <c:layout>
                <c:manualLayout>
                  <c:x val="0"/>
                  <c:y val="0.19444444444444445"/>
                </c:manualLayout>
              </c:layout>
              <c:showLegendKey val="0"/>
              <c:showVal val="1"/>
              <c:showCatName val="0"/>
              <c:showSerName val="0"/>
              <c:showPercent val="0"/>
              <c:showBubbleSize val="0"/>
            </c:dLbl>
            <c:dLbl>
              <c:idx val="3"/>
              <c:layout>
                <c:manualLayout>
                  <c:x val="1.6666666666666666E-2"/>
                  <c:y val="-4.6296296296296294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Sheet1!$D$18:$D$21</c:f>
              <c:strCache>
                <c:ptCount val="4"/>
                <c:pt idx="0">
                  <c:v>Excellent</c:v>
                </c:pt>
                <c:pt idx="1">
                  <c:v>Good</c:v>
                </c:pt>
                <c:pt idx="2">
                  <c:v>Fair</c:v>
                </c:pt>
                <c:pt idx="3">
                  <c:v>Poor</c:v>
                </c:pt>
              </c:strCache>
            </c:strRef>
          </c:cat>
          <c:val>
            <c:numRef>
              <c:f>Sheet1!$E$18:$E$21</c:f>
              <c:numCache>
                <c:formatCode>0</c:formatCode>
                <c:ptCount val="4"/>
                <c:pt idx="0">
                  <c:v>14.3</c:v>
                </c:pt>
                <c:pt idx="1">
                  <c:v>35.700000000000003</c:v>
                </c:pt>
                <c:pt idx="2">
                  <c:v>42.9</c:v>
                </c:pt>
                <c:pt idx="3">
                  <c:v>7.1</c:v>
                </c:pt>
              </c:numCache>
            </c:numRef>
          </c:val>
        </c:ser>
        <c:dLbls>
          <c:showLegendKey val="0"/>
          <c:showVal val="0"/>
          <c:showCatName val="0"/>
          <c:showSerName val="0"/>
          <c:showPercent val="0"/>
          <c:showBubbleSize val="0"/>
        </c:dLbls>
        <c:gapWidth val="75"/>
        <c:shape val="box"/>
        <c:axId val="169408000"/>
        <c:axId val="169409536"/>
        <c:axId val="168120768"/>
      </c:bar3DChart>
      <c:catAx>
        <c:axId val="169408000"/>
        <c:scaling>
          <c:orientation val="minMax"/>
        </c:scaling>
        <c:delete val="0"/>
        <c:axPos val="b"/>
        <c:majorTickMark val="none"/>
        <c:minorTickMark val="none"/>
        <c:tickLblPos val="nextTo"/>
        <c:crossAx val="169409536"/>
        <c:crosses val="autoZero"/>
        <c:auto val="1"/>
        <c:lblAlgn val="ctr"/>
        <c:lblOffset val="100"/>
        <c:noMultiLvlLbl val="0"/>
      </c:catAx>
      <c:valAx>
        <c:axId val="169409536"/>
        <c:scaling>
          <c:orientation val="minMax"/>
        </c:scaling>
        <c:delete val="0"/>
        <c:axPos val="l"/>
        <c:majorGridlines/>
        <c:numFmt formatCode="0" sourceLinked="1"/>
        <c:majorTickMark val="none"/>
        <c:minorTickMark val="none"/>
        <c:tickLblPos val="nextTo"/>
        <c:crossAx val="169408000"/>
        <c:crosses val="autoZero"/>
        <c:crossBetween val="between"/>
      </c:valAx>
      <c:serAx>
        <c:axId val="168120768"/>
        <c:scaling>
          <c:orientation val="minMax"/>
        </c:scaling>
        <c:delete val="1"/>
        <c:axPos val="b"/>
        <c:majorTickMark val="none"/>
        <c:minorTickMark val="none"/>
        <c:tickLblPos val="nextTo"/>
        <c:crossAx val="169409536"/>
        <c:crosses val="autoZero"/>
      </c:serAx>
    </c:plotArea>
    <c:legend>
      <c:legendPos val="b"/>
      <c:layout>
        <c:manualLayout>
          <c:xMode val="edge"/>
          <c:yMode val="edge"/>
          <c:x val="0.67151278445416163"/>
          <c:y val="0.68506767774771971"/>
          <c:w val="0.23076674136391345"/>
          <c:h val="8.4506655237962441E-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Oceanography Lab Fall 2012</a:t>
            </a:r>
          </a:p>
        </c:rich>
      </c:tx>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607174103237096E-2"/>
          <c:y val="0.16251166520851559"/>
          <c:w val="0.45856583552055991"/>
          <c:h val="0.72150845727617385"/>
        </c:manualLayout>
      </c:layout>
      <c:bar3DChart>
        <c:barDir val="col"/>
        <c:grouping val="standard"/>
        <c:varyColors val="0"/>
        <c:ser>
          <c:idx val="0"/>
          <c:order val="0"/>
          <c:tx>
            <c:v>Reading Points from a Curve</c:v>
          </c:tx>
          <c:spPr>
            <a:solidFill>
              <a:srgbClr val="F5F064"/>
            </a:solidFill>
          </c:spPr>
          <c:invertIfNegative val="0"/>
          <c:dLbls>
            <c:dLbl>
              <c:idx val="0"/>
              <c:layout>
                <c:manualLayout>
                  <c:x val="2.7777777777777779E-3"/>
                  <c:y val="0.1898148148148148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Ocean10F12!$D$15</c:f>
              <c:numCache>
                <c:formatCode>0</c:formatCode>
                <c:ptCount val="1"/>
                <c:pt idx="0">
                  <c:v>93.589743589743591</c:v>
                </c:pt>
              </c:numCache>
            </c:numRef>
          </c:val>
        </c:ser>
        <c:ser>
          <c:idx val="1"/>
          <c:order val="1"/>
          <c:tx>
            <c:v>Best Fit Line </c:v>
          </c:tx>
          <c:spPr>
            <a:solidFill>
              <a:srgbClr val="7DDCF0"/>
            </a:solidFill>
          </c:spPr>
          <c:invertIfNegative val="0"/>
          <c:dLbls>
            <c:dLbl>
              <c:idx val="0"/>
              <c:layout>
                <c:manualLayout>
                  <c:x val="1.3888888888888888E-2"/>
                  <c:y val="0.1620370370370370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Ocean10F12!$F$15</c:f>
              <c:numCache>
                <c:formatCode>0</c:formatCode>
                <c:ptCount val="1"/>
                <c:pt idx="0">
                  <c:v>78.717948717948715</c:v>
                </c:pt>
              </c:numCache>
            </c:numRef>
          </c:val>
        </c:ser>
        <c:ser>
          <c:idx val="2"/>
          <c:order val="2"/>
          <c:tx>
            <c:v>Plotting Points</c:v>
          </c:tx>
          <c:invertIfNegative val="0"/>
          <c:dLbls>
            <c:dLbl>
              <c:idx val="0"/>
              <c:layout>
                <c:manualLayout>
                  <c:x val="-5.0925337632079971E-17"/>
                  <c:y val="0.10185185185185185"/>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Ocean10F12!$H$15</c:f>
              <c:numCache>
                <c:formatCode>0</c:formatCode>
                <c:ptCount val="1"/>
                <c:pt idx="0">
                  <c:v>96.15384615384616</c:v>
                </c:pt>
              </c:numCache>
            </c:numRef>
          </c:val>
        </c:ser>
        <c:ser>
          <c:idx val="3"/>
          <c:order val="3"/>
          <c:tx>
            <c:v>Rearranging Equations</c:v>
          </c:tx>
          <c:spPr>
            <a:solidFill>
              <a:srgbClr val="E260E5"/>
            </a:solidFill>
          </c:spPr>
          <c:invertIfNegative val="0"/>
          <c:dLbls>
            <c:dLbl>
              <c:idx val="0"/>
              <c:layout>
                <c:manualLayout>
                  <c:x val="1.9444444444444445E-2"/>
                  <c:y val="0.10648148148148148"/>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Ocean10F12!$J$15</c:f>
              <c:numCache>
                <c:formatCode>0</c:formatCode>
                <c:ptCount val="1"/>
                <c:pt idx="0">
                  <c:v>75.961538461538467</c:v>
                </c:pt>
              </c:numCache>
            </c:numRef>
          </c:val>
        </c:ser>
        <c:dLbls>
          <c:showLegendKey val="0"/>
          <c:showVal val="0"/>
          <c:showCatName val="0"/>
          <c:showSerName val="0"/>
          <c:showPercent val="0"/>
          <c:showBubbleSize val="0"/>
        </c:dLbls>
        <c:gapWidth val="150"/>
        <c:shape val="box"/>
        <c:axId val="182957184"/>
        <c:axId val="182958720"/>
        <c:axId val="182885888"/>
      </c:bar3DChart>
      <c:catAx>
        <c:axId val="182957184"/>
        <c:scaling>
          <c:orientation val="minMax"/>
        </c:scaling>
        <c:delete val="1"/>
        <c:axPos val="b"/>
        <c:majorTickMark val="out"/>
        <c:minorTickMark val="none"/>
        <c:tickLblPos val="nextTo"/>
        <c:crossAx val="182958720"/>
        <c:crosses val="autoZero"/>
        <c:auto val="1"/>
        <c:lblAlgn val="ctr"/>
        <c:lblOffset val="100"/>
        <c:noMultiLvlLbl val="0"/>
      </c:catAx>
      <c:valAx>
        <c:axId val="182958720"/>
        <c:scaling>
          <c:orientation val="minMax"/>
        </c:scaling>
        <c:delete val="0"/>
        <c:axPos val="l"/>
        <c:majorGridlines>
          <c:spPr>
            <a:ln>
              <a:noFill/>
            </a:ln>
          </c:spPr>
        </c:majorGridlines>
        <c:title>
          <c:tx>
            <c:rich>
              <a:bodyPr rot="-5400000" vert="horz"/>
              <a:lstStyle/>
              <a:p>
                <a:pPr>
                  <a:defRPr/>
                </a:pPr>
                <a:r>
                  <a:rPr lang="en-US" dirty="0" smtClean="0"/>
                  <a:t>Average scores (%)</a:t>
                </a:r>
                <a:endParaRPr lang="en-US" dirty="0"/>
              </a:p>
            </c:rich>
          </c:tx>
          <c:layout>
            <c:manualLayout>
              <c:xMode val="edge"/>
              <c:yMode val="edge"/>
              <c:x val="1.8325261284569246E-2"/>
              <c:y val="0.37195527685221436"/>
            </c:manualLayout>
          </c:layout>
          <c:overlay val="0"/>
        </c:title>
        <c:numFmt formatCode="0" sourceLinked="1"/>
        <c:majorTickMark val="out"/>
        <c:minorTickMark val="none"/>
        <c:tickLblPos val="nextTo"/>
        <c:crossAx val="182957184"/>
        <c:crosses val="autoZero"/>
        <c:crossBetween val="between"/>
      </c:valAx>
      <c:serAx>
        <c:axId val="182885888"/>
        <c:scaling>
          <c:orientation val="minMax"/>
        </c:scaling>
        <c:delete val="1"/>
        <c:axPos val="b"/>
        <c:majorTickMark val="out"/>
        <c:minorTickMark val="none"/>
        <c:tickLblPos val="nextTo"/>
        <c:crossAx val="182958720"/>
        <c:crosses val="autoZero"/>
      </c:serAx>
    </c:plotArea>
    <c:legend>
      <c:legendPos val="r"/>
      <c:legendEntry>
        <c:idx val="0"/>
        <c:txPr>
          <a:bodyPr/>
          <a:lstStyle/>
          <a:p>
            <a:pPr>
              <a:defRPr sz="1100"/>
            </a:pPr>
            <a:endParaRPr lang="en-US"/>
          </a:p>
        </c:txPr>
      </c:legendEntry>
      <c:legendEntry>
        <c:idx val="1"/>
        <c:txPr>
          <a:bodyPr/>
          <a:lstStyle/>
          <a:p>
            <a:pPr>
              <a:defRPr sz="1100"/>
            </a:pPr>
            <a:endParaRPr lang="en-US"/>
          </a:p>
        </c:txPr>
      </c:legendEntry>
      <c:legendEntry>
        <c:idx val="2"/>
        <c:txPr>
          <a:bodyPr/>
          <a:lstStyle/>
          <a:p>
            <a:pPr>
              <a:defRPr sz="1100"/>
            </a:pPr>
            <a:endParaRPr lang="en-US"/>
          </a:p>
        </c:txPr>
      </c:legendEntry>
      <c:legendEntry>
        <c:idx val="3"/>
        <c:txPr>
          <a:bodyPr/>
          <a:lstStyle/>
          <a:p>
            <a:pPr>
              <a:defRPr sz="1100"/>
            </a:pPr>
            <a:endParaRPr lang="en-US"/>
          </a:p>
        </c:txPr>
      </c:legendEntry>
      <c:layout>
        <c:manualLayout>
          <c:xMode val="edge"/>
          <c:yMode val="edge"/>
          <c:x val="0.51476377952755903"/>
          <c:y val="0.1929090113735783"/>
          <c:w val="0.4102362204724409"/>
          <c:h val="0.78084864391951003"/>
        </c:manualLayout>
      </c:layout>
      <c:overlay val="0"/>
      <c:txPr>
        <a:bodyPr/>
        <a:lstStyle/>
        <a:p>
          <a:pPr>
            <a:defRPr sz="1100"/>
          </a:pPr>
          <a:endParaRPr lang="en-US"/>
        </a:p>
      </c:txPr>
    </c:legend>
    <c:plotVisOnly val="1"/>
    <c:dispBlanksAs val="gap"/>
    <c:showDLblsOverMax val="0"/>
  </c:chart>
  <c:spPr>
    <a:ln>
      <a:solidFill>
        <a:srgbClr val="000000"/>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Oceanography Lab Fall 2011</a:t>
            </a:r>
          </a:p>
        </c:rich>
      </c:tx>
      <c:layout>
        <c:manualLayout>
          <c:xMode val="edge"/>
          <c:yMode val="edge"/>
          <c:x val="0.11138178642041925"/>
          <c:y val="3.1732729195832012E-2"/>
        </c:manualLayout>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7151851102193147"/>
          <c:y val="9.7611802295735836E-2"/>
          <c:w val="0.48362314085739283"/>
          <c:h val="0.72312882764654418"/>
        </c:manualLayout>
      </c:layout>
      <c:bar3DChart>
        <c:barDir val="col"/>
        <c:grouping val="standard"/>
        <c:varyColors val="0"/>
        <c:ser>
          <c:idx val="0"/>
          <c:order val="0"/>
          <c:tx>
            <c:v>Best Fit Line</c:v>
          </c:tx>
          <c:spPr>
            <a:solidFill>
              <a:srgbClr val="7DDCF0"/>
            </a:solidFill>
          </c:spPr>
          <c:invertIfNegative val="0"/>
          <c:dLbls>
            <c:dLbl>
              <c:idx val="0"/>
              <c:layout>
                <c:manualLayout>
                  <c:x val="3.3845907843189512E-3"/>
                  <c:y val="0.2626674549987523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val>
            <c:numRef>
              <c:f>'gradebook-2821 (1)'!$D$13</c:f>
              <c:numCache>
                <c:formatCode>0</c:formatCode>
                <c:ptCount val="1"/>
                <c:pt idx="0">
                  <c:v>88.654545454545442</c:v>
                </c:pt>
              </c:numCache>
            </c:numRef>
          </c:val>
        </c:ser>
        <c:ser>
          <c:idx val="1"/>
          <c:order val="1"/>
          <c:tx>
            <c:v>Rearranging Equations</c:v>
          </c:tx>
          <c:spPr>
            <a:solidFill>
              <a:srgbClr val="E260E5"/>
            </a:solidFill>
          </c:spPr>
          <c:invertIfNegative val="0"/>
          <c:dLbls>
            <c:dLbl>
              <c:idx val="0"/>
              <c:layout>
                <c:manualLayout>
                  <c:x val="3.0461317058870559E-2"/>
                  <c:y val="0.14275405162975668"/>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val>
            <c:numRef>
              <c:f>'gradebook-2821 (1)'!$F$13</c:f>
              <c:numCache>
                <c:formatCode>General</c:formatCode>
                <c:ptCount val="1"/>
                <c:pt idx="0">
                  <c:v>75</c:v>
                </c:pt>
              </c:numCache>
            </c:numRef>
          </c:val>
        </c:ser>
        <c:dLbls>
          <c:showLegendKey val="0"/>
          <c:showVal val="0"/>
          <c:showCatName val="0"/>
          <c:showSerName val="0"/>
          <c:showPercent val="0"/>
          <c:showBubbleSize val="0"/>
        </c:dLbls>
        <c:gapWidth val="150"/>
        <c:shape val="box"/>
        <c:axId val="184885248"/>
        <c:axId val="184886784"/>
        <c:axId val="182969664"/>
      </c:bar3DChart>
      <c:catAx>
        <c:axId val="184885248"/>
        <c:scaling>
          <c:orientation val="minMax"/>
        </c:scaling>
        <c:delete val="1"/>
        <c:axPos val="b"/>
        <c:majorTickMark val="out"/>
        <c:minorTickMark val="none"/>
        <c:tickLblPos val="nextTo"/>
        <c:crossAx val="184886784"/>
        <c:crosses val="autoZero"/>
        <c:auto val="1"/>
        <c:lblAlgn val="ctr"/>
        <c:lblOffset val="100"/>
        <c:noMultiLvlLbl val="0"/>
      </c:catAx>
      <c:valAx>
        <c:axId val="184886784"/>
        <c:scaling>
          <c:orientation val="minMax"/>
        </c:scaling>
        <c:delete val="0"/>
        <c:axPos val="l"/>
        <c:majorGridlines>
          <c:spPr>
            <a:ln>
              <a:noFill/>
            </a:ln>
          </c:spPr>
        </c:majorGridlines>
        <c:title>
          <c:tx>
            <c:rich>
              <a:bodyPr rot="-5400000" vert="horz"/>
              <a:lstStyle/>
              <a:p>
                <a:pPr>
                  <a:defRPr/>
                </a:pPr>
                <a:r>
                  <a:rPr lang="en-US" dirty="0" smtClean="0"/>
                  <a:t>Average scores (%)</a:t>
                </a:r>
                <a:endParaRPr lang="en-US" dirty="0"/>
              </a:p>
            </c:rich>
          </c:tx>
          <c:layout>
            <c:manualLayout>
              <c:xMode val="edge"/>
              <c:yMode val="edge"/>
              <c:x val="1.768875765529309E-2"/>
              <c:y val="0.30917906095071451"/>
            </c:manualLayout>
          </c:layout>
          <c:overlay val="0"/>
        </c:title>
        <c:numFmt formatCode="0" sourceLinked="1"/>
        <c:majorTickMark val="out"/>
        <c:minorTickMark val="none"/>
        <c:tickLblPos val="nextTo"/>
        <c:crossAx val="184885248"/>
        <c:crosses val="autoZero"/>
        <c:crossBetween val="between"/>
      </c:valAx>
      <c:serAx>
        <c:axId val="182969664"/>
        <c:scaling>
          <c:orientation val="minMax"/>
        </c:scaling>
        <c:delete val="1"/>
        <c:axPos val="b"/>
        <c:majorTickMark val="out"/>
        <c:minorTickMark val="none"/>
        <c:tickLblPos val="nextTo"/>
        <c:crossAx val="184886784"/>
        <c:crosses val="autoZero"/>
      </c:serAx>
    </c:plotArea>
    <c:legend>
      <c:legendPos val="r"/>
      <c:layout>
        <c:manualLayout>
          <c:xMode val="edge"/>
          <c:yMode val="edge"/>
          <c:x val="0.25506262600311258"/>
          <c:y val="0.7556420245144001"/>
          <c:w val="0.67092349950349117"/>
          <c:h val="0.2443579754855999"/>
        </c:manualLayout>
      </c:layout>
      <c:overlay val="0"/>
      <c:txPr>
        <a:bodyPr/>
        <a:lstStyle/>
        <a:p>
          <a:pPr>
            <a:defRPr sz="1100"/>
          </a:pPr>
          <a:endParaRPr lang="en-US"/>
        </a:p>
      </c:txPr>
    </c:legend>
    <c:plotVisOnly val="1"/>
    <c:dispBlanksAs val="gap"/>
    <c:showDLblsOverMax val="0"/>
  </c:chart>
  <c:spPr>
    <a:ln>
      <a:solidFill>
        <a:srgbClr val="000000"/>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Average scores for </a:t>
            </a:r>
            <a:r>
              <a:rPr lang="en-US" sz="1400" dirty="0" smtClean="0"/>
              <a:t> different classes</a:t>
            </a:r>
            <a:r>
              <a:rPr lang="en-US" sz="1400" baseline="0" dirty="0" smtClean="0"/>
              <a:t> using the same </a:t>
            </a:r>
            <a:r>
              <a:rPr lang="en-US" sz="1400" dirty="0" smtClean="0"/>
              <a:t>TMYN Modules</a:t>
            </a:r>
            <a:endParaRPr lang="en-US" sz="1400" dirty="0"/>
          </a:p>
        </c:rich>
      </c:tx>
      <c:layout>
        <c:manualLayout>
          <c:xMode val="edge"/>
          <c:yMode val="edge"/>
          <c:x val="0.10608380848945606"/>
          <c:y val="4.0130503132233167E-2"/>
        </c:manualLayout>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5975977140788432E-2"/>
          <c:y val="0.19632441784667745"/>
          <c:w val="0.48063517060367456"/>
          <c:h val="0.77219889180519097"/>
        </c:manualLayout>
      </c:layout>
      <c:bar3DChart>
        <c:barDir val="col"/>
        <c:grouping val="standard"/>
        <c:varyColors val="0"/>
        <c:ser>
          <c:idx val="0"/>
          <c:order val="0"/>
          <c:tx>
            <c:v>Unit Conversions</c:v>
          </c:tx>
          <c:spPr>
            <a:solidFill>
              <a:srgbClr val="0070C0"/>
            </a:solidFill>
          </c:spPr>
          <c:invertIfNegative val="0"/>
          <c:dLbls>
            <c:dLbl>
              <c:idx val="0"/>
              <c:layout>
                <c:manualLayout>
                  <c:x val="0"/>
                  <c:y val="0.20370370370370369"/>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val>
            <c:numRef>
              <c:f>Sheet1!$A$11</c:f>
              <c:numCache>
                <c:formatCode>0</c:formatCode>
                <c:ptCount val="1"/>
                <c:pt idx="0">
                  <c:v>59.5</c:v>
                </c:pt>
              </c:numCache>
            </c:numRef>
          </c:val>
        </c:ser>
        <c:ser>
          <c:idx val="1"/>
          <c:order val="1"/>
          <c:tx>
            <c:v>Best Fit Line</c:v>
          </c:tx>
          <c:spPr>
            <a:solidFill>
              <a:srgbClr val="7DDCF0"/>
            </a:solidFill>
          </c:spPr>
          <c:invertIfNegative val="0"/>
          <c:dLbls>
            <c:dLbl>
              <c:idx val="0"/>
              <c:layout>
                <c:manualLayout>
                  <c:x val="0"/>
                  <c:y val="0.16666666666666666"/>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val>
            <c:numRef>
              <c:f>Sheet1!$B$13</c:f>
              <c:numCache>
                <c:formatCode>0</c:formatCode>
                <c:ptCount val="1"/>
                <c:pt idx="0">
                  <c:v>83.5</c:v>
                </c:pt>
              </c:numCache>
            </c:numRef>
          </c:val>
        </c:ser>
        <c:ser>
          <c:idx val="2"/>
          <c:order val="2"/>
          <c:tx>
            <c:v>Rearranging Equations</c:v>
          </c:tx>
          <c:spPr>
            <a:solidFill>
              <a:srgbClr val="E260E5"/>
            </a:solidFill>
          </c:spPr>
          <c:invertIfNegative val="0"/>
          <c:dLbls>
            <c:dLbl>
              <c:idx val="0"/>
              <c:layout>
                <c:manualLayout>
                  <c:x val="1.6666666666666614E-2"/>
                  <c:y val="0.16666666666666666"/>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val>
            <c:numRef>
              <c:f>Sheet1!$D$13</c:f>
              <c:numCache>
                <c:formatCode>General</c:formatCode>
                <c:ptCount val="1"/>
                <c:pt idx="0">
                  <c:v>77</c:v>
                </c:pt>
              </c:numCache>
            </c:numRef>
          </c:val>
        </c:ser>
        <c:ser>
          <c:idx val="3"/>
          <c:order val="3"/>
          <c:tx>
            <c:v>Interpreting Graphs</c:v>
          </c:tx>
          <c:spPr>
            <a:solidFill>
              <a:srgbClr val="FFBEBE"/>
            </a:solidFill>
          </c:spPr>
          <c:invertIfNegative val="0"/>
          <c:dLbls>
            <c:dLbl>
              <c:idx val="0"/>
              <c:layout>
                <c:manualLayout>
                  <c:x val="1.9444444444444445E-2"/>
                  <c:y val="0.12962962962962968"/>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val>
            <c:numRef>
              <c:f>Sheet1!$E$13</c:f>
              <c:numCache>
                <c:formatCode>0</c:formatCode>
                <c:ptCount val="1"/>
                <c:pt idx="0">
                  <c:v>69.5</c:v>
                </c:pt>
              </c:numCache>
            </c:numRef>
          </c:val>
        </c:ser>
        <c:ser>
          <c:idx val="4"/>
          <c:order val="4"/>
          <c:tx>
            <c:v>Slopes</c:v>
          </c:tx>
          <c:spPr>
            <a:solidFill>
              <a:srgbClr val="7030A0"/>
            </a:solidFill>
          </c:spPr>
          <c:invertIfNegative val="0"/>
          <c:dLbls>
            <c:dLbl>
              <c:idx val="0"/>
              <c:layout>
                <c:manualLayout>
                  <c:x val="0.05"/>
                  <c:y val="0.11574074074074074"/>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Sheet1!$F$13</c:f>
              <c:numCache>
                <c:formatCode>0</c:formatCode>
                <c:ptCount val="1"/>
                <c:pt idx="0">
                  <c:v>54.5</c:v>
                </c:pt>
              </c:numCache>
            </c:numRef>
          </c:val>
        </c:ser>
        <c:dLbls>
          <c:showLegendKey val="0"/>
          <c:showVal val="0"/>
          <c:showCatName val="0"/>
          <c:showSerName val="0"/>
          <c:showPercent val="0"/>
          <c:showBubbleSize val="0"/>
        </c:dLbls>
        <c:gapWidth val="150"/>
        <c:shape val="box"/>
        <c:axId val="185582336"/>
        <c:axId val="185583872"/>
        <c:axId val="185569728"/>
      </c:bar3DChart>
      <c:catAx>
        <c:axId val="185582336"/>
        <c:scaling>
          <c:orientation val="minMax"/>
        </c:scaling>
        <c:delete val="1"/>
        <c:axPos val="b"/>
        <c:majorTickMark val="out"/>
        <c:minorTickMark val="none"/>
        <c:tickLblPos val="nextTo"/>
        <c:crossAx val="185583872"/>
        <c:crosses val="autoZero"/>
        <c:auto val="1"/>
        <c:lblAlgn val="ctr"/>
        <c:lblOffset val="100"/>
        <c:noMultiLvlLbl val="0"/>
      </c:catAx>
      <c:valAx>
        <c:axId val="185583872"/>
        <c:scaling>
          <c:orientation val="minMax"/>
        </c:scaling>
        <c:delete val="0"/>
        <c:axPos val="l"/>
        <c:majorGridlines>
          <c:spPr>
            <a:ln>
              <a:noFill/>
            </a:ln>
          </c:spPr>
        </c:majorGridlines>
        <c:title>
          <c:tx>
            <c:rich>
              <a:bodyPr rot="-5400000" vert="horz"/>
              <a:lstStyle/>
              <a:p>
                <a:pPr>
                  <a:defRPr sz="1200"/>
                </a:pPr>
                <a:r>
                  <a:rPr lang="en-US" sz="1200"/>
                  <a:t>Average scores (%)</a:t>
                </a:r>
              </a:p>
            </c:rich>
          </c:tx>
          <c:layout>
            <c:manualLayout>
              <c:xMode val="edge"/>
              <c:yMode val="edge"/>
              <c:x val="3.3847058180227471E-2"/>
              <c:y val="0.33344946049961111"/>
            </c:manualLayout>
          </c:layout>
          <c:overlay val="0"/>
        </c:title>
        <c:numFmt formatCode="0" sourceLinked="1"/>
        <c:majorTickMark val="out"/>
        <c:minorTickMark val="none"/>
        <c:tickLblPos val="nextTo"/>
        <c:crossAx val="185582336"/>
        <c:crosses val="autoZero"/>
        <c:crossBetween val="between"/>
      </c:valAx>
      <c:serAx>
        <c:axId val="185569728"/>
        <c:scaling>
          <c:orientation val="minMax"/>
        </c:scaling>
        <c:delete val="1"/>
        <c:axPos val="b"/>
        <c:majorTickMark val="out"/>
        <c:minorTickMark val="none"/>
        <c:tickLblPos val="nextTo"/>
        <c:crossAx val="185583872"/>
        <c:crosses val="autoZero"/>
      </c:serAx>
    </c:plotArea>
    <c:legend>
      <c:legendPos val="r"/>
      <c:layout>
        <c:manualLayout>
          <c:xMode val="edge"/>
          <c:yMode val="edge"/>
          <c:x val="0.53983705161854767"/>
          <c:y val="0.26194252141655266"/>
          <c:w val="0.44079177602799652"/>
          <c:h val="0.73246773743671945"/>
        </c:manualLayout>
      </c:layout>
      <c:overlay val="0"/>
      <c:txPr>
        <a:bodyPr/>
        <a:lstStyle/>
        <a:p>
          <a:pPr>
            <a:defRPr sz="1200"/>
          </a:pPr>
          <a:endParaRPr lang="en-US"/>
        </a:p>
      </c:txPr>
    </c:legend>
    <c:plotVisOnly val="1"/>
    <c:dispBlanksAs val="gap"/>
    <c:showDLblsOverMax val="0"/>
  </c:chart>
  <c:spPr>
    <a:ln>
      <a:solidFill>
        <a:srgbClr val="000000"/>
      </a:solid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Have TMYN practice problems and assessments helped you understand the textbook charts/diagrams and prepare you for the assignments in class?</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713167104111985"/>
          <c:y val="0.40819940956154843"/>
          <c:w val="0.442446013694407"/>
          <c:h val="0.5755968562608198"/>
        </c:manualLayout>
      </c:layout>
      <c:pie3DChart>
        <c:varyColors val="1"/>
        <c:ser>
          <c:idx val="0"/>
          <c:order val="0"/>
          <c:explosion val="25"/>
          <c:dLbls>
            <c:dLbl>
              <c:idx val="0"/>
              <c:layout>
                <c:manualLayout>
                  <c:x val="-4.5316272965879263E-2"/>
                  <c:y val="9.2408136482939635E-2"/>
                </c:manualLayout>
              </c:layout>
              <c:showLegendKey val="0"/>
              <c:showVal val="0"/>
              <c:showCatName val="0"/>
              <c:showSerName val="0"/>
              <c:showPercent val="1"/>
              <c:showBubbleSize val="0"/>
            </c:dLbl>
            <c:dLbl>
              <c:idx val="3"/>
              <c:layout>
                <c:manualLayout>
                  <c:x val="0.11270341207349081"/>
                  <c:y val="-8.4925998833479149E-2"/>
                </c:manualLayout>
              </c:layout>
              <c:showLegendKey val="0"/>
              <c:showVal val="0"/>
              <c:showCatName val="0"/>
              <c:showSerName val="0"/>
              <c:showPercent val="1"/>
              <c:showBubbleSize val="0"/>
            </c:dLbl>
            <c:dLbl>
              <c:idx val="4"/>
              <c:layout>
                <c:manualLayout>
                  <c:x val="8.2040244969378825E-2"/>
                  <c:y val="7.9969378827646542E-2"/>
                </c:manualLayout>
              </c:layout>
              <c:showLegendKey val="0"/>
              <c:showVal val="0"/>
              <c:showCatName val="0"/>
              <c:showSerName val="0"/>
              <c:showPercent val="1"/>
              <c:showBubbleSize val="0"/>
            </c:dLbl>
            <c:txPr>
              <a:bodyPr/>
              <a:lstStyle/>
              <a:p>
                <a:pPr>
                  <a:defRPr sz="1200"/>
                </a:pPr>
                <a:endParaRPr lang="en-US"/>
              </a:p>
            </c:txPr>
            <c:showLegendKey val="0"/>
            <c:showVal val="0"/>
            <c:showCatName val="0"/>
            <c:showSerName val="0"/>
            <c:showPercent val="1"/>
            <c:showBubbleSize val="0"/>
            <c:showLeaderLines val="1"/>
          </c:dLbls>
          <c:cat>
            <c:strRef>
              <c:f>Sheet1!$A$16:$A$20</c:f>
              <c:strCache>
                <c:ptCount val="5"/>
                <c:pt idx="0">
                  <c:v>Always</c:v>
                </c:pt>
                <c:pt idx="1">
                  <c:v>Frequently</c:v>
                </c:pt>
                <c:pt idx="2">
                  <c:v>Occasionally </c:v>
                </c:pt>
                <c:pt idx="3">
                  <c:v>Rarely </c:v>
                </c:pt>
                <c:pt idx="4">
                  <c:v>Never </c:v>
                </c:pt>
              </c:strCache>
            </c:strRef>
          </c:cat>
          <c:val>
            <c:numRef>
              <c:f>Sheet1!$B$16:$B$20</c:f>
              <c:numCache>
                <c:formatCode>0</c:formatCode>
                <c:ptCount val="5"/>
                <c:pt idx="0">
                  <c:v>8</c:v>
                </c:pt>
                <c:pt idx="1">
                  <c:v>23</c:v>
                </c:pt>
                <c:pt idx="2">
                  <c:v>30</c:v>
                </c:pt>
                <c:pt idx="3">
                  <c:v>23</c:v>
                </c:pt>
                <c:pt idx="4">
                  <c:v>15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530787602795249"/>
          <c:y val="0.4366060320824639"/>
          <c:w val="0.22709645669291337"/>
          <c:h val="0.52506743948673085"/>
        </c:manualLayout>
      </c:layout>
      <c:overlay val="0"/>
      <c:txPr>
        <a:bodyPr/>
        <a:lstStyle/>
        <a:p>
          <a:pPr>
            <a:defRPr sz="1200"/>
          </a:pPr>
          <a:endParaRPr lang="en-US"/>
        </a:p>
      </c:txPr>
    </c:legend>
    <c:plotVisOnly val="1"/>
    <c:dispBlanksAs val="gap"/>
    <c:showDLblsOverMax val="0"/>
  </c:chart>
  <c:spPr>
    <a:ln>
      <a:solidFill>
        <a:schemeClr val="tx1"/>
      </a:solid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Did you complete all of TMYN modules?</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4607392825896762E-2"/>
          <c:y val="0.19675925925925927"/>
          <c:w val="0.5556146106736658"/>
          <c:h val="0.77314814814814814"/>
        </c:manualLayout>
      </c:layout>
      <c:pie3DChart>
        <c:varyColors val="1"/>
        <c:ser>
          <c:idx val="0"/>
          <c:order val="0"/>
          <c:explosion val="25"/>
          <c:dLbls>
            <c:txPr>
              <a:bodyPr/>
              <a:lstStyle/>
              <a:p>
                <a:pPr>
                  <a:defRPr sz="1100"/>
                </a:pPr>
                <a:endParaRPr lang="en-US"/>
              </a:p>
            </c:txPr>
            <c:showLegendKey val="0"/>
            <c:showVal val="1"/>
            <c:showCatName val="0"/>
            <c:showSerName val="0"/>
            <c:showPercent val="0"/>
            <c:showBubbleSize val="0"/>
            <c:showLeaderLines val="1"/>
          </c:dLbls>
          <c:cat>
            <c:strRef>
              <c:f>Sheet1!$A$41:$A$43</c:f>
              <c:strCache>
                <c:ptCount val="3"/>
                <c:pt idx="0">
                  <c:v>Completed all modules</c:v>
                </c:pt>
                <c:pt idx="1">
                  <c:v>Some </c:v>
                </c:pt>
                <c:pt idx="2">
                  <c:v>None</c:v>
                </c:pt>
              </c:strCache>
            </c:strRef>
          </c:cat>
          <c:val>
            <c:numRef>
              <c:f>Sheet1!$B$41:$B$43</c:f>
              <c:numCache>
                <c:formatCode>0%</c:formatCode>
                <c:ptCount val="3"/>
                <c:pt idx="0">
                  <c:v>0.31</c:v>
                </c:pt>
                <c:pt idx="1">
                  <c:v>0.61</c:v>
                </c:pt>
                <c:pt idx="2">
                  <c:v>0.08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594050743657041"/>
          <c:y val="0.24103653655538582"/>
          <c:w val="0.27850393700787401"/>
          <c:h val="0.66524544004205199"/>
        </c:manualLayout>
      </c:layout>
      <c:overlay val="0"/>
      <c:txPr>
        <a:bodyPr/>
        <a:lstStyle/>
        <a:p>
          <a:pPr>
            <a:defRPr sz="1400"/>
          </a:pPr>
          <a:endParaRPr lang="en-US"/>
        </a:p>
      </c:txPr>
    </c:legend>
    <c:plotVisOnly val="1"/>
    <c:dispBlanksAs val="gap"/>
    <c:showDLblsOverMax val="0"/>
  </c:chart>
  <c:spPr>
    <a:ln>
      <a:solidFill>
        <a:srgbClr val="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How important are math</a:t>
            </a:r>
            <a:r>
              <a:rPr lang="en-US" sz="1400" baseline="0" dirty="0"/>
              <a:t> skills </a:t>
            </a:r>
            <a:r>
              <a:rPr lang="en-US" sz="1400" baseline="0" dirty="0" smtClean="0"/>
              <a:t>in your life?</a:t>
            </a:r>
            <a:endParaRPr lang="en-US" sz="1400" dirty="0"/>
          </a:p>
        </c:rich>
      </c:tx>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1822005538915209"/>
          <c:y val="0.19533573928258968"/>
          <c:w val="0.61178820657886113"/>
          <c:h val="0.71183253135024793"/>
        </c:manualLayout>
      </c:layout>
      <c:bar3DChart>
        <c:barDir val="col"/>
        <c:grouping val="standard"/>
        <c:varyColors val="0"/>
        <c:ser>
          <c:idx val="0"/>
          <c:order val="0"/>
          <c:tx>
            <c:v>% Students</c:v>
          </c:tx>
          <c:invertIfNegative val="0"/>
          <c:dLbls>
            <c:dLbl>
              <c:idx val="0"/>
              <c:layout>
                <c:manualLayout>
                  <c:x val="0"/>
                  <c:y val="0.18518518518518526"/>
                </c:manualLayout>
              </c:layout>
              <c:showLegendKey val="0"/>
              <c:showVal val="1"/>
              <c:showCatName val="0"/>
              <c:showSerName val="0"/>
              <c:showPercent val="0"/>
              <c:showBubbleSize val="0"/>
            </c:dLbl>
            <c:dLbl>
              <c:idx val="1"/>
              <c:layout>
                <c:manualLayout>
                  <c:x val="0"/>
                  <c:y val="0.1111111111111111"/>
                </c:manualLayout>
              </c:layout>
              <c:showLegendKey val="0"/>
              <c:showVal val="1"/>
              <c:showCatName val="0"/>
              <c:showSerName val="0"/>
              <c:showPercent val="0"/>
              <c:showBubbleSize val="0"/>
            </c:dLbl>
            <c:dLbl>
              <c:idx val="2"/>
              <c:layout>
                <c:manualLayout>
                  <c:x val="0"/>
                  <c:y val="0.13888888888888898"/>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Sheet1!$G$18:$G$20</c:f>
              <c:strCache>
                <c:ptCount val="3"/>
                <c:pt idx="0">
                  <c:v>Very</c:v>
                </c:pt>
                <c:pt idx="1">
                  <c:v>Important</c:v>
                </c:pt>
                <c:pt idx="2">
                  <c:v>Neutral</c:v>
                </c:pt>
              </c:strCache>
            </c:strRef>
          </c:cat>
          <c:val>
            <c:numRef>
              <c:f>Sheet1!$H$18:$H$20</c:f>
              <c:numCache>
                <c:formatCode>0</c:formatCode>
                <c:ptCount val="3"/>
                <c:pt idx="0">
                  <c:v>61.5</c:v>
                </c:pt>
                <c:pt idx="1">
                  <c:v>15.4</c:v>
                </c:pt>
                <c:pt idx="2">
                  <c:v>23.1</c:v>
                </c:pt>
              </c:numCache>
            </c:numRef>
          </c:val>
        </c:ser>
        <c:dLbls>
          <c:showLegendKey val="0"/>
          <c:showVal val="0"/>
          <c:showCatName val="0"/>
          <c:showSerName val="0"/>
          <c:showPercent val="0"/>
          <c:showBubbleSize val="0"/>
        </c:dLbls>
        <c:gapWidth val="150"/>
        <c:shape val="box"/>
        <c:axId val="176151168"/>
        <c:axId val="176152960"/>
        <c:axId val="168122560"/>
      </c:bar3DChart>
      <c:catAx>
        <c:axId val="176151168"/>
        <c:scaling>
          <c:orientation val="minMax"/>
        </c:scaling>
        <c:delete val="0"/>
        <c:axPos val="b"/>
        <c:majorTickMark val="none"/>
        <c:minorTickMark val="none"/>
        <c:tickLblPos val="nextTo"/>
        <c:crossAx val="176152960"/>
        <c:crosses val="autoZero"/>
        <c:auto val="1"/>
        <c:lblAlgn val="ctr"/>
        <c:lblOffset val="100"/>
        <c:noMultiLvlLbl val="0"/>
      </c:catAx>
      <c:valAx>
        <c:axId val="176152960"/>
        <c:scaling>
          <c:orientation val="minMax"/>
        </c:scaling>
        <c:delete val="0"/>
        <c:axPos val="l"/>
        <c:majorGridlines>
          <c:spPr>
            <a:ln>
              <a:noFill/>
            </a:ln>
          </c:spPr>
        </c:majorGridlines>
        <c:numFmt formatCode="0" sourceLinked="1"/>
        <c:majorTickMark val="none"/>
        <c:minorTickMark val="none"/>
        <c:tickLblPos val="nextTo"/>
        <c:crossAx val="176151168"/>
        <c:crosses val="autoZero"/>
        <c:crossBetween val="between"/>
      </c:valAx>
      <c:serAx>
        <c:axId val="168122560"/>
        <c:scaling>
          <c:orientation val="minMax"/>
        </c:scaling>
        <c:delete val="1"/>
        <c:axPos val="b"/>
        <c:majorTickMark val="out"/>
        <c:minorTickMark val="none"/>
        <c:tickLblPos val="nextTo"/>
        <c:crossAx val="176152960"/>
        <c:crosses val="autoZero"/>
      </c:serAx>
    </c:plotArea>
    <c:legend>
      <c:legendPos val="r"/>
      <c:layout>
        <c:manualLayout>
          <c:xMode val="edge"/>
          <c:yMode val="edge"/>
          <c:x val="0.64767322983627718"/>
          <c:y val="0.73817621755613871"/>
          <c:w val="0.32690244132304391"/>
          <c:h val="0.10610637212015164"/>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What was the </a:t>
            </a:r>
            <a:r>
              <a:rPr lang="en-US" sz="1400" dirty="0" smtClean="0"/>
              <a:t>average </a:t>
            </a:r>
            <a:r>
              <a:rPr lang="en-US" sz="1400" dirty="0"/>
              <a:t>grade in these math classes?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v>% Students</c:v>
          </c:tx>
          <c:invertIfNegative val="0"/>
          <c:dLbls>
            <c:dLbl>
              <c:idx val="0"/>
              <c:layout>
                <c:manualLayout>
                  <c:x val="-2.9282008866846777E-3"/>
                  <c:y val="0.23148130081959276"/>
                </c:manualLayout>
              </c:layout>
              <c:showLegendKey val="0"/>
              <c:showVal val="1"/>
              <c:showCatName val="0"/>
              <c:showSerName val="0"/>
              <c:showPercent val="0"/>
              <c:showBubbleSize val="0"/>
            </c:dLbl>
            <c:dLbl>
              <c:idx val="1"/>
              <c:layout>
                <c:manualLayout>
                  <c:x val="-1.1186308194639626E-2"/>
                  <c:y val="0.1711127693827266"/>
                </c:manualLayout>
              </c:layout>
              <c:showLegendKey val="0"/>
              <c:showVal val="1"/>
              <c:showCatName val="0"/>
              <c:showSerName val="0"/>
              <c:showPercent val="0"/>
              <c:showBubbleSize val="0"/>
            </c:dLbl>
            <c:dLbl>
              <c:idx val="2"/>
              <c:layout>
                <c:manualLayout>
                  <c:x val="2.2222222222222223E-2"/>
                  <c:y val="-8.4875562720133283E-17"/>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Sheet1!$M$18:$M$20</c:f>
              <c:strCache>
                <c:ptCount val="3"/>
                <c:pt idx="0">
                  <c:v>B</c:v>
                </c:pt>
                <c:pt idx="1">
                  <c:v>C</c:v>
                </c:pt>
                <c:pt idx="2">
                  <c:v>Not sure</c:v>
                </c:pt>
              </c:strCache>
            </c:strRef>
          </c:cat>
          <c:val>
            <c:numRef>
              <c:f>Sheet1!$N$18:$N$20</c:f>
              <c:numCache>
                <c:formatCode>0</c:formatCode>
                <c:ptCount val="3"/>
                <c:pt idx="0">
                  <c:v>53.7</c:v>
                </c:pt>
                <c:pt idx="1">
                  <c:v>38.5</c:v>
                </c:pt>
                <c:pt idx="2">
                  <c:v>7.7</c:v>
                </c:pt>
              </c:numCache>
            </c:numRef>
          </c:val>
        </c:ser>
        <c:dLbls>
          <c:showLegendKey val="0"/>
          <c:showVal val="0"/>
          <c:showCatName val="0"/>
          <c:showSerName val="0"/>
          <c:showPercent val="0"/>
          <c:showBubbleSize val="0"/>
        </c:dLbls>
        <c:gapWidth val="150"/>
        <c:shape val="box"/>
        <c:axId val="180695424"/>
        <c:axId val="180696960"/>
        <c:axId val="168123904"/>
      </c:bar3DChart>
      <c:catAx>
        <c:axId val="180695424"/>
        <c:scaling>
          <c:orientation val="minMax"/>
        </c:scaling>
        <c:delete val="0"/>
        <c:axPos val="b"/>
        <c:majorTickMark val="none"/>
        <c:minorTickMark val="none"/>
        <c:tickLblPos val="nextTo"/>
        <c:crossAx val="180696960"/>
        <c:crosses val="autoZero"/>
        <c:auto val="1"/>
        <c:lblAlgn val="ctr"/>
        <c:lblOffset val="100"/>
        <c:noMultiLvlLbl val="0"/>
      </c:catAx>
      <c:valAx>
        <c:axId val="180696960"/>
        <c:scaling>
          <c:orientation val="minMax"/>
        </c:scaling>
        <c:delete val="0"/>
        <c:axPos val="l"/>
        <c:majorGridlines>
          <c:spPr>
            <a:ln>
              <a:noFill/>
            </a:ln>
          </c:spPr>
        </c:majorGridlines>
        <c:numFmt formatCode="0" sourceLinked="1"/>
        <c:majorTickMark val="none"/>
        <c:minorTickMark val="none"/>
        <c:tickLblPos val="nextTo"/>
        <c:crossAx val="180695424"/>
        <c:crosses val="autoZero"/>
        <c:crossBetween val="between"/>
      </c:valAx>
      <c:serAx>
        <c:axId val="168123904"/>
        <c:scaling>
          <c:orientation val="minMax"/>
        </c:scaling>
        <c:delete val="1"/>
        <c:axPos val="b"/>
        <c:majorTickMark val="out"/>
        <c:minorTickMark val="none"/>
        <c:tickLblPos val="nextTo"/>
        <c:crossAx val="180696960"/>
        <c:crosses val="autoZero"/>
      </c:serAx>
    </c:plotArea>
    <c:legend>
      <c:legendPos val="r"/>
      <c:layout>
        <c:manualLayout>
          <c:xMode val="edge"/>
          <c:yMode val="edge"/>
          <c:x val="0.75183420822397196"/>
          <c:y val="0.79836140274132406"/>
          <c:w val="0.20448687664041995"/>
          <c:h val="9.4923811606882458E-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What is </a:t>
            </a:r>
            <a:r>
              <a:rPr lang="en-US" sz="1400" baseline="0"/>
              <a:t> your comfort level with mathematics?</a:t>
            </a:r>
            <a:endParaRPr lang="en-US" sz="1400"/>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v>% Students</c:v>
          </c:tx>
          <c:invertIfNegative val="0"/>
          <c:dLbls>
            <c:dLbl>
              <c:idx val="0"/>
              <c:layout>
                <c:manualLayout>
                  <c:x val="-2.7777777777777779E-3"/>
                  <c:y val="9.2592592592592587E-2"/>
                </c:manualLayout>
              </c:layout>
              <c:showLegendKey val="0"/>
              <c:showVal val="1"/>
              <c:showCatName val="0"/>
              <c:showSerName val="0"/>
              <c:showPercent val="0"/>
              <c:showBubbleSize val="0"/>
            </c:dLbl>
            <c:dLbl>
              <c:idx val="1"/>
              <c:layout>
                <c:manualLayout>
                  <c:x val="5.5555555555555558E-3"/>
                  <c:y val="0.12962962962962962"/>
                </c:manualLayout>
              </c:layout>
              <c:showLegendKey val="0"/>
              <c:showVal val="1"/>
              <c:showCatName val="0"/>
              <c:showSerName val="0"/>
              <c:showPercent val="0"/>
              <c:showBubbleSize val="0"/>
            </c:dLbl>
            <c:dLbl>
              <c:idx val="2"/>
              <c:layout>
                <c:manualLayout>
                  <c:x val="5.5555555555555558E-3"/>
                  <c:y val="0.14351851851851852"/>
                </c:manualLayout>
              </c:layout>
              <c:showLegendKey val="0"/>
              <c:showVal val="1"/>
              <c:showCatName val="0"/>
              <c:showSerName val="0"/>
              <c:showPercent val="0"/>
              <c:showBubbleSize val="0"/>
            </c:dLbl>
            <c:dLbl>
              <c:idx val="3"/>
              <c:layout>
                <c:manualLayout>
                  <c:x val="1.3888888888888888E-2"/>
                  <c:y val="0"/>
                </c:manualLayout>
              </c:layout>
              <c:showLegendKey val="0"/>
              <c:showVal val="1"/>
              <c:showCatName val="0"/>
              <c:showSerName val="0"/>
              <c:showPercent val="0"/>
              <c:showBubbleSize val="0"/>
            </c:dLbl>
            <c:dLbl>
              <c:idx val="4"/>
              <c:layout>
                <c:manualLayout>
                  <c:x val="8.3333333333333332E-3"/>
                  <c:y val="8.7962962962962965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Sheet1!$A$18:$A$22</c:f>
              <c:strCache>
                <c:ptCount val="5"/>
                <c:pt idx="0">
                  <c:v>Very Comfortable</c:v>
                </c:pt>
                <c:pt idx="1">
                  <c:v>Comfortable </c:v>
                </c:pt>
                <c:pt idx="2">
                  <c:v>Moderately Comfortable</c:v>
                </c:pt>
                <c:pt idx="3">
                  <c:v>Uncomfortable</c:v>
                </c:pt>
                <c:pt idx="4">
                  <c:v>Very Uncomfortable</c:v>
                </c:pt>
              </c:strCache>
            </c:strRef>
          </c:cat>
          <c:val>
            <c:numRef>
              <c:f>Sheet1!$B$18:$B$22</c:f>
              <c:numCache>
                <c:formatCode>0</c:formatCode>
                <c:ptCount val="5"/>
                <c:pt idx="0">
                  <c:v>15.4</c:v>
                </c:pt>
                <c:pt idx="1">
                  <c:v>30.8</c:v>
                </c:pt>
                <c:pt idx="2" formatCode="General">
                  <c:v>31</c:v>
                </c:pt>
                <c:pt idx="3">
                  <c:v>7.7</c:v>
                </c:pt>
                <c:pt idx="4">
                  <c:v>15</c:v>
                </c:pt>
              </c:numCache>
            </c:numRef>
          </c:val>
        </c:ser>
        <c:dLbls>
          <c:showLegendKey val="0"/>
          <c:showVal val="0"/>
          <c:showCatName val="0"/>
          <c:showSerName val="0"/>
          <c:showPercent val="0"/>
          <c:showBubbleSize val="0"/>
        </c:dLbls>
        <c:gapWidth val="150"/>
        <c:shape val="box"/>
        <c:axId val="176263168"/>
        <c:axId val="176264704"/>
        <c:axId val="168141248"/>
      </c:bar3DChart>
      <c:catAx>
        <c:axId val="176263168"/>
        <c:scaling>
          <c:orientation val="minMax"/>
        </c:scaling>
        <c:delete val="0"/>
        <c:axPos val="b"/>
        <c:majorTickMark val="out"/>
        <c:minorTickMark val="none"/>
        <c:tickLblPos val="nextTo"/>
        <c:crossAx val="176264704"/>
        <c:crosses val="autoZero"/>
        <c:auto val="1"/>
        <c:lblAlgn val="ctr"/>
        <c:lblOffset val="100"/>
        <c:noMultiLvlLbl val="0"/>
      </c:catAx>
      <c:valAx>
        <c:axId val="176264704"/>
        <c:scaling>
          <c:orientation val="minMax"/>
        </c:scaling>
        <c:delete val="0"/>
        <c:axPos val="l"/>
        <c:majorGridlines>
          <c:spPr>
            <a:ln>
              <a:noFill/>
            </a:ln>
          </c:spPr>
        </c:majorGridlines>
        <c:numFmt formatCode="0" sourceLinked="1"/>
        <c:majorTickMark val="out"/>
        <c:minorTickMark val="none"/>
        <c:tickLblPos val="nextTo"/>
        <c:crossAx val="176263168"/>
        <c:crosses val="autoZero"/>
        <c:crossBetween val="between"/>
      </c:valAx>
      <c:serAx>
        <c:axId val="168141248"/>
        <c:scaling>
          <c:orientation val="minMax"/>
        </c:scaling>
        <c:delete val="1"/>
        <c:axPos val="b"/>
        <c:majorTickMark val="out"/>
        <c:minorTickMark val="none"/>
        <c:tickLblPos val="nextTo"/>
        <c:crossAx val="176264704"/>
        <c:crosses val="autoZero"/>
      </c:serAx>
    </c:plotArea>
    <c:legend>
      <c:legendPos val="r"/>
      <c:layout>
        <c:manualLayout>
          <c:xMode val="edge"/>
          <c:yMode val="edge"/>
          <c:x val="0.76834864391951008"/>
          <c:y val="0.5252132545931758"/>
          <c:w val="0.18882567804024497"/>
          <c:h val="8.9331802274715655E-2"/>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What is the highest level of math class you took in high school?</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v>% Students</c:v>
          </c:tx>
          <c:invertIfNegative val="0"/>
          <c:dLbls>
            <c:dLbl>
              <c:idx val="0"/>
              <c:layout>
                <c:manualLayout>
                  <c:x val="-5.9271331320441588E-3"/>
                  <c:y val="0.12042616712540696"/>
                </c:manualLayout>
              </c:layout>
              <c:showLegendKey val="0"/>
              <c:showVal val="1"/>
              <c:showCatName val="0"/>
              <c:showSerName val="0"/>
              <c:showPercent val="0"/>
              <c:showBubbleSize val="0"/>
            </c:dLbl>
            <c:dLbl>
              <c:idx val="1"/>
              <c:layout>
                <c:manualLayout>
                  <c:x val="2.9635665660220794E-3"/>
                  <c:y val="9.726728883205947E-2"/>
                </c:manualLayout>
              </c:layout>
              <c:showLegendKey val="0"/>
              <c:showVal val="1"/>
              <c:showCatName val="0"/>
              <c:showSerName val="0"/>
              <c:showPercent val="0"/>
              <c:showBubbleSize val="0"/>
            </c:dLbl>
            <c:dLbl>
              <c:idx val="2"/>
              <c:layout>
                <c:manualLayout>
                  <c:x val="1.481783283011045E-2"/>
                  <c:y val="4.6317756586694986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Sheet1!$J$18:$J$21</c:f>
              <c:strCache>
                <c:ptCount val="4"/>
                <c:pt idx="0">
                  <c:v>Algebra</c:v>
                </c:pt>
                <c:pt idx="1">
                  <c:v>Geometry</c:v>
                </c:pt>
                <c:pt idx="2">
                  <c:v>Trigonometry</c:v>
                </c:pt>
                <c:pt idx="3">
                  <c:v>General Mathematics</c:v>
                </c:pt>
              </c:strCache>
            </c:strRef>
          </c:cat>
          <c:val>
            <c:numRef>
              <c:f>Sheet1!$K$18:$K$21</c:f>
              <c:numCache>
                <c:formatCode>0</c:formatCode>
                <c:ptCount val="4"/>
                <c:pt idx="0">
                  <c:v>46.2</c:v>
                </c:pt>
                <c:pt idx="1">
                  <c:v>30.8</c:v>
                </c:pt>
                <c:pt idx="2">
                  <c:v>15.4</c:v>
                </c:pt>
                <c:pt idx="3">
                  <c:v>7.7</c:v>
                </c:pt>
              </c:numCache>
            </c:numRef>
          </c:val>
        </c:ser>
        <c:dLbls>
          <c:showLegendKey val="0"/>
          <c:showVal val="0"/>
          <c:showCatName val="0"/>
          <c:showSerName val="0"/>
          <c:showPercent val="0"/>
          <c:showBubbleSize val="0"/>
        </c:dLbls>
        <c:gapWidth val="150"/>
        <c:shape val="box"/>
        <c:axId val="176340352"/>
        <c:axId val="176346240"/>
        <c:axId val="168142592"/>
      </c:bar3DChart>
      <c:catAx>
        <c:axId val="176340352"/>
        <c:scaling>
          <c:orientation val="minMax"/>
        </c:scaling>
        <c:delete val="0"/>
        <c:axPos val="b"/>
        <c:majorTickMark val="none"/>
        <c:minorTickMark val="none"/>
        <c:tickLblPos val="nextTo"/>
        <c:txPr>
          <a:bodyPr/>
          <a:lstStyle/>
          <a:p>
            <a:pPr>
              <a:defRPr sz="900"/>
            </a:pPr>
            <a:endParaRPr lang="en-US"/>
          </a:p>
        </c:txPr>
        <c:crossAx val="176346240"/>
        <c:crosses val="autoZero"/>
        <c:auto val="1"/>
        <c:lblAlgn val="ctr"/>
        <c:lblOffset val="100"/>
        <c:noMultiLvlLbl val="0"/>
      </c:catAx>
      <c:valAx>
        <c:axId val="176346240"/>
        <c:scaling>
          <c:orientation val="minMax"/>
        </c:scaling>
        <c:delete val="0"/>
        <c:axPos val="l"/>
        <c:majorGridlines>
          <c:spPr>
            <a:ln>
              <a:noFill/>
            </a:ln>
          </c:spPr>
        </c:majorGridlines>
        <c:numFmt formatCode="0" sourceLinked="1"/>
        <c:majorTickMark val="none"/>
        <c:minorTickMark val="none"/>
        <c:tickLblPos val="nextTo"/>
        <c:crossAx val="176340352"/>
        <c:crosses val="autoZero"/>
        <c:crossBetween val="between"/>
      </c:valAx>
      <c:serAx>
        <c:axId val="168142592"/>
        <c:scaling>
          <c:orientation val="minMax"/>
        </c:scaling>
        <c:delete val="1"/>
        <c:axPos val="b"/>
        <c:majorTickMark val="out"/>
        <c:minorTickMark val="none"/>
        <c:tickLblPos val="nextTo"/>
        <c:crossAx val="176346240"/>
        <c:crosses val="autoZero"/>
      </c:serAx>
    </c:plotArea>
    <c:legend>
      <c:legendPos val="r"/>
      <c:layout>
        <c:manualLayout>
          <c:xMode val="edge"/>
          <c:yMode val="edge"/>
          <c:x val="0.75301729579451249"/>
          <c:y val="0.57201736441753237"/>
          <c:w val="0.18474780631902396"/>
          <c:h val="8.3755998058301293E-2"/>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a:pPr>
            <a:r>
              <a:rPr lang="en-US"/>
              <a:t>What math classes have you taken in college?</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Sheet1!$R$17</c:f>
              <c:strCache>
                <c:ptCount val="1"/>
                <c:pt idx="0">
                  <c:v>% Students</c:v>
                </c:pt>
              </c:strCache>
            </c:strRef>
          </c:tx>
          <c:invertIfNegative val="0"/>
          <c:dLbls>
            <c:dLbl>
              <c:idx val="0"/>
              <c:layout>
                <c:manualLayout>
                  <c:x val="0"/>
                  <c:y val="0.1111111111111111"/>
                </c:manualLayout>
              </c:layout>
              <c:showLegendKey val="0"/>
              <c:showVal val="1"/>
              <c:showCatName val="0"/>
              <c:showSerName val="0"/>
              <c:showPercent val="0"/>
              <c:showBubbleSize val="0"/>
            </c:dLbl>
            <c:dLbl>
              <c:idx val="1"/>
              <c:layout>
                <c:manualLayout>
                  <c:x val="-2.971576227390181E-3"/>
                  <c:y val="0.15536997680645837"/>
                </c:manualLayout>
              </c:layout>
              <c:showLegendKey val="0"/>
              <c:showVal val="1"/>
              <c:showCatName val="0"/>
              <c:showSerName val="0"/>
              <c:showPercent val="0"/>
              <c:showBubbleSize val="0"/>
            </c:dLbl>
            <c:dLbl>
              <c:idx val="2"/>
              <c:layout>
                <c:manualLayout>
                  <c:x val="2.7777777777777779E-3"/>
                  <c:y val="0.15740740740740744"/>
                </c:manualLayout>
              </c:layout>
              <c:showLegendKey val="0"/>
              <c:showVal val="1"/>
              <c:showCatName val="0"/>
              <c:showSerName val="0"/>
              <c:showPercent val="0"/>
              <c:showBubbleSize val="0"/>
            </c:dLbl>
            <c:dLbl>
              <c:idx val="3"/>
              <c:layout>
                <c:manualLayout>
                  <c:x val="1.1111111111111112E-2"/>
                  <c:y val="0.1111111111111111"/>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Sheet1!$Q$18:$Q$21</c:f>
              <c:strCache>
                <c:ptCount val="4"/>
                <c:pt idx="0">
                  <c:v>General Mathematics</c:v>
                </c:pt>
                <c:pt idx="1">
                  <c:v>Pre-Algebra</c:v>
                </c:pt>
                <c:pt idx="2">
                  <c:v>Algebra</c:v>
                </c:pt>
                <c:pt idx="3">
                  <c:v>Geometry</c:v>
                </c:pt>
              </c:strCache>
            </c:strRef>
          </c:cat>
          <c:val>
            <c:numRef>
              <c:f>Sheet1!$R$18:$R$21</c:f>
              <c:numCache>
                <c:formatCode>0</c:formatCode>
                <c:ptCount val="4"/>
                <c:pt idx="0">
                  <c:v>30.8</c:v>
                </c:pt>
                <c:pt idx="1">
                  <c:v>38.5</c:v>
                </c:pt>
                <c:pt idx="2">
                  <c:v>38.5</c:v>
                </c:pt>
                <c:pt idx="3">
                  <c:v>23.1</c:v>
                </c:pt>
              </c:numCache>
            </c:numRef>
          </c:val>
        </c:ser>
        <c:dLbls>
          <c:showLegendKey val="0"/>
          <c:showVal val="0"/>
          <c:showCatName val="0"/>
          <c:showSerName val="0"/>
          <c:showPercent val="0"/>
          <c:showBubbleSize val="0"/>
        </c:dLbls>
        <c:gapWidth val="150"/>
        <c:shape val="box"/>
        <c:axId val="176417408"/>
        <c:axId val="176427392"/>
        <c:axId val="168144384"/>
      </c:bar3DChart>
      <c:catAx>
        <c:axId val="176417408"/>
        <c:scaling>
          <c:orientation val="minMax"/>
        </c:scaling>
        <c:delete val="0"/>
        <c:axPos val="b"/>
        <c:majorTickMark val="out"/>
        <c:minorTickMark val="none"/>
        <c:tickLblPos val="nextTo"/>
        <c:crossAx val="176427392"/>
        <c:crosses val="autoZero"/>
        <c:auto val="1"/>
        <c:lblAlgn val="ctr"/>
        <c:lblOffset val="100"/>
        <c:noMultiLvlLbl val="0"/>
      </c:catAx>
      <c:valAx>
        <c:axId val="176427392"/>
        <c:scaling>
          <c:orientation val="minMax"/>
        </c:scaling>
        <c:delete val="0"/>
        <c:axPos val="l"/>
        <c:majorGridlines>
          <c:spPr>
            <a:ln>
              <a:noFill/>
            </a:ln>
          </c:spPr>
        </c:majorGridlines>
        <c:numFmt formatCode="0" sourceLinked="1"/>
        <c:majorTickMark val="out"/>
        <c:minorTickMark val="none"/>
        <c:tickLblPos val="nextTo"/>
        <c:crossAx val="176417408"/>
        <c:crosses val="autoZero"/>
        <c:crossBetween val="between"/>
      </c:valAx>
      <c:serAx>
        <c:axId val="168144384"/>
        <c:scaling>
          <c:orientation val="minMax"/>
        </c:scaling>
        <c:delete val="1"/>
        <c:axPos val="b"/>
        <c:majorTickMark val="out"/>
        <c:minorTickMark val="none"/>
        <c:tickLblPos val="nextTo"/>
        <c:crossAx val="176427392"/>
        <c:crosses val="autoZero"/>
      </c:serAx>
    </c:plotArea>
    <c:legend>
      <c:legendPos val="r"/>
      <c:layout>
        <c:manualLayout>
          <c:xMode val="edge"/>
          <c:yMode val="edge"/>
          <c:x val="0.77625282304828169"/>
          <c:y val="0.71348479230332773"/>
          <c:w val="0.16108445746607256"/>
          <c:h val="7.1438659054937834E-2"/>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Oceanography Assessment </a:t>
            </a:r>
            <a:r>
              <a:rPr lang="en-US" sz="1400" dirty="0" smtClean="0"/>
              <a:t>Scores</a:t>
            </a:r>
            <a:r>
              <a:rPr lang="en-US" sz="1400" baseline="0" dirty="0" smtClean="0"/>
              <a:t> </a:t>
            </a:r>
            <a:r>
              <a:rPr lang="en-US" sz="1400" dirty="0" smtClean="0"/>
              <a:t>Summer 2010 Pilot  Project</a:t>
            </a:r>
            <a:endParaRPr lang="en-US" sz="1400" dirty="0"/>
          </a:p>
        </c:rich>
      </c:tx>
      <c:layout>
        <c:manualLayout>
          <c:xMode val="edge"/>
          <c:yMode val="edge"/>
          <c:x val="0.13219425880232694"/>
          <c:y val="2.0413932516185535E-2"/>
        </c:manualLayout>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5758403397983736E-2"/>
          <c:y val="0.24038471400495626"/>
          <c:w val="0.56163171453248339"/>
          <c:h val="0.72644137573008638"/>
        </c:manualLayout>
      </c:layout>
      <c:bar3DChart>
        <c:barDir val="col"/>
        <c:grouping val="standard"/>
        <c:varyColors val="0"/>
        <c:ser>
          <c:idx val="0"/>
          <c:order val="0"/>
          <c:tx>
            <c:v>Unit Conversions</c:v>
          </c:tx>
          <c:spPr>
            <a:solidFill>
              <a:srgbClr val="0070C0"/>
            </a:solidFill>
          </c:spPr>
          <c:invertIfNegative val="0"/>
          <c:dLbls>
            <c:dLbl>
              <c:idx val="0"/>
              <c:layout>
                <c:manualLayout>
                  <c:x val="0"/>
                  <c:y val="8.7504482731737734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UnitConversions!$F$31</c:f>
              <c:numCache>
                <c:formatCode>0</c:formatCode>
                <c:ptCount val="1"/>
                <c:pt idx="0">
                  <c:v>63.568965517241374</c:v>
                </c:pt>
              </c:numCache>
            </c:numRef>
          </c:val>
        </c:ser>
        <c:ser>
          <c:idx val="1"/>
          <c:order val="1"/>
          <c:tx>
            <c:v>Hypsometric Curve</c:v>
          </c:tx>
          <c:invertIfNegative val="0"/>
          <c:dLbls>
            <c:dLbl>
              <c:idx val="0"/>
              <c:layout>
                <c:manualLayout>
                  <c:x val="-4.3859656696307623E-4"/>
                  <c:y val="9.5251162911566753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HypsometricCurve!$F$30</c:f>
              <c:numCache>
                <c:formatCode>0</c:formatCode>
                <c:ptCount val="1"/>
                <c:pt idx="0">
                  <c:v>83.928571428571431</c:v>
                </c:pt>
              </c:numCache>
            </c:numRef>
          </c:val>
        </c:ser>
        <c:ser>
          <c:idx val="2"/>
          <c:order val="2"/>
          <c:tx>
            <c:v>Density</c:v>
          </c:tx>
          <c:invertIfNegative val="0"/>
          <c:dLbls>
            <c:dLbl>
              <c:idx val="0"/>
              <c:layout>
                <c:manualLayout>
                  <c:x val="0"/>
                  <c:y val="6.9444444444444448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Density!$F$29</c:f>
              <c:numCache>
                <c:formatCode>0</c:formatCode>
                <c:ptCount val="1"/>
                <c:pt idx="0">
                  <c:v>89.629629629629633</c:v>
                </c:pt>
              </c:numCache>
            </c:numRef>
          </c:val>
        </c:ser>
        <c:ser>
          <c:idx val="3"/>
          <c:order val="3"/>
          <c:tx>
            <c:v>Slopes</c:v>
          </c:tx>
          <c:invertIfNegative val="0"/>
          <c:dLbls>
            <c:dLbl>
              <c:idx val="0"/>
              <c:layout>
                <c:manualLayout>
                  <c:x val="1.0826428171437382E-2"/>
                  <c:y val="7.3982484862659501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Slopes!$F$28</c:f>
              <c:numCache>
                <c:formatCode>0</c:formatCode>
                <c:ptCount val="1"/>
                <c:pt idx="0">
                  <c:v>73.503999999999991</c:v>
                </c:pt>
              </c:numCache>
            </c:numRef>
          </c:val>
        </c:ser>
        <c:ser>
          <c:idx val="4"/>
          <c:order val="4"/>
          <c:tx>
            <c:v>Best Fit Line</c:v>
          </c:tx>
          <c:spPr>
            <a:solidFill>
              <a:srgbClr val="7DDCF0"/>
            </a:solidFill>
          </c:spPr>
          <c:invertIfNegative val="0"/>
          <c:dLbls>
            <c:dLbl>
              <c:idx val="0"/>
              <c:layout>
                <c:manualLayout>
                  <c:x val="6.5146579804560263E-3"/>
                  <c:y val="7.2607260726072612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BestFitLine!$F$30</c:f>
              <c:numCache>
                <c:formatCode>0</c:formatCode>
                <c:ptCount val="1"/>
                <c:pt idx="0">
                  <c:v>78.153846153846175</c:v>
                </c:pt>
              </c:numCache>
            </c:numRef>
          </c:val>
        </c:ser>
        <c:ser>
          <c:idx val="5"/>
          <c:order val="5"/>
          <c:tx>
            <c:v>Plotting Points</c:v>
          </c:tx>
          <c:spPr>
            <a:solidFill>
              <a:srgbClr val="FFAA5A"/>
            </a:solidFill>
          </c:spPr>
          <c:invertIfNegative val="0"/>
          <c:dLbls>
            <c:dLbl>
              <c:idx val="0"/>
              <c:layout>
                <c:manualLayout>
                  <c:x val="-1.7267581376499065E-7"/>
                  <c:y val="7.5907590759075938E-2"/>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PlottingPoints!$F$28</c:f>
              <c:numCache>
                <c:formatCode>0</c:formatCode>
                <c:ptCount val="1"/>
                <c:pt idx="0">
                  <c:v>98.07692307692308</c:v>
                </c:pt>
              </c:numCache>
            </c:numRef>
          </c:val>
        </c:ser>
        <c:dLbls>
          <c:showLegendKey val="0"/>
          <c:showVal val="0"/>
          <c:showCatName val="0"/>
          <c:showSerName val="0"/>
          <c:showPercent val="0"/>
          <c:showBubbleSize val="0"/>
        </c:dLbls>
        <c:gapWidth val="150"/>
        <c:shape val="box"/>
        <c:axId val="182067584"/>
        <c:axId val="182069120"/>
        <c:axId val="168143488"/>
      </c:bar3DChart>
      <c:catAx>
        <c:axId val="182067584"/>
        <c:scaling>
          <c:orientation val="minMax"/>
        </c:scaling>
        <c:delete val="1"/>
        <c:axPos val="b"/>
        <c:majorTickMark val="out"/>
        <c:minorTickMark val="none"/>
        <c:tickLblPos val="nextTo"/>
        <c:crossAx val="182069120"/>
        <c:crosses val="autoZero"/>
        <c:auto val="1"/>
        <c:lblAlgn val="ctr"/>
        <c:lblOffset val="100"/>
        <c:noMultiLvlLbl val="0"/>
      </c:catAx>
      <c:valAx>
        <c:axId val="182069120"/>
        <c:scaling>
          <c:orientation val="minMax"/>
        </c:scaling>
        <c:delete val="0"/>
        <c:axPos val="l"/>
        <c:majorGridlines>
          <c:spPr>
            <a:ln>
              <a:noFill/>
            </a:ln>
          </c:spPr>
        </c:majorGridlines>
        <c:title>
          <c:tx>
            <c:rich>
              <a:bodyPr rot="-5400000" vert="horz"/>
              <a:lstStyle/>
              <a:p>
                <a:pPr>
                  <a:defRPr sz="1200"/>
                </a:pPr>
                <a:r>
                  <a:rPr lang="en-US" sz="1200" dirty="0" smtClean="0"/>
                  <a:t>Average scores (%)</a:t>
                </a:r>
                <a:endParaRPr lang="en-US" sz="1200" dirty="0"/>
              </a:p>
            </c:rich>
          </c:tx>
          <c:layout>
            <c:manualLayout>
              <c:xMode val="edge"/>
              <c:yMode val="edge"/>
              <c:x val="6.2724016175502509E-2"/>
              <c:y val="0.44516436683038374"/>
            </c:manualLayout>
          </c:layout>
          <c:overlay val="0"/>
        </c:title>
        <c:numFmt formatCode="0" sourceLinked="1"/>
        <c:majorTickMark val="out"/>
        <c:minorTickMark val="none"/>
        <c:tickLblPos val="nextTo"/>
        <c:crossAx val="182067584"/>
        <c:crosses val="autoZero"/>
        <c:crossBetween val="between"/>
      </c:valAx>
      <c:serAx>
        <c:axId val="168143488"/>
        <c:scaling>
          <c:orientation val="minMax"/>
        </c:scaling>
        <c:delete val="1"/>
        <c:axPos val="b"/>
        <c:majorTickMark val="out"/>
        <c:minorTickMark val="none"/>
        <c:tickLblPos val="nextTo"/>
        <c:crossAx val="182069120"/>
        <c:crosses val="autoZero"/>
      </c:serAx>
    </c:plotArea>
    <c:legend>
      <c:legendPos val="r"/>
      <c:layout>
        <c:manualLayout>
          <c:xMode val="edge"/>
          <c:yMode val="edge"/>
          <c:x val="0.62131977252843396"/>
          <c:y val="0.23032990667833186"/>
          <c:w val="0.36201356080489938"/>
          <c:h val="0.76966994833707636"/>
        </c:manualLayout>
      </c:layout>
      <c:overlay val="0"/>
      <c:txPr>
        <a:bodyPr/>
        <a:lstStyle/>
        <a:p>
          <a:pPr>
            <a:defRPr sz="1400"/>
          </a:pPr>
          <a:endParaRPr lang="en-US"/>
        </a:p>
      </c:txPr>
    </c:legend>
    <c:plotVisOnly val="1"/>
    <c:dispBlanksAs val="gap"/>
    <c:showDLblsOverMax val="0"/>
  </c:chart>
  <c:spPr>
    <a:ln w="9525" cmpd="sng">
      <a:solidFill>
        <a:srgbClr val="000000"/>
      </a:solidFill>
      <a:prstDash val="solid"/>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smtClean="0"/>
              <a:t>Geology Lab Assessment Scores    Fall 2010</a:t>
            </a:r>
            <a:endParaRPr lang="en-US" sz="1200" dirty="0"/>
          </a:p>
        </c:rich>
      </c:tx>
      <c:layout>
        <c:manualLayout>
          <c:xMode val="edge"/>
          <c:yMode val="edge"/>
          <c:x val="0.16128686327077749"/>
          <c:y val="1.0712680017308992E-2"/>
        </c:manualLayout>
      </c:layout>
      <c:overlay val="1"/>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v>Unit Conversions</c:v>
          </c:tx>
          <c:spPr>
            <a:solidFill>
              <a:srgbClr val="0070C0"/>
            </a:solidFill>
          </c:spPr>
          <c:invertIfNegative val="0"/>
          <c:dLbls>
            <c:dLbl>
              <c:idx val="0"/>
              <c:layout>
                <c:manualLayout>
                  <c:x val="4.7114252061248524E-3"/>
                  <c:y val="0.18503404003557278"/>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'gradebook-2374'!$D$14</c:f>
              <c:numCache>
                <c:formatCode>0</c:formatCode>
                <c:ptCount val="1"/>
                <c:pt idx="0">
                  <c:v>55.320512820512818</c:v>
                </c:pt>
              </c:numCache>
            </c:numRef>
          </c:val>
        </c:ser>
        <c:ser>
          <c:idx val="1"/>
          <c:order val="1"/>
          <c:tx>
            <c:v>Rearranging Equations</c:v>
          </c:tx>
          <c:spPr>
            <a:solidFill>
              <a:srgbClr val="E260E5"/>
            </a:solidFill>
          </c:spPr>
          <c:invertIfNegative val="0"/>
          <c:dLbls>
            <c:dLbl>
              <c:idx val="0"/>
              <c:layout>
                <c:manualLayout>
                  <c:x val="-4.3187565483036018E-17"/>
                  <c:y val="0.18503404003557269"/>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'gradebook-2374'!$F$14</c:f>
              <c:numCache>
                <c:formatCode>0</c:formatCode>
                <c:ptCount val="1"/>
                <c:pt idx="0">
                  <c:v>80.208333333333329</c:v>
                </c:pt>
              </c:numCache>
            </c:numRef>
          </c:val>
        </c:ser>
        <c:ser>
          <c:idx val="2"/>
          <c:order val="2"/>
          <c:tx>
            <c:v>Interpreting Graphs</c:v>
          </c:tx>
          <c:spPr>
            <a:solidFill>
              <a:srgbClr val="FFBEBE"/>
            </a:solidFill>
          </c:spPr>
          <c:invertIfNegative val="0"/>
          <c:dLbls>
            <c:dLbl>
              <c:idx val="0"/>
              <c:layout>
                <c:manualLayout>
                  <c:x val="2.1201413427561839E-2"/>
                  <c:y val="0.11247167139417164"/>
                </c:manualLayout>
              </c:layout>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val>
            <c:numRef>
              <c:f>'gradebook-2374'!$H$14</c:f>
              <c:numCache>
                <c:formatCode>0</c:formatCode>
                <c:ptCount val="1"/>
                <c:pt idx="0">
                  <c:v>51.190476190476197</c:v>
                </c:pt>
              </c:numCache>
            </c:numRef>
          </c:val>
        </c:ser>
        <c:dLbls>
          <c:showLegendKey val="0"/>
          <c:showVal val="0"/>
          <c:showCatName val="0"/>
          <c:showSerName val="0"/>
          <c:showPercent val="0"/>
          <c:showBubbleSize val="0"/>
        </c:dLbls>
        <c:gapWidth val="150"/>
        <c:shape val="box"/>
        <c:axId val="182508160"/>
        <c:axId val="182141312"/>
        <c:axId val="176441984"/>
      </c:bar3DChart>
      <c:catAx>
        <c:axId val="182508160"/>
        <c:scaling>
          <c:orientation val="minMax"/>
        </c:scaling>
        <c:delete val="1"/>
        <c:axPos val="b"/>
        <c:majorTickMark val="out"/>
        <c:minorTickMark val="none"/>
        <c:tickLblPos val="nextTo"/>
        <c:crossAx val="182141312"/>
        <c:crosses val="autoZero"/>
        <c:auto val="1"/>
        <c:lblAlgn val="ctr"/>
        <c:lblOffset val="100"/>
        <c:noMultiLvlLbl val="0"/>
      </c:catAx>
      <c:valAx>
        <c:axId val="182141312"/>
        <c:scaling>
          <c:orientation val="minMax"/>
        </c:scaling>
        <c:delete val="0"/>
        <c:axPos val="l"/>
        <c:majorGridlines>
          <c:spPr>
            <a:ln>
              <a:noFill/>
            </a:ln>
          </c:spPr>
        </c:majorGridlines>
        <c:title>
          <c:tx>
            <c:rich>
              <a:bodyPr rot="-5400000" vert="horz"/>
              <a:lstStyle/>
              <a:p>
                <a:pPr>
                  <a:defRPr/>
                </a:pPr>
                <a:r>
                  <a:rPr lang="en-US" dirty="0" smtClean="0"/>
                  <a:t>Average  scores</a:t>
                </a:r>
                <a:r>
                  <a:rPr lang="en-US" baseline="0" dirty="0" smtClean="0"/>
                  <a:t> (</a:t>
                </a:r>
                <a:r>
                  <a:rPr lang="en-US" dirty="0" smtClean="0"/>
                  <a:t>%)</a:t>
                </a:r>
                <a:endParaRPr lang="en-US" dirty="0"/>
              </a:p>
            </c:rich>
          </c:tx>
          <c:layout>
            <c:manualLayout>
              <c:xMode val="edge"/>
              <c:yMode val="edge"/>
              <c:x val="6.0717879433971556E-2"/>
              <c:y val="0.33753419411544888"/>
            </c:manualLayout>
          </c:layout>
          <c:overlay val="0"/>
        </c:title>
        <c:numFmt formatCode="0" sourceLinked="1"/>
        <c:majorTickMark val="out"/>
        <c:minorTickMark val="none"/>
        <c:tickLblPos val="nextTo"/>
        <c:crossAx val="182508160"/>
        <c:crosses val="autoZero"/>
        <c:crossBetween val="between"/>
      </c:valAx>
      <c:serAx>
        <c:axId val="176441984"/>
        <c:scaling>
          <c:orientation val="minMax"/>
        </c:scaling>
        <c:delete val="1"/>
        <c:axPos val="b"/>
        <c:majorTickMark val="out"/>
        <c:minorTickMark val="none"/>
        <c:tickLblPos val="nextTo"/>
        <c:crossAx val="182141312"/>
        <c:crosses val="autoZero"/>
      </c:serAx>
    </c:plotArea>
    <c:legend>
      <c:legendPos val="r"/>
      <c:layout>
        <c:manualLayout>
          <c:xMode val="edge"/>
          <c:yMode val="edge"/>
          <c:x val="0.58962633204418358"/>
          <c:y val="0.21934971501740599"/>
          <c:w val="0.39370690854455914"/>
          <c:h val="0.68546896654691525"/>
        </c:manualLayout>
      </c:layout>
      <c:overlay val="0"/>
      <c:txPr>
        <a:bodyPr/>
        <a:lstStyle/>
        <a:p>
          <a:pPr>
            <a:defRPr sz="1200"/>
          </a:pPr>
          <a:endParaRPr lang="en-US"/>
        </a:p>
      </c:txPr>
    </c:legend>
    <c:plotVisOnly val="1"/>
    <c:dispBlanksAs val="gap"/>
    <c:showDLblsOverMax val="0"/>
  </c:chart>
  <c:spPr>
    <a:ln>
      <a:solidFill>
        <a:srgbClr val="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Geology </a:t>
            </a:r>
            <a:r>
              <a:rPr lang="en-US" sz="1200" dirty="0" smtClean="0"/>
              <a:t>Lab Assessment Scores</a:t>
            </a:r>
            <a:r>
              <a:rPr lang="en-US" sz="1200" baseline="0" dirty="0" smtClean="0"/>
              <a:t> </a:t>
            </a:r>
            <a:r>
              <a:rPr lang="en-US" sz="1200" dirty="0" smtClean="0"/>
              <a:t> </a:t>
            </a:r>
            <a:r>
              <a:rPr lang="en-US" sz="1200" dirty="0"/>
              <a:t>Spring 2012</a:t>
            </a:r>
          </a:p>
        </c:rich>
      </c:tx>
      <c:layout>
        <c:manualLayout>
          <c:xMode val="edge"/>
          <c:yMode val="edge"/>
          <c:x val="0.11992832271831652"/>
          <c:y val="9.7820999443121535E-3"/>
        </c:manualLayout>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9635826289798211"/>
          <c:y val="0.19764604492955254"/>
          <c:w val="0.38643966524513346"/>
          <c:h val="0.71686146025151776"/>
        </c:manualLayout>
      </c:layout>
      <c:bar3DChart>
        <c:barDir val="col"/>
        <c:grouping val="standard"/>
        <c:varyColors val="0"/>
        <c:ser>
          <c:idx val="3"/>
          <c:order val="0"/>
          <c:tx>
            <c:v>Slopes</c:v>
          </c:tx>
          <c:spPr>
            <a:solidFill>
              <a:srgbClr val="7030A0"/>
            </a:solidFill>
          </c:spPr>
          <c:invertIfNegative val="0"/>
          <c:dLbls>
            <c:dLbl>
              <c:idx val="0"/>
              <c:layout>
                <c:manualLayout>
                  <c:x val="0"/>
                  <c:y val="0.12962962962962962"/>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'gradebook-4008'!$D$21</c:f>
              <c:numCache>
                <c:formatCode>0</c:formatCode>
                <c:ptCount val="1"/>
                <c:pt idx="0">
                  <c:v>35.087719298245609</c:v>
                </c:pt>
              </c:numCache>
            </c:numRef>
          </c:val>
        </c:ser>
        <c:ser>
          <c:idx val="4"/>
          <c:order val="1"/>
          <c:tx>
            <c:v>Plotting Points</c:v>
          </c:tx>
          <c:spPr>
            <a:solidFill>
              <a:srgbClr val="FFAA5A"/>
            </a:solidFill>
          </c:spPr>
          <c:invertIfNegative val="0"/>
          <c:dLbls>
            <c:dLbl>
              <c:idx val="0"/>
              <c:layout>
                <c:manualLayout>
                  <c:x val="0"/>
                  <c:y val="0.16666666666666666"/>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'gradebook-4008'!$F$21</c:f>
              <c:numCache>
                <c:formatCode>0</c:formatCode>
                <c:ptCount val="1"/>
                <c:pt idx="0">
                  <c:v>94.315789473684205</c:v>
                </c:pt>
              </c:numCache>
            </c:numRef>
          </c:val>
        </c:ser>
        <c:ser>
          <c:idx val="7"/>
          <c:order val="2"/>
          <c:tx>
            <c:v>Interpreting Graphs</c:v>
          </c:tx>
          <c:spPr>
            <a:solidFill>
              <a:srgbClr val="FFBEBE"/>
            </a:solidFill>
          </c:spPr>
          <c:invertIfNegative val="0"/>
          <c:dLbls>
            <c:dLbl>
              <c:idx val="0"/>
              <c:layout>
                <c:manualLayout>
                  <c:x val="2.2222222222222223E-2"/>
                  <c:y val="0.16666666666666671"/>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'gradebook-4008'!$H$21</c:f>
              <c:numCache>
                <c:formatCode>0</c:formatCode>
                <c:ptCount val="1"/>
                <c:pt idx="0">
                  <c:v>87.969924812030087</c:v>
                </c:pt>
              </c:numCache>
            </c:numRef>
          </c:val>
        </c:ser>
        <c:ser>
          <c:idx val="0"/>
          <c:order val="3"/>
          <c:tx>
            <c:v>Best Fit Line</c:v>
          </c:tx>
          <c:spPr>
            <a:solidFill>
              <a:srgbClr val="7DDCF0"/>
            </a:solidFill>
          </c:spPr>
          <c:invertIfNegative val="0"/>
          <c:dLbls>
            <c:dLbl>
              <c:idx val="0"/>
              <c:layout>
                <c:manualLayout>
                  <c:x val="2.2222222222222223E-2"/>
                  <c:y val="0.10648148148148148"/>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'gradebook-4008'!$H$21</c:f>
              <c:numCache>
                <c:formatCode>0</c:formatCode>
                <c:ptCount val="1"/>
                <c:pt idx="0">
                  <c:v>87.969924812030087</c:v>
                </c:pt>
              </c:numCache>
            </c:numRef>
          </c:val>
        </c:ser>
        <c:dLbls>
          <c:showLegendKey val="0"/>
          <c:showVal val="0"/>
          <c:showCatName val="0"/>
          <c:showSerName val="0"/>
          <c:showPercent val="0"/>
          <c:showBubbleSize val="0"/>
        </c:dLbls>
        <c:gapWidth val="150"/>
        <c:shape val="box"/>
        <c:axId val="182880512"/>
        <c:axId val="182894592"/>
        <c:axId val="182883200"/>
      </c:bar3DChart>
      <c:catAx>
        <c:axId val="182880512"/>
        <c:scaling>
          <c:orientation val="minMax"/>
        </c:scaling>
        <c:delete val="1"/>
        <c:axPos val="b"/>
        <c:majorTickMark val="out"/>
        <c:minorTickMark val="none"/>
        <c:tickLblPos val="nextTo"/>
        <c:crossAx val="182894592"/>
        <c:crosses val="autoZero"/>
        <c:auto val="1"/>
        <c:lblAlgn val="ctr"/>
        <c:lblOffset val="100"/>
        <c:noMultiLvlLbl val="0"/>
      </c:catAx>
      <c:valAx>
        <c:axId val="182894592"/>
        <c:scaling>
          <c:orientation val="minMax"/>
        </c:scaling>
        <c:delete val="0"/>
        <c:axPos val="l"/>
        <c:majorGridlines>
          <c:spPr>
            <a:ln>
              <a:noFill/>
            </a:ln>
          </c:spPr>
        </c:majorGridlines>
        <c:title>
          <c:tx>
            <c:rich>
              <a:bodyPr rot="-5400000" vert="horz"/>
              <a:lstStyle/>
              <a:p>
                <a:pPr>
                  <a:defRPr/>
                </a:pPr>
                <a:r>
                  <a:rPr lang="en-US" dirty="0" smtClean="0"/>
                  <a:t>Average scores ( %)</a:t>
                </a:r>
                <a:endParaRPr lang="en-US" dirty="0"/>
              </a:p>
            </c:rich>
          </c:tx>
          <c:layout/>
          <c:overlay val="0"/>
        </c:title>
        <c:numFmt formatCode="0" sourceLinked="1"/>
        <c:majorTickMark val="out"/>
        <c:minorTickMark val="none"/>
        <c:tickLblPos val="nextTo"/>
        <c:crossAx val="182880512"/>
        <c:crosses val="autoZero"/>
        <c:crossBetween val="between"/>
      </c:valAx>
      <c:serAx>
        <c:axId val="182883200"/>
        <c:scaling>
          <c:orientation val="minMax"/>
        </c:scaling>
        <c:delete val="1"/>
        <c:axPos val="b"/>
        <c:majorTickMark val="out"/>
        <c:minorTickMark val="none"/>
        <c:tickLblPos val="nextTo"/>
        <c:crossAx val="182894592"/>
        <c:crosses val="autoZero"/>
      </c:serAx>
    </c:plotArea>
    <c:legend>
      <c:legendPos val="r"/>
      <c:layout>
        <c:manualLayout>
          <c:xMode val="edge"/>
          <c:yMode val="edge"/>
          <c:x val="0.56127471300474696"/>
          <c:y val="0.27890794954929132"/>
          <c:w val="0.43872528699525304"/>
          <c:h val="0.69139095716625765"/>
        </c:manualLayout>
      </c:layout>
      <c:overlay val="0"/>
      <c:txPr>
        <a:bodyPr/>
        <a:lstStyle/>
        <a:p>
          <a:pPr>
            <a:defRPr sz="1100"/>
          </a:pPr>
          <a:endParaRPr lang="en-US"/>
        </a:p>
      </c:txPr>
    </c:legend>
    <c:plotVisOnly val="1"/>
    <c:dispBlanksAs val="gap"/>
    <c:showDLblsOverMax val="0"/>
  </c:chart>
  <c:spPr>
    <a:ln>
      <a:solidFill>
        <a:srgbClr val="000000"/>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354013" y="692150"/>
            <a:ext cx="7424738"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A5E876-EF0A-4496-854A-C4CD95AB4CA8}" type="slidenum">
              <a:rPr lang="en-US"/>
              <a:pPr/>
              <a:t>‹#›</a:t>
            </a:fld>
            <a:endParaRPr lang="en-US"/>
          </a:p>
        </p:txBody>
      </p:sp>
    </p:spTree>
    <p:extLst>
      <p:ext uri="{BB962C8B-B14F-4D97-AF65-F5344CB8AC3E}">
        <p14:creationId xmlns:p14="http://schemas.microsoft.com/office/powerpoint/2010/main" val="202264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4B9CB-27BF-4775-9F28-382F16F91123}"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35086196" y="18889980"/>
            <a:ext cx="3149318" cy="1617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38250753" y="18807891"/>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dirty="0" smtClean="0">
                <a:solidFill>
                  <a:schemeClr val="bg1"/>
                </a:solidFill>
              </a:rPr>
              <a:t>www.postersession.com</a:t>
            </a:r>
            <a:endParaRPr lang="en-US" sz="13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665413" rtl="0" fontAlgn="base">
        <a:spcBef>
          <a:spcPct val="0"/>
        </a:spcBef>
        <a:spcAft>
          <a:spcPct val="0"/>
        </a:spcAft>
        <a:defRPr sz="12800">
          <a:solidFill>
            <a:schemeClr val="tx2"/>
          </a:solidFill>
          <a:latin typeface="+mj-lt"/>
          <a:ea typeface="+mj-ea"/>
          <a:cs typeface="+mj-cs"/>
        </a:defRPr>
      </a:lvl1pPr>
      <a:lvl2pPr algn="ctr" defTabSz="2665413" rtl="0" fontAlgn="base">
        <a:spcBef>
          <a:spcPct val="0"/>
        </a:spcBef>
        <a:spcAft>
          <a:spcPct val="0"/>
        </a:spcAft>
        <a:defRPr sz="12800">
          <a:solidFill>
            <a:schemeClr val="tx2"/>
          </a:solidFill>
          <a:latin typeface="Arial" charset="0"/>
        </a:defRPr>
      </a:lvl2pPr>
      <a:lvl3pPr algn="ctr" defTabSz="2665413" rtl="0" fontAlgn="base">
        <a:spcBef>
          <a:spcPct val="0"/>
        </a:spcBef>
        <a:spcAft>
          <a:spcPct val="0"/>
        </a:spcAft>
        <a:defRPr sz="12800">
          <a:solidFill>
            <a:schemeClr val="tx2"/>
          </a:solidFill>
          <a:latin typeface="Arial" charset="0"/>
        </a:defRPr>
      </a:lvl3pPr>
      <a:lvl4pPr algn="ctr" defTabSz="2665413" rtl="0" fontAlgn="base">
        <a:spcBef>
          <a:spcPct val="0"/>
        </a:spcBef>
        <a:spcAft>
          <a:spcPct val="0"/>
        </a:spcAft>
        <a:defRPr sz="12800">
          <a:solidFill>
            <a:schemeClr val="tx2"/>
          </a:solidFill>
          <a:latin typeface="Arial" charset="0"/>
        </a:defRPr>
      </a:lvl4pPr>
      <a:lvl5pPr algn="ctr" defTabSz="2665413" rtl="0" fontAlgn="base">
        <a:spcBef>
          <a:spcPct val="0"/>
        </a:spcBef>
        <a:spcAft>
          <a:spcPct val="0"/>
        </a:spcAft>
        <a:defRPr sz="12800">
          <a:solidFill>
            <a:schemeClr val="tx2"/>
          </a:solidFill>
          <a:latin typeface="Arial" charset="0"/>
        </a:defRPr>
      </a:lvl5pPr>
      <a:lvl6pPr marL="457200" algn="ctr" defTabSz="2665413" rtl="0" fontAlgn="base">
        <a:spcBef>
          <a:spcPct val="0"/>
        </a:spcBef>
        <a:spcAft>
          <a:spcPct val="0"/>
        </a:spcAft>
        <a:defRPr sz="12800">
          <a:solidFill>
            <a:schemeClr val="tx2"/>
          </a:solidFill>
          <a:latin typeface="Arial" charset="0"/>
        </a:defRPr>
      </a:lvl6pPr>
      <a:lvl7pPr marL="914400" algn="ctr" defTabSz="2665413" rtl="0" fontAlgn="base">
        <a:spcBef>
          <a:spcPct val="0"/>
        </a:spcBef>
        <a:spcAft>
          <a:spcPct val="0"/>
        </a:spcAft>
        <a:defRPr sz="12800">
          <a:solidFill>
            <a:schemeClr val="tx2"/>
          </a:solidFill>
          <a:latin typeface="Arial" charset="0"/>
        </a:defRPr>
      </a:lvl7pPr>
      <a:lvl8pPr marL="1371600" algn="ctr" defTabSz="2665413" rtl="0" fontAlgn="base">
        <a:spcBef>
          <a:spcPct val="0"/>
        </a:spcBef>
        <a:spcAft>
          <a:spcPct val="0"/>
        </a:spcAft>
        <a:defRPr sz="12800">
          <a:solidFill>
            <a:schemeClr val="tx2"/>
          </a:solidFill>
          <a:latin typeface="Arial" charset="0"/>
        </a:defRPr>
      </a:lvl8pPr>
      <a:lvl9pPr marL="1828800" algn="ctr" defTabSz="2665413" rtl="0" fontAlgn="base">
        <a:spcBef>
          <a:spcPct val="0"/>
        </a:spcBef>
        <a:spcAft>
          <a:spcPct val="0"/>
        </a:spcAft>
        <a:defRPr sz="12800">
          <a:solidFill>
            <a:schemeClr val="tx2"/>
          </a:solidFill>
          <a:latin typeface="Arial" charset="0"/>
        </a:defRPr>
      </a:lvl9pPr>
    </p:titleStyle>
    <p:bodyStyle>
      <a:lvl1pPr marL="1000125" indent="-1000125" algn="l" defTabSz="2665413" rtl="0" fontAlgn="base">
        <a:spcBef>
          <a:spcPct val="20000"/>
        </a:spcBef>
        <a:spcAft>
          <a:spcPct val="0"/>
        </a:spcAft>
        <a:buChar char="•"/>
        <a:defRPr sz="9300">
          <a:solidFill>
            <a:schemeClr val="tx1"/>
          </a:solidFill>
          <a:latin typeface="+mn-lt"/>
          <a:ea typeface="+mn-ea"/>
          <a:cs typeface="+mn-cs"/>
        </a:defRPr>
      </a:lvl1pPr>
      <a:lvl2pPr marL="2165350" indent="-833438" algn="l" defTabSz="2665413" rtl="0" fontAlgn="base">
        <a:spcBef>
          <a:spcPct val="20000"/>
        </a:spcBef>
        <a:spcAft>
          <a:spcPct val="0"/>
        </a:spcAft>
        <a:buChar char="–"/>
        <a:defRPr sz="8100">
          <a:solidFill>
            <a:schemeClr val="tx1"/>
          </a:solidFill>
          <a:latin typeface="+mn-lt"/>
        </a:defRPr>
      </a:lvl2pPr>
      <a:lvl3pPr marL="3330575" indent="-665163" algn="l" defTabSz="2665413" rtl="0" fontAlgn="base">
        <a:spcBef>
          <a:spcPct val="20000"/>
        </a:spcBef>
        <a:spcAft>
          <a:spcPct val="0"/>
        </a:spcAft>
        <a:buChar char="•"/>
        <a:defRPr sz="7000">
          <a:solidFill>
            <a:schemeClr val="tx1"/>
          </a:solidFill>
          <a:latin typeface="+mn-lt"/>
        </a:defRPr>
      </a:lvl3pPr>
      <a:lvl4pPr marL="4662488" indent="-665163" algn="l" defTabSz="2665413" rtl="0" fontAlgn="base">
        <a:spcBef>
          <a:spcPct val="20000"/>
        </a:spcBef>
        <a:spcAft>
          <a:spcPct val="0"/>
        </a:spcAft>
        <a:buChar char="–"/>
        <a:defRPr sz="5800">
          <a:solidFill>
            <a:schemeClr val="tx1"/>
          </a:solidFill>
          <a:latin typeface="+mn-lt"/>
        </a:defRPr>
      </a:lvl4pPr>
      <a:lvl5pPr marL="5995988" indent="-666750" algn="l" defTabSz="2665413" rtl="0" fontAlgn="base">
        <a:spcBef>
          <a:spcPct val="20000"/>
        </a:spcBef>
        <a:spcAft>
          <a:spcPct val="0"/>
        </a:spcAft>
        <a:buChar char="»"/>
        <a:defRPr sz="5800">
          <a:solidFill>
            <a:schemeClr val="tx1"/>
          </a:solidFill>
          <a:latin typeface="+mn-lt"/>
        </a:defRPr>
      </a:lvl5pPr>
      <a:lvl6pPr marL="6453188" indent="-666750" algn="l" defTabSz="2665413" rtl="0" fontAlgn="base">
        <a:spcBef>
          <a:spcPct val="20000"/>
        </a:spcBef>
        <a:spcAft>
          <a:spcPct val="0"/>
        </a:spcAft>
        <a:buChar char="»"/>
        <a:defRPr sz="5800">
          <a:solidFill>
            <a:schemeClr val="tx1"/>
          </a:solidFill>
          <a:latin typeface="+mn-lt"/>
        </a:defRPr>
      </a:lvl6pPr>
      <a:lvl7pPr marL="6910388" indent="-666750" algn="l" defTabSz="2665413" rtl="0" fontAlgn="base">
        <a:spcBef>
          <a:spcPct val="20000"/>
        </a:spcBef>
        <a:spcAft>
          <a:spcPct val="0"/>
        </a:spcAft>
        <a:buChar char="»"/>
        <a:defRPr sz="5800">
          <a:solidFill>
            <a:schemeClr val="tx1"/>
          </a:solidFill>
          <a:latin typeface="+mn-lt"/>
        </a:defRPr>
      </a:lvl7pPr>
      <a:lvl8pPr marL="7367588" indent="-666750" algn="l" defTabSz="2665413" rtl="0" fontAlgn="base">
        <a:spcBef>
          <a:spcPct val="20000"/>
        </a:spcBef>
        <a:spcAft>
          <a:spcPct val="0"/>
        </a:spcAft>
        <a:buChar char="»"/>
        <a:defRPr sz="5800">
          <a:solidFill>
            <a:schemeClr val="tx1"/>
          </a:solidFill>
          <a:latin typeface="+mn-lt"/>
        </a:defRPr>
      </a:lvl8pPr>
      <a:lvl9pPr marL="7824788" indent="-666750" algn="l" defTabSz="2665413" rtl="0" fontAlgn="base">
        <a:spcBef>
          <a:spcPct val="20000"/>
        </a:spcBef>
        <a:spcAft>
          <a:spcPct val="0"/>
        </a:spcAft>
        <a:buChar char="»"/>
        <a:defRPr sz="5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chart" Target="../charts/chart4.xml"/><Relationship Id="rId26" Type="http://schemas.openxmlformats.org/officeDocument/2006/relationships/chart" Target="../charts/chart12.xml"/><Relationship Id="rId3" Type="http://schemas.openxmlformats.org/officeDocument/2006/relationships/image" Target="../media/image2.jpeg"/><Relationship Id="rId21" Type="http://schemas.openxmlformats.org/officeDocument/2006/relationships/chart" Target="../charts/chart7.xm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chart" Target="../charts/chart3.xml"/><Relationship Id="rId25" Type="http://schemas.openxmlformats.org/officeDocument/2006/relationships/chart" Target="../charts/chart11.xml"/><Relationship Id="rId2" Type="http://schemas.openxmlformats.org/officeDocument/2006/relationships/notesSlide" Target="../notesSlides/notesSlide1.xml"/><Relationship Id="rId16" Type="http://schemas.openxmlformats.org/officeDocument/2006/relationships/chart" Target="../charts/chart2.xml"/><Relationship Id="rId20"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chart" Target="../charts/chart10.xml"/><Relationship Id="rId5" Type="http://schemas.openxmlformats.org/officeDocument/2006/relationships/image" Target="../media/image4.jpeg"/><Relationship Id="rId15" Type="http://schemas.openxmlformats.org/officeDocument/2006/relationships/chart" Target="../charts/chart1.xml"/><Relationship Id="rId23" Type="http://schemas.openxmlformats.org/officeDocument/2006/relationships/chart" Target="../charts/chart9.xml"/><Relationship Id="rId28" Type="http://schemas.openxmlformats.org/officeDocument/2006/relationships/chart" Target="../charts/chart14.xml"/><Relationship Id="rId10" Type="http://schemas.openxmlformats.org/officeDocument/2006/relationships/image" Target="../media/image9.png"/><Relationship Id="rId19" Type="http://schemas.openxmlformats.org/officeDocument/2006/relationships/chart" Target="../charts/chart5.xml"/><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chart" Target="../charts/chart8.xml"/><Relationship Id="rId27"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78" name="AutoShape 30"/>
          <p:cNvSpPr>
            <a:spLocks noChangeArrowheads="1"/>
          </p:cNvSpPr>
          <p:nvPr/>
        </p:nvSpPr>
        <p:spPr bwMode="auto">
          <a:xfrm>
            <a:off x="30646688" y="3544888"/>
            <a:ext cx="9715500" cy="1515745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077" name="AutoShape 29"/>
          <p:cNvSpPr>
            <a:spLocks noChangeArrowheads="1"/>
          </p:cNvSpPr>
          <p:nvPr/>
        </p:nvSpPr>
        <p:spPr bwMode="auto">
          <a:xfrm>
            <a:off x="10600019" y="3544888"/>
            <a:ext cx="9715500" cy="1515745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079" name="AutoShape 31"/>
          <p:cNvSpPr>
            <a:spLocks noChangeArrowheads="1"/>
          </p:cNvSpPr>
          <p:nvPr/>
        </p:nvSpPr>
        <p:spPr bwMode="auto">
          <a:xfrm>
            <a:off x="20549176" y="3544888"/>
            <a:ext cx="9715500" cy="1515745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052" name="AutoShape 4"/>
          <p:cNvSpPr>
            <a:spLocks noChangeArrowheads="1"/>
          </p:cNvSpPr>
          <p:nvPr/>
        </p:nvSpPr>
        <p:spPr bwMode="auto">
          <a:xfrm>
            <a:off x="698420" y="3500692"/>
            <a:ext cx="9715500" cy="1515745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058" name="Text Box 10"/>
          <p:cNvSpPr txBox="1">
            <a:spLocks noChangeArrowheads="1"/>
          </p:cNvSpPr>
          <p:nvPr/>
        </p:nvSpPr>
        <p:spPr bwMode="auto">
          <a:xfrm>
            <a:off x="21074062" y="3825875"/>
            <a:ext cx="9215438" cy="610054"/>
          </a:xfrm>
          <a:prstGeom prst="rect">
            <a:avLst/>
          </a:prstGeom>
          <a:noFill/>
          <a:ln w="9525">
            <a:noFill/>
            <a:miter lim="800000"/>
            <a:headEnd/>
            <a:tailEnd/>
          </a:ln>
          <a:effectLst/>
        </p:spPr>
        <p:txBody>
          <a:bodyPr lIns="55513" tIns="27757" rIns="55513" bIns="27757">
            <a:spAutoFit/>
          </a:bodyPr>
          <a:lstStyle/>
          <a:p>
            <a:pPr defTabSz="2665413">
              <a:spcBef>
                <a:spcPct val="50000"/>
              </a:spcBef>
            </a:pPr>
            <a:r>
              <a:rPr lang="en-US" sz="3600" b="1" dirty="0" smtClean="0"/>
              <a:t>Math Attitudinal Survey</a:t>
            </a:r>
            <a:endParaRPr lang="en-US" sz="3600" b="1" dirty="0"/>
          </a:p>
        </p:txBody>
      </p:sp>
      <p:sp>
        <p:nvSpPr>
          <p:cNvPr id="2059" name="Text Box 11"/>
          <p:cNvSpPr txBox="1">
            <a:spLocks noChangeArrowheads="1"/>
          </p:cNvSpPr>
          <p:nvPr/>
        </p:nvSpPr>
        <p:spPr bwMode="auto">
          <a:xfrm>
            <a:off x="31146750" y="3797238"/>
            <a:ext cx="9215438" cy="610054"/>
          </a:xfrm>
          <a:prstGeom prst="rect">
            <a:avLst/>
          </a:prstGeom>
          <a:noFill/>
          <a:ln w="9525">
            <a:noFill/>
            <a:miter lim="800000"/>
            <a:headEnd/>
            <a:tailEnd/>
          </a:ln>
          <a:effectLst/>
        </p:spPr>
        <p:txBody>
          <a:bodyPr lIns="55513" tIns="27757" rIns="55513" bIns="27757">
            <a:spAutoFit/>
          </a:bodyPr>
          <a:lstStyle/>
          <a:p>
            <a:pPr defTabSz="2665413">
              <a:spcBef>
                <a:spcPct val="50000"/>
              </a:spcBef>
            </a:pPr>
            <a:r>
              <a:rPr lang="en-US" sz="3600" b="1" dirty="0" smtClean="0"/>
              <a:t>Assessment Results</a:t>
            </a:r>
            <a:endParaRPr lang="en-US" sz="3600" b="1" dirty="0"/>
          </a:p>
        </p:txBody>
      </p:sp>
      <p:sp>
        <p:nvSpPr>
          <p:cNvPr id="2061" name="AutoShape 13"/>
          <p:cNvSpPr>
            <a:spLocks noChangeArrowheads="1"/>
          </p:cNvSpPr>
          <p:nvPr/>
        </p:nvSpPr>
        <p:spPr bwMode="auto">
          <a:xfrm>
            <a:off x="846138" y="178420"/>
            <a:ext cx="39862125" cy="326645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55513" tIns="27757" rIns="55513" bIns="27757" anchor="ctr"/>
          <a:lstStyle/>
          <a:p>
            <a:pPr defTabSz="2665413"/>
            <a:endParaRPr lang="en-US">
              <a:solidFill>
                <a:schemeClr val="bg1"/>
              </a:solidFill>
            </a:endParaRPr>
          </a:p>
        </p:txBody>
      </p:sp>
      <p:sp>
        <p:nvSpPr>
          <p:cNvPr id="2062" name="Text Box 14"/>
          <p:cNvSpPr txBox="1">
            <a:spLocks noChangeArrowheads="1"/>
          </p:cNvSpPr>
          <p:nvPr/>
        </p:nvSpPr>
        <p:spPr bwMode="auto">
          <a:xfrm>
            <a:off x="2832758" y="571554"/>
            <a:ext cx="36196859" cy="2333603"/>
          </a:xfrm>
          <a:prstGeom prst="rect">
            <a:avLst/>
          </a:prstGeom>
          <a:noFill/>
          <a:ln w="9525">
            <a:noFill/>
            <a:miter lim="800000"/>
            <a:headEnd/>
            <a:tailEnd/>
          </a:ln>
          <a:effectLst/>
        </p:spPr>
        <p:txBody>
          <a:bodyPr wrap="square" lIns="55513" tIns="27757" rIns="55513" bIns="27757">
            <a:spAutoFit/>
          </a:bodyPr>
          <a:lstStyle/>
          <a:p>
            <a:pPr defTabSz="2665413">
              <a:spcBef>
                <a:spcPts val="0"/>
              </a:spcBef>
              <a:spcAft>
                <a:spcPts val="0"/>
              </a:spcAft>
            </a:pPr>
            <a:r>
              <a:rPr lang="en-US" sz="5400" b="1" dirty="0" smtClean="0"/>
              <a:t>The Math You Need When You Need It</a:t>
            </a:r>
          </a:p>
          <a:p>
            <a:pPr defTabSz="2665413">
              <a:spcBef>
                <a:spcPts val="0"/>
              </a:spcBef>
              <a:spcAft>
                <a:spcPts val="0"/>
              </a:spcAft>
            </a:pPr>
            <a:r>
              <a:rPr lang="en-US" sz="5400" b="1" dirty="0" smtClean="0"/>
              <a:t>Incorporating quantitative skills to improve student success in introductory geoscience laboratory courses</a:t>
            </a:r>
          </a:p>
          <a:p>
            <a:pPr defTabSz="2665413">
              <a:spcBef>
                <a:spcPts val="0"/>
              </a:spcBef>
              <a:spcAft>
                <a:spcPts val="0"/>
              </a:spcAft>
            </a:pPr>
            <a:r>
              <a:rPr lang="en-US" sz="4000" b="1" dirty="0" smtClean="0"/>
              <a:t>Jacquelyn Hams, Department of Earth Science,  Los Angeles Valley College, Valley Glen, CA 91401    hamsje@lavc.edu</a:t>
            </a:r>
            <a:endParaRPr lang="en-US" sz="4000" dirty="0"/>
          </a:p>
        </p:txBody>
      </p:sp>
      <p:sp>
        <p:nvSpPr>
          <p:cNvPr id="2067" name="Text Box 19"/>
          <p:cNvSpPr txBox="1">
            <a:spLocks noChangeArrowheads="1"/>
          </p:cNvSpPr>
          <p:nvPr/>
        </p:nvSpPr>
        <p:spPr bwMode="auto">
          <a:xfrm>
            <a:off x="11210796" y="14894970"/>
            <a:ext cx="4119790" cy="240722"/>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1200" b="1" i="1" dirty="0" smtClean="0"/>
              <a:t>Figure 1a.</a:t>
            </a:r>
            <a:endParaRPr lang="en-US" sz="1200" b="1" i="1" dirty="0"/>
          </a:p>
        </p:txBody>
      </p:sp>
      <p:sp>
        <p:nvSpPr>
          <p:cNvPr id="2084" name="Text Box 36"/>
          <p:cNvSpPr txBox="1">
            <a:spLocks noChangeArrowheads="1"/>
          </p:cNvSpPr>
          <p:nvPr/>
        </p:nvSpPr>
        <p:spPr bwMode="auto">
          <a:xfrm>
            <a:off x="767795" y="5131828"/>
            <a:ext cx="8834438" cy="470694"/>
          </a:xfrm>
          <a:prstGeom prst="rect">
            <a:avLst/>
          </a:prstGeom>
          <a:noFill/>
          <a:ln w="57150" cmpd="thinThick">
            <a:noFill/>
            <a:miter lim="800000"/>
            <a:headEnd/>
            <a:tailEnd/>
          </a:ln>
          <a:effectLst/>
        </p:spPr>
        <p:txBody>
          <a:bodyPr lIns="37136" tIns="18568" rIns="37136" bIns="18568">
            <a:spAutoFit/>
          </a:bodyPr>
          <a:lstStyle/>
          <a:p>
            <a:pPr algn="l" defTabSz="371475" eaLnBrk="0" hangingPunct="0">
              <a:lnSpc>
                <a:spcPct val="95000"/>
              </a:lnSpc>
            </a:pPr>
            <a:endParaRPr lang="en-US" sz="1700" b="1" dirty="0">
              <a:latin typeface="Times New Roman" pitchFamily="18" charset="0"/>
            </a:endParaRPr>
          </a:p>
          <a:p>
            <a:pPr algn="l" defTabSz="371475" eaLnBrk="0" hangingPunct="0"/>
            <a:endParaRPr lang="en-US" sz="1200" dirty="0">
              <a:latin typeface="Times New Roman" pitchFamily="18" charset="0"/>
            </a:endParaRPr>
          </a:p>
        </p:txBody>
      </p:sp>
      <p:sp>
        <p:nvSpPr>
          <p:cNvPr id="2090" name="Text Box 42"/>
          <p:cNvSpPr txBox="1">
            <a:spLocks noChangeArrowheads="1"/>
          </p:cNvSpPr>
          <p:nvPr/>
        </p:nvSpPr>
        <p:spPr bwMode="auto">
          <a:xfrm>
            <a:off x="785813" y="3822700"/>
            <a:ext cx="9215437" cy="610054"/>
          </a:xfrm>
          <a:prstGeom prst="rect">
            <a:avLst/>
          </a:prstGeom>
          <a:noFill/>
          <a:ln w="9525">
            <a:noFill/>
            <a:miter lim="800000"/>
            <a:headEnd/>
            <a:tailEnd/>
          </a:ln>
          <a:effectLst/>
        </p:spPr>
        <p:txBody>
          <a:bodyPr lIns="55513" tIns="27757" rIns="55513" bIns="27757">
            <a:spAutoFit/>
          </a:bodyPr>
          <a:lstStyle/>
          <a:p>
            <a:pPr defTabSz="2665413">
              <a:spcBef>
                <a:spcPct val="50000"/>
              </a:spcBef>
            </a:pPr>
            <a:r>
              <a:rPr lang="en-US" sz="3600" b="1" dirty="0"/>
              <a:t>Introduction</a:t>
            </a:r>
          </a:p>
        </p:txBody>
      </p:sp>
      <p:pic>
        <p:nvPicPr>
          <p:cNvPr id="1026" name="Picture 2" descr="C:\Users\Jackie\Documents\OceanSciences12\LAVC_Signature_D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143" y="571554"/>
            <a:ext cx="1677395" cy="1796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sf.gov/images/logos/nsf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3180" y="720372"/>
            <a:ext cx="1803311" cy="1814175"/>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42"/>
          <p:cNvSpPr txBox="1">
            <a:spLocks noChangeArrowheads="1"/>
          </p:cNvSpPr>
          <p:nvPr/>
        </p:nvSpPr>
        <p:spPr bwMode="auto">
          <a:xfrm>
            <a:off x="695397" y="7511691"/>
            <a:ext cx="9384837" cy="548499"/>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3200" b="1" dirty="0" smtClean="0"/>
              <a:t>Student Profile</a:t>
            </a:r>
            <a:endParaRPr lang="en-US" sz="3200" b="1" dirty="0"/>
          </a:p>
        </p:txBody>
      </p:sp>
      <p:sp>
        <p:nvSpPr>
          <p:cNvPr id="25" name="Text Box 43"/>
          <p:cNvSpPr txBox="1">
            <a:spLocks noChangeArrowheads="1"/>
          </p:cNvSpPr>
          <p:nvPr/>
        </p:nvSpPr>
        <p:spPr bwMode="auto">
          <a:xfrm>
            <a:off x="11100082" y="3822700"/>
            <a:ext cx="9215437" cy="610054"/>
          </a:xfrm>
          <a:prstGeom prst="rect">
            <a:avLst/>
          </a:prstGeom>
          <a:noFill/>
          <a:ln w="9525">
            <a:noFill/>
            <a:miter lim="800000"/>
            <a:headEnd/>
            <a:tailEnd/>
          </a:ln>
          <a:effectLst/>
        </p:spPr>
        <p:txBody>
          <a:bodyPr lIns="55513" tIns="27757" rIns="55513" bIns="27757">
            <a:spAutoFit/>
          </a:bodyPr>
          <a:lstStyle/>
          <a:p>
            <a:pPr defTabSz="2665413">
              <a:spcBef>
                <a:spcPct val="50000"/>
              </a:spcBef>
            </a:pPr>
            <a:r>
              <a:rPr lang="en-US" sz="3600" b="1" dirty="0" smtClean="0"/>
              <a:t>Classroom Implementation</a:t>
            </a:r>
            <a:endParaRPr lang="en-US" sz="3600" b="1" dirty="0"/>
          </a:p>
        </p:txBody>
      </p:sp>
      <p:sp>
        <p:nvSpPr>
          <p:cNvPr id="29" name="Text Box 9"/>
          <p:cNvSpPr txBox="1">
            <a:spLocks noChangeArrowheads="1"/>
          </p:cNvSpPr>
          <p:nvPr/>
        </p:nvSpPr>
        <p:spPr bwMode="auto">
          <a:xfrm>
            <a:off x="1136143" y="8096118"/>
            <a:ext cx="8838754" cy="1371801"/>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Los Angeles Valley College (LAVC) is one of the nine two-year colleges that comprise the Los Angeles Community College District. LAVC is located in the eastern San Fernando Valley, just north of downtown Los Angeles.  The college enrollment is approximately 18,500 students. Student profile statistics for the college and TMYN surveyed classes are presented below.</a:t>
            </a:r>
          </a:p>
        </p:txBody>
      </p:sp>
      <p:pic>
        <p:nvPicPr>
          <p:cNvPr id="1028" name="Picture 4" descr="C:\Users\Jackie\Documents\MathYNeed\Ethniciti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8181" y="10370273"/>
            <a:ext cx="4108669" cy="226982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Jackie\Documents\MathYNeed\PrimaryLangu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8181" y="13240381"/>
            <a:ext cx="4016833" cy="203903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36" name="Text Box 9"/>
          <p:cNvSpPr txBox="1">
            <a:spLocks noChangeArrowheads="1"/>
          </p:cNvSpPr>
          <p:nvPr/>
        </p:nvSpPr>
        <p:spPr bwMode="auto">
          <a:xfrm>
            <a:off x="11146404" y="4835245"/>
            <a:ext cx="8694626" cy="2950695"/>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TMYN modules were incorporated into LAVC classes as a pilot project in the summer 2010. The following modules are typically used for the Geology and Oceanography laboratory classes during the semester:</a:t>
            </a:r>
          </a:p>
          <a:p>
            <a:pPr algn="l" defTabSz="2665413" eaLnBrk="0" hangingPunct="0">
              <a:lnSpc>
                <a:spcPct val="95000"/>
              </a:lnSpc>
            </a:pPr>
            <a:endParaRPr lang="en-US" sz="1800" dirty="0" smtClean="0">
              <a:latin typeface="Arial" pitchFamily="34" charset="0"/>
              <a:cs typeface="Arial" pitchFamily="34" charset="0"/>
            </a:endParaRP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Unit Conversions</a:t>
            </a: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Hypsometric Curves</a:t>
            </a: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Density</a:t>
            </a: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Slopes</a:t>
            </a: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Best Fit Line</a:t>
            </a:r>
          </a:p>
          <a:p>
            <a:pPr marL="742950" lvl="1" indent="-285750" algn="l" defTabSz="2665413" eaLnBrk="0" hangingPunct="0">
              <a:lnSpc>
                <a:spcPct val="95000"/>
              </a:lnSpc>
              <a:buFont typeface="Arial" pitchFamily="34" charset="0"/>
              <a:buChar char="•"/>
            </a:pPr>
            <a:r>
              <a:rPr lang="en-US" sz="1800" dirty="0">
                <a:latin typeface="Arial" pitchFamily="34" charset="0"/>
                <a:cs typeface="Arial" pitchFamily="34" charset="0"/>
              </a:rPr>
              <a:t>Plotting Points</a:t>
            </a:r>
          </a:p>
          <a:p>
            <a:pPr algn="l" defTabSz="2665413" eaLnBrk="0" hangingPunct="0">
              <a:lnSpc>
                <a:spcPct val="95000"/>
              </a:lnSpc>
            </a:pPr>
            <a:endParaRPr lang="en-US" sz="1800" dirty="0" smtClean="0">
              <a:latin typeface="Arial" pitchFamily="34" charset="0"/>
              <a:cs typeface="Arial" pitchFamily="34" charset="0"/>
            </a:endParaRPr>
          </a:p>
        </p:txBody>
      </p:sp>
      <p:sp>
        <p:nvSpPr>
          <p:cNvPr id="32" name="Text Box 42"/>
          <p:cNvSpPr txBox="1">
            <a:spLocks noChangeArrowheads="1"/>
          </p:cNvSpPr>
          <p:nvPr/>
        </p:nvSpPr>
        <p:spPr bwMode="auto">
          <a:xfrm>
            <a:off x="1360806" y="12804641"/>
            <a:ext cx="3631581"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smtClean="0"/>
              <a:t>LAVC Primary Language</a:t>
            </a:r>
            <a:endParaRPr lang="en-US" sz="2000" b="1" dirty="0"/>
          </a:p>
        </p:txBody>
      </p:sp>
      <p:sp>
        <p:nvSpPr>
          <p:cNvPr id="33" name="Text Box 42"/>
          <p:cNvSpPr txBox="1">
            <a:spLocks noChangeArrowheads="1"/>
          </p:cNvSpPr>
          <p:nvPr/>
        </p:nvSpPr>
        <p:spPr bwMode="auto">
          <a:xfrm>
            <a:off x="975939" y="9888146"/>
            <a:ext cx="3631581"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smtClean="0"/>
              <a:t>LAVC Ethnicity</a:t>
            </a:r>
            <a:endParaRPr lang="en-US" sz="2000" b="1" dirty="0"/>
          </a:p>
        </p:txBody>
      </p:sp>
      <p:sp>
        <p:nvSpPr>
          <p:cNvPr id="34" name="Text Box 42"/>
          <p:cNvSpPr txBox="1">
            <a:spLocks noChangeArrowheads="1"/>
          </p:cNvSpPr>
          <p:nvPr/>
        </p:nvSpPr>
        <p:spPr bwMode="auto">
          <a:xfrm>
            <a:off x="5749563" y="9888146"/>
            <a:ext cx="4225334"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smtClean="0"/>
              <a:t>Math Attitudinal Survey Ethnicity</a:t>
            </a:r>
            <a:endParaRPr lang="en-US" sz="2000" b="1" dirty="0"/>
          </a:p>
        </p:txBody>
      </p:sp>
      <p:sp>
        <p:nvSpPr>
          <p:cNvPr id="35" name="Text Box 42"/>
          <p:cNvSpPr txBox="1">
            <a:spLocks noChangeArrowheads="1"/>
          </p:cNvSpPr>
          <p:nvPr/>
        </p:nvSpPr>
        <p:spPr bwMode="auto">
          <a:xfrm>
            <a:off x="5694965" y="15498116"/>
            <a:ext cx="4087200"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a:t>Math Attitudinal Survey </a:t>
            </a:r>
            <a:r>
              <a:rPr lang="en-US" sz="2000" b="1" dirty="0" smtClean="0"/>
              <a:t>Age</a:t>
            </a:r>
            <a:endParaRPr lang="en-US" sz="2000" b="1" dirty="0"/>
          </a:p>
        </p:txBody>
      </p:sp>
      <p:sp>
        <p:nvSpPr>
          <p:cNvPr id="37" name="Text Box 42"/>
          <p:cNvSpPr txBox="1">
            <a:spLocks noChangeArrowheads="1"/>
          </p:cNvSpPr>
          <p:nvPr/>
        </p:nvSpPr>
        <p:spPr bwMode="auto">
          <a:xfrm>
            <a:off x="5555520" y="12835534"/>
            <a:ext cx="4366090"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a:t>Math Attitudinal Survey </a:t>
            </a:r>
            <a:r>
              <a:rPr lang="en-US" sz="2000" b="1" dirty="0" smtClean="0"/>
              <a:t>Language</a:t>
            </a:r>
            <a:endParaRPr lang="en-US" sz="2000" b="1" dirty="0"/>
          </a:p>
        </p:txBody>
      </p:sp>
      <p:sp>
        <p:nvSpPr>
          <p:cNvPr id="38" name="Text Box 42"/>
          <p:cNvSpPr txBox="1">
            <a:spLocks noChangeArrowheads="1"/>
          </p:cNvSpPr>
          <p:nvPr/>
        </p:nvSpPr>
        <p:spPr bwMode="auto">
          <a:xfrm>
            <a:off x="1398585" y="15551883"/>
            <a:ext cx="3631581" cy="36383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000" b="1" dirty="0" smtClean="0"/>
              <a:t>LAVC Age</a:t>
            </a:r>
            <a:endParaRPr lang="en-US" sz="2000" b="1" dirty="0"/>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1560" y="10421969"/>
            <a:ext cx="3852040" cy="21082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C:\Users\Jackie\Documents\MathYNeed\Survey 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5916" y="15906027"/>
            <a:ext cx="4145694" cy="2187427"/>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42" name="Picture 5" descr="C:\Users\Jackie\Documents\MathYNeed\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806" y="15963030"/>
            <a:ext cx="3619326" cy="213042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43" name="Text Box 9"/>
          <p:cNvSpPr txBox="1">
            <a:spLocks noChangeArrowheads="1"/>
          </p:cNvSpPr>
          <p:nvPr/>
        </p:nvSpPr>
        <p:spPr bwMode="auto">
          <a:xfrm>
            <a:off x="1137444" y="4835245"/>
            <a:ext cx="8837453" cy="2161248"/>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“The Math You Need When You Need It” (TMYN) tutorial program is used at Los Angeles Valley College to provide supplemental instruction and give students the quantitative knowledge they need just before they use it in geoscience courses.  TMYN modules were incorporated into an introductory Oceanography lecture class </a:t>
            </a:r>
            <a:r>
              <a:rPr lang="en-US" sz="1800" dirty="0">
                <a:latin typeface="Arial" pitchFamily="34" charset="0"/>
                <a:cs typeface="Arial" pitchFamily="34" charset="0"/>
              </a:rPr>
              <a:t>as a pilot </a:t>
            </a:r>
            <a:r>
              <a:rPr lang="en-US" sz="1800" dirty="0" smtClean="0">
                <a:latin typeface="Arial" pitchFamily="34" charset="0"/>
                <a:cs typeface="Arial" pitchFamily="34" charset="0"/>
              </a:rPr>
              <a:t>study during summer 2010 and are currently used in the introductory Oceanography and Geology laboratory courses. This poster summarizes the implementation process, as well as results from the module assessments and a student attitudinal survey towards math.</a:t>
            </a:r>
          </a:p>
        </p:txBody>
      </p:sp>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9961" y="7785940"/>
            <a:ext cx="4166935" cy="314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descr="DSCN048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54123" y="7848998"/>
            <a:ext cx="4103348" cy="3077512"/>
          </a:xfrm>
          <a:prstGeom prst="rect">
            <a:avLst/>
          </a:prstGeom>
          <a:noFill/>
          <a:ln w="412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4" name="Text Box 9"/>
          <p:cNvSpPr txBox="1">
            <a:spLocks noChangeArrowheads="1"/>
          </p:cNvSpPr>
          <p:nvPr/>
        </p:nvSpPr>
        <p:spPr bwMode="auto">
          <a:xfrm>
            <a:off x="11146404" y="11750642"/>
            <a:ext cx="8859840" cy="2687546"/>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Figures 1a and 1b below are tables prepared from current Oceanography and Geology introductory laboratory syllabi and illustrate how topics from the laboratory courses correlate with the TMYN modules.</a:t>
            </a:r>
            <a:endParaRPr lang="en-US" sz="1800" dirty="0">
              <a:latin typeface="Arial" pitchFamily="34" charset="0"/>
              <a:cs typeface="Arial" pitchFamily="34" charset="0"/>
            </a:endParaRPr>
          </a:p>
          <a:p>
            <a:pPr algn="l" defTabSz="2665413" eaLnBrk="0" hangingPunct="0">
              <a:lnSpc>
                <a:spcPct val="95000"/>
              </a:lnSpc>
            </a:pPr>
            <a:endParaRPr lang="en-US" sz="1800" dirty="0" smtClean="0">
              <a:latin typeface="Arial" pitchFamily="34" charset="0"/>
              <a:cs typeface="Arial" pitchFamily="34" charset="0"/>
            </a:endParaRPr>
          </a:p>
          <a:p>
            <a:pPr algn="l" defTabSz="2665413" eaLnBrk="0" hangingPunct="0">
              <a:lnSpc>
                <a:spcPct val="95000"/>
              </a:lnSpc>
            </a:pPr>
            <a:endParaRPr lang="en-US" sz="1800" dirty="0">
              <a:latin typeface="Arial" pitchFamily="34" charset="0"/>
              <a:cs typeface="Arial" pitchFamily="34" charset="0"/>
            </a:endParaRPr>
          </a:p>
          <a:p>
            <a:pPr algn="l" defTabSz="2665413" eaLnBrk="0" hangingPunct="0">
              <a:lnSpc>
                <a:spcPct val="95000"/>
              </a:lnSpc>
            </a:pPr>
            <a:endParaRPr lang="en-US" sz="1800" dirty="0" smtClean="0">
              <a:latin typeface="Arial" pitchFamily="34" charset="0"/>
              <a:cs typeface="Arial" pitchFamily="34" charset="0"/>
            </a:endParaRPr>
          </a:p>
          <a:p>
            <a:pPr algn="l" defTabSz="2665413" eaLnBrk="0" hangingPunct="0">
              <a:lnSpc>
                <a:spcPct val="95000"/>
              </a:lnSpc>
            </a:pPr>
            <a:endParaRPr lang="en-US" sz="1800" dirty="0">
              <a:latin typeface="Arial" pitchFamily="34" charset="0"/>
              <a:cs typeface="Arial" pitchFamily="34" charset="0"/>
            </a:endParaRPr>
          </a:p>
          <a:p>
            <a:pPr algn="l" defTabSz="2665413" eaLnBrk="0" hangingPunct="0">
              <a:lnSpc>
                <a:spcPct val="95000"/>
              </a:lnSpc>
            </a:pPr>
            <a:endParaRPr lang="en-US" sz="1800" dirty="0" smtClean="0">
              <a:latin typeface="Arial" pitchFamily="34" charset="0"/>
              <a:cs typeface="Arial" pitchFamily="34" charset="0"/>
            </a:endParaRPr>
          </a:p>
          <a:p>
            <a:pPr algn="l" defTabSz="2665413" eaLnBrk="0" hangingPunct="0">
              <a:lnSpc>
                <a:spcPct val="95000"/>
              </a:lnSpc>
            </a:pPr>
            <a:endParaRPr lang="en-US" sz="1800" dirty="0">
              <a:latin typeface="Arial" pitchFamily="34" charset="0"/>
              <a:cs typeface="Arial" pitchFamily="34" charset="0"/>
            </a:endParaRPr>
          </a:p>
          <a:p>
            <a:pPr algn="l" defTabSz="2665413" eaLnBrk="0" hangingPunct="0">
              <a:lnSpc>
                <a:spcPct val="95000"/>
              </a:lnSpc>
            </a:pPr>
            <a:endParaRPr lang="en-US" sz="1800" dirty="0" smtClean="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37292855"/>
              </p:ext>
            </p:extLst>
          </p:nvPr>
        </p:nvGraphicFramePr>
        <p:xfrm>
          <a:off x="11187223" y="12730581"/>
          <a:ext cx="4166935" cy="2149248"/>
        </p:xfrm>
        <a:graphic>
          <a:graphicData uri="http://schemas.openxmlformats.org/drawingml/2006/table">
            <a:tbl>
              <a:tblPr firstRow="1" firstCol="1" bandRow="1"/>
              <a:tblGrid>
                <a:gridCol w="2217885"/>
                <a:gridCol w="1949050"/>
              </a:tblGrid>
              <a:tr h="238806">
                <a:tc>
                  <a:txBody>
                    <a:bodyPr/>
                    <a:lstStyle/>
                    <a:p>
                      <a:pPr marL="0" marR="0">
                        <a:lnSpc>
                          <a:spcPct val="115000"/>
                        </a:lnSpc>
                        <a:spcBef>
                          <a:spcPts val="0"/>
                        </a:spcBef>
                        <a:spcAft>
                          <a:spcPts val="0"/>
                        </a:spcAft>
                      </a:pPr>
                      <a:r>
                        <a:rPr lang="en-US" sz="1100" b="1" dirty="0">
                          <a:effectLst/>
                          <a:latin typeface="Calibri"/>
                          <a:ea typeface="Calibri"/>
                          <a:cs typeface="Times New Roman"/>
                        </a:rPr>
                        <a:t>Geology Laboratory topic</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r>
                        <a:rPr lang="en-US" sz="1100" b="1" dirty="0">
                          <a:effectLst/>
                          <a:latin typeface="Calibri"/>
                          <a:ea typeface="Calibri"/>
                          <a:cs typeface="Times New Roman"/>
                        </a:rPr>
                        <a:t>TMYN Module/s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477610">
                <a:tc>
                  <a:txBody>
                    <a:bodyPr/>
                    <a:lstStyle/>
                    <a:p>
                      <a:pPr marL="0" marR="0">
                        <a:lnSpc>
                          <a:spcPct val="115000"/>
                        </a:lnSpc>
                        <a:spcBef>
                          <a:spcPts val="0"/>
                        </a:spcBef>
                        <a:spcAft>
                          <a:spcPts val="0"/>
                        </a:spcAft>
                      </a:pPr>
                      <a:r>
                        <a:rPr lang="en-US" sz="1100">
                          <a:effectLst/>
                          <a:latin typeface="Calibri"/>
                          <a:ea typeface="Calibri"/>
                          <a:cs typeface="Times New Roman"/>
                        </a:rPr>
                        <a:t>Course 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TMYN Orientation </a:t>
                      </a:r>
                    </a:p>
                    <a:p>
                      <a:pPr marL="0" marR="0">
                        <a:lnSpc>
                          <a:spcPct val="115000"/>
                        </a:lnSpc>
                        <a:spcBef>
                          <a:spcPts val="0"/>
                        </a:spcBef>
                        <a:spcAft>
                          <a:spcPts val="0"/>
                        </a:spcAft>
                      </a:pPr>
                      <a:r>
                        <a:rPr lang="en-US" sz="1100" dirty="0">
                          <a:effectLst/>
                          <a:latin typeface="Calibri"/>
                          <a:ea typeface="Calibri"/>
                          <a:cs typeface="Times New Roman"/>
                        </a:rPr>
                        <a:t>TMYN Pre-test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6">
                <a:tc>
                  <a:txBody>
                    <a:bodyPr/>
                    <a:lstStyle/>
                    <a:p>
                      <a:pPr marL="0" marR="0">
                        <a:lnSpc>
                          <a:spcPct val="115000"/>
                        </a:lnSpc>
                        <a:spcBef>
                          <a:spcPts val="0"/>
                        </a:spcBef>
                        <a:spcAft>
                          <a:spcPts val="0"/>
                        </a:spcAft>
                      </a:pPr>
                      <a:r>
                        <a:rPr lang="en-US" sz="1100">
                          <a:effectLst/>
                          <a:latin typeface="Calibri"/>
                          <a:ea typeface="Calibri"/>
                          <a:cs typeface="Times New Roman"/>
                        </a:rPr>
                        <a:t>Topographic Maps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Slopes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10">
                <a:tc>
                  <a:txBody>
                    <a:bodyPr/>
                    <a:lstStyle/>
                    <a:p>
                      <a:pPr marL="0" marR="0">
                        <a:lnSpc>
                          <a:spcPct val="115000"/>
                        </a:lnSpc>
                        <a:spcBef>
                          <a:spcPts val="0"/>
                        </a:spcBef>
                        <a:spcAft>
                          <a:spcPts val="0"/>
                        </a:spcAft>
                      </a:pPr>
                      <a:r>
                        <a:rPr lang="en-US" sz="1100">
                          <a:effectLst/>
                          <a:latin typeface="Calibri"/>
                          <a:ea typeface="Calibri"/>
                          <a:cs typeface="Times New Roman"/>
                        </a:rPr>
                        <a:t>Plate Tectonics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Unit </a:t>
                      </a:r>
                      <a:r>
                        <a:rPr lang="en-US" sz="1100" dirty="0" smtClean="0">
                          <a:effectLst/>
                          <a:latin typeface="Calibri"/>
                          <a:ea typeface="Calibri"/>
                          <a:cs typeface="Times New Roman"/>
                        </a:rPr>
                        <a:t>Conversions      </a:t>
                      </a:r>
                      <a:r>
                        <a:rPr lang="en-US" sz="1100" dirty="0">
                          <a:effectLst/>
                          <a:latin typeface="Calibri"/>
                          <a:ea typeface="Calibri"/>
                          <a:cs typeface="Times New Roman"/>
                        </a:rPr>
                        <a:t>Rearranging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10">
                <a:tc>
                  <a:txBody>
                    <a:bodyPr/>
                    <a:lstStyle/>
                    <a:p>
                      <a:pPr marL="0" marR="0">
                        <a:lnSpc>
                          <a:spcPct val="115000"/>
                        </a:lnSpc>
                        <a:spcBef>
                          <a:spcPts val="0"/>
                        </a:spcBef>
                        <a:spcAft>
                          <a:spcPts val="0"/>
                        </a:spcAft>
                      </a:pPr>
                      <a:r>
                        <a:rPr lang="en-US" sz="1100" dirty="0">
                          <a:effectLst/>
                          <a:latin typeface="Calibri"/>
                          <a:ea typeface="Calibri"/>
                          <a:cs typeface="Times New Roman"/>
                        </a:rPr>
                        <a:t>Earthquakes and Seismology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Plotting Points</a:t>
                      </a:r>
                    </a:p>
                    <a:p>
                      <a:pPr marL="0" marR="0">
                        <a:lnSpc>
                          <a:spcPct val="115000"/>
                        </a:lnSpc>
                        <a:spcBef>
                          <a:spcPts val="0"/>
                        </a:spcBef>
                        <a:spcAft>
                          <a:spcPts val="0"/>
                        </a:spcAft>
                      </a:pPr>
                      <a:r>
                        <a:rPr lang="en-US" sz="1100">
                          <a:effectLst/>
                          <a:latin typeface="Calibri"/>
                          <a:ea typeface="Calibri"/>
                          <a:cs typeface="Times New Roman"/>
                        </a:rPr>
                        <a:t>Best Fit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6">
                <a:tc>
                  <a:txBody>
                    <a:bodyPr/>
                    <a:lstStyle/>
                    <a:p>
                      <a:pPr marL="0" marR="0">
                        <a:lnSpc>
                          <a:spcPct val="115000"/>
                        </a:lnSpc>
                        <a:spcBef>
                          <a:spcPts val="0"/>
                        </a:spcBef>
                        <a:spcAft>
                          <a:spcPts val="0"/>
                        </a:spcAft>
                      </a:pPr>
                      <a:r>
                        <a:rPr lang="en-US" sz="1100">
                          <a:effectLst/>
                          <a:latin typeface="Calibri"/>
                          <a:ea typeface="Calibri"/>
                          <a:cs typeface="Times New Roman"/>
                        </a:rPr>
                        <a:t>Minerals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Density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66998850"/>
              </p:ext>
            </p:extLst>
          </p:nvPr>
        </p:nvGraphicFramePr>
        <p:xfrm>
          <a:off x="15927952" y="12742548"/>
          <a:ext cx="3921298" cy="2138956"/>
        </p:xfrm>
        <a:graphic>
          <a:graphicData uri="http://schemas.openxmlformats.org/drawingml/2006/table">
            <a:tbl>
              <a:tblPr firstRow="1" firstCol="1" bandRow="1"/>
              <a:tblGrid>
                <a:gridCol w="2224227"/>
                <a:gridCol w="1697071"/>
              </a:tblGrid>
              <a:tr h="192562">
                <a:tc>
                  <a:txBody>
                    <a:bodyPr/>
                    <a:lstStyle/>
                    <a:p>
                      <a:pPr marL="0" marR="0">
                        <a:lnSpc>
                          <a:spcPct val="115000"/>
                        </a:lnSpc>
                        <a:spcBef>
                          <a:spcPts val="0"/>
                        </a:spcBef>
                        <a:spcAft>
                          <a:spcPts val="0"/>
                        </a:spcAft>
                      </a:pPr>
                      <a:r>
                        <a:rPr lang="en-US" sz="1100" b="1" dirty="0">
                          <a:effectLst/>
                          <a:latin typeface="Calibri"/>
                          <a:ea typeface="Calibri"/>
                          <a:cs typeface="Times New Roman"/>
                        </a:rPr>
                        <a:t>Oceanography Laboratory topic</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r>
                        <a:rPr lang="en-US" sz="1100" b="1" dirty="0">
                          <a:effectLst/>
                          <a:latin typeface="Calibri"/>
                          <a:ea typeface="Calibri"/>
                          <a:cs typeface="Times New Roman"/>
                        </a:rPr>
                        <a:t>TMYN Module/s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583851">
                <a:tc>
                  <a:txBody>
                    <a:bodyPr/>
                    <a:lstStyle/>
                    <a:p>
                      <a:pPr marL="0" marR="0">
                        <a:lnSpc>
                          <a:spcPct val="115000"/>
                        </a:lnSpc>
                        <a:spcBef>
                          <a:spcPts val="0"/>
                        </a:spcBef>
                        <a:spcAft>
                          <a:spcPts val="0"/>
                        </a:spcAft>
                      </a:pPr>
                      <a:r>
                        <a:rPr lang="en-US" sz="1100" dirty="0">
                          <a:effectLst/>
                          <a:latin typeface="Calibri"/>
                          <a:ea typeface="Calibri"/>
                          <a:cs typeface="Times New Roman"/>
                        </a:rPr>
                        <a:t>Course 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TMYN Orientation </a:t>
                      </a:r>
                    </a:p>
                    <a:p>
                      <a:pPr marL="0" marR="0">
                        <a:lnSpc>
                          <a:spcPct val="115000"/>
                        </a:lnSpc>
                        <a:spcBef>
                          <a:spcPts val="0"/>
                        </a:spcBef>
                        <a:spcAft>
                          <a:spcPts val="0"/>
                        </a:spcAft>
                      </a:pPr>
                      <a:r>
                        <a:rPr lang="en-US" sz="1100" dirty="0">
                          <a:effectLst/>
                          <a:latin typeface="Calibri"/>
                          <a:ea typeface="Calibri"/>
                          <a:cs typeface="Times New Roman"/>
                        </a:rPr>
                        <a:t>TMYN Pre-test</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851">
                <a:tc>
                  <a:txBody>
                    <a:bodyPr/>
                    <a:lstStyle/>
                    <a:p>
                      <a:pPr marL="0" marR="0">
                        <a:lnSpc>
                          <a:spcPct val="115000"/>
                        </a:lnSpc>
                        <a:spcBef>
                          <a:spcPts val="0"/>
                        </a:spcBef>
                        <a:spcAft>
                          <a:spcPts val="0"/>
                        </a:spcAft>
                      </a:pPr>
                      <a:r>
                        <a:rPr lang="en-US" sz="1100" dirty="0">
                          <a:effectLst/>
                          <a:latin typeface="Calibri"/>
                          <a:ea typeface="Calibri"/>
                          <a:cs typeface="Times New Roman"/>
                        </a:rPr>
                        <a:t>Bathymetry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Hypsometric Curves</a:t>
                      </a:r>
                    </a:p>
                    <a:p>
                      <a:pPr marL="0" marR="0">
                        <a:lnSpc>
                          <a:spcPct val="115000"/>
                        </a:lnSpc>
                        <a:spcBef>
                          <a:spcPts val="0"/>
                        </a:spcBef>
                        <a:spcAft>
                          <a:spcPts val="0"/>
                        </a:spcAft>
                      </a:pPr>
                      <a:r>
                        <a:rPr lang="en-US" sz="1100">
                          <a:effectLst/>
                          <a:latin typeface="Calibri"/>
                          <a:ea typeface="Calibri"/>
                          <a:cs typeface="Times New Roman"/>
                        </a:rPr>
                        <a:t>Plotting Points</a:t>
                      </a:r>
                    </a:p>
                    <a:p>
                      <a:pPr marL="0" marR="0">
                        <a:lnSpc>
                          <a:spcPct val="115000"/>
                        </a:lnSpc>
                        <a:spcBef>
                          <a:spcPts val="0"/>
                        </a:spcBef>
                        <a:spcAft>
                          <a:spcPts val="0"/>
                        </a:spcAft>
                      </a:pPr>
                      <a:r>
                        <a:rPr lang="en-US" sz="1100">
                          <a:effectLst/>
                          <a:latin typeface="Calibri"/>
                          <a:ea typeface="Calibri"/>
                          <a:cs typeface="Times New Roman"/>
                        </a:rPr>
                        <a:t>Best Fit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34">
                <a:tc>
                  <a:txBody>
                    <a:bodyPr/>
                    <a:lstStyle/>
                    <a:p>
                      <a:pPr marL="0" marR="0">
                        <a:lnSpc>
                          <a:spcPct val="115000"/>
                        </a:lnSpc>
                        <a:spcBef>
                          <a:spcPts val="0"/>
                        </a:spcBef>
                        <a:spcAft>
                          <a:spcPts val="0"/>
                        </a:spcAft>
                      </a:pPr>
                      <a:r>
                        <a:rPr lang="en-US" sz="1100">
                          <a:effectLst/>
                          <a:latin typeface="Calibri"/>
                          <a:ea typeface="Calibri"/>
                          <a:cs typeface="Times New Roman"/>
                        </a:rPr>
                        <a:t>Properties of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Density</a:t>
                      </a:r>
                    </a:p>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34">
                <a:tc>
                  <a:txBody>
                    <a:bodyPr/>
                    <a:lstStyle/>
                    <a:p>
                      <a:pPr marL="0" marR="0">
                        <a:lnSpc>
                          <a:spcPct val="115000"/>
                        </a:lnSpc>
                        <a:spcBef>
                          <a:spcPts val="0"/>
                        </a:spcBef>
                        <a:spcAft>
                          <a:spcPts val="0"/>
                        </a:spcAft>
                      </a:pPr>
                      <a:r>
                        <a:rPr lang="en-US" sz="1100" dirty="0">
                          <a:effectLst/>
                          <a:latin typeface="Calibri"/>
                          <a:ea typeface="Calibri"/>
                          <a:cs typeface="Times New Roman"/>
                        </a:rPr>
                        <a:t>Plate Tectonics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Unit Conversions</a:t>
                      </a:r>
                    </a:p>
                    <a:p>
                      <a:pPr marL="0" marR="0">
                        <a:lnSpc>
                          <a:spcPct val="115000"/>
                        </a:lnSpc>
                        <a:spcBef>
                          <a:spcPts val="0"/>
                        </a:spcBef>
                        <a:spcAft>
                          <a:spcPts val="0"/>
                        </a:spcAft>
                      </a:pPr>
                      <a:r>
                        <a:rPr lang="en-US" sz="1100" dirty="0">
                          <a:effectLst/>
                          <a:latin typeface="Calibri"/>
                          <a:ea typeface="Calibri"/>
                          <a:cs typeface="Times New Roman"/>
                        </a:rPr>
                        <a:t>Rearranging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Picture 3" descr="C:\Users\Jackie\Documents\MathYNeed\ScreenHunter_01 Oct. 13 20.2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29959" y="15301913"/>
            <a:ext cx="4363757" cy="2876241"/>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sp>
        <p:nvSpPr>
          <p:cNvPr id="54" name="Text Box 9"/>
          <p:cNvSpPr txBox="1">
            <a:spLocks noChangeArrowheads="1"/>
          </p:cNvSpPr>
          <p:nvPr/>
        </p:nvSpPr>
        <p:spPr bwMode="auto">
          <a:xfrm>
            <a:off x="16066412" y="15733800"/>
            <a:ext cx="3697922" cy="2424397"/>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Figure 1c. (left) is a screenshot of the gradebook feature in TMYN tutorial program. Instructors can select questions to be assessed, assign point values, and view the total points. Grade information can also be downloaded into excel format and exported into other grading programs if needed.</a:t>
            </a:r>
          </a:p>
        </p:txBody>
      </p:sp>
      <p:sp>
        <p:nvSpPr>
          <p:cNvPr id="55" name="Text Box 19"/>
          <p:cNvSpPr txBox="1">
            <a:spLocks noChangeArrowheads="1"/>
          </p:cNvSpPr>
          <p:nvPr/>
        </p:nvSpPr>
        <p:spPr bwMode="auto">
          <a:xfrm>
            <a:off x="11138183" y="11062469"/>
            <a:ext cx="8711067" cy="548499"/>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1600" b="1" i="1" dirty="0" smtClean="0"/>
              <a:t>Students complete TMYN  modules in the computer lab before completing the class laboratory exercise for that class session. </a:t>
            </a:r>
            <a:endParaRPr lang="en-US" sz="1600" b="1" i="1" dirty="0"/>
          </a:p>
        </p:txBody>
      </p:sp>
      <p:sp>
        <p:nvSpPr>
          <p:cNvPr id="56" name="Text Box 19"/>
          <p:cNvSpPr txBox="1">
            <a:spLocks noChangeArrowheads="1"/>
          </p:cNvSpPr>
          <p:nvPr/>
        </p:nvSpPr>
        <p:spPr bwMode="auto">
          <a:xfrm>
            <a:off x="15956835" y="14875920"/>
            <a:ext cx="3917077" cy="240722"/>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1200" b="1" i="1" dirty="0" smtClean="0"/>
              <a:t>Figure 1b.</a:t>
            </a:r>
            <a:endParaRPr lang="en-US" sz="1200" b="1" i="1" dirty="0"/>
          </a:p>
        </p:txBody>
      </p:sp>
      <p:sp>
        <p:nvSpPr>
          <p:cNvPr id="57" name="Text Box 19"/>
          <p:cNvSpPr txBox="1">
            <a:spLocks noChangeArrowheads="1"/>
          </p:cNvSpPr>
          <p:nvPr/>
        </p:nvSpPr>
        <p:spPr bwMode="auto">
          <a:xfrm>
            <a:off x="11210796" y="18272379"/>
            <a:ext cx="4119790" cy="240722"/>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1200" b="1" i="1" dirty="0" smtClean="0"/>
              <a:t>Figure 1c.</a:t>
            </a:r>
            <a:endParaRPr lang="en-US" sz="1200" b="1" i="1" dirty="0"/>
          </a:p>
        </p:txBody>
      </p:sp>
      <p:pic>
        <p:nvPicPr>
          <p:cNvPr id="11" name="Picture 4" descr="C:\Users\Jackie\Desktop\ScreenHunter_01 Oct. 13 22.1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7197" t="48382" b="-1"/>
          <a:stretch/>
        </p:blipFill>
        <p:spPr bwMode="auto">
          <a:xfrm>
            <a:off x="14321068" y="5842549"/>
            <a:ext cx="2510512" cy="1669142"/>
          </a:xfrm>
          <a:prstGeom prst="rect">
            <a:avLst/>
          </a:prstGeom>
          <a:noFill/>
          <a:ln w="9525" cmpd="sng">
            <a:solidFill>
              <a:schemeClr val="tx1"/>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bwMode="auto">
          <a:xfrm>
            <a:off x="14706600" y="8220940"/>
            <a:ext cx="528637" cy="180975"/>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a:off x="16066412" y="5844994"/>
            <a:ext cx="331489" cy="516205"/>
          </a:xfrm>
          <a:prstGeom prst="straightConnector1">
            <a:avLst/>
          </a:prstGeom>
          <a:solidFill>
            <a:schemeClr val="bg1"/>
          </a:solidFill>
          <a:ln w="38100" cap="flat" cmpd="sng" algn="ctr">
            <a:solidFill>
              <a:schemeClr val="tx1"/>
            </a:solidFill>
            <a:prstDash val="solid"/>
            <a:round/>
            <a:headEnd type="none" w="med" len="med"/>
            <a:tailEnd type="arrow"/>
          </a:ln>
          <a:effectLst/>
        </p:spPr>
      </p:cxnSp>
      <p:sp>
        <p:nvSpPr>
          <p:cNvPr id="66" name="Text Box 9"/>
          <p:cNvSpPr txBox="1">
            <a:spLocks noChangeArrowheads="1"/>
          </p:cNvSpPr>
          <p:nvPr/>
        </p:nvSpPr>
        <p:spPr bwMode="auto">
          <a:xfrm>
            <a:off x="17079278" y="5923070"/>
            <a:ext cx="2685056" cy="1371801"/>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Students complete practice problems and quizzes for each module  before taking  the final assessments. </a:t>
            </a:r>
          </a:p>
        </p:txBody>
      </p:sp>
      <p:pic>
        <p:nvPicPr>
          <p:cNvPr id="4" name="Picture 2" descr="C:\Users\Jackie\Documents\MathYNeed\Survey Primary Languag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65906" y="13286644"/>
            <a:ext cx="3787693" cy="198551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58" name="Text Box 9"/>
          <p:cNvSpPr txBox="1">
            <a:spLocks noChangeArrowheads="1"/>
          </p:cNvSpPr>
          <p:nvPr/>
        </p:nvSpPr>
        <p:spPr bwMode="auto">
          <a:xfrm>
            <a:off x="36385500" y="9889765"/>
            <a:ext cx="2838450" cy="874742"/>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400" dirty="0" smtClean="0">
                <a:latin typeface="Arial" pitchFamily="34" charset="0"/>
                <a:cs typeface="Arial" pitchFamily="34" charset="0"/>
              </a:rPr>
              <a:t>The graph on the left shows the assessment results of the six modules incorporated into the summer 2010 pilot study. </a:t>
            </a:r>
            <a:endParaRPr lang="en-US" sz="1400" dirty="0">
              <a:latin typeface="Arial" pitchFamily="34" charset="0"/>
              <a:cs typeface="Arial" pitchFamily="34" charset="0"/>
            </a:endParaRPr>
          </a:p>
        </p:txBody>
      </p:sp>
      <p:graphicFrame>
        <p:nvGraphicFramePr>
          <p:cNvPr id="71" name="Chart 70"/>
          <p:cNvGraphicFramePr>
            <a:graphicFrameLocks/>
          </p:cNvGraphicFramePr>
          <p:nvPr>
            <p:extLst>
              <p:ext uri="{D42A27DB-BD31-4B8C-83A1-F6EECF244321}">
                <p14:modId xmlns:p14="http://schemas.microsoft.com/office/powerpoint/2010/main" val="2386433758"/>
              </p:ext>
            </p:extLst>
          </p:nvPr>
        </p:nvGraphicFramePr>
        <p:xfrm>
          <a:off x="20777200" y="6608970"/>
          <a:ext cx="4418726" cy="303032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2" name="Chart 71"/>
          <p:cNvGraphicFramePr>
            <a:graphicFrameLocks/>
          </p:cNvGraphicFramePr>
          <p:nvPr>
            <p:extLst>
              <p:ext uri="{D42A27DB-BD31-4B8C-83A1-F6EECF244321}">
                <p14:modId xmlns:p14="http://schemas.microsoft.com/office/powerpoint/2010/main" val="2397834915"/>
              </p:ext>
            </p:extLst>
          </p:nvPr>
        </p:nvGraphicFramePr>
        <p:xfrm>
          <a:off x="25431750" y="9888146"/>
          <a:ext cx="4479765" cy="264208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4" name="Chart 73"/>
          <p:cNvGraphicFramePr>
            <a:graphicFrameLocks/>
          </p:cNvGraphicFramePr>
          <p:nvPr>
            <p:extLst>
              <p:ext uri="{D42A27DB-BD31-4B8C-83A1-F6EECF244321}">
                <p14:modId xmlns:p14="http://schemas.microsoft.com/office/powerpoint/2010/main" val="1596155655"/>
              </p:ext>
            </p:extLst>
          </p:nvPr>
        </p:nvGraphicFramePr>
        <p:xfrm>
          <a:off x="25431750" y="12715875"/>
          <a:ext cx="4383232" cy="255628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6" name="Chart 75"/>
          <p:cNvGraphicFramePr>
            <a:graphicFrameLocks/>
          </p:cNvGraphicFramePr>
          <p:nvPr>
            <p:extLst>
              <p:ext uri="{D42A27DB-BD31-4B8C-83A1-F6EECF244321}">
                <p14:modId xmlns:p14="http://schemas.microsoft.com/office/powerpoint/2010/main" val="2143265188"/>
              </p:ext>
            </p:extLst>
          </p:nvPr>
        </p:nvGraphicFramePr>
        <p:xfrm>
          <a:off x="20777200" y="9791699"/>
          <a:ext cx="4435475" cy="271299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7" name="Chart 76"/>
          <p:cNvGraphicFramePr>
            <a:graphicFrameLocks/>
          </p:cNvGraphicFramePr>
          <p:nvPr>
            <p:extLst>
              <p:ext uri="{D42A27DB-BD31-4B8C-83A1-F6EECF244321}">
                <p14:modId xmlns:p14="http://schemas.microsoft.com/office/powerpoint/2010/main" val="259259003"/>
              </p:ext>
            </p:extLst>
          </p:nvPr>
        </p:nvGraphicFramePr>
        <p:xfrm>
          <a:off x="20777201" y="12640097"/>
          <a:ext cx="4425950" cy="2661815"/>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80" name="Chart 79"/>
          <p:cNvGraphicFramePr>
            <a:graphicFrameLocks/>
          </p:cNvGraphicFramePr>
          <p:nvPr>
            <p:extLst>
              <p:ext uri="{D42A27DB-BD31-4B8C-83A1-F6EECF244321}">
                <p14:modId xmlns:p14="http://schemas.microsoft.com/office/powerpoint/2010/main" val="3314822305"/>
              </p:ext>
            </p:extLst>
          </p:nvPr>
        </p:nvGraphicFramePr>
        <p:xfrm>
          <a:off x="25374600" y="6608970"/>
          <a:ext cx="4662053" cy="304938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4" name="Chart 63"/>
          <p:cNvGraphicFramePr>
            <a:graphicFrameLocks/>
          </p:cNvGraphicFramePr>
          <p:nvPr>
            <p:extLst>
              <p:ext uri="{D42A27DB-BD31-4B8C-83A1-F6EECF244321}">
                <p14:modId xmlns:p14="http://schemas.microsoft.com/office/powerpoint/2010/main" val="311387056"/>
              </p:ext>
            </p:extLst>
          </p:nvPr>
        </p:nvGraphicFramePr>
        <p:xfrm>
          <a:off x="31146746" y="9387754"/>
          <a:ext cx="4991104" cy="2547071"/>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70" name="Chart 69"/>
          <p:cNvGraphicFramePr>
            <a:graphicFrameLocks/>
          </p:cNvGraphicFramePr>
          <p:nvPr>
            <p:extLst>
              <p:ext uri="{D42A27DB-BD31-4B8C-83A1-F6EECF244321}">
                <p14:modId xmlns:p14="http://schemas.microsoft.com/office/powerpoint/2010/main" val="3832347640"/>
              </p:ext>
            </p:extLst>
          </p:nvPr>
        </p:nvGraphicFramePr>
        <p:xfrm>
          <a:off x="31146749" y="13240381"/>
          <a:ext cx="2990850" cy="1920347"/>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5" name="Chart 74"/>
          <p:cNvGraphicFramePr>
            <a:graphicFrameLocks/>
          </p:cNvGraphicFramePr>
          <p:nvPr>
            <p:extLst>
              <p:ext uri="{D42A27DB-BD31-4B8C-83A1-F6EECF244321}">
                <p14:modId xmlns:p14="http://schemas.microsoft.com/office/powerpoint/2010/main" val="3938530576"/>
              </p:ext>
            </p:extLst>
          </p:nvPr>
        </p:nvGraphicFramePr>
        <p:xfrm>
          <a:off x="37194533" y="13199367"/>
          <a:ext cx="2505667" cy="1940256"/>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78" name="Chart 77"/>
          <p:cNvGraphicFramePr>
            <a:graphicFrameLocks/>
          </p:cNvGraphicFramePr>
          <p:nvPr>
            <p:extLst>
              <p:ext uri="{D42A27DB-BD31-4B8C-83A1-F6EECF244321}">
                <p14:modId xmlns:p14="http://schemas.microsoft.com/office/powerpoint/2010/main" val="3653944922"/>
              </p:ext>
            </p:extLst>
          </p:nvPr>
        </p:nvGraphicFramePr>
        <p:xfrm>
          <a:off x="31146750" y="15420975"/>
          <a:ext cx="3924300" cy="2613791"/>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60" name="Chart 59"/>
          <p:cNvGraphicFramePr>
            <a:graphicFrameLocks/>
          </p:cNvGraphicFramePr>
          <p:nvPr>
            <p:extLst>
              <p:ext uri="{D42A27DB-BD31-4B8C-83A1-F6EECF244321}">
                <p14:modId xmlns:p14="http://schemas.microsoft.com/office/powerpoint/2010/main" val="2806775213"/>
              </p:ext>
            </p:extLst>
          </p:nvPr>
        </p:nvGraphicFramePr>
        <p:xfrm>
          <a:off x="34585388" y="13168474"/>
          <a:ext cx="2338161" cy="1967693"/>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61" name="Chart 60"/>
          <p:cNvGraphicFramePr>
            <a:graphicFrameLocks/>
          </p:cNvGraphicFramePr>
          <p:nvPr>
            <p:extLst>
              <p:ext uri="{D42A27DB-BD31-4B8C-83A1-F6EECF244321}">
                <p14:modId xmlns:p14="http://schemas.microsoft.com/office/powerpoint/2010/main" val="2381648942"/>
              </p:ext>
            </p:extLst>
          </p:nvPr>
        </p:nvGraphicFramePr>
        <p:xfrm>
          <a:off x="35504437" y="15420976"/>
          <a:ext cx="4268990" cy="2672478"/>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59" name="Chart 58"/>
          <p:cNvGraphicFramePr>
            <a:graphicFrameLocks/>
          </p:cNvGraphicFramePr>
          <p:nvPr>
            <p:extLst>
              <p:ext uri="{D42A27DB-BD31-4B8C-83A1-F6EECF244321}">
                <p14:modId xmlns:p14="http://schemas.microsoft.com/office/powerpoint/2010/main" val="1282877600"/>
              </p:ext>
            </p:extLst>
          </p:nvPr>
        </p:nvGraphicFramePr>
        <p:xfrm>
          <a:off x="25431750" y="15639207"/>
          <a:ext cx="4271963" cy="2430736"/>
        </p:xfrm>
        <a:graphic>
          <a:graphicData uri="http://schemas.openxmlformats.org/drawingml/2006/chart">
            <c:chart xmlns:c="http://schemas.openxmlformats.org/drawingml/2006/chart" xmlns:r="http://schemas.openxmlformats.org/officeDocument/2006/relationships" r:id="rId27"/>
          </a:graphicData>
        </a:graphic>
      </p:graphicFrame>
      <p:sp>
        <p:nvSpPr>
          <p:cNvPr id="62" name="Text Box 9"/>
          <p:cNvSpPr txBox="1">
            <a:spLocks noChangeArrowheads="1"/>
          </p:cNvSpPr>
          <p:nvPr/>
        </p:nvSpPr>
        <p:spPr bwMode="auto">
          <a:xfrm>
            <a:off x="20777199" y="4835245"/>
            <a:ext cx="9259455" cy="1371801"/>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800" dirty="0" smtClean="0">
                <a:latin typeface="Arial" pitchFamily="34" charset="0"/>
                <a:cs typeface="Arial" pitchFamily="34" charset="0"/>
              </a:rPr>
              <a:t>How do students feel about math?  Many instructors have anecdotal evidence but data </a:t>
            </a:r>
            <a:r>
              <a:rPr lang="en-US" sz="1800" dirty="0">
                <a:latin typeface="Arial" pitchFamily="34" charset="0"/>
                <a:cs typeface="Arial" pitchFamily="34" charset="0"/>
              </a:rPr>
              <a:t>driven evidence of students’ attitudes, previous background and comfort level with </a:t>
            </a:r>
            <a:r>
              <a:rPr lang="en-US" sz="1800" dirty="0" smtClean="0">
                <a:latin typeface="Arial" pitchFamily="34" charset="0"/>
                <a:cs typeface="Arial" pitchFamily="34" charset="0"/>
              </a:rPr>
              <a:t>math</a:t>
            </a:r>
            <a:r>
              <a:rPr lang="en-US" sz="1800" dirty="0">
                <a:latin typeface="Arial" pitchFamily="34" charset="0"/>
                <a:cs typeface="Arial" pitchFamily="34" charset="0"/>
              </a:rPr>
              <a:t> </a:t>
            </a:r>
            <a:r>
              <a:rPr lang="en-US" sz="1800" dirty="0" smtClean="0">
                <a:latin typeface="Arial" pitchFamily="34" charset="0"/>
                <a:cs typeface="Arial" pitchFamily="34" charset="0"/>
              </a:rPr>
              <a:t>is collected as part of the implementation of TMYN program at LAVC. The graphs below display the results of representative questions from a Math Attitudinal Survey administered to students using TMYN instructional modules.</a:t>
            </a:r>
            <a:endParaRPr lang="en-US" sz="1800" dirty="0">
              <a:latin typeface="Arial" pitchFamily="34" charset="0"/>
              <a:cs typeface="Arial" pitchFamily="34" charset="0"/>
            </a:endParaRPr>
          </a:p>
        </p:txBody>
      </p:sp>
      <p:sp>
        <p:nvSpPr>
          <p:cNvPr id="63" name="Text Box 9"/>
          <p:cNvSpPr txBox="1">
            <a:spLocks noChangeArrowheads="1"/>
          </p:cNvSpPr>
          <p:nvPr/>
        </p:nvSpPr>
        <p:spPr bwMode="auto">
          <a:xfrm>
            <a:off x="30956834" y="4585597"/>
            <a:ext cx="8867185" cy="3827858"/>
          </a:xfrm>
          <a:prstGeom prst="rect">
            <a:avLst/>
          </a:prstGeom>
          <a:noFill/>
          <a:ln w="9525">
            <a:noFill/>
            <a:miter lim="800000"/>
            <a:headEnd/>
            <a:tailEnd/>
          </a:ln>
          <a:effectLst/>
        </p:spPr>
        <p:txBody>
          <a:bodyPr wrap="square" lIns="55513" tIns="27757" rIns="55513" bIns="27757">
            <a:spAutoFit/>
          </a:bodyPr>
          <a:lstStyle/>
          <a:p>
            <a:pPr defTabSz="2665413" eaLnBrk="0" hangingPunct="0">
              <a:lnSpc>
                <a:spcPct val="95000"/>
              </a:lnSpc>
            </a:pPr>
            <a:r>
              <a:rPr lang="en-US" sz="2400" b="1" dirty="0" smtClean="0">
                <a:latin typeface="Arial" pitchFamily="34" charset="0"/>
                <a:cs typeface="Arial" pitchFamily="34" charset="0"/>
              </a:rPr>
              <a:t>Conclusions</a:t>
            </a:r>
          </a:p>
          <a:p>
            <a:pPr defTabSz="2665413" eaLnBrk="0" hangingPunct="0">
              <a:lnSpc>
                <a:spcPct val="95000"/>
              </a:lnSpc>
            </a:pPr>
            <a:endParaRPr lang="en-US" sz="1800" dirty="0">
              <a:latin typeface="Arial" pitchFamily="34" charset="0"/>
              <a:cs typeface="Arial" pitchFamily="34" charset="0"/>
            </a:endParaRPr>
          </a:p>
          <a:p>
            <a:pPr algn="l" defTabSz="2665413" eaLnBrk="0" hangingPunct="0">
              <a:lnSpc>
                <a:spcPct val="95000"/>
              </a:lnSpc>
            </a:pPr>
            <a:r>
              <a:rPr lang="en-US" sz="1800" dirty="0" smtClean="0">
                <a:latin typeface="Arial" pitchFamily="34" charset="0"/>
                <a:cs typeface="Arial" pitchFamily="34" charset="0"/>
              </a:rPr>
              <a:t>TMYN modules have been used in multiple earth science lab classes continuously since the summer 2010. The following conclusions are based upon results of the student surveys and are supported by the assessment data. </a:t>
            </a:r>
          </a:p>
          <a:p>
            <a:pPr algn="l" defTabSz="2665413" eaLnBrk="0" hangingPunct="0">
              <a:lnSpc>
                <a:spcPct val="95000"/>
              </a:lnSpc>
            </a:pPr>
            <a:endParaRPr lang="en-US" sz="1800" dirty="0" smtClean="0">
              <a:latin typeface="Arial" pitchFamily="34" charset="0"/>
              <a:cs typeface="Arial" pitchFamily="34" charset="0"/>
            </a:endParaRPr>
          </a:p>
          <a:p>
            <a:pPr marL="285750" lvl="0" indent="-285750" algn="l" defTabSz="2665413" eaLnBrk="0" hangingPunct="0">
              <a:lnSpc>
                <a:spcPct val="95000"/>
              </a:lnSpc>
              <a:buFont typeface="Arial" pitchFamily="34" charset="0"/>
              <a:buChar char="•"/>
            </a:pPr>
            <a:r>
              <a:rPr lang="en-US" sz="1800" dirty="0">
                <a:solidFill>
                  <a:srgbClr val="000000"/>
                </a:solidFill>
                <a:latin typeface="Arial" pitchFamily="34" charset="0"/>
                <a:cs typeface="Arial" pitchFamily="34" charset="0"/>
              </a:rPr>
              <a:t>92% of the students completed all or some of TMYN modules and assessments.</a:t>
            </a:r>
          </a:p>
          <a:p>
            <a:pPr algn="l" defTabSz="2665413" eaLnBrk="0" hangingPunct="0">
              <a:lnSpc>
                <a:spcPct val="95000"/>
              </a:lnSpc>
            </a:pPr>
            <a:endParaRPr lang="en-US" sz="1800" dirty="0" smtClean="0">
              <a:latin typeface="Arial" pitchFamily="34" charset="0"/>
              <a:cs typeface="Arial" pitchFamily="34" charset="0"/>
            </a:endParaRPr>
          </a:p>
          <a:p>
            <a:pPr marL="285750" indent="-285750" algn="l" defTabSz="2665413" eaLnBrk="0" hangingPunct="0">
              <a:lnSpc>
                <a:spcPct val="95000"/>
              </a:lnSpc>
              <a:buFont typeface="Arial" pitchFamily="34" charset="0"/>
              <a:buChar char="•"/>
            </a:pPr>
            <a:r>
              <a:rPr lang="en-US" sz="1800" dirty="0" smtClean="0">
                <a:latin typeface="Arial" pitchFamily="34" charset="0"/>
                <a:cs typeface="Arial" pitchFamily="34" charset="0"/>
              </a:rPr>
              <a:t>31% of the students learned the most from the Unit Conversions modules.  </a:t>
            </a:r>
          </a:p>
          <a:p>
            <a:pPr marL="285750" indent="-285750" algn="l" defTabSz="2665413" eaLnBrk="0" hangingPunct="0">
              <a:lnSpc>
                <a:spcPct val="95000"/>
              </a:lnSpc>
              <a:buFont typeface="Arial" pitchFamily="34" charset="0"/>
              <a:buChar char="•"/>
            </a:pPr>
            <a:endParaRPr lang="en-US" sz="1800" dirty="0">
              <a:latin typeface="Arial" pitchFamily="34" charset="0"/>
              <a:cs typeface="Arial" pitchFamily="34" charset="0"/>
            </a:endParaRPr>
          </a:p>
          <a:p>
            <a:pPr marL="285750" indent="-285750" algn="l" defTabSz="2665413" eaLnBrk="0" hangingPunct="0">
              <a:lnSpc>
                <a:spcPct val="95000"/>
              </a:lnSpc>
              <a:buFont typeface="Arial" pitchFamily="34" charset="0"/>
              <a:buChar char="•"/>
            </a:pPr>
            <a:r>
              <a:rPr lang="en-US" sz="1800" dirty="0" smtClean="0">
                <a:latin typeface="Arial" pitchFamily="34" charset="0"/>
                <a:cs typeface="Arial" pitchFamily="34" charset="0"/>
              </a:rPr>
              <a:t>33% of the students felt that the Unit Conversions modules were the most challenging.</a:t>
            </a:r>
          </a:p>
          <a:p>
            <a:pPr marL="285750" indent="-285750" algn="l" defTabSz="2665413" eaLnBrk="0" hangingPunct="0">
              <a:lnSpc>
                <a:spcPct val="95000"/>
              </a:lnSpc>
              <a:buFont typeface="Arial" pitchFamily="34" charset="0"/>
              <a:buChar char="•"/>
            </a:pPr>
            <a:endParaRPr lang="en-US" sz="1800" dirty="0">
              <a:latin typeface="Arial" pitchFamily="34" charset="0"/>
              <a:cs typeface="Arial" pitchFamily="34" charset="0"/>
            </a:endParaRPr>
          </a:p>
          <a:p>
            <a:pPr marL="285750" indent="-285750" algn="l" defTabSz="2665413" eaLnBrk="0" hangingPunct="0">
              <a:lnSpc>
                <a:spcPct val="95000"/>
              </a:lnSpc>
              <a:buFont typeface="Arial" pitchFamily="34" charset="0"/>
              <a:buChar char="•"/>
            </a:pPr>
            <a:r>
              <a:rPr lang="en-US" sz="1800" dirty="0" smtClean="0">
                <a:latin typeface="Arial" pitchFamily="34" charset="0"/>
                <a:cs typeface="Arial" pitchFamily="34" charset="0"/>
              </a:rPr>
              <a:t>54% of the students felt that Plotting Points was the easiest module.</a:t>
            </a:r>
            <a:endParaRPr lang="en-US" sz="1800" dirty="0">
              <a:latin typeface="Arial" pitchFamily="34" charset="0"/>
              <a:cs typeface="Arial" pitchFamily="34" charset="0"/>
            </a:endParaRPr>
          </a:p>
        </p:txBody>
      </p:sp>
      <p:graphicFrame>
        <p:nvGraphicFramePr>
          <p:cNvPr id="65" name="Chart 64"/>
          <p:cNvGraphicFramePr>
            <a:graphicFrameLocks/>
          </p:cNvGraphicFramePr>
          <p:nvPr>
            <p:extLst>
              <p:ext uri="{D42A27DB-BD31-4B8C-83A1-F6EECF244321}">
                <p14:modId xmlns:p14="http://schemas.microsoft.com/office/powerpoint/2010/main" val="1076564127"/>
              </p:ext>
            </p:extLst>
          </p:nvPr>
        </p:nvGraphicFramePr>
        <p:xfrm>
          <a:off x="20931188" y="15597489"/>
          <a:ext cx="4224338" cy="2495966"/>
        </p:xfrm>
        <a:graphic>
          <a:graphicData uri="http://schemas.openxmlformats.org/drawingml/2006/chart">
            <c:chart xmlns:c="http://schemas.openxmlformats.org/drawingml/2006/chart" xmlns:r="http://schemas.openxmlformats.org/officeDocument/2006/relationships" r:id="rId28"/>
          </a:graphicData>
        </a:graphic>
      </p:graphicFrame>
      <p:sp>
        <p:nvSpPr>
          <p:cNvPr id="67" name="Text Box 9"/>
          <p:cNvSpPr txBox="1">
            <a:spLocks noChangeArrowheads="1"/>
          </p:cNvSpPr>
          <p:nvPr/>
        </p:nvSpPr>
        <p:spPr bwMode="auto">
          <a:xfrm>
            <a:off x="31146748" y="12142708"/>
            <a:ext cx="8639175" cy="874742"/>
          </a:xfrm>
          <a:prstGeom prst="rect">
            <a:avLst/>
          </a:prstGeom>
          <a:noFill/>
          <a:ln w="9525">
            <a:noFill/>
            <a:miter lim="800000"/>
            <a:headEnd/>
            <a:tailEnd/>
          </a:ln>
          <a:effectLst/>
        </p:spPr>
        <p:txBody>
          <a:bodyPr wrap="square" lIns="55513" tIns="27757" rIns="55513" bIns="27757">
            <a:spAutoFit/>
          </a:bodyPr>
          <a:lstStyle/>
          <a:p>
            <a:pPr algn="l" defTabSz="2665413" eaLnBrk="0" hangingPunct="0">
              <a:lnSpc>
                <a:spcPct val="95000"/>
              </a:lnSpc>
            </a:pPr>
            <a:r>
              <a:rPr lang="en-US" sz="1400" dirty="0" smtClean="0">
                <a:latin typeface="Arial" pitchFamily="34" charset="0"/>
                <a:cs typeface="Arial" pitchFamily="34" charset="0"/>
              </a:rPr>
              <a:t>TMYN modules are currently incorporated into classes based on the type of laboratory exercises covered  in class</a:t>
            </a:r>
            <a:r>
              <a:rPr lang="en-US" sz="1400" dirty="0">
                <a:latin typeface="Arial" pitchFamily="34" charset="0"/>
                <a:cs typeface="Arial" pitchFamily="34" charset="0"/>
              </a:rPr>
              <a:t>. The graphs below show the average assessment scores from each of the laboratory classes using </a:t>
            </a:r>
            <a:r>
              <a:rPr lang="en-US" sz="1400" dirty="0" smtClean="0">
                <a:latin typeface="Arial" pitchFamily="34" charset="0"/>
                <a:cs typeface="Arial" pitchFamily="34" charset="0"/>
              </a:rPr>
              <a:t>     TMYN modules. The last graph shows average assessment scores from different  classes which used the same module.</a:t>
            </a:r>
            <a:endParaRPr lang="en-US" sz="1400" dirty="0">
              <a:latin typeface="Arial" pitchFamily="34" charset="0"/>
              <a:cs typeface="Arial" pitchFamily="34" charset="0"/>
            </a:endParaRPr>
          </a:p>
        </p:txBody>
      </p:sp>
      <p:sp>
        <p:nvSpPr>
          <p:cNvPr id="8" name="TextBox 7"/>
          <p:cNvSpPr txBox="1"/>
          <p:nvPr/>
        </p:nvSpPr>
        <p:spPr>
          <a:xfrm>
            <a:off x="30956834" y="8463673"/>
            <a:ext cx="8743366" cy="646331"/>
          </a:xfrm>
          <a:prstGeom prst="rect">
            <a:avLst/>
          </a:prstGeom>
          <a:solidFill>
            <a:srgbClr val="FFFF00"/>
          </a:solidFill>
        </p:spPr>
        <p:txBody>
          <a:bodyPr wrap="square" rtlCol="0">
            <a:spAutoFit/>
          </a:bodyPr>
          <a:lstStyle/>
          <a:p>
            <a:pPr marL="285750" indent="-285750" algn="l">
              <a:buFont typeface="Arial" pitchFamily="34" charset="0"/>
              <a:buChar char="•"/>
            </a:pPr>
            <a:r>
              <a:rPr lang="en-US" sz="1800" dirty="0">
                <a:solidFill>
                  <a:srgbClr val="000000"/>
                </a:solidFill>
                <a:latin typeface="Arial" pitchFamily="34" charset="0"/>
                <a:cs typeface="Arial" pitchFamily="34" charset="0"/>
              </a:rPr>
              <a:t>60% of the students reported that TMYN modules helped them understand quantitative material presented in the </a:t>
            </a:r>
            <a:r>
              <a:rPr lang="en-US" sz="1800" dirty="0" smtClean="0">
                <a:solidFill>
                  <a:srgbClr val="000000"/>
                </a:solidFill>
                <a:latin typeface="Arial" pitchFamily="34" charset="0"/>
                <a:cs typeface="Arial" pitchFamily="34" charset="0"/>
              </a:rPr>
              <a:t>class.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1882</TotalTime>
  <Words>904</Words>
  <Application>Microsoft Office PowerPoint</Application>
  <PresentationFormat>Custom</PresentationFormat>
  <Paragraphs>151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Horizontal Poster</dc:title>
  <dc:creator>Ethan Shulda</dc:creator>
  <dc:description>©MegaPrint Inc. 2009</dc:description>
  <cp:lastModifiedBy>Jackie</cp:lastModifiedBy>
  <cp:revision>267</cp:revision>
  <dcterms:created xsi:type="dcterms:W3CDTF">2008-12-04T00:20:37Z</dcterms:created>
  <dcterms:modified xsi:type="dcterms:W3CDTF">2012-10-26T14:31:21Z</dcterms:modified>
  <cp:category>Research Poster</cp:category>
</cp:coreProperties>
</file>