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271" autoAdjust="0"/>
  </p:normalViewPr>
  <p:slideViewPr>
    <p:cSldViewPr snapToGrid="0" snapToObjects="1">
      <p:cViewPr varScale="1">
        <p:scale>
          <a:sx n="67" d="100"/>
          <a:sy n="67" d="100"/>
        </p:scale>
        <p:origin x="-18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E29FA-D93D-F54B-8FC6-4AA00E5FFFD1}" type="datetimeFigureOut">
              <a:rPr lang="en-US" smtClean="0"/>
              <a:t>10/8/12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69BA6-C66C-2549-9DFC-701C52E23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22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Relationship Id="rId3" Type="http://schemas.openxmlformats.org/officeDocument/2006/relationships/hyperlink" Target="http://geology.gsapubs.org/cgi/content/full/37/2/171" TargetMode="Externa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Relationship Id="rId3" Type="http://schemas.openxmlformats.org/officeDocument/2006/relationships/hyperlink" Target="http://www.space.com/15446-mars-lava-volcanoes.html" TargetMode="Externa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FIG. 1. (a)Columnar jointing in a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basalt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Columbia Plateau near Banks Lake 95 cm average diameter,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(b)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desiccated corn starch.  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Gohering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L., Morris, S.W., and Lin, Z., 2006.  Experimental investigation of the scaling of columnar joints. PHYSICAL REVIEW E 74, 036115, p. 1-12.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69BA6-C66C-2549-9DFC-701C52E235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08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>
                <a:latin typeface="Arial" charset="0"/>
                <a:cs typeface="msgothic" charset="0"/>
              </a:rPr>
              <a:t>Left: HiRISE (High Resolution Imaging Science Experiment) image PSP_005917_2020 (cropped). Columnar jointing is seen in rocky outcrops that were exposed and tilted during formation of the crater. North is up and to right. A: The most well-exposed columns are seen in this outcrop. Columns are ~25–30 m long and 2 m wide. B: At the base of the outcrop we see fanning and radiating columns &lt;1 m wide (see Fig. 3B for close-up). C: Thin, fanning columns, probably entablature, are also visible in this outcrop. Scale bars are only valid in horizontal direction due to foreshortening of cliffs.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 Observation of Columnar Jointing on Mars</a:t>
            </a: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source: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http://</a:t>
            </a: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www.nasa.gov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mission_pages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/MRO/multimedia/mro20090225.html</a:t>
            </a: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b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image from the High Resolution Imaging Science Experiment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HiRISE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on NASA's Mars Reconnaissance Orbiter shows an exposure of layered rock that exhibits a type of fracturing -- called columnar jointing -- that results when cooling lava contracts. The observation is cited in a report, "Discovery of Columnar Jointing on Mars,"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http://geology.gsapubs.org/cgi/content/full/37/2/171 in the February 2009 issue of the journal Geology. The authors propose that flooding by water was likely what caused a quick cooling of lava to result in this jointing.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image, taken Oct. 31, 2007, shows a portion of an unnamed crater 16 kilometers (10 miles) in diameter and centered at 21.52 degrees north latitude, 184.35 degrees north longitude. Shown here is a section about one kilometer (0.6 mile) wide from the image catalogued by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HiRISE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team as PSP_005917_2020 [link to http://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hirise.lpl.arizona.edu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/PSP_005917_2020]. The column-forming fractures resemble textures common on Earth in locations such as the Colombia River Basalt Group and in the Colorado Plateau.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69BA6-C66C-2549-9DFC-701C52E235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58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in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Exploration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Athabasca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Spiral lava flows: Discovery news article: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http://www.space.com/15446-mars-lava-volcanoes.html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source: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http://www.space.com/15446-mars-lava-volcanoes.html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Spirals are 16-98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wide</a:t>
            </a:r>
            <a:r>
              <a:rPr lang="en-US" dirty="0" smtClean="0">
                <a:effectLst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69BA6-C66C-2549-9DFC-701C52E235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27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Use in </a:t>
            </a:r>
            <a:r>
              <a:rPr lang="en-US" i="1" dirty="0" smtClean="0"/>
              <a:t>Elaboration</a:t>
            </a:r>
          </a:p>
          <a:p>
            <a:pPr marL="228600" indent="-228600">
              <a:buAutoNum type="alphaUcPeriod"/>
            </a:pPr>
            <a:r>
              <a:rPr lang="en-US" dirty="0" smtClean="0"/>
              <a:t>Sandstone</a:t>
            </a:r>
          </a:p>
          <a:p>
            <a:pPr marL="228600" indent="-228600">
              <a:buAutoNum type="alphaUcPeriod"/>
            </a:pPr>
            <a:r>
              <a:rPr lang="en-US" dirty="0" smtClean="0"/>
              <a:t>Potassium</a:t>
            </a:r>
            <a:r>
              <a:rPr lang="en-US" baseline="0" dirty="0" smtClean="0"/>
              <a:t> Feldspar Granite</a:t>
            </a:r>
          </a:p>
          <a:p>
            <a:pPr marL="228600" indent="-228600">
              <a:buAutoNum type="alphaUcPeriod"/>
            </a:pPr>
            <a:r>
              <a:rPr lang="en-US" baseline="0" dirty="0" smtClean="0"/>
              <a:t>Basalt</a:t>
            </a:r>
          </a:p>
          <a:p>
            <a:pPr marL="228600" indent="-228600">
              <a:buAutoNum type="alphaUcPeriod"/>
            </a:pPr>
            <a:r>
              <a:rPr lang="en-US" baseline="0" dirty="0" smtClean="0"/>
              <a:t>Oxidized Basalt</a:t>
            </a:r>
          </a:p>
          <a:p>
            <a:pPr marL="228600" indent="-228600">
              <a:buAutoNum type="alphaUcPeriod"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All images may be use separately as desired and can be enlarged with good resolution.</a:t>
            </a:r>
          </a:p>
          <a:p>
            <a:pPr marL="228600" indent="-228600">
              <a:buAutoNum type="alphaUcPeriod"/>
            </a:pPr>
            <a:endParaRPr lang="en-US" baseline="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69BA6-C66C-2549-9DFC-701C52E235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44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2FED-945B-9E4E-8DBB-26B780A8D170}" type="datetimeFigureOut">
              <a:rPr lang="en-US" smtClean="0"/>
              <a:t>10/8/12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F2F2-6FCB-2748-A566-196F80608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4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2FED-945B-9E4E-8DBB-26B780A8D170}" type="datetimeFigureOut">
              <a:rPr lang="en-US" smtClean="0"/>
              <a:t>10/8/12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F2F2-6FCB-2748-A566-196F80608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9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2FED-945B-9E4E-8DBB-26B780A8D170}" type="datetimeFigureOut">
              <a:rPr lang="en-US" smtClean="0"/>
              <a:t>10/8/12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F2F2-6FCB-2748-A566-196F80608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00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2FED-945B-9E4E-8DBB-26B780A8D170}" type="datetimeFigureOut">
              <a:rPr lang="en-US" smtClean="0"/>
              <a:t>10/8/12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F2F2-6FCB-2748-A566-196F80608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26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2FED-945B-9E4E-8DBB-26B780A8D170}" type="datetimeFigureOut">
              <a:rPr lang="en-US" smtClean="0"/>
              <a:t>10/8/12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F2F2-6FCB-2748-A566-196F80608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17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2FED-945B-9E4E-8DBB-26B780A8D170}" type="datetimeFigureOut">
              <a:rPr lang="en-US" smtClean="0"/>
              <a:t>10/8/12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F2F2-6FCB-2748-A566-196F80608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4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2FED-945B-9E4E-8DBB-26B780A8D170}" type="datetimeFigureOut">
              <a:rPr lang="en-US" smtClean="0"/>
              <a:t>10/8/12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F2F2-6FCB-2748-A566-196F80608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87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2FED-945B-9E4E-8DBB-26B780A8D170}" type="datetimeFigureOut">
              <a:rPr lang="en-US" smtClean="0"/>
              <a:t>10/8/12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F2F2-6FCB-2748-A566-196F80608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06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2FED-945B-9E4E-8DBB-26B780A8D170}" type="datetimeFigureOut">
              <a:rPr lang="en-US" smtClean="0"/>
              <a:t>10/8/12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F2F2-6FCB-2748-A566-196F80608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75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2FED-945B-9E4E-8DBB-26B780A8D170}" type="datetimeFigureOut">
              <a:rPr lang="en-US" smtClean="0"/>
              <a:t>10/8/12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F2F2-6FCB-2748-A566-196F80608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5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2FED-945B-9E4E-8DBB-26B780A8D170}" type="datetimeFigureOut">
              <a:rPr lang="en-US" smtClean="0"/>
              <a:t>10/8/12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2F2F2-6FCB-2748-A566-196F80608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3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B2FED-945B-9E4E-8DBB-26B780A8D170}" type="datetimeFigureOut">
              <a:rPr lang="en-US" smtClean="0"/>
              <a:t>10/8/12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2F2F2-6FCB-2748-A566-196F80608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Columnar jointing on Mars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In-Class Activity 2_Oympus Mons &amp; Igneous Rocks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847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700" y="0"/>
            <a:ext cx="453642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21968"/>
            <a:ext cx="228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Gohering</a:t>
            </a:r>
            <a:r>
              <a:rPr lang="en-US" dirty="0" smtClean="0"/>
              <a:t> et al., 2006)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936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/>
            <a:r>
              <a:rPr lang="en-GB" sz="1500" b="1">
                <a:latin typeface="Arial" charset="0"/>
              </a:rPr>
              <a:t>Left: HiRISE (High Resolution Imaging Science Experiment) image PSP_005917_2020 (cropped).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000" y="5878697"/>
            <a:ext cx="718560" cy="783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881" y="979303"/>
            <a:ext cx="489312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126881" y="5972308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100" b="1">
                <a:latin typeface="Arial" charset="0"/>
              </a:rPr>
              <a:t>Milazzo M et al. Geology 2009;37:171-174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613175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900">
                <a:latin typeface="Arial" charset="0"/>
              </a:rPr>
              <a:t>©2009 by Geological Society of America</a:t>
            </a:r>
          </a:p>
        </p:txBody>
      </p:sp>
    </p:spTree>
    <p:extLst>
      <p:ext uri="{BB962C8B-B14F-4D97-AF65-F5344CB8AC3E}">
        <p14:creationId xmlns:p14="http://schemas.microsoft.com/office/powerpoint/2010/main" val="33319822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965200"/>
            <a:ext cx="6553200" cy="4914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2019" y="6040381"/>
            <a:ext cx="5918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Image Credit: NASA/JPL-Caltech/University </a:t>
            </a:r>
            <a:r>
              <a:rPr lang="en-US" dirty="0" smtClean="0"/>
              <a:t>of Arizona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6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Lava flows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In-Class Activity 1_Olympus Mons &amp; Igneous Rocks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094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00150"/>
            <a:ext cx="5943600" cy="4457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3380" y="6088604"/>
            <a:ext cx="3814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Credit: NASA/JPL/University of Arizona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760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27524" y="2331432"/>
            <a:ext cx="8128017" cy="1590914"/>
            <a:chOff x="527524" y="2331432"/>
            <a:chExt cx="8128017" cy="1590914"/>
          </a:xfrm>
        </p:grpSpPr>
        <p:grpSp>
          <p:nvGrpSpPr>
            <p:cNvPr id="6" name="Group 5"/>
            <p:cNvGrpSpPr/>
            <p:nvPr/>
          </p:nvGrpSpPr>
          <p:grpSpPr>
            <a:xfrm>
              <a:off x="527524" y="2398346"/>
              <a:ext cx="8128017" cy="1524000"/>
              <a:chOff x="97678" y="1890346"/>
              <a:chExt cx="8128017" cy="1524000"/>
            </a:xfrm>
          </p:grpSpPr>
          <p:pic>
            <p:nvPicPr>
              <p:cNvPr id="2" name="Picture 1" descr="DSCN1408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678" y="1890346"/>
                <a:ext cx="2032000" cy="1524000"/>
              </a:xfrm>
              <a:prstGeom prst="rect">
                <a:avLst/>
              </a:prstGeom>
            </p:spPr>
          </p:pic>
          <p:pic>
            <p:nvPicPr>
              <p:cNvPr id="3" name="Picture 2" descr="DSCN1414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684" y="1890346"/>
                <a:ext cx="2032000" cy="1524000"/>
              </a:xfrm>
              <a:prstGeom prst="rect">
                <a:avLst/>
              </a:prstGeom>
            </p:spPr>
          </p:pic>
          <p:pic>
            <p:nvPicPr>
              <p:cNvPr id="4" name="Picture 3" descr="DSCN1452 2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1690" y="1890346"/>
                <a:ext cx="2032000" cy="1524000"/>
              </a:xfrm>
              <a:prstGeom prst="rect">
                <a:avLst/>
              </a:prstGeom>
            </p:spPr>
          </p:pic>
          <p:pic>
            <p:nvPicPr>
              <p:cNvPr id="5" name="Picture 4" descr="DSCN1444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3695" y="1890346"/>
                <a:ext cx="2032000" cy="1524000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527524" y="2351876"/>
              <a:ext cx="376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A.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28548" y="2336386"/>
              <a:ext cx="376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B.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76042" y="2336386"/>
              <a:ext cx="376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C.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92565" y="2331432"/>
              <a:ext cx="3849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D.</a:t>
              </a:r>
              <a:endParaRPr lang="en-US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93380" y="6088604"/>
            <a:ext cx="5524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Credit: </a:t>
            </a:r>
            <a:r>
              <a:rPr lang="en-US" dirty="0" smtClean="0"/>
              <a:t>Mars for Earthlings, University of Utah, Levi </a:t>
            </a:r>
            <a:r>
              <a:rPr lang="en-US" dirty="0" err="1" smtClean="0"/>
              <a:t>Huish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40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617</Words>
  <Application>Microsoft Macintosh PowerPoint</Application>
  <PresentationFormat>On-screen Show (4:3)</PresentationFormat>
  <Paragraphs>44</Paragraphs>
  <Slides>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Columnar jointing on Mars </vt:lpstr>
      <vt:lpstr>PowerPoint Presentation</vt:lpstr>
      <vt:lpstr>PowerPoint Presentation</vt:lpstr>
      <vt:lpstr>PowerPoint Presentation</vt:lpstr>
      <vt:lpstr>Lava flows</vt:lpstr>
      <vt:lpstr>PowerPoint Presentation</vt:lpstr>
      <vt:lpstr>PowerPoint Presentation</vt:lpstr>
    </vt:vector>
  </TitlesOfParts>
  <Company>University of Utah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Robinson</dc:creator>
  <cp:lastModifiedBy>Julia Robinson</cp:lastModifiedBy>
  <cp:revision>13</cp:revision>
  <dcterms:created xsi:type="dcterms:W3CDTF">2012-06-20T15:51:06Z</dcterms:created>
  <dcterms:modified xsi:type="dcterms:W3CDTF">2012-10-08T16:07:54Z</dcterms:modified>
</cp:coreProperties>
</file>