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2" r:id="rId7"/>
    <p:sldMasterId id="2147483676" r:id="rId8"/>
  </p:sldMasterIdLst>
  <p:notesMasterIdLst>
    <p:notesMasterId r:id="rId30"/>
  </p:notesMasterIdLst>
  <p:sldIdLst>
    <p:sldId id="257" r:id="rId9"/>
    <p:sldId id="258" r:id="rId10"/>
    <p:sldId id="259" r:id="rId11"/>
    <p:sldId id="260" r:id="rId12"/>
    <p:sldId id="261" r:id="rId13"/>
    <p:sldId id="262" r:id="rId14"/>
    <p:sldId id="263" r:id="rId15"/>
    <p:sldId id="264" r:id="rId16"/>
    <p:sldId id="273" r:id="rId17"/>
    <p:sldId id="274" r:id="rId18"/>
    <p:sldId id="267" r:id="rId19"/>
    <p:sldId id="268" r:id="rId20"/>
    <p:sldId id="277" r:id="rId21"/>
    <p:sldId id="269" r:id="rId22"/>
    <p:sldId id="270" r:id="rId23"/>
    <p:sldId id="271" r:id="rId24"/>
    <p:sldId id="272" r:id="rId25"/>
    <p:sldId id="276" r:id="rId26"/>
    <p:sldId id="279" r:id="rId27"/>
    <p:sldId id="266"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4" autoAdjust="0"/>
    <p:restoredTop sz="94660"/>
  </p:normalViewPr>
  <p:slideViewPr>
    <p:cSldViewPr>
      <p:cViewPr varScale="1">
        <p:scale>
          <a:sx n="69" d="100"/>
          <a:sy n="69" d="100"/>
        </p:scale>
        <p:origin x="-13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0AD4C-C827-4D11-AFB2-FFBAB2BAB9F4}" type="datetimeFigureOut">
              <a:rPr lang="en-US" smtClean="0"/>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630DC-318F-45F9-B46D-9A801D3B4BAA}" type="slidenum">
              <a:rPr lang="en-US" smtClean="0"/>
              <a:t>‹#›</a:t>
            </a:fld>
            <a:endParaRPr lang="en-US"/>
          </a:p>
        </p:txBody>
      </p:sp>
    </p:spTree>
    <p:extLst>
      <p:ext uri="{BB962C8B-B14F-4D97-AF65-F5344CB8AC3E}">
        <p14:creationId xmlns:p14="http://schemas.microsoft.com/office/powerpoint/2010/main" val="17906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6590886" y="8869180"/>
            <a:ext cx="267114" cy="27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1200" b="1">
                <a:solidFill>
                  <a:schemeClr val="tx1"/>
                </a:solidFill>
                <a:latin typeface="Times New Roman" pitchFamily="18" charset="0"/>
              </a:defRPr>
            </a:lvl1pPr>
            <a:lvl2pPr marL="729057" indent="-280406" defTabSz="914437" eaLnBrk="0" hangingPunct="0">
              <a:defRPr sz="1200" b="1">
                <a:solidFill>
                  <a:schemeClr val="tx1"/>
                </a:solidFill>
                <a:latin typeface="Times New Roman" pitchFamily="18" charset="0"/>
              </a:defRPr>
            </a:lvl2pPr>
            <a:lvl3pPr marL="1121626" indent="-224325" defTabSz="914437" eaLnBrk="0" hangingPunct="0">
              <a:defRPr sz="1200" b="1">
                <a:solidFill>
                  <a:schemeClr val="tx1"/>
                </a:solidFill>
                <a:latin typeface="Times New Roman" pitchFamily="18" charset="0"/>
              </a:defRPr>
            </a:lvl3pPr>
            <a:lvl4pPr marL="1570276" indent="-224325" defTabSz="914437" eaLnBrk="0" hangingPunct="0">
              <a:defRPr sz="1200" b="1">
                <a:solidFill>
                  <a:schemeClr val="tx1"/>
                </a:solidFill>
                <a:latin typeface="Times New Roman" pitchFamily="18" charset="0"/>
              </a:defRPr>
            </a:lvl4pPr>
            <a:lvl5pPr marL="2018927" indent="-224325" defTabSz="914437" eaLnBrk="0" hangingPunct="0">
              <a:defRPr sz="1200" b="1">
                <a:solidFill>
                  <a:schemeClr val="tx1"/>
                </a:solidFill>
                <a:latin typeface="Times New Roman" pitchFamily="18" charset="0"/>
              </a:defRPr>
            </a:lvl5pPr>
            <a:lvl6pPr marL="2467577" indent="-224325" defTabSz="914437" eaLnBrk="0" fontAlgn="base" hangingPunct="0">
              <a:spcBef>
                <a:spcPct val="0"/>
              </a:spcBef>
              <a:spcAft>
                <a:spcPct val="0"/>
              </a:spcAft>
              <a:defRPr sz="1200" b="1">
                <a:solidFill>
                  <a:schemeClr val="tx1"/>
                </a:solidFill>
                <a:latin typeface="Times New Roman" pitchFamily="18" charset="0"/>
              </a:defRPr>
            </a:lvl6pPr>
            <a:lvl7pPr marL="2916227" indent="-224325" defTabSz="914437" eaLnBrk="0" fontAlgn="base" hangingPunct="0">
              <a:spcBef>
                <a:spcPct val="0"/>
              </a:spcBef>
              <a:spcAft>
                <a:spcPct val="0"/>
              </a:spcAft>
              <a:defRPr sz="1200" b="1">
                <a:solidFill>
                  <a:schemeClr val="tx1"/>
                </a:solidFill>
                <a:latin typeface="Times New Roman" pitchFamily="18" charset="0"/>
              </a:defRPr>
            </a:lvl7pPr>
            <a:lvl8pPr marL="3364878" indent="-224325" defTabSz="914437" eaLnBrk="0" fontAlgn="base" hangingPunct="0">
              <a:spcBef>
                <a:spcPct val="0"/>
              </a:spcBef>
              <a:spcAft>
                <a:spcPct val="0"/>
              </a:spcAft>
              <a:defRPr sz="1200" b="1">
                <a:solidFill>
                  <a:schemeClr val="tx1"/>
                </a:solidFill>
                <a:latin typeface="Times New Roman" pitchFamily="18" charset="0"/>
              </a:defRPr>
            </a:lvl8pPr>
            <a:lvl9pPr marL="3813528" indent="-224325" defTabSz="914437" eaLnBrk="0" fontAlgn="base" hangingPunct="0">
              <a:spcBef>
                <a:spcPct val="0"/>
              </a:spcBef>
              <a:spcAft>
                <a:spcPct val="0"/>
              </a:spcAft>
              <a:defRPr sz="1200" b="1">
                <a:solidFill>
                  <a:schemeClr val="tx1"/>
                </a:solidFill>
                <a:latin typeface="Times New Roman" pitchFamily="18" charset="0"/>
              </a:defRPr>
            </a:lvl9pPr>
          </a:lstStyle>
          <a:p>
            <a:fld id="{8488DA11-5C0F-42B2-8800-4E0D256016CE}" type="slidenum">
              <a:rPr lang="en-US" b="0" smtClean="0">
                <a:solidFill>
                  <a:srgbClr val="000000"/>
                </a:solidFill>
              </a:rPr>
              <a:pPr/>
              <a:t>2</a:t>
            </a:fld>
            <a:endParaRPr lang="en-US" b="0" smtClean="0">
              <a:solidFill>
                <a:srgbClr val="000000"/>
              </a:solidFill>
            </a:endParaRPr>
          </a:p>
        </p:txBody>
      </p:sp>
      <p:sp>
        <p:nvSpPr>
          <p:cNvPr id="131075" name="Rectangle 2"/>
          <p:cNvSpPr>
            <a:spLocks noGrp="1" noRot="1" noChangeAspect="1" noChangeArrowheads="1" noTextEdit="1"/>
          </p:cNvSpPr>
          <p:nvPr>
            <p:ph type="sldImg"/>
          </p:nvPr>
        </p:nvSpPr>
        <p:spPr>
          <a:xfrm>
            <a:off x="3429000" y="2399988"/>
            <a:ext cx="0" cy="0"/>
          </a:xfrm>
          <a:ln/>
        </p:spPr>
      </p:sp>
      <p:sp>
        <p:nvSpPr>
          <p:cNvPr id="131076" name="Rectangle 3"/>
          <p:cNvSpPr>
            <a:spLocks noGrp="1" noChangeArrowheads="1"/>
          </p:cNvSpPr>
          <p:nvPr>
            <p:ph type="body" idx="1"/>
          </p:nvPr>
        </p:nvSpPr>
        <p:spPr>
          <a:xfrm>
            <a:off x="914711" y="4344025"/>
            <a:ext cx="183253" cy="273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xfrm>
            <a:off x="6590886" y="8869180"/>
            <a:ext cx="267114" cy="27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1200" b="1">
                <a:solidFill>
                  <a:schemeClr val="tx1"/>
                </a:solidFill>
                <a:latin typeface="Times New Roman" pitchFamily="18" charset="0"/>
              </a:defRPr>
            </a:lvl1pPr>
            <a:lvl2pPr marL="729057" indent="-280406" defTabSz="914437" eaLnBrk="0" hangingPunct="0">
              <a:defRPr sz="1200" b="1">
                <a:solidFill>
                  <a:schemeClr val="tx1"/>
                </a:solidFill>
                <a:latin typeface="Times New Roman" pitchFamily="18" charset="0"/>
              </a:defRPr>
            </a:lvl2pPr>
            <a:lvl3pPr marL="1121626" indent="-224325" defTabSz="914437" eaLnBrk="0" hangingPunct="0">
              <a:defRPr sz="1200" b="1">
                <a:solidFill>
                  <a:schemeClr val="tx1"/>
                </a:solidFill>
                <a:latin typeface="Times New Roman" pitchFamily="18" charset="0"/>
              </a:defRPr>
            </a:lvl3pPr>
            <a:lvl4pPr marL="1570276" indent="-224325" defTabSz="914437" eaLnBrk="0" hangingPunct="0">
              <a:defRPr sz="1200" b="1">
                <a:solidFill>
                  <a:schemeClr val="tx1"/>
                </a:solidFill>
                <a:latin typeface="Times New Roman" pitchFamily="18" charset="0"/>
              </a:defRPr>
            </a:lvl4pPr>
            <a:lvl5pPr marL="2018927" indent="-224325" defTabSz="914437" eaLnBrk="0" hangingPunct="0">
              <a:defRPr sz="1200" b="1">
                <a:solidFill>
                  <a:schemeClr val="tx1"/>
                </a:solidFill>
                <a:latin typeface="Times New Roman" pitchFamily="18" charset="0"/>
              </a:defRPr>
            </a:lvl5pPr>
            <a:lvl6pPr marL="2467577" indent="-224325" defTabSz="914437" eaLnBrk="0" fontAlgn="base" hangingPunct="0">
              <a:spcBef>
                <a:spcPct val="0"/>
              </a:spcBef>
              <a:spcAft>
                <a:spcPct val="0"/>
              </a:spcAft>
              <a:defRPr sz="1200" b="1">
                <a:solidFill>
                  <a:schemeClr val="tx1"/>
                </a:solidFill>
                <a:latin typeface="Times New Roman" pitchFamily="18" charset="0"/>
              </a:defRPr>
            </a:lvl6pPr>
            <a:lvl7pPr marL="2916227" indent="-224325" defTabSz="914437" eaLnBrk="0" fontAlgn="base" hangingPunct="0">
              <a:spcBef>
                <a:spcPct val="0"/>
              </a:spcBef>
              <a:spcAft>
                <a:spcPct val="0"/>
              </a:spcAft>
              <a:defRPr sz="1200" b="1">
                <a:solidFill>
                  <a:schemeClr val="tx1"/>
                </a:solidFill>
                <a:latin typeface="Times New Roman" pitchFamily="18" charset="0"/>
              </a:defRPr>
            </a:lvl7pPr>
            <a:lvl8pPr marL="3364878" indent="-224325" defTabSz="914437" eaLnBrk="0" fontAlgn="base" hangingPunct="0">
              <a:spcBef>
                <a:spcPct val="0"/>
              </a:spcBef>
              <a:spcAft>
                <a:spcPct val="0"/>
              </a:spcAft>
              <a:defRPr sz="1200" b="1">
                <a:solidFill>
                  <a:schemeClr val="tx1"/>
                </a:solidFill>
                <a:latin typeface="Times New Roman" pitchFamily="18" charset="0"/>
              </a:defRPr>
            </a:lvl8pPr>
            <a:lvl9pPr marL="3813528" indent="-224325" defTabSz="914437" eaLnBrk="0" fontAlgn="base" hangingPunct="0">
              <a:spcBef>
                <a:spcPct val="0"/>
              </a:spcBef>
              <a:spcAft>
                <a:spcPct val="0"/>
              </a:spcAft>
              <a:defRPr sz="1200" b="1">
                <a:solidFill>
                  <a:schemeClr val="tx1"/>
                </a:solidFill>
                <a:latin typeface="Times New Roman" pitchFamily="18" charset="0"/>
              </a:defRPr>
            </a:lvl9pPr>
          </a:lstStyle>
          <a:p>
            <a:fld id="{60D7C1E7-E703-4DA8-BDD1-6F2C29ECAE5C}" type="slidenum">
              <a:rPr lang="en-US" b="0" smtClean="0">
                <a:solidFill>
                  <a:srgbClr val="000000"/>
                </a:solidFill>
              </a:rPr>
              <a:pPr/>
              <a:t>3</a:t>
            </a:fld>
            <a:endParaRPr lang="en-US" b="0" smtClean="0">
              <a:solidFill>
                <a:srgbClr val="000000"/>
              </a:solidFill>
            </a:endParaRPr>
          </a:p>
        </p:txBody>
      </p:sp>
      <p:sp>
        <p:nvSpPr>
          <p:cNvPr id="132099" name="Rectangle 2"/>
          <p:cNvSpPr>
            <a:spLocks noGrp="1" noRot="1" noChangeAspect="1" noChangeArrowheads="1" noTextEdit="1"/>
          </p:cNvSpPr>
          <p:nvPr>
            <p:ph type="sldImg"/>
          </p:nvPr>
        </p:nvSpPr>
        <p:spPr>
          <a:xfrm>
            <a:off x="3429000" y="2399988"/>
            <a:ext cx="0" cy="0"/>
          </a:xfrm>
          <a:ln/>
        </p:spPr>
      </p:sp>
      <p:sp>
        <p:nvSpPr>
          <p:cNvPr id="132100" name="Rectangle 3"/>
          <p:cNvSpPr>
            <a:spLocks noGrp="1" noChangeArrowheads="1"/>
          </p:cNvSpPr>
          <p:nvPr>
            <p:ph type="body" idx="1"/>
          </p:nvPr>
        </p:nvSpPr>
        <p:spPr>
          <a:xfrm>
            <a:off x="914711" y="4344025"/>
            <a:ext cx="183253" cy="273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6.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7.xml"/><Relationship Id="rId1" Type="http://schemas.openxmlformats.org/officeDocument/2006/relationships/vmlDrawing" Target="../drawings/vmlDrawing10.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vmlDrawing" Target="../drawings/vmlDrawing12.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19BAE9-A2C5-454E-973A-570500812213}"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6298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9BAE9-A2C5-454E-973A-570500812213}"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358255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9BAE9-A2C5-454E-973A-570500812213}"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279617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5A6DAEB-401C-4455-BE99-3D430B032B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744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5A6DAEB-401C-4455-BE99-3D430B032B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744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D3F59365-0A22-4139-B818-DD301A68AA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85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5135" name="Photo Editor Photo" r:id="rId3" imgW="45000000" imgH="3296110" progId="">
                  <p:embed/>
                </p:oleObj>
              </mc:Choice>
              <mc:Fallback>
                <p:oleObj name="Photo Editor Photo" r:id="rId3" imgW="45000000" imgH="32961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5" name="Picture 2" descr="\\Storage\sciences\GSP\webfiles\GSPlogo-Since199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pPr>
              <a:defRPr/>
            </a:pPr>
            <a:fld id="{C49DFC52-10E4-4434-A0A0-4B4DF0C9F45D}" type="slidenum">
              <a:rPr lang="en-US"/>
              <a:pPr>
                <a:defRPr/>
              </a:pPr>
              <a:t>‹#›</a:t>
            </a:fld>
            <a:endParaRPr lang="en-US"/>
          </a:p>
        </p:txBody>
      </p:sp>
    </p:spTree>
    <p:extLst>
      <p:ext uri="{BB962C8B-B14F-4D97-AF65-F5344CB8AC3E}">
        <p14:creationId xmlns:p14="http://schemas.microsoft.com/office/powerpoint/2010/main" val="118222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45A30F-F31C-4741-BD07-76403F30A6C6}" type="datetime1">
              <a:rPr lang="en-US"/>
              <a:pPr>
                <a:defRPr/>
              </a:pPr>
              <a:t>2/3/2013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2784B0-573F-4ABF-BBAD-2D2CAB7550E4}" type="slidenum">
              <a:rPr lang="en-US"/>
              <a:pPr>
                <a:defRPr/>
              </a:pPr>
              <a:t>‹#›</a:t>
            </a:fld>
            <a:endParaRPr lang="en-US"/>
          </a:p>
        </p:txBody>
      </p:sp>
    </p:spTree>
    <p:extLst>
      <p:ext uri="{BB962C8B-B14F-4D97-AF65-F5344CB8AC3E}">
        <p14:creationId xmlns:p14="http://schemas.microsoft.com/office/powerpoint/2010/main" val="99810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DBDABB-F1A9-4863-BE9A-9AF21929BE26}" type="datetime1">
              <a:rPr lang="en-US"/>
              <a:pPr>
                <a:defRPr/>
              </a:pPr>
              <a:t>2/3/2013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97564B-0521-4618-9DFF-6CD97D19653B}" type="slidenum">
              <a:rPr lang="en-US"/>
              <a:pPr>
                <a:defRPr/>
              </a:pPr>
              <a:t>‹#›</a:t>
            </a:fld>
            <a:endParaRPr lang="en-US"/>
          </a:p>
        </p:txBody>
      </p:sp>
    </p:spTree>
    <p:extLst>
      <p:ext uri="{BB962C8B-B14F-4D97-AF65-F5344CB8AC3E}">
        <p14:creationId xmlns:p14="http://schemas.microsoft.com/office/powerpoint/2010/main" val="399639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15366" name="Photo Editor Photo" r:id="rId3" imgW="45000000" imgH="3296110" progId="">
                  <p:embed/>
                </p:oleObj>
              </mc:Choice>
              <mc:Fallback>
                <p:oleObj name="Photo Editor Photo" r:id="rId3" imgW="45000000" imgH="32961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5" name="Picture 2" descr="\\Storage\sciences\GSP\webfiles\GSPlogo-Since199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F361508D-93CE-4934-8A95-7C5B146F889A}" type="datetimeFigureOut">
              <a:rPr lang="en-US"/>
              <a:pPr>
                <a:defRPr/>
              </a:pPr>
              <a:t>2/3/2013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a:solidFill>
                  <a:srgbClr val="000000"/>
                </a:solidFill>
              </a:defRPr>
            </a:lvl1pPr>
          </a:lstStyle>
          <a:p>
            <a:pPr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42EBDF-52B0-4A4A-8578-CD3749AC45F3}" type="slidenum">
              <a:rPr lang="en-US"/>
              <a:pPr>
                <a:defRPr/>
              </a:pPr>
              <a:t>‹#›</a:t>
            </a:fld>
            <a:endParaRPr lang="en-US"/>
          </a:p>
        </p:txBody>
      </p:sp>
    </p:spTree>
    <p:extLst>
      <p:ext uri="{BB962C8B-B14F-4D97-AF65-F5344CB8AC3E}">
        <p14:creationId xmlns:p14="http://schemas.microsoft.com/office/powerpoint/2010/main" val="364471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7183" name="Photo Editor Photo" r:id="rId3" imgW="45000000" imgH="3296110" progId="">
                  <p:embed/>
                </p:oleObj>
              </mc:Choice>
              <mc:Fallback>
                <p:oleObj name="Photo Editor Photo" r:id="rId3" imgW="45000000" imgH="32961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5" name="Picture 2" descr="\\Storage\sciences\GSP\webfiles\GSPlogo-Since199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pPr>
              <a:defRPr/>
            </a:pPr>
            <a:fld id="{B3D35ACC-005D-4BAC-B460-3B0FB0DC707F}" type="slidenum">
              <a:rPr lang="en-US"/>
              <a:pPr>
                <a:defRPr/>
              </a:pPr>
              <a:t>‹#›</a:t>
            </a:fld>
            <a:endParaRPr lang="en-US"/>
          </a:p>
        </p:txBody>
      </p:sp>
    </p:spTree>
    <p:extLst>
      <p:ext uri="{BB962C8B-B14F-4D97-AF65-F5344CB8AC3E}">
        <p14:creationId xmlns:p14="http://schemas.microsoft.com/office/powerpoint/2010/main" val="193879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9BAE9-A2C5-454E-973A-570500812213}"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624237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10255" name="Photo Editor Photo" r:id="rId3" imgW="45000000" imgH="3296110" progId="">
                  <p:embed/>
                </p:oleObj>
              </mc:Choice>
              <mc:Fallback>
                <p:oleObj name="Photo Editor Photo" r:id="rId3" imgW="45000000" imgH="32961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5" name="Picture 2" descr="\\Storage\sciences\GSP\webfiles\GSPlogo-Since199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pPr>
              <a:defRPr/>
            </a:pPr>
            <a:fld id="{FBD47F5A-BF96-4F62-985C-3F46BFF897D3}" type="slidenum">
              <a:rPr lang="en-US"/>
              <a:pPr>
                <a:defRPr/>
              </a:pPr>
              <a:t>‹#›</a:t>
            </a:fld>
            <a:endParaRPr lang="en-US"/>
          </a:p>
        </p:txBody>
      </p:sp>
    </p:spTree>
    <p:extLst>
      <p:ext uri="{BB962C8B-B14F-4D97-AF65-F5344CB8AC3E}">
        <p14:creationId xmlns:p14="http://schemas.microsoft.com/office/powerpoint/2010/main" val="80551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9A15A-04E2-4042-A535-C18B1C73D9B0}" type="datetimeFigureOut">
              <a:rPr lang="en-US" smtClean="0"/>
              <a:pPr/>
              <a:t>2/3/2013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D4D4A9-B1B9-214E-8CA8-7C8543705082}" type="slidenum">
              <a:rPr lang="en-US" smtClean="0"/>
              <a:pPr/>
              <a:t>‹#›</a:t>
            </a:fld>
            <a:endParaRPr lang="en-US"/>
          </a:p>
        </p:txBody>
      </p:sp>
    </p:spTree>
    <p:extLst>
      <p:ext uri="{BB962C8B-B14F-4D97-AF65-F5344CB8AC3E}">
        <p14:creationId xmlns:p14="http://schemas.microsoft.com/office/powerpoint/2010/main" val="416742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14350" name="Photo Editor Photo" r:id="rId3" imgW="45000000" imgH="3296110" progId="">
                  <p:embed/>
                </p:oleObj>
              </mc:Choice>
              <mc:Fallback>
                <p:oleObj name="Photo Editor Photo" r:id="rId3" imgW="45000000" imgH="32961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5" name="Picture 2" descr="\\Storage\sciences\GSP\webfiles\GSPlogo-Since199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F361508D-93CE-4934-8A95-7C5B146F889A}" type="datetimeFigureOut">
              <a:rPr lang="en-US"/>
              <a:pPr>
                <a:defRPr/>
              </a:pPr>
              <a:t>2/3/2013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a:solidFill>
                  <a:srgbClr val="000000"/>
                </a:solidFill>
              </a:defRPr>
            </a:lvl1pPr>
          </a:lstStyle>
          <a:p>
            <a:pPr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42EBDF-52B0-4A4A-8578-CD3749AC45F3}" type="slidenum">
              <a:rPr lang="en-US"/>
              <a:pPr>
                <a:defRPr/>
              </a:pPr>
              <a:t>‹#›</a:t>
            </a:fld>
            <a:endParaRPr lang="en-US"/>
          </a:p>
        </p:txBody>
      </p:sp>
    </p:spTree>
    <p:extLst>
      <p:ext uri="{BB962C8B-B14F-4D97-AF65-F5344CB8AC3E}">
        <p14:creationId xmlns:p14="http://schemas.microsoft.com/office/powerpoint/2010/main" val="1464917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45A30F-F31C-4741-BD07-76403F30A6C6}" type="datetime1">
              <a:rPr lang="en-US"/>
              <a:pPr>
                <a:defRPr/>
              </a:pPr>
              <a:t>2/3/2013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2784B0-573F-4ABF-BBAD-2D2CAB7550E4}" type="slidenum">
              <a:rPr lang="en-US"/>
              <a:pPr>
                <a:defRPr/>
              </a:pPr>
              <a:t>‹#›</a:t>
            </a:fld>
            <a:endParaRPr lang="en-US"/>
          </a:p>
        </p:txBody>
      </p:sp>
    </p:spTree>
    <p:extLst>
      <p:ext uri="{BB962C8B-B14F-4D97-AF65-F5344CB8AC3E}">
        <p14:creationId xmlns:p14="http://schemas.microsoft.com/office/powerpoint/2010/main" val="139122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9BAE9-A2C5-454E-973A-570500812213}"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33135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19BAE9-A2C5-454E-973A-570500812213}"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260140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19BAE9-A2C5-454E-973A-570500812213}" type="datetimeFigureOut">
              <a:rPr lang="en-US" smtClean="0"/>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53846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19BAE9-A2C5-454E-973A-570500812213}" type="datetimeFigureOut">
              <a:rPr lang="en-US" smtClean="0"/>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200675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9BAE9-A2C5-454E-973A-570500812213}" type="datetimeFigureOut">
              <a:rPr lang="en-US" smtClean="0"/>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115196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9BAE9-A2C5-454E-973A-570500812213}"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185860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9BAE9-A2C5-454E-973A-570500812213}"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2FEE-1422-4075-9234-DE063FBD65FA}" type="slidenum">
              <a:rPr lang="en-US" smtClean="0"/>
              <a:t>‹#›</a:t>
            </a:fld>
            <a:endParaRPr lang="en-US"/>
          </a:p>
        </p:txBody>
      </p:sp>
    </p:spTree>
    <p:extLst>
      <p:ext uri="{BB962C8B-B14F-4D97-AF65-F5344CB8AC3E}">
        <p14:creationId xmlns:p14="http://schemas.microsoft.com/office/powerpoint/2010/main" val="7552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3" Type="http://schemas.openxmlformats.org/officeDocument/2006/relationships/vmlDrawing" Target="../drawings/vmlDrawing3.vml"/><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vmlDrawing" Target="../drawings/vmlDrawing4.vml"/><Relationship Id="rId5" Type="http://schemas.openxmlformats.org/officeDocument/2006/relationships/theme" Target="../theme/theme5.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6.xml"/><Relationship Id="rId1"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7.bin"/></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vmlDrawing" Target="../drawings/vmlDrawing9.v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vmlDrawing" Target="../drawings/vmlDrawing1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9BAE9-A2C5-454E-973A-570500812213}" type="datetimeFigureOut">
              <a:rPr lang="en-US" smtClean="0"/>
              <a:t>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52FEE-1422-4075-9234-DE063FBD65FA}" type="slidenum">
              <a:rPr lang="en-US" smtClean="0"/>
              <a:t>‹#›</a:t>
            </a:fld>
            <a:endParaRPr lang="en-US"/>
          </a:p>
        </p:txBody>
      </p:sp>
    </p:spTree>
    <p:extLst>
      <p:ext uri="{BB962C8B-B14F-4D97-AF65-F5344CB8AC3E}">
        <p14:creationId xmlns:p14="http://schemas.microsoft.com/office/powerpoint/2010/main" val="386806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lvl1pPr>
          </a:lstStyle>
          <a:p>
            <a:pPr fontAlgn="base">
              <a:spcBef>
                <a:spcPct val="0"/>
              </a:spcBef>
              <a:spcAft>
                <a:spcPct val="0"/>
              </a:spcAft>
              <a:defRPr/>
            </a:pPr>
            <a:endParaRPr lang="en-US">
              <a:solidFill>
                <a:srgbClr val="000000"/>
              </a:solidFill>
            </a:endParaRPr>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lvl1pPr>
          </a:lstStyle>
          <a:p>
            <a:pPr fontAlgn="base">
              <a:spcBef>
                <a:spcPct val="0"/>
              </a:spcBef>
              <a:spcAft>
                <a:spcPct val="0"/>
              </a:spcAft>
              <a:defRPr/>
            </a:pPr>
            <a:fld id="{E84D0714-7D62-4C85-A1E2-DBE43B399B26}" type="slidenum">
              <a:rPr lang="en-US">
                <a:solidFill>
                  <a:srgbClr val="000000"/>
                </a:solidFill>
              </a:rPr>
              <a:pPr fontAlgn="base">
                <a:spcBef>
                  <a:spcPct val="0"/>
                </a:spcBef>
                <a:spcAft>
                  <a:spcPct val="0"/>
                </a:spcAft>
                <a:defRPr/>
              </a:pPr>
              <a:t>‹#›</a:t>
            </a:fld>
            <a:endParaRPr lang="en-US">
              <a:solidFill>
                <a:srgbClr val="000000"/>
              </a:solidFill>
            </a:endParaRPr>
          </a:p>
        </p:txBody>
      </p:sp>
      <p:graphicFrame>
        <p:nvGraphicFramePr>
          <p:cNvPr id="1026" name="Object 6"/>
          <p:cNvGraphicFramePr>
            <a:graphicFrameLocks noChangeAspect="1"/>
          </p:cNvGraphicFramePr>
          <p:nvPr/>
        </p:nvGraphicFramePr>
        <p:xfrm>
          <a:off x="3051175" y="6248400"/>
          <a:ext cx="6091238" cy="446088"/>
        </p:xfrm>
        <a:graphic>
          <a:graphicData uri="http://schemas.openxmlformats.org/presentationml/2006/ole">
            <mc:AlternateContent xmlns:mc="http://schemas.openxmlformats.org/markup-compatibility/2006">
              <mc:Choice xmlns:v="urn:schemas-microsoft-com:vml" Requires="v">
                <p:oleObj spid="_x0000_s1039" name="Photo Editor Photo" r:id="rId4" imgW="45000000" imgH="3296110" progId="MSPhotoEd.3">
                  <p:embed/>
                </p:oleObj>
              </mc:Choice>
              <mc:Fallback>
                <p:oleObj name="Photo Editor Photo" r:id="rId4" imgW="45000000" imgH="32961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175" y="6248400"/>
                        <a:ext cx="609123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lvl1pPr>
          </a:lstStyle>
          <a:p>
            <a:pPr fontAlgn="base">
              <a:spcBef>
                <a:spcPct val="0"/>
              </a:spcBef>
              <a:spcAft>
                <a:spcPct val="0"/>
              </a:spcAft>
              <a:defRPr/>
            </a:pPr>
            <a:endParaRPr lang="en-US">
              <a:solidFill>
                <a:srgbClr val="000000"/>
              </a:solidFill>
            </a:endParaRPr>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lvl1pPr>
          </a:lstStyle>
          <a:p>
            <a:pPr fontAlgn="base">
              <a:spcBef>
                <a:spcPct val="0"/>
              </a:spcBef>
              <a:spcAft>
                <a:spcPct val="0"/>
              </a:spcAft>
              <a:defRPr/>
            </a:pPr>
            <a:fld id="{E84D0714-7D62-4C85-A1E2-DBE43B399B26}" type="slidenum">
              <a:rPr lang="en-US">
                <a:solidFill>
                  <a:srgbClr val="000000"/>
                </a:solidFill>
              </a:rPr>
              <a:pPr fontAlgn="base">
                <a:spcBef>
                  <a:spcPct val="0"/>
                </a:spcBef>
                <a:spcAft>
                  <a:spcPct val="0"/>
                </a:spcAft>
                <a:defRPr/>
              </a:pPr>
              <a:t>‹#›</a:t>
            </a:fld>
            <a:endParaRPr lang="en-US">
              <a:solidFill>
                <a:srgbClr val="000000"/>
              </a:solidFill>
            </a:endParaRPr>
          </a:p>
        </p:txBody>
      </p:sp>
      <p:graphicFrame>
        <p:nvGraphicFramePr>
          <p:cNvPr id="1026" name="Object 6"/>
          <p:cNvGraphicFramePr>
            <a:graphicFrameLocks noChangeAspect="1"/>
          </p:cNvGraphicFramePr>
          <p:nvPr/>
        </p:nvGraphicFramePr>
        <p:xfrm>
          <a:off x="3051175" y="6248400"/>
          <a:ext cx="6091238" cy="446088"/>
        </p:xfrm>
        <a:graphic>
          <a:graphicData uri="http://schemas.openxmlformats.org/presentationml/2006/ole">
            <mc:AlternateContent xmlns:mc="http://schemas.openxmlformats.org/markup-compatibility/2006">
              <mc:Choice xmlns:v="urn:schemas-microsoft-com:vml" Requires="v">
                <p:oleObj spid="_x0000_s2063" name="Photo Editor Photo" r:id="rId4" imgW="45000000" imgH="3296110" progId="MSPhotoEd.3">
                  <p:embed/>
                </p:oleObj>
              </mc:Choice>
              <mc:Fallback>
                <p:oleObj name="Photo Editor Photo" r:id="rId4" imgW="45000000" imgH="32961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175" y="6248400"/>
                        <a:ext cx="609123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lvl1pPr>
          </a:lstStyle>
          <a:p>
            <a:pPr fontAlgn="base">
              <a:spcBef>
                <a:spcPct val="0"/>
              </a:spcBef>
              <a:spcAft>
                <a:spcPct val="0"/>
              </a:spcAft>
              <a:defRPr/>
            </a:pPr>
            <a:endParaRPr lang="en-US">
              <a:solidFill>
                <a:srgbClr val="000000"/>
              </a:solidFill>
            </a:endParaRPr>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lvl1pPr>
          </a:lstStyle>
          <a:p>
            <a:pPr fontAlgn="base">
              <a:spcBef>
                <a:spcPct val="0"/>
              </a:spcBef>
              <a:spcAft>
                <a:spcPct val="0"/>
              </a:spcAft>
              <a:defRPr/>
            </a:pPr>
            <a:fld id="{E84D0714-7D62-4C85-A1E2-DBE43B399B26}" type="slidenum">
              <a:rPr lang="en-US">
                <a:solidFill>
                  <a:srgbClr val="000000"/>
                </a:solidFill>
              </a:rPr>
              <a:pPr fontAlgn="base">
                <a:spcBef>
                  <a:spcPct val="0"/>
                </a:spcBef>
                <a:spcAft>
                  <a:spcPct val="0"/>
                </a:spcAft>
                <a:defRPr/>
              </a:pPr>
              <a:t>‹#›</a:t>
            </a:fld>
            <a:endParaRPr lang="en-US">
              <a:solidFill>
                <a:srgbClr val="000000"/>
              </a:solidFill>
            </a:endParaRPr>
          </a:p>
        </p:txBody>
      </p:sp>
      <p:graphicFrame>
        <p:nvGraphicFramePr>
          <p:cNvPr id="1026" name="Object 6"/>
          <p:cNvGraphicFramePr>
            <a:graphicFrameLocks noChangeAspect="1"/>
          </p:cNvGraphicFramePr>
          <p:nvPr/>
        </p:nvGraphicFramePr>
        <p:xfrm>
          <a:off x="3051175" y="6248400"/>
          <a:ext cx="6091238" cy="446088"/>
        </p:xfrm>
        <a:graphic>
          <a:graphicData uri="http://schemas.openxmlformats.org/presentationml/2006/ole">
            <mc:AlternateContent xmlns:mc="http://schemas.openxmlformats.org/markup-compatibility/2006">
              <mc:Choice xmlns:v="urn:schemas-microsoft-com:vml" Requires="v">
                <p:oleObj spid="_x0000_s3087" name="Photo Editor Photo" r:id="rId4" imgW="45000000" imgH="3296110" progId="MSPhotoEd.3">
                  <p:embed/>
                </p:oleObj>
              </mc:Choice>
              <mc:Fallback>
                <p:oleObj name="Photo Editor Photo" r:id="rId4" imgW="45000000" imgH="32961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175" y="6248400"/>
                        <a:ext cx="609123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solidFill>
                  <a:srgbClr val="000000"/>
                </a:solidFill>
              </a:defRPr>
            </a:lvl1pPr>
          </a:lstStyle>
          <a:p>
            <a:pPr fontAlgn="base">
              <a:spcBef>
                <a:spcPct val="0"/>
              </a:spcBef>
              <a:spcAft>
                <a:spcPct val="0"/>
              </a:spcAft>
              <a:defRPr/>
            </a:pPr>
            <a:endParaRPr lang="en-US"/>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5E435549-C50B-48ED-9761-E372C6EBB399}" type="slidenum">
              <a:rPr lang="en-US"/>
              <a:pPr fontAlgn="base">
                <a:spcBef>
                  <a:spcPct val="0"/>
                </a:spcBef>
                <a:spcAft>
                  <a:spcPct val="0"/>
                </a:spcAft>
                <a:defRPr/>
              </a:pPr>
              <a:t>‹#›</a:t>
            </a:fld>
            <a:endParaRPr lang="en-US"/>
          </a:p>
        </p:txBody>
      </p:sp>
      <p:graphicFrame>
        <p:nvGraphicFramePr>
          <p:cNvPr id="2050"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4111" name="Photo Editor Photo" r:id="rId7" imgW="45000000" imgH="3296110" progId="">
                  <p:embed/>
                </p:oleObj>
              </mc:Choice>
              <mc:Fallback>
                <p:oleObj name="Photo Editor Photo" r:id="rId7" imgW="45000000" imgH="329611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2056" name="Picture 2" descr="\\Storage\sciences\GSP\webfiles\GSPlogo-Since199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0"/>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Tree>
  </p:cSld>
  <p:clrMap bg1="lt1" tx1="dk1" bg2="lt2" tx2="dk2" accent1="accent1" accent2="accent2" accent3="accent3" accent4="accent4" accent5="accent5" accent6="accent6" hlink="hlink" folHlink="folHlink"/>
  <p:sldLayoutIdLst>
    <p:sldLayoutId id="2147483667" r:id="rId1"/>
    <p:sldLayoutId id="2147483679" r:id="rId2"/>
    <p:sldLayoutId id="2147483680" r:id="rId3"/>
    <p:sldLayoutId id="2147483682"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solidFill>
                  <a:srgbClr val="000000"/>
                </a:solidFill>
              </a:defRPr>
            </a:lvl1pPr>
          </a:lstStyle>
          <a:p>
            <a:pPr fontAlgn="base">
              <a:spcBef>
                <a:spcPct val="0"/>
              </a:spcBef>
              <a:spcAft>
                <a:spcPct val="0"/>
              </a:spcAft>
              <a:defRPr/>
            </a:pPr>
            <a:endParaRPr lang="en-US"/>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20E0E202-EFAD-4FB4-8A8C-443BBEF7F0C6}" type="slidenum">
              <a:rPr lang="en-US"/>
              <a:pPr fontAlgn="base">
                <a:spcBef>
                  <a:spcPct val="0"/>
                </a:spcBef>
                <a:spcAft>
                  <a:spcPct val="0"/>
                </a:spcAft>
                <a:defRPr/>
              </a:pPr>
              <a:t>‹#›</a:t>
            </a:fld>
            <a:endParaRPr lang="en-US"/>
          </a:p>
        </p:txBody>
      </p:sp>
      <p:graphicFrame>
        <p:nvGraphicFramePr>
          <p:cNvPr id="4098"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6159" name="Photo Editor Photo" r:id="rId4" imgW="45000000" imgH="3296110" progId="">
                  <p:embed/>
                </p:oleObj>
              </mc:Choice>
              <mc:Fallback>
                <p:oleObj name="Photo Editor Photo" r:id="rId4" imgW="45000000" imgH="32961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4104" name="Picture 2" descr="\\Storage\sciences\GSP\webfiles\GSPlogo-Since1992.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0"/>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solidFill>
                  <a:srgbClr val="000000"/>
                </a:solidFill>
              </a:defRPr>
            </a:lvl1pPr>
          </a:lstStyle>
          <a:p>
            <a:pPr fontAlgn="base">
              <a:spcBef>
                <a:spcPct val="0"/>
              </a:spcBef>
              <a:spcAft>
                <a:spcPct val="0"/>
              </a:spcAft>
              <a:defRPr/>
            </a:pPr>
            <a:endParaRPr lang="en-US"/>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3D848A8E-9A96-4ED9-B2E6-06059E759776}" type="slidenum">
              <a:rPr lang="en-US"/>
              <a:pPr fontAlgn="base">
                <a:spcBef>
                  <a:spcPct val="0"/>
                </a:spcBef>
                <a:spcAft>
                  <a:spcPct val="0"/>
                </a:spcAft>
                <a:defRPr/>
              </a:pPr>
              <a:t>‹#›</a:t>
            </a:fld>
            <a:endParaRPr lang="en-US"/>
          </a:p>
        </p:txBody>
      </p:sp>
      <p:graphicFrame>
        <p:nvGraphicFramePr>
          <p:cNvPr id="10242"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9231" name="Photo Editor Photo" r:id="rId5" imgW="45000000" imgH="3296110" progId="">
                  <p:embed/>
                </p:oleObj>
              </mc:Choice>
              <mc:Fallback>
                <p:oleObj name="Photo Editor Photo" r:id="rId5" imgW="45000000" imgH="32961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10248" name="Picture 2" descr="\\Storage\sciences\GSP\webfiles\GSPlogo-Since1992.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0"/>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Tree>
  </p:cSld>
  <p:clrMap bg1="lt1" tx1="dk1" bg2="lt2" tx2="dk2" accent1="accent1" accent2="accent2" accent3="accent3" accent4="accent4" accent5="accent5" accent6="accent6" hlink="hlink" folHlink="folHlink"/>
  <p:sldLayoutIdLst>
    <p:sldLayoutId id="2147483673" r:id="rId1"/>
    <p:sldLayoutId id="214748367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26629" name="Rectangle 3"/>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eaLnBrk="0" hangingPunct="0">
              <a:defRPr sz="1400" b="0">
                <a:solidFill>
                  <a:srgbClr val="000000"/>
                </a:solidFill>
              </a:defRPr>
            </a:lvl1pPr>
          </a:lstStyle>
          <a:p>
            <a:pPr fontAlgn="base">
              <a:spcBef>
                <a:spcPct val="0"/>
              </a:spcBef>
              <a:spcAft>
                <a:spcPct val="0"/>
              </a:spcAft>
              <a:defRPr/>
            </a:pPr>
            <a:endParaRPr lang="en-US"/>
          </a:p>
        </p:txBody>
      </p:sp>
      <p:sp>
        <p:nvSpPr>
          <p:cNvPr id="2048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0B670A55-938E-489E-9310-DFA590E681EE}" type="slidenum">
              <a:rPr lang="en-US"/>
              <a:pPr fontAlgn="base">
                <a:spcBef>
                  <a:spcPct val="0"/>
                </a:spcBef>
                <a:spcAft>
                  <a:spcPct val="0"/>
                </a:spcAft>
                <a:defRPr/>
              </a:pPr>
              <a:t>‹#›</a:t>
            </a:fld>
            <a:endParaRPr lang="en-US"/>
          </a:p>
        </p:txBody>
      </p:sp>
      <p:graphicFrame>
        <p:nvGraphicFramePr>
          <p:cNvPr id="26626" name="Object 6"/>
          <p:cNvGraphicFramePr>
            <a:graphicFrameLocks noChangeAspect="1"/>
          </p:cNvGraphicFramePr>
          <p:nvPr userDrawn="1"/>
        </p:nvGraphicFramePr>
        <p:xfrm>
          <a:off x="4648200" y="6400800"/>
          <a:ext cx="4495800" cy="328613"/>
        </p:xfrm>
        <a:graphic>
          <a:graphicData uri="http://schemas.openxmlformats.org/presentationml/2006/ole">
            <mc:AlternateContent xmlns:mc="http://schemas.openxmlformats.org/markup-compatibility/2006">
              <mc:Choice xmlns:v="urn:schemas-microsoft-com:vml" Requires="v">
                <p:oleObj spid="_x0000_s13326" name="Photo Editor Photo" r:id="rId5" imgW="45000000" imgH="3296110" progId="">
                  <p:embed/>
                </p:oleObj>
              </mc:Choice>
              <mc:Fallback>
                <p:oleObj name="Photo Editor Photo" r:id="rId5" imgW="45000000" imgH="32961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400800"/>
                        <a:ext cx="44958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pic>
        <p:nvPicPr>
          <p:cNvPr id="26632" name="Picture 2" descr="\\Storage\sciences\GSP\webfiles\GSPlogo-Since1992.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2075" y="5876925"/>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0"/>
          <p:cNvSpPr txBox="1">
            <a:spLocks noChangeArrowheads="1"/>
          </p:cNvSpPr>
          <p:nvPr userDrawn="1"/>
        </p:nvSpPr>
        <p:spPr bwMode="auto">
          <a:xfrm>
            <a:off x="1447800" y="6421438"/>
            <a:ext cx="2819400" cy="307975"/>
          </a:xfrm>
          <a:prstGeom prst="rect">
            <a:avLst/>
          </a:prstGeom>
          <a:noFill/>
          <a:ln>
            <a:noFill/>
          </a:ln>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fontAlgn="base" hangingPunct="1">
              <a:spcBef>
                <a:spcPct val="0"/>
              </a:spcBef>
              <a:spcAft>
                <a:spcPct val="0"/>
              </a:spcAft>
              <a:defRPr/>
            </a:pPr>
            <a:r>
              <a:rPr lang="en-US" sz="1400" b="0" smtClean="0">
                <a:solidFill>
                  <a:srgbClr val="CC0000"/>
                </a:solidFill>
                <a:latin typeface="Arial Black" pitchFamily="34" charset="0"/>
              </a:rPr>
              <a:t>Grinnell Science Project</a:t>
            </a:r>
          </a:p>
        </p:txBody>
      </p:sp>
    </p:spTree>
  </p:cSld>
  <p:clrMap bg1="lt1" tx1="dk1" bg2="lt2" tx2="dk2" accent1="accent1" accent2="accent2" accent3="accent3" accent4="accent4" accent5="accent5" accent6="accent6" hlink="hlink" folHlink="folHlink"/>
  <p:sldLayoutIdLst>
    <p:sldLayoutId id="2147483677" r:id="rId1"/>
    <p:sldLayoutId id="214748368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900113" y="0"/>
            <a:ext cx="7343775" cy="2438400"/>
          </a:xfrm>
        </p:spPr>
        <p:txBody>
          <a:bodyPr/>
          <a:lstStyle/>
          <a:p>
            <a:r>
              <a:rPr lang="en-US" sz="4800" b="1" dirty="0" smtClean="0">
                <a:solidFill>
                  <a:srgbClr val="FF0000"/>
                </a:solidFill>
                <a:latin typeface="Times New Roman" pitchFamily="18" charset="0"/>
                <a:cs typeface="Times New Roman" pitchFamily="18" charset="0"/>
              </a:rPr>
              <a:t>Genesis, Context and Structure of Week-long Pre-orientation Program</a:t>
            </a:r>
            <a:endParaRPr lang="en-US" sz="4800" b="1" dirty="0" smtClean="0">
              <a:solidFill>
                <a:srgbClr val="FF0000"/>
              </a:solidFill>
              <a:latin typeface="Times New Roman" pitchFamily="18" charset="0"/>
              <a:cs typeface="Times New Roman" pitchFamily="18" charset="0"/>
            </a:endParaRPr>
          </a:p>
        </p:txBody>
      </p:sp>
      <p:sp>
        <p:nvSpPr>
          <p:cNvPr id="51203" name="Rectangle 3"/>
          <p:cNvSpPr>
            <a:spLocks noGrp="1" noChangeArrowheads="1"/>
          </p:cNvSpPr>
          <p:nvPr>
            <p:ph type="subTitle" idx="1"/>
          </p:nvPr>
        </p:nvSpPr>
        <p:spPr>
          <a:xfrm>
            <a:off x="1331913" y="3716338"/>
            <a:ext cx="6400800" cy="1800225"/>
          </a:xfrm>
        </p:spPr>
        <p:txBody>
          <a:bodyPr/>
          <a:lstStyle/>
          <a:p>
            <a:r>
              <a:rPr lang="en-US" b="1" dirty="0" smtClean="0">
                <a:solidFill>
                  <a:schemeClr val="tx1"/>
                </a:solidFill>
                <a:latin typeface="Times New Roman" pitchFamily="18" charset="0"/>
                <a:cs typeface="Times New Roman" pitchFamily="18" charset="0"/>
              </a:rPr>
              <a:t>Jim Swartz, </a:t>
            </a:r>
            <a:r>
              <a:rPr lang="en-US" b="1" dirty="0" err="1" smtClean="0">
                <a:solidFill>
                  <a:schemeClr val="tx1"/>
                </a:solidFill>
                <a:latin typeface="Times New Roman" pitchFamily="18" charset="0"/>
                <a:cs typeface="Times New Roman" pitchFamily="18" charset="0"/>
              </a:rPr>
              <a:t>Dack</a:t>
            </a:r>
            <a:r>
              <a:rPr lang="en-US" b="1" dirty="0" smtClean="0">
                <a:solidFill>
                  <a:schemeClr val="tx1"/>
                </a:solidFill>
                <a:latin typeface="Times New Roman" pitchFamily="18" charset="0"/>
                <a:cs typeface="Times New Roman" pitchFamily="18" charset="0"/>
              </a:rPr>
              <a:t> Professor of Chemistry</a:t>
            </a:r>
          </a:p>
          <a:p>
            <a:r>
              <a:rPr lang="en-US" b="1" dirty="0" smtClean="0">
                <a:solidFill>
                  <a:schemeClr val="tx1"/>
                </a:solidFill>
                <a:latin typeface="Times New Roman" pitchFamily="18" charset="0"/>
                <a:cs typeface="Times New Roman" pitchFamily="18" charset="0"/>
              </a:rPr>
              <a:t>For my Committed Colleagues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0869.JPG"/>
          <p:cNvPicPr>
            <a:picLocks noChangeAspect="1"/>
          </p:cNvPicPr>
          <p:nvPr/>
        </p:nvPicPr>
        <p:blipFill>
          <a:blip r:embed="rId2" cstate="print"/>
          <a:stretch>
            <a:fillRect/>
          </a:stretch>
        </p:blipFill>
        <p:spPr>
          <a:xfrm>
            <a:off x="609600" y="304800"/>
            <a:ext cx="8103778" cy="5402519"/>
          </a:xfrm>
          <a:prstGeom prst="rect">
            <a:avLst/>
          </a:prstGeom>
        </p:spPr>
      </p:pic>
    </p:spTree>
    <p:extLst>
      <p:ext uri="{BB962C8B-B14F-4D97-AF65-F5344CB8AC3E}">
        <p14:creationId xmlns:p14="http://schemas.microsoft.com/office/powerpoint/2010/main" val="121495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800" b="1" dirty="0" smtClean="0">
                <a:solidFill>
                  <a:srgbClr val="C00000"/>
                </a:solidFill>
                <a:latin typeface="Times New Roman" pitchFamily="18" charset="0"/>
                <a:cs typeface="Times New Roman" pitchFamily="18" charset="0"/>
              </a:rPr>
              <a:t>Schedule Elements</a:t>
            </a: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152400" y="990600"/>
            <a:ext cx="4343400" cy="5135563"/>
          </a:xfrm>
        </p:spPr>
        <p:txBody>
          <a:bodyPr>
            <a:normAutofit fontScale="92500"/>
          </a:bodyPr>
          <a:lstStyle/>
          <a:p>
            <a:r>
              <a:rPr lang="en-US" sz="2600" b="1" dirty="0" smtClean="0">
                <a:latin typeface="Times New Roman" pitchFamily="18" charset="0"/>
                <a:cs typeface="Times New Roman" pitchFamily="18" charset="0"/>
              </a:rPr>
              <a:t>Numerous interactions with faculty, staff, experienced students, informal activities</a:t>
            </a:r>
          </a:p>
          <a:p>
            <a:r>
              <a:rPr lang="en-US" sz="2600" b="1" dirty="0" smtClean="0">
                <a:latin typeface="Times New Roman" pitchFamily="18" charset="0"/>
                <a:cs typeface="Times New Roman" pitchFamily="18" charset="0"/>
              </a:rPr>
              <a:t>Group Activities</a:t>
            </a:r>
          </a:p>
          <a:p>
            <a:pPr lvl="1"/>
            <a:r>
              <a:rPr lang="en-US" sz="2600" b="1" dirty="0" smtClean="0">
                <a:latin typeface="Times New Roman" pitchFamily="18" charset="0"/>
                <a:cs typeface="Times New Roman" pitchFamily="18" charset="0"/>
              </a:rPr>
              <a:t>Puzzles and Problems</a:t>
            </a:r>
          </a:p>
          <a:p>
            <a:pPr lvl="1"/>
            <a:r>
              <a:rPr lang="en-US" sz="2600" b="1" dirty="0" smtClean="0">
                <a:latin typeface="Times New Roman" pitchFamily="18" charset="0"/>
                <a:cs typeface="Times New Roman" pitchFamily="18" charset="0"/>
              </a:rPr>
              <a:t>Scavenger Hunt</a:t>
            </a:r>
          </a:p>
          <a:p>
            <a:r>
              <a:rPr lang="en-US" sz="2600" b="1" dirty="0" smtClean="0">
                <a:latin typeface="Times New Roman" pitchFamily="18" charset="0"/>
                <a:cs typeface="Times New Roman" pitchFamily="18" charset="0"/>
              </a:rPr>
              <a:t>Lab Project</a:t>
            </a:r>
          </a:p>
          <a:p>
            <a:r>
              <a:rPr lang="en-US" sz="2600" b="1" dirty="0" smtClean="0">
                <a:latin typeface="Times New Roman" pitchFamily="18" charset="0"/>
                <a:cs typeface="Times New Roman" pitchFamily="18" charset="0"/>
              </a:rPr>
              <a:t>Working the System</a:t>
            </a:r>
          </a:p>
          <a:p>
            <a:pPr lvl="1"/>
            <a:r>
              <a:rPr lang="en-US" sz="2600" b="1" dirty="0" smtClean="0">
                <a:latin typeface="Times New Roman" pitchFamily="18" charset="0"/>
                <a:cs typeface="Times New Roman" pitchFamily="18" charset="0"/>
              </a:rPr>
              <a:t>Class registration</a:t>
            </a:r>
          </a:p>
          <a:p>
            <a:pPr lvl="1"/>
            <a:r>
              <a:rPr lang="en-US" sz="2600" b="1" dirty="0" smtClean="0">
                <a:latin typeface="Times New Roman" pitchFamily="18" charset="0"/>
                <a:cs typeface="Times New Roman" pitchFamily="18" charset="0"/>
              </a:rPr>
              <a:t>Navigating and surviving classes</a:t>
            </a:r>
          </a:p>
          <a:p>
            <a:pPr lvl="1"/>
            <a:r>
              <a:rPr lang="en-US" sz="2600" b="1" dirty="0" smtClean="0">
                <a:latin typeface="Times New Roman" pitchFamily="18" charset="0"/>
                <a:cs typeface="Times New Roman" pitchFamily="18" charset="0"/>
              </a:rPr>
              <a:t>Peer Support</a:t>
            </a:r>
            <a:endParaRPr lang="en-US" sz="2600" b="1" dirty="0">
              <a:latin typeface="Times New Roman" pitchFamily="18" charset="0"/>
              <a:cs typeface="Times New Roman" pitchFamily="18" charset="0"/>
            </a:endParaRPr>
          </a:p>
        </p:txBody>
      </p:sp>
      <p:pic>
        <p:nvPicPr>
          <p:cNvPr id="5" name="Picture 2" descr="C:\Documents and Settings\PETERSOS\Desktop\GSP photo possiblities\DSC02356.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409215"/>
            <a:ext cx="4038600" cy="29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982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b="1" dirty="0" smtClean="0"/>
              <a:t>Puzzles and Problems</a:t>
            </a:r>
            <a:endParaRPr lang="en-US" b="1" dirty="0"/>
          </a:p>
        </p:txBody>
      </p:sp>
      <p:sp>
        <p:nvSpPr>
          <p:cNvPr id="3" name="Content Placeholder 2"/>
          <p:cNvSpPr>
            <a:spLocks noGrp="1"/>
          </p:cNvSpPr>
          <p:nvPr>
            <p:ph idx="1"/>
          </p:nvPr>
        </p:nvSpPr>
        <p:spPr>
          <a:xfrm>
            <a:off x="609600" y="1600200"/>
            <a:ext cx="7772400" cy="4419600"/>
          </a:xfrm>
        </p:spPr>
        <p:txBody>
          <a:bodyPr/>
          <a:lstStyle/>
          <a:p>
            <a:r>
              <a:rPr lang="en-US" b="1" dirty="0" smtClean="0"/>
              <a:t>Students work in groups on a series of challenging  puzzles and problems over the course of the week.  </a:t>
            </a:r>
          </a:p>
          <a:p>
            <a:r>
              <a:rPr lang="en-US" b="1" dirty="0" smtClean="0"/>
              <a:t>They typically need to seek advice in their approach.</a:t>
            </a:r>
            <a:endParaRPr lang="en-US" b="1" dirty="0"/>
          </a:p>
        </p:txBody>
      </p:sp>
    </p:spTree>
    <p:extLst>
      <p:ext uri="{BB962C8B-B14F-4D97-AF65-F5344CB8AC3E}">
        <p14:creationId xmlns:p14="http://schemas.microsoft.com/office/powerpoint/2010/main" val="2503709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p:cNvSpPr txBox="1">
            <a:spLocks/>
          </p:cNvSpPr>
          <p:nvPr/>
        </p:nvSpPr>
        <p:spPr bwMode="auto">
          <a:xfrm>
            <a:off x="1066800" y="1524000"/>
            <a:ext cx="365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20000"/>
              </a:spcBef>
              <a:buFont typeface="Arial" charset="0"/>
              <a:buNone/>
            </a:pPr>
            <a:r>
              <a:rPr lang="en-US" sz="2000" dirty="0">
                <a:latin typeface="Calibri" pitchFamily="112" charset="0"/>
              </a:rPr>
              <a:t>One of the tasks GSP students have during pre-orientation is to find the volume of the </a:t>
            </a:r>
            <a:r>
              <a:rPr lang="en-US" sz="2000" dirty="0" err="1">
                <a:latin typeface="Calibri" pitchFamily="112" charset="0"/>
              </a:rPr>
              <a:t>Zirkle</a:t>
            </a:r>
            <a:r>
              <a:rPr lang="en-US" sz="2000" dirty="0">
                <a:latin typeface="Calibri" pitchFamily="112" charset="0"/>
              </a:rPr>
              <a:t>. </a:t>
            </a:r>
          </a:p>
          <a:p>
            <a:pPr eaLnBrk="1" hangingPunct="1">
              <a:spcBef>
                <a:spcPct val="20000"/>
              </a:spcBef>
              <a:buFont typeface="Arial" charset="0"/>
              <a:buNone/>
            </a:pPr>
            <a:endParaRPr lang="en-US" sz="2000" dirty="0">
              <a:latin typeface="Calibri" pitchFamily="112" charset="0"/>
            </a:endParaRPr>
          </a:p>
          <a:p>
            <a:pPr eaLnBrk="1" hangingPunct="1">
              <a:spcBef>
                <a:spcPct val="20000"/>
              </a:spcBef>
              <a:buFont typeface="Arial" charset="0"/>
              <a:buNone/>
            </a:pPr>
            <a:r>
              <a:rPr lang="en-US" sz="2000" dirty="0">
                <a:latin typeface="Calibri" pitchFamily="112" charset="0"/>
              </a:rPr>
              <a:t>The </a:t>
            </a:r>
            <a:r>
              <a:rPr lang="en-US" sz="2000" dirty="0" err="1">
                <a:latin typeface="Calibri" pitchFamily="112" charset="0"/>
              </a:rPr>
              <a:t>Zirkle</a:t>
            </a:r>
            <a:r>
              <a:rPr lang="en-US" sz="2000" dirty="0">
                <a:latin typeface="Calibri" pitchFamily="112" charset="0"/>
              </a:rPr>
              <a:t> is an untitled sculpture on central campus by the late Louis </a:t>
            </a:r>
            <a:r>
              <a:rPr lang="en-US" sz="2000" dirty="0" err="1">
                <a:latin typeface="Calibri" pitchFamily="112" charset="0"/>
              </a:rPr>
              <a:t>Zirkle</a:t>
            </a:r>
            <a:r>
              <a:rPr lang="en-US" sz="2000" dirty="0">
                <a:latin typeface="Calibri" pitchFamily="112" charset="0"/>
              </a:rPr>
              <a:t>, longtime professor of art at the College.</a:t>
            </a:r>
          </a:p>
          <a:p>
            <a:pPr eaLnBrk="1" hangingPunct="1">
              <a:spcBef>
                <a:spcPct val="20000"/>
              </a:spcBef>
              <a:buFont typeface="Arial" charset="0"/>
              <a:buNone/>
            </a:pPr>
            <a:endParaRPr lang="en-US" sz="2000" dirty="0">
              <a:latin typeface="Calibri" pitchFamily="112" charset="0"/>
            </a:endParaRPr>
          </a:p>
          <a:p>
            <a:pPr eaLnBrk="1" hangingPunct="1">
              <a:spcBef>
                <a:spcPct val="20000"/>
              </a:spcBef>
              <a:buFont typeface="Arial" charset="0"/>
              <a:buNone/>
            </a:pPr>
            <a:r>
              <a:rPr lang="en-US" sz="2000" dirty="0">
                <a:latin typeface="Calibri" pitchFamily="112" charset="0"/>
              </a:rPr>
              <a:t>It is also featured in the GSP logo, seen at the bottom left of the slideshow, and on the GSP t-shirt, seen in the next slide.</a:t>
            </a:r>
          </a:p>
        </p:txBody>
      </p:sp>
      <p:sp>
        <p:nvSpPr>
          <p:cNvPr id="20483" name="Title 1"/>
          <p:cNvSpPr>
            <a:spLocks noGrp="1"/>
          </p:cNvSpPr>
          <p:nvPr>
            <p:ph type="title"/>
          </p:nvPr>
        </p:nvSpPr>
        <p:spPr>
          <a:xfrm>
            <a:off x="1066800" y="152400"/>
            <a:ext cx="3352800" cy="1162050"/>
          </a:xfrm>
        </p:spPr>
        <p:txBody>
          <a:bodyPr/>
          <a:lstStyle/>
          <a:p>
            <a:pPr eaLnBrk="1" hangingPunct="1"/>
            <a:r>
              <a:rPr lang="en-US" sz="3600" i="1" smtClean="0"/>
              <a:t>Did you know…?</a:t>
            </a:r>
          </a:p>
        </p:txBody>
      </p:sp>
      <p:pic>
        <p:nvPicPr>
          <p:cNvPr id="20484" name="Content Placeholder 4" descr="Zirkle-isolate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91200" y="304800"/>
            <a:ext cx="1955800" cy="6051550"/>
          </a:xfrm>
        </p:spPr>
      </p:pic>
    </p:spTree>
    <p:extLst>
      <p:ext uri="{BB962C8B-B14F-4D97-AF65-F5344CB8AC3E}">
        <p14:creationId xmlns:p14="http://schemas.microsoft.com/office/powerpoint/2010/main" val="2225307771"/>
      </p:ext>
    </p:extLst>
  </p:cSld>
  <p:clrMapOvr>
    <a:masterClrMapping/>
  </p:clrMapOvr>
  <p:transition spd="slow" advClick="0"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C00000"/>
                </a:solidFill>
                <a:latin typeface="Times New Roman" pitchFamily="18" charset="0"/>
                <a:cs typeface="Times New Roman" pitchFamily="18" charset="0"/>
              </a:rPr>
              <a:t>Scavenger Hunt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152400" y="1295400"/>
            <a:ext cx="4343400" cy="5334000"/>
          </a:xfrm>
        </p:spPr>
        <p:txBody>
          <a:bodyPr>
            <a:normAutofit lnSpcReduction="10000"/>
          </a:bodyPr>
          <a:lstStyle/>
          <a:p>
            <a:r>
              <a:rPr lang="en-US" b="1" dirty="0" smtClean="0">
                <a:latin typeface="Times New Roman" pitchFamily="18" charset="0"/>
                <a:cs typeface="Times New Roman" pitchFamily="18" charset="0"/>
              </a:rPr>
              <a:t>Students, in groups, need to find and visit various offices, individuals, and locations to retrieve a number</a:t>
            </a:r>
          </a:p>
          <a:p>
            <a:r>
              <a:rPr lang="en-US" b="1" dirty="0" smtClean="0">
                <a:latin typeface="Times New Roman" pitchFamily="18" charset="0"/>
                <a:cs typeface="Times New Roman" pitchFamily="18" charset="0"/>
              </a:rPr>
              <a:t>They then manipulate the numbers using Excel</a:t>
            </a:r>
          </a:p>
          <a:p>
            <a:r>
              <a:rPr lang="en-US" b="1" dirty="0" smtClean="0">
                <a:latin typeface="Times New Roman" pitchFamily="18" charset="0"/>
                <a:cs typeface="Times New Roman" pitchFamily="18" charset="0"/>
              </a:rPr>
              <a:t>Ultimately they get a series of numbers that are the combination to a series of locks on a box containing a prize</a:t>
            </a:r>
          </a:p>
          <a:p>
            <a:endParaRPr lang="en-US" dirty="0" smtClean="0"/>
          </a:p>
          <a:p>
            <a:endParaRPr lang="en-US" dirty="0"/>
          </a:p>
        </p:txBody>
      </p:sp>
      <p:pic>
        <p:nvPicPr>
          <p:cNvPr id="5" name="Picture 2" descr="C:\Documents and Settings\PETERSOS\Desktop\GSP photo possiblities\DSC0239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860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59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solidFill>
                  <a:srgbClr val="C00000"/>
                </a:solidFill>
                <a:latin typeface="Times New Roman" pitchFamily="18" charset="0"/>
                <a:cs typeface="Times New Roman" pitchFamily="18" charset="0"/>
              </a:rPr>
              <a:t>Lab Project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533400" y="1066800"/>
            <a:ext cx="4038600" cy="5257800"/>
          </a:xfrm>
        </p:spPr>
        <p:txBody>
          <a:bodyPr>
            <a:normAutofit/>
          </a:bodyPr>
          <a:lstStyle/>
          <a:p>
            <a:r>
              <a:rPr lang="en-US" b="1" dirty="0" smtClean="0">
                <a:latin typeface="Times New Roman" pitchFamily="18" charset="0"/>
                <a:cs typeface="Times New Roman" pitchFamily="18" charset="0"/>
              </a:rPr>
              <a:t>Students work in a group of about 6 on a research-like project</a:t>
            </a:r>
          </a:p>
          <a:p>
            <a:r>
              <a:rPr lang="en-US" b="1" dirty="0" smtClean="0">
                <a:latin typeface="Times New Roman" pitchFamily="18" charset="0"/>
                <a:cs typeface="Times New Roman" pitchFamily="18" charset="0"/>
              </a:rPr>
              <a:t>Build a relationship with one another and with a faculty member</a:t>
            </a:r>
          </a:p>
          <a:p>
            <a:r>
              <a:rPr lang="en-US" b="1" dirty="0" smtClean="0">
                <a:latin typeface="Times New Roman" pitchFamily="18" charset="0"/>
                <a:cs typeface="Times New Roman" pitchFamily="18" charset="0"/>
              </a:rPr>
              <a:t>Gain experience with using literature, investigation, analysis, presentation</a:t>
            </a:r>
          </a:p>
          <a:p>
            <a:r>
              <a:rPr lang="en-US" b="1" dirty="0" smtClean="0">
                <a:latin typeface="Times New Roman" pitchFamily="18" charset="0"/>
                <a:cs typeface="Times New Roman" pitchFamily="18" charset="0"/>
              </a:rPr>
              <a:t>Gain self confidence</a:t>
            </a:r>
            <a:endParaRPr lang="en-US" b="1" dirty="0">
              <a:latin typeface="Times New Roman" pitchFamily="18" charset="0"/>
              <a:cs typeface="Times New Roman" pitchFamily="18" charset="0"/>
            </a:endParaRPr>
          </a:p>
        </p:txBody>
      </p:sp>
      <p:pic>
        <p:nvPicPr>
          <p:cNvPr id="5" name="Picture 2" descr="C:\Documents and Settings\PETERSOS\Desktop\GSP photo possiblities\DSC0239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9050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6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b="1" dirty="0" smtClean="0"/>
              <a:t>Working the System</a:t>
            </a:r>
            <a:endParaRPr lang="en-US" b="1" dirty="0"/>
          </a:p>
        </p:txBody>
      </p:sp>
      <p:sp>
        <p:nvSpPr>
          <p:cNvPr id="3" name="Content Placeholder 2"/>
          <p:cNvSpPr>
            <a:spLocks noGrp="1"/>
          </p:cNvSpPr>
          <p:nvPr>
            <p:ph idx="1"/>
          </p:nvPr>
        </p:nvSpPr>
        <p:spPr>
          <a:xfrm>
            <a:off x="609600" y="1524000"/>
            <a:ext cx="7772400" cy="4343400"/>
          </a:xfrm>
        </p:spPr>
        <p:txBody>
          <a:bodyPr/>
          <a:lstStyle/>
          <a:p>
            <a:r>
              <a:rPr lang="en-US" sz="2800" b="1" dirty="0" smtClean="0"/>
              <a:t>Sessions with dramatized ‘bad’ lecture and student panel on strategies for dealing with it.</a:t>
            </a:r>
          </a:p>
          <a:p>
            <a:r>
              <a:rPr lang="en-US" sz="2800" b="1" dirty="0" smtClean="0"/>
              <a:t>Description and hints on course choice and registration </a:t>
            </a:r>
          </a:p>
          <a:p>
            <a:r>
              <a:rPr lang="en-US" sz="2800" b="1" dirty="0" smtClean="0"/>
              <a:t>Wellness orientation and time, including counseling services</a:t>
            </a:r>
          </a:p>
          <a:p>
            <a:r>
              <a:rPr lang="en-US" sz="2800" b="1" dirty="0" smtClean="0"/>
              <a:t>Meet and establish comfort with faculty</a:t>
            </a:r>
          </a:p>
          <a:p>
            <a:r>
              <a:rPr lang="en-US" sz="2800" b="1" dirty="0" smtClean="0"/>
              <a:t>Seeking and taking advantage of peer support</a:t>
            </a:r>
            <a:endParaRPr lang="en-US" sz="2800" b="1" dirty="0"/>
          </a:p>
        </p:txBody>
      </p:sp>
    </p:spTree>
    <p:extLst>
      <p:ext uri="{BB962C8B-B14F-4D97-AF65-F5344CB8AC3E}">
        <p14:creationId xmlns:p14="http://schemas.microsoft.com/office/powerpoint/2010/main" val="53427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C00000"/>
                </a:solidFill>
                <a:latin typeface="Times New Roman" pitchFamily="18" charset="0"/>
                <a:cs typeface="Times New Roman" pitchFamily="18" charset="0"/>
              </a:rPr>
              <a:t>Implicit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04800" y="1371600"/>
            <a:ext cx="4191000" cy="5257800"/>
          </a:xfrm>
        </p:spPr>
        <p:txBody>
          <a:bodyPr>
            <a:normAutofit/>
          </a:bodyPr>
          <a:lstStyle/>
          <a:p>
            <a:r>
              <a:rPr lang="en-US" b="1" dirty="0" smtClean="0">
                <a:latin typeface="Times New Roman" pitchFamily="18" charset="0"/>
                <a:cs typeface="Times New Roman" pitchFamily="18" charset="0"/>
              </a:rPr>
              <a:t>Feel comfortable on the campus and with campus functions and support structures</a:t>
            </a:r>
          </a:p>
          <a:p>
            <a:r>
              <a:rPr lang="en-US" b="1" dirty="0" smtClean="0">
                <a:latin typeface="Times New Roman" pitchFamily="18" charset="0"/>
                <a:cs typeface="Times New Roman" pitchFamily="18" charset="0"/>
              </a:rPr>
              <a:t>Establish relationships with faculty and critical staff</a:t>
            </a:r>
          </a:p>
          <a:p>
            <a:r>
              <a:rPr lang="en-US" b="1" dirty="0" smtClean="0">
                <a:latin typeface="Times New Roman" pitchFamily="18" charset="0"/>
                <a:cs typeface="Times New Roman" pitchFamily="18" charset="0"/>
              </a:rPr>
              <a:t>Establish relationships with peers and experienced students</a:t>
            </a:r>
          </a:p>
          <a:p>
            <a:endParaRPr lang="en-US" b="1" dirty="0" smtClean="0">
              <a:latin typeface="Times New Roman" pitchFamily="18" charset="0"/>
              <a:cs typeface="Times New Roman" pitchFamily="18" charset="0"/>
            </a:endParaRPr>
          </a:p>
          <a:p>
            <a:endParaRPr lang="en-US" dirty="0" smtClean="0"/>
          </a:p>
          <a:p>
            <a:endParaRPr lang="en-US" dirty="0"/>
          </a:p>
        </p:txBody>
      </p:sp>
      <p:pic>
        <p:nvPicPr>
          <p:cNvPr id="8" name="Picture 3" descr="\\Storage\Sciences\GSP\2009\Photo_Pictures_Images\from Alex Hsieh '13\P108082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828800"/>
            <a:ext cx="4038600" cy="30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708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PETERSOS\Desktop\GSP photo possiblities\GSP-Hsieh-2009-fair.jpg"/>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80563"/>
      </p:ext>
    </p:extLst>
  </p:cSld>
  <p:clrMapOvr>
    <a:masterClrMapping/>
  </p:clrMapOvr>
  <p:transition spd="slow" advClick="0"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228600" y="152400"/>
            <a:ext cx="8686800" cy="990600"/>
          </a:xfrm>
        </p:spPr>
        <p:txBody>
          <a:bodyPr/>
          <a:lstStyle/>
          <a:p>
            <a:pPr algn="l"/>
            <a:r>
              <a:rPr lang="en-US" b="1" i="1" dirty="0" smtClean="0"/>
              <a:t>Evidence of </a:t>
            </a:r>
            <a:r>
              <a:rPr lang="en-US" b="1" i="1" dirty="0" smtClean="0"/>
              <a:t>Success—Quantitative</a:t>
            </a:r>
            <a:endParaRPr lang="en-US" b="1" i="1" dirty="0" smtClean="0"/>
          </a:p>
        </p:txBody>
      </p:sp>
      <p:sp>
        <p:nvSpPr>
          <p:cNvPr id="73731" name="Subtitle 2"/>
          <p:cNvSpPr>
            <a:spLocks noGrp="1"/>
          </p:cNvSpPr>
          <p:nvPr>
            <p:ph type="subTitle" idx="1"/>
          </p:nvPr>
        </p:nvSpPr>
        <p:spPr>
          <a:xfrm>
            <a:off x="152401" y="1952625"/>
            <a:ext cx="8548688" cy="4127500"/>
          </a:xfrm>
        </p:spPr>
        <p:txBody>
          <a:bodyPr/>
          <a:lstStyle/>
          <a:p>
            <a:pPr marL="457200" indent="-457200" algn="l">
              <a:lnSpc>
                <a:spcPct val="90000"/>
              </a:lnSpc>
              <a:spcBef>
                <a:spcPct val="0"/>
              </a:spcBef>
              <a:spcAft>
                <a:spcPts val="1800"/>
              </a:spcAft>
              <a:buFont typeface="Arial" pitchFamily="34" charset="0"/>
              <a:buChar char="•"/>
            </a:pPr>
            <a:r>
              <a:rPr lang="en-US" b="1" dirty="0" smtClean="0">
                <a:solidFill>
                  <a:schemeClr val="tx1"/>
                </a:solidFill>
              </a:rPr>
              <a:t>Tripling the number of African American and Hispanic American Students graduating with science majors</a:t>
            </a:r>
          </a:p>
          <a:p>
            <a:pPr marL="457200" indent="-457200" algn="l">
              <a:lnSpc>
                <a:spcPct val="90000"/>
              </a:lnSpc>
              <a:spcBef>
                <a:spcPct val="0"/>
              </a:spcBef>
              <a:spcAft>
                <a:spcPts val="1800"/>
              </a:spcAft>
              <a:buFont typeface="Arial" pitchFamily="34" charset="0"/>
              <a:buChar char="•"/>
            </a:pPr>
            <a:r>
              <a:rPr lang="en-US" b="1" dirty="0">
                <a:solidFill>
                  <a:schemeClr val="tx1"/>
                </a:solidFill>
              </a:rPr>
              <a:t>H</a:t>
            </a:r>
            <a:r>
              <a:rPr lang="en-US" b="1" dirty="0" smtClean="0">
                <a:solidFill>
                  <a:schemeClr val="tx1"/>
                </a:solidFill>
              </a:rPr>
              <a:t>alving the grade ‘gap’ in introductory math and science courses</a:t>
            </a:r>
            <a:endParaRPr lang="en-US" b="1" dirty="0" smtClean="0">
              <a:solidFill>
                <a:schemeClr val="tx1"/>
              </a:solidFill>
            </a:endParaRPr>
          </a:p>
          <a:p>
            <a:pPr algn="l">
              <a:lnSpc>
                <a:spcPct val="90000"/>
              </a:lnSpc>
              <a:spcBef>
                <a:spcPct val="0"/>
              </a:spcBef>
              <a:spcAft>
                <a:spcPts val="1800"/>
              </a:spcAft>
            </a:pPr>
            <a:endParaRPr lang="en-US" dirty="0" smtClean="0">
              <a:solidFill>
                <a:schemeClr val="tx1"/>
              </a:solidFill>
            </a:endParaRPr>
          </a:p>
        </p:txBody>
      </p:sp>
    </p:spTree>
    <p:extLst>
      <p:ext uri="{BB962C8B-B14F-4D97-AF65-F5344CB8AC3E}">
        <p14:creationId xmlns:p14="http://schemas.microsoft.com/office/powerpoint/2010/main" val="5374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990600"/>
          </a:xfrm>
        </p:spPr>
        <p:txBody>
          <a:bodyPr/>
          <a:lstStyle/>
          <a:p>
            <a:r>
              <a:rPr lang="en-US" b="1" smtClean="0">
                <a:solidFill>
                  <a:srgbClr val="CC0000"/>
                </a:solidFill>
                <a:cs typeface="Times New Roman" pitchFamily="18" charset="0"/>
              </a:rPr>
              <a:t>Grinnell College</a:t>
            </a:r>
            <a:endParaRPr lang="en-US" b="1" smtClean="0">
              <a:cs typeface="Times New Roman" pitchFamily="18" charset="0"/>
            </a:endParaRPr>
          </a:p>
        </p:txBody>
      </p:sp>
      <p:sp>
        <p:nvSpPr>
          <p:cNvPr id="52227" name="Rectangle 3"/>
          <p:cNvSpPr>
            <a:spLocks noGrp="1" noChangeArrowheads="1"/>
          </p:cNvSpPr>
          <p:nvPr>
            <p:ph idx="1"/>
          </p:nvPr>
        </p:nvSpPr>
        <p:spPr>
          <a:xfrm>
            <a:off x="784225" y="1295400"/>
            <a:ext cx="7772400" cy="4800600"/>
          </a:xfrm>
        </p:spPr>
        <p:txBody>
          <a:bodyPr/>
          <a:lstStyle/>
          <a:p>
            <a:r>
              <a:rPr lang="en-US" sz="2800" b="1" smtClean="0">
                <a:cs typeface="Times New Roman" pitchFamily="18" charset="0"/>
              </a:rPr>
              <a:t>General</a:t>
            </a:r>
          </a:p>
          <a:p>
            <a:pPr lvl="1"/>
            <a:r>
              <a:rPr lang="en-US" sz="2400" b="1" smtClean="0">
                <a:cs typeface="Times New Roman" pitchFamily="18" charset="0"/>
              </a:rPr>
              <a:t>Private, selective, residential</a:t>
            </a:r>
          </a:p>
          <a:p>
            <a:pPr lvl="1"/>
            <a:r>
              <a:rPr lang="en-US" sz="2400" b="1" smtClean="0">
                <a:cs typeface="Times New Roman" pitchFamily="18" charset="0"/>
              </a:rPr>
              <a:t>185 faculty</a:t>
            </a:r>
          </a:p>
          <a:p>
            <a:pPr lvl="1"/>
            <a:r>
              <a:rPr lang="en-US" sz="2400" b="1" smtClean="0">
                <a:cs typeface="Times New Roman" pitchFamily="18" charset="0"/>
              </a:rPr>
              <a:t>Grinnell, Iowa (pop. 9,000+)</a:t>
            </a:r>
          </a:p>
          <a:p>
            <a:r>
              <a:rPr lang="en-US" sz="2800" b="1" smtClean="0">
                <a:cs typeface="Times New Roman" pitchFamily="18" charset="0"/>
              </a:rPr>
              <a:t>Student Body</a:t>
            </a:r>
          </a:p>
          <a:p>
            <a:pPr lvl="1"/>
            <a:r>
              <a:rPr lang="en-US" sz="2400" b="1" smtClean="0">
                <a:cs typeface="Times New Roman" pitchFamily="18" charset="0"/>
              </a:rPr>
              <a:t>1,600 students</a:t>
            </a:r>
          </a:p>
          <a:p>
            <a:pPr lvl="1"/>
            <a:r>
              <a:rPr lang="en-US" sz="2400" b="1" smtClean="0">
                <a:cs typeface="Times New Roman" pitchFamily="18" charset="0"/>
              </a:rPr>
              <a:t>from 50 States	</a:t>
            </a:r>
          </a:p>
          <a:p>
            <a:pPr lvl="1"/>
            <a:r>
              <a:rPr lang="en-US" sz="2400" b="1" smtClean="0">
                <a:cs typeface="Times New Roman" pitchFamily="18" charset="0"/>
              </a:rPr>
              <a:t>traditional and full-time </a:t>
            </a:r>
          </a:p>
          <a:p>
            <a:pPr lvl="1"/>
            <a:r>
              <a:rPr lang="en-US" sz="2400" b="1" smtClean="0">
                <a:cs typeface="Times New Roman" pitchFamily="18" charset="0"/>
              </a:rPr>
              <a:t>25% Domestic Students of Color</a:t>
            </a:r>
          </a:p>
          <a:p>
            <a:pPr lvl="1"/>
            <a:r>
              <a:rPr lang="en-US" sz="2400" b="1" smtClean="0">
                <a:cs typeface="Times New Roman" pitchFamily="18" charset="0"/>
              </a:rPr>
              <a:t>12% International</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525463" y="609600"/>
            <a:ext cx="8237537" cy="1470025"/>
          </a:xfrm>
        </p:spPr>
        <p:txBody>
          <a:bodyPr/>
          <a:lstStyle/>
          <a:p>
            <a:pPr algn="l"/>
            <a:r>
              <a:rPr lang="en-US" b="1" i="1" smtClean="0"/>
              <a:t>Evidence of Success—Qualitative</a:t>
            </a:r>
          </a:p>
        </p:txBody>
      </p:sp>
      <p:sp>
        <p:nvSpPr>
          <p:cNvPr id="73731" name="Subtitle 2"/>
          <p:cNvSpPr>
            <a:spLocks noGrp="1"/>
          </p:cNvSpPr>
          <p:nvPr>
            <p:ph type="subTitle" idx="1"/>
          </p:nvPr>
        </p:nvSpPr>
        <p:spPr>
          <a:xfrm>
            <a:off x="1171575" y="1952625"/>
            <a:ext cx="7529513" cy="4127500"/>
          </a:xfrm>
        </p:spPr>
        <p:txBody>
          <a:bodyPr/>
          <a:lstStyle/>
          <a:p>
            <a:pPr marL="171450" indent="-171450" algn="l">
              <a:lnSpc>
                <a:spcPct val="90000"/>
              </a:lnSpc>
              <a:spcBef>
                <a:spcPct val="0"/>
              </a:spcBef>
              <a:spcAft>
                <a:spcPts val="1800"/>
              </a:spcAft>
            </a:pPr>
            <a:r>
              <a:rPr lang="en-US" dirty="0" smtClean="0">
                <a:solidFill>
                  <a:schemeClr val="tx1"/>
                </a:solidFill>
              </a:rPr>
              <a:t>•</a:t>
            </a:r>
            <a:r>
              <a:rPr lang="en-US" b="1" dirty="0" smtClean="0">
                <a:solidFill>
                  <a:schemeClr val="tx1"/>
                </a:solidFill>
              </a:rPr>
              <a:t>Improved climate for minorities</a:t>
            </a:r>
          </a:p>
          <a:p>
            <a:pPr marL="171450" indent="-171450" algn="l">
              <a:lnSpc>
                <a:spcPct val="90000"/>
              </a:lnSpc>
              <a:spcBef>
                <a:spcPct val="0"/>
              </a:spcBef>
              <a:spcAft>
                <a:spcPts val="1800"/>
              </a:spcAft>
            </a:pPr>
            <a:r>
              <a:rPr lang="en-US" b="1" dirty="0" smtClean="0">
                <a:solidFill>
                  <a:schemeClr val="tx1"/>
                </a:solidFill>
              </a:rPr>
              <a:t>•Decrease (elimination?) of organized protests by students of color</a:t>
            </a:r>
          </a:p>
          <a:p>
            <a:pPr marL="171450" indent="-171450" algn="l">
              <a:lnSpc>
                <a:spcPct val="90000"/>
              </a:lnSpc>
              <a:spcBef>
                <a:spcPct val="0"/>
              </a:spcBef>
              <a:spcAft>
                <a:spcPts val="1800"/>
              </a:spcAft>
            </a:pPr>
            <a:r>
              <a:rPr lang="en-US" b="1" dirty="0" smtClean="0">
                <a:solidFill>
                  <a:schemeClr val="tx1"/>
                </a:solidFill>
              </a:rPr>
              <a:t>•Dramatically better portrayal of science to prospective students by current students</a:t>
            </a:r>
          </a:p>
          <a:p>
            <a:pPr marL="171450" indent="-171450" algn="l">
              <a:lnSpc>
                <a:spcPct val="90000"/>
              </a:lnSpc>
              <a:spcBef>
                <a:spcPct val="0"/>
              </a:spcBef>
              <a:spcAft>
                <a:spcPts val="1800"/>
              </a:spcAft>
            </a:pPr>
            <a:r>
              <a:rPr lang="en-US" b="1" dirty="0" smtClean="0">
                <a:solidFill>
                  <a:schemeClr val="tx1"/>
                </a:solidFill>
              </a:rPr>
              <a:t>•Eagerness of GSP students to become student assistants for pre-orientation</a:t>
            </a:r>
          </a:p>
          <a:p>
            <a:pPr marL="171450" indent="-171450" algn="l">
              <a:lnSpc>
                <a:spcPct val="90000"/>
              </a:lnSpc>
              <a:spcBef>
                <a:spcPct val="0"/>
              </a:spcBef>
              <a:spcAft>
                <a:spcPts val="1800"/>
              </a:spcAft>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
          <p:cNvSpPr txBox="1">
            <a:spLocks noChangeArrowheads="1"/>
          </p:cNvSpPr>
          <p:nvPr/>
        </p:nvSpPr>
        <p:spPr bwMode="auto">
          <a:xfrm>
            <a:off x="1219200" y="976745"/>
            <a:ext cx="6705600" cy="4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lnSpc>
                <a:spcPct val="125000"/>
              </a:lnSpc>
            </a:pPr>
            <a:r>
              <a:rPr lang="en-US" sz="2800" b="1" i="1" dirty="0">
                <a:latin typeface="Arial Narrow" pitchFamily="112" charset="0"/>
              </a:rPr>
              <a:t>“I do not remember the games and workshops we did, but I remember meeting the faculty, their advice, and, most effectively, the feeling that they expected that I could and would learn. I felt included in the informal science club.”</a:t>
            </a:r>
          </a:p>
          <a:p>
            <a:pPr algn="ctr" eaLnBrk="1" hangingPunct="1">
              <a:lnSpc>
                <a:spcPct val="125000"/>
              </a:lnSpc>
            </a:pPr>
            <a:endParaRPr lang="en-US" sz="2800" b="1" i="1" dirty="0">
              <a:latin typeface="Arial Narrow" pitchFamily="112" charset="0"/>
            </a:endParaRPr>
          </a:p>
          <a:p>
            <a:pPr algn="ctr" eaLnBrk="1" hangingPunct="1">
              <a:lnSpc>
                <a:spcPct val="125000"/>
              </a:lnSpc>
            </a:pPr>
            <a:r>
              <a:rPr lang="en-US" sz="2800" b="1" i="1" dirty="0">
                <a:latin typeface="Arial Narrow" pitchFamily="112" charset="0"/>
              </a:rPr>
              <a:t>- GSP alum</a:t>
            </a:r>
          </a:p>
          <a:p>
            <a:pPr algn="ctr" eaLnBrk="1" hangingPunct="1">
              <a:lnSpc>
                <a:spcPct val="125000"/>
              </a:lnSpc>
            </a:pPr>
            <a:endParaRPr lang="en-US" sz="2800" i="1" dirty="0">
              <a:latin typeface="Arial Narrow" pitchFamily="112" charset="0"/>
            </a:endParaRPr>
          </a:p>
        </p:txBody>
      </p:sp>
    </p:spTree>
    <p:extLst>
      <p:ext uri="{BB962C8B-B14F-4D97-AF65-F5344CB8AC3E}">
        <p14:creationId xmlns:p14="http://schemas.microsoft.com/office/powerpoint/2010/main" val="2498156162"/>
      </p:ext>
    </p:extLst>
  </p:cSld>
  <p:clrMapOvr>
    <a:masterClrMapping/>
  </p:clrMapOvr>
  <p:transition spd="slow" advClick="0"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784225" y="1143000"/>
            <a:ext cx="7772400" cy="4843463"/>
          </a:xfrm>
        </p:spPr>
        <p:txBody>
          <a:bodyPr/>
          <a:lstStyle/>
          <a:p>
            <a:pPr>
              <a:lnSpc>
                <a:spcPct val="90000"/>
              </a:lnSpc>
            </a:pPr>
            <a:r>
              <a:rPr lang="en-US" sz="2800" b="1" smtClean="0">
                <a:cs typeface="Times New Roman" pitchFamily="18" charset="0"/>
              </a:rPr>
              <a:t>Curriculum</a:t>
            </a:r>
          </a:p>
          <a:p>
            <a:pPr lvl="1">
              <a:lnSpc>
                <a:spcPct val="90000"/>
              </a:lnSpc>
            </a:pPr>
            <a:r>
              <a:rPr lang="en-US" sz="2400" b="1" smtClean="0">
                <a:cs typeface="Times New Roman" pitchFamily="18" charset="0"/>
              </a:rPr>
              <a:t>No Distribution or Core Requirements</a:t>
            </a:r>
          </a:p>
          <a:p>
            <a:pPr lvl="2">
              <a:lnSpc>
                <a:spcPct val="90000"/>
              </a:lnSpc>
            </a:pPr>
            <a:r>
              <a:rPr lang="en-US" b="1" smtClean="0">
                <a:cs typeface="Times New Roman" pitchFamily="18" charset="0"/>
              </a:rPr>
              <a:t>1st semester seminar required</a:t>
            </a:r>
          </a:p>
          <a:p>
            <a:pPr lvl="1">
              <a:lnSpc>
                <a:spcPct val="90000"/>
              </a:lnSpc>
            </a:pPr>
            <a:r>
              <a:rPr lang="en-US" sz="2400" b="1" smtClean="0">
                <a:cs typeface="Times New Roman" pitchFamily="18" charset="0"/>
              </a:rPr>
              <a:t>Full-time load for students is 4 courses per semester</a:t>
            </a:r>
            <a:br>
              <a:rPr lang="en-US" sz="2400" b="1" smtClean="0">
                <a:cs typeface="Times New Roman" pitchFamily="18" charset="0"/>
              </a:rPr>
            </a:br>
            <a:endParaRPr lang="en-US" sz="2000" b="1" smtClean="0">
              <a:cs typeface="Times New Roman" pitchFamily="18" charset="0"/>
            </a:endParaRPr>
          </a:p>
          <a:p>
            <a:pPr>
              <a:lnSpc>
                <a:spcPct val="90000"/>
              </a:lnSpc>
            </a:pPr>
            <a:r>
              <a:rPr lang="en-US" sz="2800" b="1" smtClean="0">
                <a:cs typeface="Times New Roman" pitchFamily="18" charset="0"/>
              </a:rPr>
              <a:t>Science</a:t>
            </a:r>
          </a:p>
          <a:p>
            <a:pPr lvl="1">
              <a:lnSpc>
                <a:spcPct val="90000"/>
              </a:lnSpc>
            </a:pPr>
            <a:r>
              <a:rPr lang="en-US" sz="2400" b="1" smtClean="0">
                <a:cs typeface="Times New Roman" pitchFamily="18" charset="0"/>
              </a:rPr>
              <a:t>35% of students major in science</a:t>
            </a:r>
          </a:p>
          <a:p>
            <a:pPr lvl="1">
              <a:lnSpc>
                <a:spcPct val="90000"/>
              </a:lnSpc>
            </a:pPr>
            <a:r>
              <a:rPr lang="en-US" sz="2400" b="1" smtClean="0">
                <a:cs typeface="Times New Roman" pitchFamily="18" charset="0"/>
              </a:rPr>
              <a:t>Nearly all students take science and 75% take calculus</a:t>
            </a:r>
          </a:p>
          <a:p>
            <a:pPr lvl="1">
              <a:lnSpc>
                <a:spcPct val="90000"/>
              </a:lnSpc>
            </a:pPr>
            <a:r>
              <a:rPr lang="en-US" sz="2400" b="1" smtClean="0">
                <a:cs typeface="Times New Roman" pitchFamily="18" charset="0"/>
              </a:rPr>
              <a:t>70% of science graduates earn graduate degrees</a:t>
            </a:r>
          </a:p>
          <a:p>
            <a:pPr>
              <a:lnSpc>
                <a:spcPct val="90000"/>
              </a:lnSpc>
            </a:pPr>
            <a:endParaRPr lang="en-US" sz="2000" b="1" smtClean="0">
              <a:cs typeface="Times New Roman" pitchFamily="18" charset="0"/>
            </a:endParaRPr>
          </a:p>
          <a:p>
            <a:pPr>
              <a:lnSpc>
                <a:spcPct val="90000"/>
              </a:lnSpc>
            </a:pPr>
            <a:r>
              <a:rPr lang="en-US" sz="2800" b="1" smtClean="0">
                <a:cs typeface="Times New Roman" pitchFamily="18" charset="0"/>
              </a:rPr>
              <a:t>60%</a:t>
            </a:r>
            <a:r>
              <a:rPr lang="en-US" sz="2400" b="1" smtClean="0">
                <a:cs typeface="Times New Roman" pitchFamily="18" charset="0"/>
              </a:rPr>
              <a:t> of students spend a semester on off campus study </a:t>
            </a:r>
          </a:p>
        </p:txBody>
      </p:sp>
      <p:sp>
        <p:nvSpPr>
          <p:cNvPr id="53251" name="Rectangle 2"/>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ct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fontAlgn="base">
              <a:spcBef>
                <a:spcPct val="0"/>
              </a:spcBef>
              <a:spcAft>
                <a:spcPct val="0"/>
              </a:spcAft>
            </a:pPr>
            <a:r>
              <a:rPr lang="en-US" sz="4400">
                <a:solidFill>
                  <a:srgbClr val="CC0000"/>
                </a:solidFill>
                <a:cs typeface="Times New Roman" pitchFamily="18" charset="0"/>
              </a:rPr>
              <a:t>Grinnell College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430213"/>
            <a:ext cx="7762875" cy="5295900"/>
          </a:xfrm>
        </p:spPr>
        <p:txBody>
          <a:bodyPr/>
          <a:lstStyle/>
          <a:p>
            <a:r>
              <a:rPr lang="en-US" sz="4000" b="1" smtClean="0">
                <a:solidFill>
                  <a:schemeClr val="tx1"/>
                </a:solidFill>
              </a:rPr>
              <a:t>In the late 1980’s we began </a:t>
            </a:r>
            <a:br>
              <a:rPr lang="en-US" sz="4000" b="1" smtClean="0">
                <a:solidFill>
                  <a:schemeClr val="tx1"/>
                </a:solidFill>
              </a:rPr>
            </a:br>
            <a:r>
              <a:rPr lang="en-US" sz="4000" b="1" smtClean="0">
                <a:solidFill>
                  <a:schemeClr val="tx1"/>
                </a:solidFill>
              </a:rPr>
              <a:t>to worry in an organized way about the lack of women and students of color among our science graduates.</a:t>
            </a:r>
            <a:r>
              <a:rPr lang="en-US" b="1" smtClean="0">
                <a:solidFill>
                  <a:schemeClr val="tx1"/>
                </a:solidFill>
              </a:rPr>
              <a:t> </a:t>
            </a:r>
            <a:br>
              <a:rPr lang="en-US" b="1" smtClean="0">
                <a:solidFill>
                  <a:schemeClr val="tx1"/>
                </a:solidFill>
              </a:rPr>
            </a:br>
            <a:r>
              <a:rPr lang="en-US" b="1" smtClean="0">
                <a:solidFill>
                  <a:schemeClr val="tx1"/>
                </a:solidFill>
              </a:rPr>
              <a:t/>
            </a:r>
            <a:br>
              <a:rPr lang="en-US" b="1" smtClean="0">
                <a:solidFill>
                  <a:schemeClr val="tx1"/>
                </a:solidFill>
              </a:rPr>
            </a:br>
            <a:r>
              <a:rPr lang="en-US" sz="2800" b="1" smtClean="0">
                <a:solidFill>
                  <a:schemeClr val="tx1"/>
                </a:solidFill>
              </a:rPr>
              <a:t>There is some evidence that some students are more sensitive to problems with the curriculum and pedagogy and that changes will benefit all students.</a:t>
            </a:r>
            <a:endParaRPr lang="en-US" b="1"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smtClean="0"/>
              <a:t>Where We Started</a:t>
            </a:r>
          </a:p>
        </p:txBody>
      </p:sp>
      <p:sp>
        <p:nvSpPr>
          <p:cNvPr id="59395" name="Rectangle 3"/>
          <p:cNvSpPr>
            <a:spLocks noGrp="1" noChangeArrowheads="1"/>
          </p:cNvSpPr>
          <p:nvPr>
            <p:ph type="body" idx="1"/>
          </p:nvPr>
        </p:nvSpPr>
        <p:spPr/>
        <p:txBody>
          <a:bodyPr/>
          <a:lstStyle/>
          <a:p>
            <a:r>
              <a:rPr lang="en-US" b="1" smtClean="0"/>
              <a:t>Perceived underperformance in women and domestic students of color in sciences</a:t>
            </a:r>
          </a:p>
          <a:p>
            <a:r>
              <a:rPr lang="en-US" b="1" smtClean="0"/>
              <a:t>“Minority Student Retention Committee”</a:t>
            </a:r>
          </a:p>
          <a:p>
            <a:r>
              <a:rPr lang="en-US" b="1" smtClean="0"/>
              <a:t>Some assertions that we were admitting the wrong students</a:t>
            </a:r>
          </a:p>
          <a:p>
            <a:endParaRPr lang="en-US"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smtClean="0"/>
              <a:t>Data Analysis</a:t>
            </a:r>
            <a:br>
              <a:rPr lang="en-US" b="1" smtClean="0"/>
            </a:br>
            <a:r>
              <a:rPr lang="en-US" sz="3200" b="1" smtClean="0"/>
              <a:t>What correlated with poor grades in introductory math and science at Grinnell:</a:t>
            </a:r>
            <a:endParaRPr lang="en-US" b="1" smtClean="0"/>
          </a:p>
        </p:txBody>
      </p:sp>
      <p:sp>
        <p:nvSpPr>
          <p:cNvPr id="60419" name="Rectangle 3"/>
          <p:cNvSpPr>
            <a:spLocks noGrp="1" noChangeArrowheads="1"/>
          </p:cNvSpPr>
          <p:nvPr>
            <p:ph idx="1"/>
          </p:nvPr>
        </p:nvSpPr>
        <p:spPr/>
        <p:txBody>
          <a:bodyPr/>
          <a:lstStyle/>
          <a:p>
            <a:pPr>
              <a:lnSpc>
                <a:spcPct val="90000"/>
              </a:lnSpc>
            </a:pPr>
            <a:r>
              <a:rPr lang="en-US" sz="2800" b="1" smtClean="0"/>
              <a:t>Weak correlation with standardized exam scores or high school grades</a:t>
            </a:r>
          </a:p>
          <a:p>
            <a:pPr>
              <a:lnSpc>
                <a:spcPct val="90000"/>
              </a:lnSpc>
            </a:pPr>
            <a:endParaRPr lang="en-US" sz="2800" b="1" smtClean="0"/>
          </a:p>
          <a:p>
            <a:pPr>
              <a:lnSpc>
                <a:spcPct val="90000"/>
              </a:lnSpc>
            </a:pPr>
            <a:r>
              <a:rPr lang="en-US" sz="2800" b="1" smtClean="0"/>
              <a:t>Correlation with:</a:t>
            </a:r>
          </a:p>
          <a:p>
            <a:pPr lvl="1">
              <a:lnSpc>
                <a:spcPct val="90000"/>
              </a:lnSpc>
            </a:pPr>
            <a:r>
              <a:rPr lang="en-US" b="1" smtClean="0"/>
              <a:t>First generation college student</a:t>
            </a:r>
          </a:p>
          <a:p>
            <a:pPr lvl="1">
              <a:lnSpc>
                <a:spcPct val="90000"/>
              </a:lnSpc>
            </a:pPr>
            <a:r>
              <a:rPr lang="en-US" b="1" smtClean="0"/>
              <a:t>Graduation from high school with &lt; 50% graduates going on to college</a:t>
            </a:r>
          </a:p>
          <a:p>
            <a:pPr lvl="1">
              <a:lnSpc>
                <a:spcPct val="90000"/>
              </a:lnSpc>
            </a:pPr>
            <a:r>
              <a:rPr lang="en-US" b="1" smtClean="0"/>
              <a:t>Being a domestic student of color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Barriers to the Successful </a:t>
            </a:r>
            <a:br>
              <a:rPr lang="en-US" b="1" smtClean="0"/>
            </a:br>
            <a:r>
              <a:rPr lang="en-US" b="1" smtClean="0"/>
              <a:t>Study of Science</a:t>
            </a:r>
          </a:p>
        </p:txBody>
      </p:sp>
      <p:sp>
        <p:nvSpPr>
          <p:cNvPr id="61443" name="Rectangle 3"/>
          <p:cNvSpPr>
            <a:spLocks noGrp="1" noChangeArrowheads="1"/>
          </p:cNvSpPr>
          <p:nvPr>
            <p:ph idx="1"/>
          </p:nvPr>
        </p:nvSpPr>
        <p:spPr/>
        <p:txBody>
          <a:bodyPr/>
          <a:lstStyle/>
          <a:p>
            <a:pPr marL="342900" indent="-342900" algn="l">
              <a:spcBef>
                <a:spcPct val="0"/>
              </a:spcBef>
              <a:buFontTx/>
              <a:buChar char="•"/>
            </a:pPr>
            <a:r>
              <a:rPr lang="en-US" sz="2800" b="1" smtClean="0"/>
              <a:t>Acclimation to student life and lack of supportive community =&gt;Pre-orientation, community building</a:t>
            </a:r>
          </a:p>
          <a:p>
            <a:pPr marL="342900" indent="-342900" algn="l">
              <a:spcBef>
                <a:spcPct val="0"/>
              </a:spcBef>
            </a:pPr>
            <a:endParaRPr lang="en-US" sz="2800" b="1" smtClean="0"/>
          </a:p>
          <a:p>
            <a:pPr marL="342900" indent="-342900" algn="l">
              <a:spcBef>
                <a:spcPct val="0"/>
              </a:spcBef>
              <a:buFontTx/>
              <a:buChar char="•"/>
            </a:pPr>
            <a:r>
              <a:rPr lang="en-US" sz="2800" b="1" smtClean="0"/>
              <a:t>Different learning styles =&gt; Pedagogical Reform</a:t>
            </a:r>
          </a:p>
          <a:p>
            <a:pPr marL="342900" indent="-342900" algn="l">
              <a:spcBef>
                <a:spcPct val="0"/>
              </a:spcBef>
            </a:pPr>
            <a:endParaRPr lang="en-US" sz="2800" b="1" smtClean="0"/>
          </a:p>
          <a:p>
            <a:pPr marL="342900" indent="-342900" algn="l">
              <a:spcBef>
                <a:spcPct val="0"/>
              </a:spcBef>
              <a:buFontTx/>
              <a:buChar char="•"/>
            </a:pPr>
            <a:r>
              <a:rPr lang="en-US" sz="2800" b="1" smtClean="0"/>
              <a:t>Role models and contexts for the study of science =&gt; Exposure to 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8313" y="0"/>
            <a:ext cx="8207375" cy="1447800"/>
          </a:xfrm>
        </p:spPr>
        <p:txBody>
          <a:bodyPr/>
          <a:lstStyle/>
          <a:p>
            <a:r>
              <a:rPr lang="en-US" b="1" smtClean="0"/>
              <a:t>Pre-orientation Week</a:t>
            </a:r>
            <a:endParaRPr lang="en-US" smtClean="0"/>
          </a:p>
        </p:txBody>
      </p:sp>
      <p:sp>
        <p:nvSpPr>
          <p:cNvPr id="65539" name="Rectangle 3"/>
          <p:cNvSpPr>
            <a:spLocks noGrp="1" noChangeArrowheads="1"/>
          </p:cNvSpPr>
          <p:nvPr>
            <p:ph type="body" idx="1"/>
          </p:nvPr>
        </p:nvSpPr>
        <p:spPr>
          <a:xfrm>
            <a:off x="611188" y="1600200"/>
            <a:ext cx="7848600" cy="4495800"/>
          </a:xfrm>
        </p:spPr>
        <p:txBody>
          <a:bodyPr/>
          <a:lstStyle/>
          <a:p>
            <a:pPr marL="0" indent="0" algn="ctr">
              <a:lnSpc>
                <a:spcPct val="80000"/>
              </a:lnSpc>
              <a:buFontTx/>
              <a:buNone/>
            </a:pPr>
            <a:r>
              <a:rPr lang="en-US" sz="2800" b="1" smtClean="0"/>
              <a:t>Students are invited to campus a week prior to New Student Days to participate in a special </a:t>
            </a:r>
            <a:br>
              <a:rPr lang="en-US" sz="2800" b="1" smtClean="0"/>
            </a:br>
            <a:r>
              <a:rPr lang="en-US" sz="2800" b="1" smtClean="0"/>
              <a:t>pre-orientation program</a:t>
            </a:r>
          </a:p>
          <a:p>
            <a:pPr marL="0" indent="0" algn="ctr">
              <a:lnSpc>
                <a:spcPct val="80000"/>
              </a:lnSpc>
              <a:buFontTx/>
              <a:buNone/>
            </a:pPr>
            <a:endParaRPr lang="en-US" sz="2800" b="1" smtClean="0"/>
          </a:p>
          <a:p>
            <a:pPr marL="0" indent="0">
              <a:spcBef>
                <a:spcPct val="0"/>
              </a:spcBef>
            </a:pPr>
            <a:r>
              <a:rPr lang="en-US" sz="2400" smtClean="0"/>
              <a:t>Alleviate anxieties of first year which may hinder academic performance and provide uncomfortable campus climate</a:t>
            </a:r>
          </a:p>
          <a:p>
            <a:pPr marL="0" indent="0">
              <a:spcBef>
                <a:spcPct val="0"/>
              </a:spcBef>
            </a:pPr>
            <a:r>
              <a:rPr lang="en-US" sz="2400" smtClean="0"/>
              <a:t>Provide a small cohort in which relationships and a support network may be built</a:t>
            </a:r>
          </a:p>
          <a:p>
            <a:pPr marL="0" indent="0">
              <a:spcBef>
                <a:spcPct val="0"/>
              </a:spcBef>
            </a:pPr>
            <a:r>
              <a:rPr lang="en-US" sz="2400" smtClean="0"/>
              <a:t>Introduce and acquaint students with faculty</a:t>
            </a:r>
          </a:p>
          <a:p>
            <a:pPr marL="0" indent="0">
              <a:spcBef>
                <a:spcPct val="0"/>
              </a:spcBef>
            </a:pPr>
            <a:r>
              <a:rPr lang="en-US" sz="2400" smtClean="0"/>
              <a:t>Help students become comfortable with campus and acquaint students with services available</a:t>
            </a:r>
          </a:p>
          <a:p>
            <a:pPr marL="0" indent="0">
              <a:spcBef>
                <a:spcPct val="0"/>
              </a:spcBef>
            </a:pP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b="1" dirty="0" smtClean="0"/>
              <a:t>Who is Invited?</a:t>
            </a:r>
            <a:endParaRPr lang="en-US" b="1" dirty="0"/>
          </a:p>
        </p:txBody>
      </p:sp>
      <p:sp>
        <p:nvSpPr>
          <p:cNvPr id="3" name="Content Placeholder 2"/>
          <p:cNvSpPr>
            <a:spLocks noGrp="1"/>
          </p:cNvSpPr>
          <p:nvPr>
            <p:ph idx="1"/>
          </p:nvPr>
        </p:nvSpPr>
        <p:spPr>
          <a:xfrm>
            <a:off x="762000" y="1447800"/>
            <a:ext cx="7772400" cy="4114800"/>
          </a:xfrm>
        </p:spPr>
        <p:txBody>
          <a:bodyPr/>
          <a:lstStyle/>
          <a:p>
            <a:pPr marL="0" indent="0">
              <a:buNone/>
            </a:pPr>
            <a:r>
              <a:rPr lang="en-US" b="1" dirty="0" smtClean="0"/>
              <a:t>Students who paid deposits to attend Grinnell, expressed an interest in science and are:</a:t>
            </a:r>
          </a:p>
          <a:p>
            <a:pPr lvl="1"/>
            <a:r>
              <a:rPr lang="en-US" b="1" dirty="0" smtClean="0"/>
              <a:t>Domestic students of color</a:t>
            </a:r>
          </a:p>
          <a:p>
            <a:pPr lvl="1"/>
            <a:r>
              <a:rPr lang="en-US" b="1" dirty="0" smtClean="0"/>
              <a:t>First generation college students </a:t>
            </a:r>
          </a:p>
          <a:p>
            <a:pPr lvl="1"/>
            <a:r>
              <a:rPr lang="en-US" b="1" dirty="0" smtClean="0"/>
              <a:t>Women interested in physics, math, and computer science </a:t>
            </a:r>
          </a:p>
          <a:p>
            <a:pPr lvl="1"/>
            <a:endParaRPr lang="en-US" b="1" dirty="0"/>
          </a:p>
        </p:txBody>
      </p:sp>
    </p:spTree>
    <p:extLst>
      <p:ext uri="{BB962C8B-B14F-4D97-AF65-F5344CB8AC3E}">
        <p14:creationId xmlns:p14="http://schemas.microsoft.com/office/powerpoint/2010/main" val="188824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Grinnell College Two">
  <a:themeElements>
    <a:clrScheme name="">
      <a:dk1>
        <a:srgbClr val="000000"/>
      </a:dk1>
      <a:lt1>
        <a:srgbClr val="DDDDDD"/>
      </a:lt1>
      <a:dk2>
        <a:srgbClr val="CC0000"/>
      </a:dk2>
      <a:lt2>
        <a:srgbClr val="000000"/>
      </a:lt2>
      <a:accent1>
        <a:srgbClr val="CC0000"/>
      </a:accent1>
      <a:accent2>
        <a:srgbClr val="CC0000"/>
      </a:accent2>
      <a:accent3>
        <a:srgbClr val="EBEBEB"/>
      </a:accent3>
      <a:accent4>
        <a:srgbClr val="000000"/>
      </a:accent4>
      <a:accent5>
        <a:srgbClr val="E2AAAA"/>
      </a:accent5>
      <a:accent6>
        <a:srgbClr val="B90000"/>
      </a:accent6>
      <a:hlink>
        <a:srgbClr val="CC0000"/>
      </a:hlink>
      <a:folHlink>
        <a:srgbClr val="B2B2B2"/>
      </a:folHlink>
    </a:clrScheme>
    <a:fontScheme name="Grinnell College Tw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2000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innell College Tw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nnell College Tw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nnell College Tw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nnell College Tw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nnell College Tw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nnell College Tw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nnell College Tw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666</Words>
  <Application>Microsoft Office PowerPoint</Application>
  <PresentationFormat>On-screen Show (4:3)</PresentationFormat>
  <Paragraphs>107</Paragraphs>
  <Slides>21</Slides>
  <Notes>2</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21</vt:i4>
      </vt:variant>
    </vt:vector>
  </HeadingPairs>
  <TitlesOfParts>
    <vt:vector size="31" baseType="lpstr">
      <vt:lpstr>Office Theme</vt:lpstr>
      <vt:lpstr>Grinnell College Two</vt:lpstr>
      <vt:lpstr>1_Grinnell College Two</vt:lpstr>
      <vt:lpstr>2_Grinnell College Two</vt:lpstr>
      <vt:lpstr>3_Grinnell College Two</vt:lpstr>
      <vt:lpstr>4_Grinnell College Two</vt:lpstr>
      <vt:lpstr>10_Grinnell College Two</vt:lpstr>
      <vt:lpstr>17_Grinnell College Two</vt:lpstr>
      <vt:lpstr>Microsoft Photo Editor 3.0 Photo</vt:lpstr>
      <vt:lpstr>Photo Editor Photo</vt:lpstr>
      <vt:lpstr>Genesis, Context and Structure of Week-long Pre-orientation Program</vt:lpstr>
      <vt:lpstr>Grinnell College</vt:lpstr>
      <vt:lpstr>PowerPoint Presentation</vt:lpstr>
      <vt:lpstr>In the late 1980’s we began  to worry in an organized way about the lack of women and students of color among our science graduates.   There is some evidence that some students are more sensitive to problems with the curriculum and pedagogy and that changes will benefit all students.</vt:lpstr>
      <vt:lpstr>Where We Started</vt:lpstr>
      <vt:lpstr>Data Analysis What correlated with poor grades in introductory math and science at Grinnell:</vt:lpstr>
      <vt:lpstr>Barriers to the Successful  Study of Science</vt:lpstr>
      <vt:lpstr>Pre-orientation Week</vt:lpstr>
      <vt:lpstr>Who is Invited?</vt:lpstr>
      <vt:lpstr>PowerPoint Presentation</vt:lpstr>
      <vt:lpstr>Schedule Elements</vt:lpstr>
      <vt:lpstr>Puzzles and Problems</vt:lpstr>
      <vt:lpstr>Did you know…?</vt:lpstr>
      <vt:lpstr>Scavenger Hunt</vt:lpstr>
      <vt:lpstr>Lab Project</vt:lpstr>
      <vt:lpstr>Working the System</vt:lpstr>
      <vt:lpstr>Implicit</vt:lpstr>
      <vt:lpstr>PowerPoint Presentation</vt:lpstr>
      <vt:lpstr>Evidence of Success—Quantitative</vt:lpstr>
      <vt:lpstr>Evidence of Success—Qualitative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Context and Structure of week-long Pre-orientation Program</dc:title>
  <dc:creator>Jim</dc:creator>
  <cp:lastModifiedBy>Jim</cp:lastModifiedBy>
  <cp:revision>12</cp:revision>
  <dcterms:created xsi:type="dcterms:W3CDTF">2013-02-03T19:40:07Z</dcterms:created>
  <dcterms:modified xsi:type="dcterms:W3CDTF">2013-02-03T21:24:12Z</dcterms:modified>
</cp:coreProperties>
</file>