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9" r:id="rId3"/>
    <p:sldId id="277" r:id="rId4"/>
    <p:sldId id="290" r:id="rId5"/>
    <p:sldId id="276" r:id="rId6"/>
    <p:sldId id="280" r:id="rId7"/>
    <p:sldId id="281" r:id="rId8"/>
    <p:sldId id="263" r:id="rId9"/>
    <p:sldId id="264" r:id="rId10"/>
    <p:sldId id="265" r:id="rId11"/>
    <p:sldId id="266" r:id="rId12"/>
    <p:sldId id="282" r:id="rId13"/>
    <p:sldId id="283" r:id="rId14"/>
    <p:sldId id="284" r:id="rId15"/>
    <p:sldId id="285" r:id="rId16"/>
    <p:sldId id="288" r:id="rId17"/>
    <p:sldId id="289" r:id="rId18"/>
    <p:sldId id="286" r:id="rId19"/>
    <p:sldId id="287" r:id="rId20"/>
    <p:sldId id="267" r:id="rId21"/>
    <p:sldId id="270" r:id="rId22"/>
    <p:sldId id="269" r:id="rId23"/>
    <p:sldId id="271" r:id="rId24"/>
    <p:sldId id="29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9" autoAdjust="0"/>
    <p:restoredTop sz="94660"/>
  </p:normalViewPr>
  <p:slideViewPr>
    <p:cSldViewPr>
      <p:cViewPr>
        <p:scale>
          <a:sx n="100" d="100"/>
          <a:sy n="100" d="100"/>
        </p:scale>
        <p:origin x="-1040" y="-3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4A6771-DB65-430E-8E70-81ADD9318348}" type="datetimeFigureOut">
              <a:rPr lang="en-US" smtClean="0"/>
              <a:t>7/26/12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1165CA-7718-45C0-A242-D4DFA5A522E5}" type="slidenum">
              <a:rPr lang="en-US" smtClean="0"/>
              <a:t>‹#›</a:t>
            </a:fld>
            <a:endParaRPr lang="en-US"/>
          </a:p>
        </p:txBody>
      </p:sp>
    </p:spTree>
    <p:extLst>
      <p:ext uri="{BB962C8B-B14F-4D97-AF65-F5344CB8AC3E}">
        <p14:creationId xmlns:p14="http://schemas.microsoft.com/office/powerpoint/2010/main" val="148205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1165CA-7718-45C0-A242-D4DFA5A522E5}" type="slidenum">
              <a:rPr lang="en-US" smtClean="0"/>
              <a:t>7</a:t>
            </a:fld>
            <a:endParaRPr lang="en-US"/>
          </a:p>
        </p:txBody>
      </p:sp>
    </p:spTree>
    <p:extLst>
      <p:ext uri="{BB962C8B-B14F-4D97-AF65-F5344CB8AC3E}">
        <p14:creationId xmlns:p14="http://schemas.microsoft.com/office/powerpoint/2010/main" val="789020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72C0FA-6464-4FC4-9B33-ED7D38754B74}" type="datetimeFigureOut">
              <a:rPr lang="en-US" smtClean="0"/>
              <a:t>7/26/12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5C4D0-EF93-43DA-BE89-EB8539811D6F}" type="slidenum">
              <a:rPr lang="en-US" smtClean="0"/>
              <a:t>‹#›</a:t>
            </a:fld>
            <a:endParaRPr lang="en-US"/>
          </a:p>
        </p:txBody>
      </p:sp>
    </p:spTree>
    <p:extLst>
      <p:ext uri="{BB962C8B-B14F-4D97-AF65-F5344CB8AC3E}">
        <p14:creationId xmlns:p14="http://schemas.microsoft.com/office/powerpoint/2010/main" val="2507275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72C0FA-6464-4FC4-9B33-ED7D38754B74}" type="datetimeFigureOut">
              <a:rPr lang="en-US" smtClean="0"/>
              <a:t>7/26/12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5C4D0-EF93-43DA-BE89-EB8539811D6F}" type="slidenum">
              <a:rPr lang="en-US" smtClean="0"/>
              <a:t>‹#›</a:t>
            </a:fld>
            <a:endParaRPr lang="en-US"/>
          </a:p>
        </p:txBody>
      </p:sp>
    </p:spTree>
    <p:extLst>
      <p:ext uri="{BB962C8B-B14F-4D97-AF65-F5344CB8AC3E}">
        <p14:creationId xmlns:p14="http://schemas.microsoft.com/office/powerpoint/2010/main" val="4251135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72C0FA-6464-4FC4-9B33-ED7D38754B74}" type="datetimeFigureOut">
              <a:rPr lang="en-US" smtClean="0"/>
              <a:t>7/26/12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5C4D0-EF93-43DA-BE89-EB8539811D6F}" type="slidenum">
              <a:rPr lang="en-US" smtClean="0"/>
              <a:t>‹#›</a:t>
            </a:fld>
            <a:endParaRPr lang="en-US"/>
          </a:p>
        </p:txBody>
      </p:sp>
    </p:spTree>
    <p:extLst>
      <p:ext uri="{BB962C8B-B14F-4D97-AF65-F5344CB8AC3E}">
        <p14:creationId xmlns:p14="http://schemas.microsoft.com/office/powerpoint/2010/main" val="1063298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72C0FA-6464-4FC4-9B33-ED7D38754B74}" type="datetimeFigureOut">
              <a:rPr lang="en-US" smtClean="0"/>
              <a:t>7/26/12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5C4D0-EF93-43DA-BE89-EB8539811D6F}" type="slidenum">
              <a:rPr lang="en-US" smtClean="0"/>
              <a:t>‹#›</a:t>
            </a:fld>
            <a:endParaRPr lang="en-US"/>
          </a:p>
        </p:txBody>
      </p:sp>
    </p:spTree>
    <p:extLst>
      <p:ext uri="{BB962C8B-B14F-4D97-AF65-F5344CB8AC3E}">
        <p14:creationId xmlns:p14="http://schemas.microsoft.com/office/powerpoint/2010/main" val="240190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72C0FA-6464-4FC4-9B33-ED7D38754B74}" type="datetimeFigureOut">
              <a:rPr lang="en-US" smtClean="0"/>
              <a:t>7/26/12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D5C4D0-EF93-43DA-BE89-EB8539811D6F}" type="slidenum">
              <a:rPr lang="en-US" smtClean="0"/>
              <a:t>‹#›</a:t>
            </a:fld>
            <a:endParaRPr lang="en-US"/>
          </a:p>
        </p:txBody>
      </p:sp>
    </p:spTree>
    <p:extLst>
      <p:ext uri="{BB962C8B-B14F-4D97-AF65-F5344CB8AC3E}">
        <p14:creationId xmlns:p14="http://schemas.microsoft.com/office/powerpoint/2010/main" val="630354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72C0FA-6464-4FC4-9B33-ED7D38754B74}" type="datetimeFigureOut">
              <a:rPr lang="en-US" smtClean="0"/>
              <a:t>7/26/12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5C4D0-EF93-43DA-BE89-EB8539811D6F}" type="slidenum">
              <a:rPr lang="en-US" smtClean="0"/>
              <a:t>‹#›</a:t>
            </a:fld>
            <a:endParaRPr lang="en-US"/>
          </a:p>
        </p:txBody>
      </p:sp>
    </p:spTree>
    <p:extLst>
      <p:ext uri="{BB962C8B-B14F-4D97-AF65-F5344CB8AC3E}">
        <p14:creationId xmlns:p14="http://schemas.microsoft.com/office/powerpoint/2010/main" val="3065935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72C0FA-6464-4FC4-9B33-ED7D38754B74}" type="datetimeFigureOut">
              <a:rPr lang="en-US" smtClean="0"/>
              <a:t>7/26/12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D5C4D0-EF93-43DA-BE89-EB8539811D6F}" type="slidenum">
              <a:rPr lang="en-US" smtClean="0"/>
              <a:t>‹#›</a:t>
            </a:fld>
            <a:endParaRPr lang="en-US"/>
          </a:p>
        </p:txBody>
      </p:sp>
    </p:spTree>
    <p:extLst>
      <p:ext uri="{BB962C8B-B14F-4D97-AF65-F5344CB8AC3E}">
        <p14:creationId xmlns:p14="http://schemas.microsoft.com/office/powerpoint/2010/main" val="4203151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72C0FA-6464-4FC4-9B33-ED7D38754B74}" type="datetimeFigureOut">
              <a:rPr lang="en-US" smtClean="0"/>
              <a:t>7/26/12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D5C4D0-EF93-43DA-BE89-EB8539811D6F}" type="slidenum">
              <a:rPr lang="en-US" smtClean="0"/>
              <a:t>‹#›</a:t>
            </a:fld>
            <a:endParaRPr lang="en-US"/>
          </a:p>
        </p:txBody>
      </p:sp>
    </p:spTree>
    <p:extLst>
      <p:ext uri="{BB962C8B-B14F-4D97-AF65-F5344CB8AC3E}">
        <p14:creationId xmlns:p14="http://schemas.microsoft.com/office/powerpoint/2010/main" val="249040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72C0FA-6464-4FC4-9B33-ED7D38754B74}" type="datetimeFigureOut">
              <a:rPr lang="en-US" smtClean="0"/>
              <a:t>7/26/12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D5C4D0-EF93-43DA-BE89-EB8539811D6F}" type="slidenum">
              <a:rPr lang="en-US" smtClean="0"/>
              <a:t>‹#›</a:t>
            </a:fld>
            <a:endParaRPr lang="en-US"/>
          </a:p>
        </p:txBody>
      </p:sp>
    </p:spTree>
    <p:extLst>
      <p:ext uri="{BB962C8B-B14F-4D97-AF65-F5344CB8AC3E}">
        <p14:creationId xmlns:p14="http://schemas.microsoft.com/office/powerpoint/2010/main" val="1847558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72C0FA-6464-4FC4-9B33-ED7D38754B74}" type="datetimeFigureOut">
              <a:rPr lang="en-US" smtClean="0"/>
              <a:t>7/26/12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5C4D0-EF93-43DA-BE89-EB8539811D6F}" type="slidenum">
              <a:rPr lang="en-US" smtClean="0"/>
              <a:t>‹#›</a:t>
            </a:fld>
            <a:endParaRPr lang="en-US"/>
          </a:p>
        </p:txBody>
      </p:sp>
    </p:spTree>
    <p:extLst>
      <p:ext uri="{BB962C8B-B14F-4D97-AF65-F5344CB8AC3E}">
        <p14:creationId xmlns:p14="http://schemas.microsoft.com/office/powerpoint/2010/main" val="283493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72C0FA-6464-4FC4-9B33-ED7D38754B74}" type="datetimeFigureOut">
              <a:rPr lang="en-US" smtClean="0"/>
              <a:t>7/26/12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D5C4D0-EF93-43DA-BE89-EB8539811D6F}" type="slidenum">
              <a:rPr lang="en-US" smtClean="0"/>
              <a:t>‹#›</a:t>
            </a:fld>
            <a:endParaRPr lang="en-US"/>
          </a:p>
        </p:txBody>
      </p:sp>
    </p:spTree>
    <p:extLst>
      <p:ext uri="{BB962C8B-B14F-4D97-AF65-F5344CB8AC3E}">
        <p14:creationId xmlns:p14="http://schemas.microsoft.com/office/powerpoint/2010/main" val="221088604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72C0FA-6464-4FC4-9B33-ED7D38754B74}" type="datetimeFigureOut">
              <a:rPr lang="en-US" smtClean="0"/>
              <a:t>7/26/12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5C4D0-EF93-43DA-BE89-EB8539811D6F}" type="slidenum">
              <a:rPr lang="en-US" smtClean="0"/>
              <a:t>‹#›</a:t>
            </a:fld>
            <a:endParaRPr lang="en-US"/>
          </a:p>
        </p:txBody>
      </p:sp>
    </p:spTree>
    <p:extLst>
      <p:ext uri="{BB962C8B-B14F-4D97-AF65-F5344CB8AC3E}">
        <p14:creationId xmlns:p14="http://schemas.microsoft.com/office/powerpoint/2010/main" val="1327654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357" r="18750"/>
          <a:stretch/>
        </p:blipFill>
        <p:spPr bwMode="auto">
          <a:xfrm>
            <a:off x="3048000" y="3581400"/>
            <a:ext cx="2743200" cy="2815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66800" y="609600"/>
            <a:ext cx="7010400" cy="2739211"/>
          </a:xfrm>
          <a:prstGeom prst="rect">
            <a:avLst/>
          </a:prstGeom>
          <a:noFill/>
        </p:spPr>
        <p:txBody>
          <a:bodyPr wrap="square" rtlCol="0">
            <a:spAutoFit/>
          </a:bodyPr>
          <a:lstStyle/>
          <a:p>
            <a:pPr algn="ctr"/>
            <a:r>
              <a:rPr lang="en-US" sz="2000" dirty="0" smtClean="0">
                <a:solidFill>
                  <a:srgbClr val="0000FF"/>
                </a:solidFill>
                <a:latin typeface="Arial" pitchFamily="34" charset="0"/>
                <a:cs typeface="Arial" pitchFamily="34" charset="0"/>
              </a:rPr>
              <a:t>UNI Faculty Leadership Program in Sustainability Education:</a:t>
            </a:r>
          </a:p>
          <a:p>
            <a:pPr algn="ctr"/>
            <a:r>
              <a:rPr lang="en-US" sz="2000" dirty="0" smtClean="0">
                <a:solidFill>
                  <a:srgbClr val="0000FF"/>
                </a:solidFill>
                <a:latin typeface="Arial" pitchFamily="34" charset="0"/>
                <a:cs typeface="Arial" pitchFamily="34" charset="0"/>
              </a:rPr>
              <a:t>Infusing Sustainability across the University Curriculum</a:t>
            </a:r>
          </a:p>
          <a:p>
            <a:pPr algn="ctr"/>
            <a:endParaRPr lang="en-US" sz="1200" dirty="0">
              <a:solidFill>
                <a:srgbClr val="0000FF"/>
              </a:solidFill>
              <a:latin typeface="Arial" pitchFamily="34" charset="0"/>
              <a:cs typeface="Arial" pitchFamily="34" charset="0"/>
            </a:endParaRPr>
          </a:p>
          <a:p>
            <a:pPr algn="ctr"/>
            <a:r>
              <a:rPr lang="en-US" dirty="0" smtClean="0">
                <a:solidFill>
                  <a:srgbClr val="0000FF"/>
                </a:solidFill>
                <a:latin typeface="Arial" pitchFamily="34" charset="0"/>
                <a:cs typeface="Arial" pitchFamily="34" charset="0"/>
              </a:rPr>
              <a:t>William M. Stigliani, Catherine </a:t>
            </a:r>
            <a:r>
              <a:rPr lang="en-US" dirty="0" err="1" smtClean="0">
                <a:solidFill>
                  <a:srgbClr val="0000FF"/>
                </a:solidFill>
                <a:latin typeface="Arial" pitchFamily="34" charset="0"/>
                <a:cs typeface="Arial" pitchFamily="34" charset="0"/>
              </a:rPr>
              <a:t>Zeman</a:t>
            </a:r>
            <a:r>
              <a:rPr lang="en-US" dirty="0" smtClean="0">
                <a:solidFill>
                  <a:srgbClr val="0000FF"/>
                </a:solidFill>
                <a:latin typeface="Arial" pitchFamily="34" charset="0"/>
                <a:cs typeface="Arial" pitchFamily="34" charset="0"/>
              </a:rPr>
              <a:t>, and </a:t>
            </a:r>
            <a:r>
              <a:rPr lang="en-US" dirty="0" err="1" smtClean="0">
                <a:solidFill>
                  <a:srgbClr val="0000FF"/>
                </a:solidFill>
                <a:latin typeface="Arial" pitchFamily="34" charset="0"/>
                <a:cs typeface="Arial" pitchFamily="34" charset="0"/>
              </a:rPr>
              <a:t>Gowri</a:t>
            </a:r>
            <a:r>
              <a:rPr lang="en-US" dirty="0" smtClean="0">
                <a:solidFill>
                  <a:srgbClr val="0000FF"/>
                </a:solidFill>
                <a:latin typeface="Arial" pitchFamily="34" charset="0"/>
                <a:cs typeface="Arial" pitchFamily="34" charset="0"/>
              </a:rPr>
              <a:t> </a:t>
            </a:r>
            <a:r>
              <a:rPr lang="en-US" dirty="0" err="1" smtClean="0">
                <a:solidFill>
                  <a:srgbClr val="0000FF"/>
                </a:solidFill>
                <a:latin typeface="Arial" pitchFamily="34" charset="0"/>
                <a:cs typeface="Arial" pitchFamily="34" charset="0"/>
              </a:rPr>
              <a:t>Betrabet</a:t>
            </a:r>
            <a:r>
              <a:rPr lang="en-US" dirty="0" smtClean="0">
                <a:solidFill>
                  <a:srgbClr val="0000FF"/>
                </a:solidFill>
                <a:latin typeface="Arial" pitchFamily="34" charset="0"/>
                <a:cs typeface="Arial" pitchFamily="34" charset="0"/>
              </a:rPr>
              <a:t> </a:t>
            </a:r>
            <a:r>
              <a:rPr lang="en-US" dirty="0" err="1" smtClean="0">
                <a:solidFill>
                  <a:srgbClr val="0000FF"/>
                </a:solidFill>
                <a:latin typeface="Arial" pitchFamily="34" charset="0"/>
                <a:cs typeface="Arial" pitchFamily="34" charset="0"/>
              </a:rPr>
              <a:t>Gulwadi</a:t>
            </a:r>
            <a:endParaRPr lang="en-US" dirty="0" smtClean="0">
              <a:solidFill>
                <a:srgbClr val="0000FF"/>
              </a:solidFill>
              <a:latin typeface="Arial" pitchFamily="34" charset="0"/>
              <a:cs typeface="Arial" pitchFamily="34" charset="0"/>
            </a:endParaRPr>
          </a:p>
          <a:p>
            <a:pPr algn="ctr"/>
            <a:r>
              <a:rPr lang="en-US" dirty="0" smtClean="0">
                <a:solidFill>
                  <a:srgbClr val="0000FF"/>
                </a:solidFill>
                <a:latin typeface="Arial" pitchFamily="34" charset="0"/>
                <a:cs typeface="Arial" pitchFamily="34" charset="0"/>
              </a:rPr>
              <a:t>University of Northern Iowa</a:t>
            </a:r>
          </a:p>
          <a:p>
            <a:pPr algn="ctr"/>
            <a:r>
              <a:rPr lang="en-US" dirty="0" smtClean="0">
                <a:solidFill>
                  <a:srgbClr val="0000FF"/>
                </a:solidFill>
                <a:latin typeface="Arial" pitchFamily="34" charset="0"/>
                <a:cs typeface="Arial" pitchFamily="34" charset="0"/>
              </a:rPr>
              <a:t>Cedar Falls, Iowa</a:t>
            </a:r>
          </a:p>
          <a:p>
            <a:pPr algn="ctr"/>
            <a:endParaRPr lang="en-US" sz="1200" dirty="0" smtClean="0">
              <a:solidFill>
                <a:srgbClr val="0000FF"/>
              </a:solidFill>
              <a:latin typeface="Arial" pitchFamily="34" charset="0"/>
              <a:cs typeface="Arial" pitchFamily="34" charset="0"/>
            </a:endParaRPr>
          </a:p>
          <a:p>
            <a:pPr algn="ctr"/>
            <a:r>
              <a:rPr lang="en-US" dirty="0" smtClean="0">
                <a:solidFill>
                  <a:srgbClr val="0000FF"/>
                </a:solidFill>
                <a:latin typeface="Arial" pitchFamily="34" charset="0"/>
                <a:cs typeface="Arial" pitchFamily="34" charset="0"/>
              </a:rPr>
              <a:t>Presented at Carleton College</a:t>
            </a:r>
          </a:p>
          <a:p>
            <a:pPr algn="ctr"/>
            <a:r>
              <a:rPr lang="en-US" dirty="0" smtClean="0">
                <a:solidFill>
                  <a:srgbClr val="0000FF"/>
                </a:solidFill>
                <a:latin typeface="Arial" pitchFamily="34" charset="0"/>
                <a:cs typeface="Arial" pitchFamily="34" charset="0"/>
              </a:rPr>
              <a:t>Workshop on Systems, Society, Sustainability and the Geosciences</a:t>
            </a:r>
          </a:p>
          <a:p>
            <a:pPr algn="ctr"/>
            <a:r>
              <a:rPr lang="en-US" dirty="0" smtClean="0">
                <a:solidFill>
                  <a:srgbClr val="0000FF"/>
                </a:solidFill>
                <a:latin typeface="Arial" pitchFamily="34" charset="0"/>
                <a:cs typeface="Arial" pitchFamily="34" charset="0"/>
              </a:rPr>
              <a:t>July 25-26, 2012</a:t>
            </a:r>
            <a:endParaRPr lang="en-US"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91479890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l="13393" t="24857" r="18750" b="40572"/>
          <a:stretch>
            <a:fillRect/>
          </a:stretch>
        </p:blipFill>
        <p:spPr bwMode="auto">
          <a:xfrm>
            <a:off x="628650" y="1066800"/>
            <a:ext cx="7753350"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10"/>
          <p:cNvSpPr txBox="1">
            <a:spLocks noChangeArrowheads="1"/>
          </p:cNvSpPr>
          <p:nvPr/>
        </p:nvSpPr>
        <p:spPr bwMode="auto">
          <a:xfrm>
            <a:off x="871538" y="457200"/>
            <a:ext cx="7264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28" charset="-128"/>
              </a:defRPr>
            </a:lvl1pPr>
            <a:lvl2pPr marL="742950" indent="-285750">
              <a:defRPr sz="2400">
                <a:solidFill>
                  <a:schemeClr val="tx1"/>
                </a:solidFill>
                <a:latin typeface="Arial" charset="0"/>
                <a:ea typeface="ＭＳ Ｐゴシック" pitchFamily="28" charset="-128"/>
              </a:defRPr>
            </a:lvl2pPr>
            <a:lvl3pPr marL="1143000" indent="-228600">
              <a:defRPr sz="2400">
                <a:solidFill>
                  <a:schemeClr val="tx1"/>
                </a:solidFill>
                <a:latin typeface="Arial" charset="0"/>
                <a:ea typeface="ＭＳ Ｐゴシック" pitchFamily="28" charset="-128"/>
              </a:defRPr>
            </a:lvl3pPr>
            <a:lvl4pPr marL="1600200" indent="-228600">
              <a:defRPr sz="2400">
                <a:solidFill>
                  <a:schemeClr val="tx1"/>
                </a:solidFill>
                <a:latin typeface="Arial" charset="0"/>
                <a:ea typeface="ＭＳ Ｐゴシック" pitchFamily="28" charset="-128"/>
              </a:defRPr>
            </a:lvl4pPr>
            <a:lvl5pPr marL="2057400" indent="-228600">
              <a:defRPr sz="2400">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28" charset="-128"/>
              </a:defRPr>
            </a:lvl9pPr>
          </a:lstStyle>
          <a:p>
            <a:pPr algn="ctr"/>
            <a:r>
              <a:rPr lang="en-US" sz="2000" dirty="0">
                <a:solidFill>
                  <a:srgbClr val="0000FF"/>
                </a:solidFill>
                <a:ea typeface="Calibri" pitchFamily="34" charset="0"/>
                <a:cs typeface="Arial" charset="0"/>
              </a:rPr>
              <a:t>Workshop Break-Out Groups: </a:t>
            </a:r>
            <a:r>
              <a:rPr lang="en-US" sz="2000" dirty="0" smtClean="0">
                <a:solidFill>
                  <a:srgbClr val="0000FF"/>
                </a:solidFill>
                <a:ea typeface="Calibri" pitchFamily="34" charset="0"/>
                <a:cs typeface="Arial" charset="0"/>
              </a:rPr>
              <a:t>Multidisciplinary </a:t>
            </a:r>
            <a:r>
              <a:rPr lang="en-US" sz="2000" dirty="0">
                <a:solidFill>
                  <a:srgbClr val="0000FF"/>
                </a:solidFill>
                <a:ea typeface="Calibri" pitchFamily="34" charset="0"/>
                <a:cs typeface="Arial" charset="0"/>
              </a:rPr>
              <a:t>Dialog</a:t>
            </a:r>
          </a:p>
        </p:txBody>
      </p:sp>
      <p:sp>
        <p:nvSpPr>
          <p:cNvPr id="4" name="Rectangle 12"/>
          <p:cNvSpPr>
            <a:spLocks noChangeArrowheads="1"/>
          </p:cNvSpPr>
          <p:nvPr/>
        </p:nvSpPr>
        <p:spPr bwMode="auto">
          <a:xfrm>
            <a:off x="628650" y="3657600"/>
            <a:ext cx="7842250" cy="224676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600" dirty="0" smtClean="0">
                <a:solidFill>
                  <a:srgbClr val="0000FF"/>
                </a:solidFill>
                <a:latin typeface="Arial" pitchFamily="34" charset="0"/>
                <a:cs typeface="Arial" pitchFamily="34" charset="0"/>
              </a:rPr>
              <a:t>			    Features</a:t>
            </a:r>
          </a:p>
          <a:p>
            <a:pPr marL="285750" indent="-285750">
              <a:buFont typeface="Arial" charset="0"/>
              <a:buChar char="•"/>
            </a:pPr>
            <a:r>
              <a:rPr lang="en-US" sz="1600" dirty="0" smtClean="0">
                <a:solidFill>
                  <a:srgbClr val="0000FF"/>
                </a:solidFill>
                <a:latin typeface="Arial" pitchFamily="34" charset="0"/>
                <a:cs typeface="Arial" pitchFamily="34" charset="0"/>
              </a:rPr>
              <a:t>Ample </a:t>
            </a:r>
            <a:r>
              <a:rPr lang="en-US" sz="1600" dirty="0">
                <a:solidFill>
                  <a:srgbClr val="0000FF"/>
                </a:solidFill>
                <a:latin typeface="Arial" pitchFamily="34" charset="0"/>
                <a:cs typeface="Arial" pitchFamily="34" charset="0"/>
              </a:rPr>
              <a:t>time for interdisciplinary sharing of ideas was a key focus</a:t>
            </a:r>
            <a:r>
              <a:rPr lang="en-US" sz="1600" dirty="0" smtClean="0">
                <a:solidFill>
                  <a:srgbClr val="0000FF"/>
                </a:solidFill>
                <a:latin typeface="Arial" pitchFamily="34" charset="0"/>
                <a:cs typeface="Arial" pitchFamily="34" charset="0"/>
              </a:rPr>
              <a:t>.</a:t>
            </a:r>
          </a:p>
          <a:p>
            <a:pPr marL="285750" indent="-285750">
              <a:buFont typeface="Arial" charset="0"/>
              <a:buChar char="•"/>
            </a:pPr>
            <a:endParaRPr lang="en-US" sz="400" dirty="0" smtClean="0">
              <a:solidFill>
                <a:srgbClr val="0000FF"/>
              </a:solidFill>
              <a:latin typeface="Arial" pitchFamily="34" charset="0"/>
              <a:cs typeface="Arial" pitchFamily="34" charset="0"/>
            </a:endParaRPr>
          </a:p>
          <a:p>
            <a:pPr marL="285750" indent="-285750">
              <a:buFont typeface="Arial" charset="0"/>
              <a:buChar char="•"/>
            </a:pPr>
            <a:r>
              <a:rPr lang="en-US" sz="1600" dirty="0" smtClean="0">
                <a:solidFill>
                  <a:srgbClr val="0000FF"/>
                </a:solidFill>
                <a:latin typeface="Arial" pitchFamily="34" charset="0"/>
                <a:cs typeface="Arial" pitchFamily="34" charset="0"/>
              </a:rPr>
              <a:t>Each of the five discussion groups represented by a multidisciplinary mix of faculty from the social and natural sciences, fine arts, and education.</a:t>
            </a:r>
            <a:endParaRPr lang="en-US" sz="1600" dirty="0">
              <a:solidFill>
                <a:srgbClr val="0000FF"/>
              </a:solidFill>
              <a:latin typeface="Arial" pitchFamily="34" charset="0"/>
              <a:cs typeface="Arial" pitchFamily="34" charset="0"/>
            </a:endParaRPr>
          </a:p>
          <a:p>
            <a:pPr marL="285750" indent="-285750">
              <a:buFont typeface="Arial" charset="0"/>
              <a:buChar char="•"/>
            </a:pPr>
            <a:endParaRPr lang="en-US" sz="400" dirty="0">
              <a:solidFill>
                <a:srgbClr val="0000FF"/>
              </a:solidFill>
              <a:latin typeface="Arial" pitchFamily="34" charset="0"/>
              <a:cs typeface="Arial" pitchFamily="34" charset="0"/>
            </a:endParaRPr>
          </a:p>
          <a:p>
            <a:pPr marL="285750" indent="-285750">
              <a:buFont typeface="Arial" charset="0"/>
              <a:buChar char="•"/>
            </a:pPr>
            <a:r>
              <a:rPr lang="en-US" sz="1600" dirty="0">
                <a:solidFill>
                  <a:srgbClr val="0000FF"/>
                </a:solidFill>
                <a:latin typeface="Arial" pitchFamily="34" charset="0"/>
                <a:cs typeface="Arial" pitchFamily="34" charset="0"/>
              </a:rPr>
              <a:t>Group members were asked to reflect on each  keynote </a:t>
            </a:r>
            <a:r>
              <a:rPr lang="en-US" sz="1600" dirty="0" smtClean="0">
                <a:solidFill>
                  <a:srgbClr val="0000FF"/>
                </a:solidFill>
                <a:latin typeface="Arial" pitchFamily="34" charset="0"/>
                <a:cs typeface="Arial" pitchFamily="34" charset="0"/>
              </a:rPr>
              <a:t>topic, </a:t>
            </a:r>
            <a:r>
              <a:rPr lang="en-US" sz="1600" dirty="0">
                <a:solidFill>
                  <a:srgbClr val="0000FF"/>
                </a:solidFill>
                <a:latin typeface="Arial" pitchFamily="34" charset="0"/>
                <a:cs typeface="Arial" pitchFamily="34" charset="0"/>
              </a:rPr>
              <a:t>and discuss how it was related to the disciplines they teach.</a:t>
            </a:r>
          </a:p>
          <a:p>
            <a:pPr marL="285750" indent="-285750">
              <a:buFont typeface="Arial" charset="0"/>
              <a:buChar char="•"/>
            </a:pPr>
            <a:endParaRPr lang="en-US" sz="400" dirty="0">
              <a:solidFill>
                <a:srgbClr val="0000FF"/>
              </a:solidFill>
              <a:latin typeface="Arial" pitchFamily="34" charset="0"/>
              <a:cs typeface="Arial" pitchFamily="34" charset="0"/>
            </a:endParaRPr>
          </a:p>
          <a:p>
            <a:pPr marL="285750" indent="-285750">
              <a:buFont typeface="Arial" charset="0"/>
              <a:buChar char="•"/>
            </a:pPr>
            <a:r>
              <a:rPr lang="en-US" sz="1600" dirty="0">
                <a:solidFill>
                  <a:srgbClr val="0000FF"/>
                </a:solidFill>
                <a:latin typeface="Arial" pitchFamily="34" charset="0"/>
                <a:cs typeface="Arial" pitchFamily="34" charset="0"/>
              </a:rPr>
              <a:t>The five </a:t>
            </a:r>
            <a:r>
              <a:rPr lang="en-US" sz="1600" dirty="0" smtClean="0">
                <a:solidFill>
                  <a:srgbClr val="0000FF"/>
                </a:solidFill>
                <a:latin typeface="Arial" pitchFamily="34" charset="0"/>
                <a:cs typeface="Arial" pitchFamily="34" charset="0"/>
              </a:rPr>
              <a:t>discussion groups </a:t>
            </a:r>
            <a:r>
              <a:rPr lang="en-US" sz="1600" dirty="0">
                <a:solidFill>
                  <a:srgbClr val="0000FF"/>
                </a:solidFill>
                <a:latin typeface="Arial" pitchFamily="34" charset="0"/>
                <a:cs typeface="Arial" pitchFamily="34" charset="0"/>
              </a:rPr>
              <a:t>met in </a:t>
            </a:r>
            <a:r>
              <a:rPr lang="en-US" sz="1600" dirty="0" smtClean="0">
                <a:solidFill>
                  <a:srgbClr val="0000FF"/>
                </a:solidFill>
                <a:latin typeface="Arial" pitchFamily="34" charset="0"/>
                <a:cs typeface="Arial" pitchFamily="34" charset="0"/>
              </a:rPr>
              <a:t>five break-out </a:t>
            </a:r>
            <a:r>
              <a:rPr lang="en-US" sz="1600" dirty="0">
                <a:solidFill>
                  <a:srgbClr val="0000FF"/>
                </a:solidFill>
                <a:latin typeface="Arial" pitchFamily="34" charset="0"/>
                <a:cs typeface="Arial" pitchFamily="34" charset="0"/>
              </a:rPr>
              <a:t>sessions during the two-day workshop.</a:t>
            </a:r>
          </a:p>
        </p:txBody>
      </p:sp>
    </p:spTree>
    <p:extLst>
      <p:ext uri="{BB962C8B-B14F-4D97-AF65-F5344CB8AC3E}">
        <p14:creationId xmlns:p14="http://schemas.microsoft.com/office/powerpoint/2010/main" val="30711624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381000"/>
            <a:ext cx="7848600" cy="707886"/>
          </a:xfrm>
          <a:prstGeom prst="rect">
            <a:avLst/>
          </a:prstGeom>
          <a:noFill/>
        </p:spPr>
        <p:txBody>
          <a:bodyPr wrap="square" rtlCol="0">
            <a:spAutoFit/>
          </a:bodyPr>
          <a:lstStyle/>
          <a:p>
            <a:pPr algn="ctr"/>
            <a:r>
              <a:rPr lang="en-US" sz="2000" dirty="0" smtClean="0">
                <a:solidFill>
                  <a:srgbClr val="0000FF"/>
                </a:solidFill>
                <a:latin typeface="Arial" pitchFamily="34" charset="0"/>
                <a:cs typeface="Arial" pitchFamily="34" charset="0"/>
              </a:rPr>
              <a:t>Sample of How Participants Related Courses they Teach</a:t>
            </a:r>
          </a:p>
          <a:p>
            <a:pPr algn="ctr"/>
            <a:r>
              <a:rPr lang="en-US" sz="2000" dirty="0" smtClean="0">
                <a:solidFill>
                  <a:srgbClr val="0000FF"/>
                </a:solidFill>
                <a:latin typeface="Arial" pitchFamily="34" charset="0"/>
                <a:cs typeface="Arial" pitchFamily="34" charset="0"/>
              </a:rPr>
              <a:t>to Keynote Addresses</a:t>
            </a:r>
            <a:endParaRPr lang="en-US" sz="2000" dirty="0">
              <a:solidFill>
                <a:srgbClr val="0000FF"/>
              </a:solidFill>
              <a:latin typeface="Arial" pitchFamily="34" charset="0"/>
              <a:cs typeface="Arial"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882" t="30953" r="23571" b="31808"/>
          <a:stretch/>
        </p:blipFill>
        <p:spPr bwMode="auto">
          <a:xfrm>
            <a:off x="104850" y="1524000"/>
            <a:ext cx="888675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627645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533400"/>
            <a:ext cx="3276600" cy="369332"/>
          </a:xfrm>
          <a:prstGeom prst="rect">
            <a:avLst/>
          </a:prstGeom>
          <a:noFill/>
        </p:spPr>
        <p:txBody>
          <a:bodyPr wrap="square" rtlCol="0">
            <a:spAutoFit/>
          </a:bodyPr>
          <a:lstStyle/>
          <a:p>
            <a:pPr algn="ctr"/>
            <a:r>
              <a:rPr lang="en-US" dirty="0" smtClean="0">
                <a:solidFill>
                  <a:srgbClr val="0000FF"/>
                </a:solidFill>
              </a:rPr>
              <a:t>Workshop Evaluation</a:t>
            </a:r>
            <a:endParaRPr lang="en-US" dirty="0">
              <a:solidFill>
                <a:srgbClr val="0000FF"/>
              </a:solidFill>
            </a:endParaRPr>
          </a:p>
        </p:txBody>
      </p:sp>
      <p:sp>
        <p:nvSpPr>
          <p:cNvPr id="3" name="Rectangle 2"/>
          <p:cNvSpPr/>
          <p:nvPr/>
        </p:nvSpPr>
        <p:spPr>
          <a:xfrm>
            <a:off x="838200" y="1371600"/>
            <a:ext cx="7620000" cy="3170099"/>
          </a:xfrm>
          <a:prstGeom prst="rect">
            <a:avLst/>
          </a:prstGeom>
        </p:spPr>
        <p:txBody>
          <a:bodyPr wrap="square">
            <a:spAutoFit/>
          </a:bodyPr>
          <a:lstStyle/>
          <a:p>
            <a:r>
              <a:rPr lang="en-US" u="sng" dirty="0">
                <a:solidFill>
                  <a:srgbClr val="0000FF"/>
                </a:solidFill>
              </a:rPr>
              <a:t>Goal 1: Intellectual Engagement and </a:t>
            </a:r>
            <a:r>
              <a:rPr lang="en-US" u="sng" dirty="0" smtClean="0">
                <a:solidFill>
                  <a:srgbClr val="0000FF"/>
                </a:solidFill>
              </a:rPr>
              <a:t>Sophistication:</a:t>
            </a:r>
          </a:p>
          <a:p>
            <a:endParaRPr lang="en-US" sz="400" u="sng" dirty="0" smtClean="0">
              <a:solidFill>
                <a:srgbClr val="0000FF"/>
              </a:solidFill>
            </a:endParaRPr>
          </a:p>
          <a:p>
            <a:pPr marL="285750" indent="-285750">
              <a:buFont typeface="Arial" pitchFamily="34" charset="0"/>
              <a:buChar char="•"/>
            </a:pPr>
            <a:r>
              <a:rPr lang="en-US" dirty="0" smtClean="0">
                <a:solidFill>
                  <a:srgbClr val="0000FF"/>
                </a:solidFill>
              </a:rPr>
              <a:t>The </a:t>
            </a:r>
            <a:r>
              <a:rPr lang="en-US" dirty="0">
                <a:solidFill>
                  <a:srgbClr val="0000FF"/>
                </a:solidFill>
              </a:rPr>
              <a:t>post-workshop survey indicated </a:t>
            </a:r>
            <a:r>
              <a:rPr lang="en-US" dirty="0" smtClean="0">
                <a:solidFill>
                  <a:srgbClr val="0000FF"/>
                </a:solidFill>
              </a:rPr>
              <a:t>majority </a:t>
            </a:r>
            <a:r>
              <a:rPr lang="en-US" dirty="0">
                <a:solidFill>
                  <a:srgbClr val="0000FF"/>
                </a:solidFill>
              </a:rPr>
              <a:t>of participants had previously included aspects of sustainability in their classes, but had not experienced teaching from multidisciplinary perspectives and systems thinking until this leadership workshop</a:t>
            </a:r>
            <a:r>
              <a:rPr lang="en-US" dirty="0" smtClean="0">
                <a:solidFill>
                  <a:srgbClr val="0000FF"/>
                </a:solidFill>
              </a:rPr>
              <a:t>.</a:t>
            </a:r>
          </a:p>
          <a:p>
            <a:pPr marL="285750" indent="-285750">
              <a:buFont typeface="Arial" pitchFamily="34" charset="0"/>
              <a:buChar char="•"/>
            </a:pPr>
            <a:endParaRPr lang="en-US" sz="800" dirty="0">
              <a:solidFill>
                <a:srgbClr val="0000FF"/>
              </a:solidFill>
            </a:endParaRPr>
          </a:p>
          <a:p>
            <a:pPr marL="285750" indent="-285750">
              <a:buFont typeface="Arial" pitchFamily="34" charset="0"/>
              <a:buChar char="•"/>
            </a:pPr>
            <a:r>
              <a:rPr lang="en-US" dirty="0" smtClean="0">
                <a:solidFill>
                  <a:srgbClr val="0000FF"/>
                </a:solidFill>
              </a:rPr>
              <a:t>They </a:t>
            </a:r>
            <a:r>
              <a:rPr lang="en-US" dirty="0">
                <a:solidFill>
                  <a:srgbClr val="0000FF"/>
                </a:solidFill>
              </a:rPr>
              <a:t>gained new insights from </a:t>
            </a:r>
            <a:r>
              <a:rPr lang="en-US" dirty="0" smtClean="0">
                <a:solidFill>
                  <a:srgbClr val="0000FF"/>
                </a:solidFill>
              </a:rPr>
              <a:t>keynote presentations, </a:t>
            </a:r>
            <a:r>
              <a:rPr lang="en-US" dirty="0">
                <a:solidFill>
                  <a:srgbClr val="0000FF"/>
                </a:solidFill>
              </a:rPr>
              <a:t>teaching methods, and sustainable design. They indicated plans to teach sustainability in more specific and comprehensive ways. </a:t>
            </a:r>
            <a:endParaRPr lang="en-US" dirty="0" smtClean="0">
              <a:solidFill>
                <a:srgbClr val="0000FF"/>
              </a:solidFill>
            </a:endParaRPr>
          </a:p>
          <a:p>
            <a:pPr marL="285750" indent="-285750">
              <a:buFont typeface="Arial" pitchFamily="34" charset="0"/>
              <a:buChar char="•"/>
            </a:pPr>
            <a:endParaRPr lang="en-US" sz="800" dirty="0" smtClean="0">
              <a:solidFill>
                <a:srgbClr val="0000FF"/>
              </a:solidFill>
            </a:endParaRPr>
          </a:p>
          <a:p>
            <a:pPr marL="285750" indent="-285750">
              <a:buFont typeface="Arial" pitchFamily="34" charset="0"/>
              <a:buChar char="•"/>
            </a:pPr>
            <a:r>
              <a:rPr lang="en-US" dirty="0" smtClean="0">
                <a:solidFill>
                  <a:srgbClr val="0000FF"/>
                </a:solidFill>
              </a:rPr>
              <a:t>Almost </a:t>
            </a:r>
            <a:r>
              <a:rPr lang="en-US" dirty="0">
                <a:solidFill>
                  <a:srgbClr val="0000FF"/>
                </a:solidFill>
              </a:rPr>
              <a:t>all participants hoped to continue improving their skills for teaching sustainability in their courses.  </a:t>
            </a:r>
          </a:p>
        </p:txBody>
      </p:sp>
    </p:spTree>
    <p:extLst>
      <p:ext uri="{BB962C8B-B14F-4D97-AF65-F5344CB8AC3E}">
        <p14:creationId xmlns:p14="http://schemas.microsoft.com/office/powerpoint/2010/main" val="32951748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4600" y="849868"/>
            <a:ext cx="3276600" cy="369332"/>
          </a:xfrm>
          <a:prstGeom prst="rect">
            <a:avLst/>
          </a:prstGeom>
          <a:noFill/>
        </p:spPr>
        <p:txBody>
          <a:bodyPr wrap="square" rtlCol="0">
            <a:spAutoFit/>
          </a:bodyPr>
          <a:lstStyle/>
          <a:p>
            <a:pPr algn="ctr"/>
            <a:r>
              <a:rPr lang="en-US" dirty="0" smtClean="0">
                <a:solidFill>
                  <a:srgbClr val="0000FF"/>
                </a:solidFill>
              </a:rPr>
              <a:t>Workshop Evaluation</a:t>
            </a:r>
            <a:endParaRPr lang="en-US" dirty="0">
              <a:solidFill>
                <a:srgbClr val="0000FF"/>
              </a:solidFill>
            </a:endParaRPr>
          </a:p>
        </p:txBody>
      </p:sp>
      <p:sp>
        <p:nvSpPr>
          <p:cNvPr id="3" name="Rectangle 2"/>
          <p:cNvSpPr/>
          <p:nvPr/>
        </p:nvSpPr>
        <p:spPr>
          <a:xfrm>
            <a:off x="533400" y="1623298"/>
            <a:ext cx="7848600" cy="2339102"/>
          </a:xfrm>
          <a:prstGeom prst="rect">
            <a:avLst/>
          </a:prstGeom>
        </p:spPr>
        <p:txBody>
          <a:bodyPr wrap="square">
            <a:spAutoFit/>
          </a:bodyPr>
          <a:lstStyle/>
          <a:p>
            <a:r>
              <a:rPr lang="en-US" u="sng" dirty="0">
                <a:solidFill>
                  <a:srgbClr val="0000FF"/>
                </a:solidFill>
              </a:rPr>
              <a:t>Goal 2: Multidisciplinary Dialog</a:t>
            </a:r>
            <a:r>
              <a:rPr lang="en-US" dirty="0">
                <a:solidFill>
                  <a:srgbClr val="0000FF"/>
                </a:solidFill>
              </a:rPr>
              <a:t>. </a:t>
            </a:r>
            <a:endParaRPr lang="en-US" dirty="0" smtClean="0">
              <a:solidFill>
                <a:srgbClr val="0000FF"/>
              </a:solidFill>
            </a:endParaRPr>
          </a:p>
          <a:p>
            <a:endParaRPr lang="en-US" sz="400" dirty="0" smtClean="0">
              <a:solidFill>
                <a:srgbClr val="0000FF"/>
              </a:solidFill>
            </a:endParaRPr>
          </a:p>
          <a:p>
            <a:pPr marL="285750" indent="-285750">
              <a:buFont typeface="Arial" pitchFamily="34" charset="0"/>
              <a:buChar char="•"/>
            </a:pPr>
            <a:r>
              <a:rPr lang="en-US" dirty="0" smtClean="0">
                <a:solidFill>
                  <a:srgbClr val="0000FF"/>
                </a:solidFill>
              </a:rPr>
              <a:t>Participants </a:t>
            </a:r>
            <a:r>
              <a:rPr lang="en-US" dirty="0">
                <a:solidFill>
                  <a:srgbClr val="0000FF"/>
                </a:solidFill>
              </a:rPr>
              <a:t>especially enjoyed what they called the “interactivity” of the workshop with “lots of brainstorming during the group breakout sessions</a:t>
            </a:r>
            <a:r>
              <a:rPr lang="en-US" dirty="0" smtClean="0">
                <a:solidFill>
                  <a:srgbClr val="0000FF"/>
                </a:solidFill>
              </a:rPr>
              <a:t>.”</a:t>
            </a:r>
          </a:p>
          <a:p>
            <a:pPr marL="171450" indent="-171450">
              <a:buFont typeface="Arial" pitchFamily="34" charset="0"/>
              <a:buChar char="•"/>
            </a:pPr>
            <a:endParaRPr lang="en-US" sz="800" dirty="0" smtClean="0">
              <a:solidFill>
                <a:srgbClr val="0000FF"/>
              </a:solidFill>
            </a:endParaRPr>
          </a:p>
          <a:p>
            <a:pPr marL="285750" indent="-285750">
              <a:buFont typeface="Arial" pitchFamily="34" charset="0"/>
              <a:buChar char="•"/>
            </a:pPr>
            <a:r>
              <a:rPr lang="en-US" dirty="0" smtClean="0">
                <a:solidFill>
                  <a:srgbClr val="0000FF"/>
                </a:solidFill>
              </a:rPr>
              <a:t>Most </a:t>
            </a:r>
            <a:r>
              <a:rPr lang="en-US" dirty="0">
                <a:solidFill>
                  <a:srgbClr val="0000FF"/>
                </a:solidFill>
              </a:rPr>
              <a:t>participants viewed multidisciplinary connection with colleagues as the “single most important thing” they gained from the </a:t>
            </a:r>
            <a:r>
              <a:rPr lang="en-US" dirty="0" smtClean="0">
                <a:solidFill>
                  <a:srgbClr val="0000FF"/>
                </a:solidFill>
              </a:rPr>
              <a:t>workshop.</a:t>
            </a:r>
          </a:p>
          <a:p>
            <a:pPr marL="171450" indent="-171450">
              <a:buFont typeface="Arial" pitchFamily="34" charset="0"/>
              <a:buChar char="•"/>
            </a:pPr>
            <a:endParaRPr lang="en-US" sz="800" dirty="0" smtClean="0">
              <a:solidFill>
                <a:srgbClr val="0000FF"/>
              </a:solidFill>
            </a:endParaRPr>
          </a:p>
          <a:p>
            <a:pPr marL="285750" indent="-285750">
              <a:buFont typeface="Arial" pitchFamily="34" charset="0"/>
              <a:buChar char="•"/>
            </a:pPr>
            <a:r>
              <a:rPr lang="en-US" dirty="0" smtClean="0">
                <a:solidFill>
                  <a:srgbClr val="0000FF"/>
                </a:solidFill>
              </a:rPr>
              <a:t>One </a:t>
            </a:r>
            <a:r>
              <a:rPr lang="en-US" dirty="0">
                <a:solidFill>
                  <a:srgbClr val="0000FF"/>
                </a:solidFill>
              </a:rPr>
              <a:t>said, “I made more meaningful connections with faculty from outside my department in two days than I had previously in four years at UNI.”  </a:t>
            </a:r>
          </a:p>
        </p:txBody>
      </p:sp>
    </p:spTree>
    <p:extLst>
      <p:ext uri="{BB962C8B-B14F-4D97-AF65-F5344CB8AC3E}">
        <p14:creationId xmlns:p14="http://schemas.microsoft.com/office/powerpoint/2010/main" val="24803280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287482"/>
            <a:ext cx="7848600" cy="3970318"/>
          </a:xfrm>
          <a:prstGeom prst="rect">
            <a:avLst/>
          </a:prstGeom>
        </p:spPr>
        <p:txBody>
          <a:bodyPr wrap="square">
            <a:spAutoFit/>
          </a:bodyPr>
          <a:lstStyle/>
          <a:p>
            <a:pPr eaLnBrk="0" fontAlgn="base" hangingPunct="0"/>
            <a:r>
              <a:rPr lang="en-US" u="sng" dirty="0">
                <a:solidFill>
                  <a:srgbClr val="0000FF"/>
                </a:solidFill>
              </a:rPr>
              <a:t>Goal </a:t>
            </a:r>
            <a:r>
              <a:rPr lang="en-US" u="sng" dirty="0" smtClean="0">
                <a:solidFill>
                  <a:srgbClr val="0000FF"/>
                </a:solidFill>
              </a:rPr>
              <a:t>3: Developing Pedagogy for Teaching Sustainability</a:t>
            </a:r>
            <a:r>
              <a:rPr lang="en-US" dirty="0" smtClean="0">
                <a:solidFill>
                  <a:srgbClr val="0000FF"/>
                </a:solidFill>
              </a:rPr>
              <a:t>. </a:t>
            </a:r>
            <a:endParaRPr lang="en-US" dirty="0">
              <a:solidFill>
                <a:srgbClr val="0000FF"/>
              </a:solidFill>
            </a:endParaRPr>
          </a:p>
          <a:p>
            <a:pPr eaLnBrk="0" fontAlgn="base" hangingPunct="0"/>
            <a:endParaRPr lang="en-US" sz="400" dirty="0" smtClean="0">
              <a:solidFill>
                <a:srgbClr val="0000FF"/>
              </a:solidFill>
            </a:endParaRPr>
          </a:p>
          <a:p>
            <a:pPr marL="285750" indent="-285750" eaLnBrk="0" fontAlgn="base" hangingPunct="0">
              <a:buFont typeface="Arial" pitchFamily="34" charset="0"/>
              <a:buChar char="•"/>
            </a:pPr>
            <a:r>
              <a:rPr lang="en-US" dirty="0" smtClean="0">
                <a:solidFill>
                  <a:srgbClr val="0000FF"/>
                </a:solidFill>
              </a:rPr>
              <a:t>Two </a:t>
            </a:r>
            <a:r>
              <a:rPr lang="en-US" dirty="0">
                <a:solidFill>
                  <a:srgbClr val="0000FF"/>
                </a:solidFill>
              </a:rPr>
              <a:t>teaching methods particularly emphasized at the workshop were “systems thinking” and relating to “sense of place</a:t>
            </a:r>
            <a:r>
              <a:rPr lang="en-US" dirty="0" smtClean="0">
                <a:solidFill>
                  <a:srgbClr val="0000FF"/>
                </a:solidFill>
              </a:rPr>
              <a:t>.”</a:t>
            </a:r>
          </a:p>
          <a:p>
            <a:pPr marL="171450" indent="-171450" eaLnBrk="0" fontAlgn="base" hangingPunct="0">
              <a:buFont typeface="Arial" pitchFamily="34" charset="0"/>
              <a:buChar char="•"/>
            </a:pPr>
            <a:endParaRPr lang="en-US" sz="800" dirty="0" smtClean="0">
              <a:solidFill>
                <a:srgbClr val="0000FF"/>
              </a:solidFill>
            </a:endParaRPr>
          </a:p>
          <a:p>
            <a:pPr marL="285750" indent="-285750" eaLnBrk="0" fontAlgn="base" hangingPunct="0">
              <a:buFont typeface="Arial" pitchFamily="34" charset="0"/>
              <a:buChar char="•"/>
            </a:pPr>
            <a:r>
              <a:rPr lang="en-US" u="heavy" dirty="0" smtClean="0">
                <a:solidFill>
                  <a:srgbClr val="0000FF"/>
                </a:solidFill>
                <a:uFill>
                  <a:solidFill>
                    <a:srgbClr val="FF0000"/>
                  </a:solidFill>
                </a:uFill>
              </a:rPr>
              <a:t>Systems </a:t>
            </a:r>
            <a:r>
              <a:rPr lang="en-US" u="heavy" dirty="0">
                <a:solidFill>
                  <a:srgbClr val="0000FF"/>
                </a:solidFill>
                <a:uFill>
                  <a:solidFill>
                    <a:srgbClr val="FF0000"/>
                  </a:solidFill>
                </a:uFill>
              </a:rPr>
              <a:t>theory and thinking</a:t>
            </a:r>
            <a:r>
              <a:rPr lang="en-US" dirty="0">
                <a:solidFill>
                  <a:srgbClr val="0000FF"/>
                </a:solidFill>
              </a:rPr>
              <a:t> were developed to study complex systems, </a:t>
            </a:r>
            <a:r>
              <a:rPr lang="en-US" dirty="0" smtClean="0">
                <a:solidFill>
                  <a:srgbClr val="0000FF"/>
                </a:solidFill>
              </a:rPr>
              <a:t>which can be directly applied to interactions </a:t>
            </a:r>
            <a:r>
              <a:rPr lang="en-US" dirty="0">
                <a:solidFill>
                  <a:srgbClr val="0000FF"/>
                </a:solidFill>
              </a:rPr>
              <a:t>between the biosphere and human </a:t>
            </a:r>
            <a:r>
              <a:rPr lang="en-US" dirty="0" smtClean="0">
                <a:solidFill>
                  <a:srgbClr val="0000FF"/>
                </a:solidFill>
              </a:rPr>
              <a:t>society. </a:t>
            </a:r>
          </a:p>
          <a:p>
            <a:pPr marL="171450" indent="-171450" eaLnBrk="0" fontAlgn="base" hangingPunct="0">
              <a:buFont typeface="Arial" pitchFamily="34" charset="0"/>
              <a:buChar char="•"/>
            </a:pPr>
            <a:endParaRPr lang="en-US" sz="800" dirty="0" smtClean="0">
              <a:solidFill>
                <a:srgbClr val="0000FF"/>
              </a:solidFill>
            </a:endParaRPr>
          </a:p>
          <a:p>
            <a:pPr marL="285750" indent="-285750" eaLnBrk="0" fontAlgn="base" hangingPunct="0">
              <a:buFont typeface="Arial" pitchFamily="34" charset="0"/>
              <a:buChar char="•"/>
            </a:pPr>
            <a:r>
              <a:rPr lang="en-US" dirty="0" smtClean="0">
                <a:solidFill>
                  <a:srgbClr val="0000FF"/>
                </a:solidFill>
              </a:rPr>
              <a:t>Systems </a:t>
            </a:r>
            <a:r>
              <a:rPr lang="en-US" dirty="0">
                <a:solidFill>
                  <a:srgbClr val="0000FF"/>
                </a:solidFill>
              </a:rPr>
              <a:t>thinking can be a powerful unifying principle for diverse scholars to examine sustainability through their unique lenses within the common framework of systems </a:t>
            </a:r>
            <a:r>
              <a:rPr lang="en-US" dirty="0" smtClean="0">
                <a:solidFill>
                  <a:srgbClr val="0000FF"/>
                </a:solidFill>
              </a:rPr>
              <a:t>analysis.</a:t>
            </a:r>
          </a:p>
          <a:p>
            <a:pPr marL="171450" indent="-171450" eaLnBrk="0" fontAlgn="base" hangingPunct="0">
              <a:buFont typeface="Arial" pitchFamily="34" charset="0"/>
              <a:buChar char="•"/>
            </a:pPr>
            <a:endParaRPr lang="en-US" sz="800" dirty="0">
              <a:solidFill>
                <a:srgbClr val="0000FF"/>
              </a:solidFill>
            </a:endParaRPr>
          </a:p>
          <a:p>
            <a:pPr marL="285750" indent="-285750" eaLnBrk="0" fontAlgn="base" hangingPunct="0">
              <a:buFont typeface="Arial" pitchFamily="34" charset="0"/>
              <a:buChar char="•"/>
            </a:pPr>
            <a:r>
              <a:rPr lang="en-US" dirty="0" smtClean="0">
                <a:solidFill>
                  <a:srgbClr val="0000FF"/>
                </a:solidFill>
              </a:rPr>
              <a:t>As </a:t>
            </a:r>
            <a:r>
              <a:rPr lang="en-US" dirty="0">
                <a:solidFill>
                  <a:srgbClr val="0000FF"/>
                </a:solidFill>
              </a:rPr>
              <a:t>the UNI faculty apply systems thinking in teaching their revised courses, its efficacy as a pedagogical foundation can be evaluated as the methodology is practiced and tested in the classroom. </a:t>
            </a:r>
          </a:p>
        </p:txBody>
      </p:sp>
      <p:sp>
        <p:nvSpPr>
          <p:cNvPr id="4" name="TextBox 3"/>
          <p:cNvSpPr txBox="1"/>
          <p:nvPr/>
        </p:nvSpPr>
        <p:spPr>
          <a:xfrm>
            <a:off x="2514600" y="533400"/>
            <a:ext cx="3276600" cy="369332"/>
          </a:xfrm>
          <a:prstGeom prst="rect">
            <a:avLst/>
          </a:prstGeom>
          <a:noFill/>
        </p:spPr>
        <p:txBody>
          <a:bodyPr wrap="square" rtlCol="0">
            <a:spAutoFit/>
          </a:bodyPr>
          <a:lstStyle/>
          <a:p>
            <a:pPr algn="ctr"/>
            <a:r>
              <a:rPr lang="en-US" dirty="0" smtClean="0">
                <a:solidFill>
                  <a:srgbClr val="0000FF"/>
                </a:solidFill>
              </a:rPr>
              <a:t>Workshop Evaluation</a:t>
            </a:r>
            <a:endParaRPr lang="en-US" dirty="0">
              <a:solidFill>
                <a:srgbClr val="0000FF"/>
              </a:solidFill>
            </a:endParaRPr>
          </a:p>
        </p:txBody>
      </p:sp>
    </p:spTree>
    <p:extLst>
      <p:ext uri="{BB962C8B-B14F-4D97-AF65-F5344CB8AC3E}">
        <p14:creationId xmlns:p14="http://schemas.microsoft.com/office/powerpoint/2010/main" val="25404492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932617"/>
            <a:ext cx="7848600" cy="4616648"/>
          </a:xfrm>
          <a:prstGeom prst="rect">
            <a:avLst/>
          </a:prstGeom>
        </p:spPr>
        <p:txBody>
          <a:bodyPr wrap="square">
            <a:spAutoFit/>
          </a:bodyPr>
          <a:lstStyle/>
          <a:p>
            <a:pPr eaLnBrk="0" fontAlgn="base" hangingPunct="0"/>
            <a:r>
              <a:rPr lang="en-US" u="sng" dirty="0">
                <a:solidFill>
                  <a:srgbClr val="0000FF"/>
                </a:solidFill>
              </a:rPr>
              <a:t>Goal </a:t>
            </a:r>
            <a:r>
              <a:rPr lang="en-US" u="sng" dirty="0" smtClean="0">
                <a:solidFill>
                  <a:srgbClr val="0000FF"/>
                </a:solidFill>
              </a:rPr>
              <a:t>3: Developing Pedagogy for Teaching Sustainability</a:t>
            </a:r>
            <a:r>
              <a:rPr lang="en-US" dirty="0" smtClean="0">
                <a:solidFill>
                  <a:srgbClr val="0000FF"/>
                </a:solidFill>
              </a:rPr>
              <a:t>. (cont.)</a:t>
            </a:r>
            <a:endParaRPr lang="en-US" dirty="0">
              <a:solidFill>
                <a:srgbClr val="0000FF"/>
              </a:solidFill>
            </a:endParaRPr>
          </a:p>
          <a:p>
            <a:pPr eaLnBrk="0" fontAlgn="base" hangingPunct="0"/>
            <a:endParaRPr lang="en-US" sz="400" dirty="0" smtClean="0">
              <a:solidFill>
                <a:srgbClr val="0000FF"/>
              </a:solidFill>
            </a:endParaRPr>
          </a:p>
          <a:p>
            <a:pPr marL="171450" indent="-171450">
              <a:buFont typeface="Arial" pitchFamily="34" charset="0"/>
              <a:buChar char="•"/>
            </a:pPr>
            <a:endParaRPr lang="en-US" sz="400" dirty="0" smtClean="0">
              <a:solidFill>
                <a:srgbClr val="0000FF"/>
              </a:solidFill>
            </a:endParaRPr>
          </a:p>
          <a:p>
            <a:pPr marL="285750" indent="-285750">
              <a:buFont typeface="Arial" pitchFamily="34" charset="0"/>
              <a:buChar char="•"/>
            </a:pPr>
            <a:r>
              <a:rPr lang="en-US" dirty="0" smtClean="0">
                <a:solidFill>
                  <a:srgbClr val="0000FF"/>
                </a:solidFill>
              </a:rPr>
              <a:t>The </a:t>
            </a:r>
            <a:r>
              <a:rPr lang="en-US" u="heavy" dirty="0" smtClean="0">
                <a:solidFill>
                  <a:srgbClr val="0000FF"/>
                </a:solidFill>
                <a:uFill>
                  <a:solidFill>
                    <a:srgbClr val="FF0000"/>
                  </a:solidFill>
                </a:uFill>
              </a:rPr>
              <a:t>pedagogy </a:t>
            </a:r>
            <a:r>
              <a:rPr lang="en-US" u="heavy" dirty="0">
                <a:solidFill>
                  <a:srgbClr val="0000FF"/>
                </a:solidFill>
                <a:uFill>
                  <a:solidFill>
                    <a:srgbClr val="FF0000"/>
                  </a:solidFill>
                </a:uFill>
              </a:rPr>
              <a:t>of </a:t>
            </a:r>
            <a:r>
              <a:rPr lang="en-US" u="heavy" dirty="0" smtClean="0">
                <a:solidFill>
                  <a:srgbClr val="0000FF"/>
                </a:solidFill>
                <a:uFill>
                  <a:solidFill>
                    <a:srgbClr val="FF0000"/>
                  </a:solidFill>
                </a:uFill>
              </a:rPr>
              <a:t>place</a:t>
            </a:r>
            <a:r>
              <a:rPr lang="en-US" dirty="0" smtClean="0">
                <a:solidFill>
                  <a:srgbClr val="0000FF"/>
                </a:solidFill>
              </a:rPr>
              <a:t> </a:t>
            </a:r>
            <a:r>
              <a:rPr lang="en-US" dirty="0">
                <a:solidFill>
                  <a:srgbClr val="0000FF"/>
                </a:solidFill>
              </a:rPr>
              <a:t>was an important consideration, especially in </a:t>
            </a:r>
            <a:r>
              <a:rPr lang="en-US" dirty="0" smtClean="0">
                <a:solidFill>
                  <a:srgbClr val="0000FF"/>
                </a:solidFill>
              </a:rPr>
              <a:t>the keynote discussion about Sustainable </a:t>
            </a:r>
            <a:r>
              <a:rPr lang="en-US" dirty="0">
                <a:solidFill>
                  <a:srgbClr val="0000FF"/>
                </a:solidFill>
              </a:rPr>
              <a:t>Agriculture</a:t>
            </a:r>
            <a:r>
              <a:rPr lang="en-US" dirty="0" smtClean="0">
                <a:solidFill>
                  <a:srgbClr val="0000FF"/>
                </a:solidFill>
              </a:rPr>
              <a:t>.</a:t>
            </a:r>
          </a:p>
          <a:p>
            <a:pPr marL="171450" indent="-171450">
              <a:buFont typeface="Arial" pitchFamily="34" charset="0"/>
              <a:buChar char="•"/>
            </a:pPr>
            <a:endParaRPr lang="en-US" sz="800" dirty="0" smtClean="0">
              <a:solidFill>
                <a:srgbClr val="0000FF"/>
              </a:solidFill>
            </a:endParaRPr>
          </a:p>
          <a:p>
            <a:pPr marL="285750" indent="-285750">
              <a:buFont typeface="Arial" pitchFamily="34" charset="0"/>
              <a:buChar char="•"/>
            </a:pPr>
            <a:r>
              <a:rPr lang="en-US" dirty="0" smtClean="0">
                <a:solidFill>
                  <a:srgbClr val="0000FF"/>
                </a:solidFill>
              </a:rPr>
              <a:t>Agriculture </a:t>
            </a:r>
            <a:r>
              <a:rPr lang="en-US" dirty="0">
                <a:solidFill>
                  <a:srgbClr val="0000FF"/>
                </a:solidFill>
              </a:rPr>
              <a:t>is an issue directly relevant to the state of Iowa and much debated among its citizens.  Farms make up about 92% of Iowa's land, and about one-third of the best farmland in the United States is located in Iowa.  Most of the state's residents are in some way dependent upon Iowa's fertile soils and crops. </a:t>
            </a:r>
            <a:endParaRPr lang="en-US" dirty="0" smtClean="0">
              <a:solidFill>
                <a:srgbClr val="0000FF"/>
              </a:solidFill>
            </a:endParaRPr>
          </a:p>
          <a:p>
            <a:pPr marL="171450" indent="-171450">
              <a:buFont typeface="Arial" pitchFamily="34" charset="0"/>
              <a:buChar char="•"/>
            </a:pPr>
            <a:endParaRPr lang="en-US" sz="800" dirty="0" smtClean="0">
              <a:solidFill>
                <a:srgbClr val="0000FF"/>
              </a:solidFill>
            </a:endParaRPr>
          </a:p>
          <a:p>
            <a:pPr marL="285750" indent="-285750">
              <a:buFont typeface="Arial" pitchFamily="34" charset="0"/>
              <a:buChar char="•"/>
            </a:pPr>
            <a:r>
              <a:rPr lang="en-US" dirty="0" smtClean="0">
                <a:solidFill>
                  <a:srgbClr val="0000FF"/>
                </a:solidFill>
              </a:rPr>
              <a:t>Thus</a:t>
            </a:r>
            <a:r>
              <a:rPr lang="en-US" dirty="0">
                <a:solidFill>
                  <a:srgbClr val="0000FF"/>
                </a:solidFill>
              </a:rPr>
              <a:t>, any topic associated with agriculture is not an abstraction to Iowa’s citizens, because it is connected to the place where they live. </a:t>
            </a:r>
            <a:endParaRPr lang="en-US" dirty="0" smtClean="0">
              <a:solidFill>
                <a:srgbClr val="0000FF"/>
              </a:solidFill>
            </a:endParaRPr>
          </a:p>
          <a:p>
            <a:pPr marL="742950" lvl="1" indent="-285750">
              <a:buFont typeface="Wingdings" pitchFamily="2" charset="2"/>
              <a:buChar char="Ø"/>
            </a:pPr>
            <a:r>
              <a:rPr lang="en-US" dirty="0" smtClean="0">
                <a:solidFill>
                  <a:srgbClr val="0000FF"/>
                </a:solidFill>
              </a:rPr>
              <a:t>“Sense </a:t>
            </a:r>
            <a:r>
              <a:rPr lang="en-US" dirty="0">
                <a:solidFill>
                  <a:srgbClr val="0000FF"/>
                </a:solidFill>
              </a:rPr>
              <a:t>of place” is important because </a:t>
            </a:r>
            <a:r>
              <a:rPr lang="en-US" dirty="0" smtClean="0">
                <a:solidFill>
                  <a:srgbClr val="0000FF"/>
                </a:solidFill>
              </a:rPr>
              <a:t>sustainability cannot be taught </a:t>
            </a:r>
            <a:r>
              <a:rPr lang="en-US" dirty="0">
                <a:solidFill>
                  <a:srgbClr val="0000FF"/>
                </a:solidFill>
              </a:rPr>
              <a:t>in a detached, generic </a:t>
            </a:r>
            <a:r>
              <a:rPr lang="en-US" dirty="0" smtClean="0">
                <a:solidFill>
                  <a:srgbClr val="0000FF"/>
                </a:solidFill>
              </a:rPr>
              <a:t>way.</a:t>
            </a:r>
          </a:p>
          <a:p>
            <a:pPr marL="742950" lvl="1" indent="-285750">
              <a:buFont typeface="Wingdings" pitchFamily="2" charset="2"/>
              <a:buChar char="Ø"/>
            </a:pPr>
            <a:r>
              <a:rPr lang="en-US" dirty="0" smtClean="0">
                <a:solidFill>
                  <a:srgbClr val="0000FF"/>
                </a:solidFill>
              </a:rPr>
              <a:t>It </a:t>
            </a:r>
            <a:r>
              <a:rPr lang="en-US" dirty="0">
                <a:solidFill>
                  <a:srgbClr val="0000FF"/>
                </a:solidFill>
              </a:rPr>
              <a:t>requires an understanding of ourselves and our behaviors through affiliation with the space we inhabit.  The “pedagogy of place” has been effectively applied to teach sustainability (</a:t>
            </a:r>
            <a:r>
              <a:rPr lang="en-US" dirty="0" err="1">
                <a:solidFill>
                  <a:srgbClr val="0000FF"/>
                </a:solidFill>
              </a:rPr>
              <a:t>Barlett</a:t>
            </a:r>
            <a:r>
              <a:rPr lang="en-US" dirty="0">
                <a:solidFill>
                  <a:srgbClr val="0000FF"/>
                </a:solidFill>
              </a:rPr>
              <a:t>, 2005).</a:t>
            </a:r>
          </a:p>
        </p:txBody>
      </p:sp>
      <p:sp>
        <p:nvSpPr>
          <p:cNvPr id="4" name="TextBox 3"/>
          <p:cNvSpPr txBox="1"/>
          <p:nvPr/>
        </p:nvSpPr>
        <p:spPr>
          <a:xfrm>
            <a:off x="2514600" y="533400"/>
            <a:ext cx="3276600" cy="369332"/>
          </a:xfrm>
          <a:prstGeom prst="rect">
            <a:avLst/>
          </a:prstGeom>
          <a:noFill/>
        </p:spPr>
        <p:txBody>
          <a:bodyPr wrap="square" rtlCol="0">
            <a:spAutoFit/>
          </a:bodyPr>
          <a:lstStyle/>
          <a:p>
            <a:pPr algn="ctr"/>
            <a:r>
              <a:rPr lang="en-US" dirty="0" smtClean="0">
                <a:solidFill>
                  <a:srgbClr val="0000FF"/>
                </a:solidFill>
              </a:rPr>
              <a:t>Workshop Evaluation</a:t>
            </a:r>
            <a:endParaRPr lang="en-US" dirty="0">
              <a:solidFill>
                <a:srgbClr val="0000FF"/>
              </a:solidFill>
            </a:endParaRPr>
          </a:p>
        </p:txBody>
      </p:sp>
    </p:spTree>
    <p:extLst>
      <p:ext uri="{BB962C8B-B14F-4D97-AF65-F5344CB8AC3E}">
        <p14:creationId xmlns:p14="http://schemas.microsoft.com/office/powerpoint/2010/main" val="214299723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5178" t="6857" r="17143" b="4572"/>
          <a:stretch/>
        </p:blipFill>
        <p:spPr bwMode="auto">
          <a:xfrm>
            <a:off x="1604962" y="1001395"/>
            <a:ext cx="5934075" cy="4855210"/>
          </a:xfrm>
          <a:prstGeom prst="rect">
            <a:avLst/>
          </a:prstGeom>
          <a:noFill/>
          <a:ln>
            <a:noFill/>
          </a:ln>
          <a:effectLst/>
          <a:extLst/>
        </p:spPr>
      </p:pic>
      <p:sp>
        <p:nvSpPr>
          <p:cNvPr id="3" name="TextBox 2"/>
          <p:cNvSpPr txBox="1"/>
          <p:nvPr/>
        </p:nvSpPr>
        <p:spPr>
          <a:xfrm>
            <a:off x="2667000" y="304800"/>
            <a:ext cx="3733800" cy="369332"/>
          </a:xfrm>
          <a:prstGeom prst="rect">
            <a:avLst/>
          </a:prstGeom>
          <a:noFill/>
        </p:spPr>
        <p:txBody>
          <a:bodyPr wrap="square" rtlCol="0">
            <a:spAutoFit/>
          </a:bodyPr>
          <a:lstStyle/>
          <a:p>
            <a:pPr algn="ctr"/>
            <a:r>
              <a:rPr lang="en-US" dirty="0" smtClean="0">
                <a:solidFill>
                  <a:srgbClr val="0000FF"/>
                </a:solidFill>
                <a:latin typeface="Arial" pitchFamily="34" charset="0"/>
                <a:cs typeface="Arial" pitchFamily="34" charset="0"/>
              </a:rPr>
              <a:t>Photo Album of Workshop</a:t>
            </a:r>
            <a:endParaRPr lang="en-US"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29143698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5536" t="7143" r="16964" b="8000"/>
          <a:stretch/>
        </p:blipFill>
        <p:spPr bwMode="auto">
          <a:xfrm>
            <a:off x="1600200" y="1094740"/>
            <a:ext cx="5943600" cy="4668520"/>
          </a:xfrm>
          <a:prstGeom prst="rect">
            <a:avLst/>
          </a:prstGeom>
          <a:noFill/>
          <a:ln>
            <a:noFill/>
          </a:ln>
          <a:effectLst/>
          <a:extLst/>
        </p:spPr>
      </p:pic>
      <p:sp>
        <p:nvSpPr>
          <p:cNvPr id="3" name="TextBox 2"/>
          <p:cNvSpPr txBox="1"/>
          <p:nvPr/>
        </p:nvSpPr>
        <p:spPr>
          <a:xfrm>
            <a:off x="2667000" y="304800"/>
            <a:ext cx="3733800" cy="369332"/>
          </a:xfrm>
          <a:prstGeom prst="rect">
            <a:avLst/>
          </a:prstGeom>
          <a:noFill/>
        </p:spPr>
        <p:txBody>
          <a:bodyPr wrap="square" rtlCol="0">
            <a:spAutoFit/>
          </a:bodyPr>
          <a:lstStyle/>
          <a:p>
            <a:pPr algn="ctr"/>
            <a:r>
              <a:rPr lang="en-US" dirty="0" smtClean="0">
                <a:solidFill>
                  <a:srgbClr val="0000FF"/>
                </a:solidFill>
                <a:latin typeface="Arial" pitchFamily="34" charset="0"/>
                <a:cs typeface="Arial" pitchFamily="34" charset="0"/>
              </a:rPr>
              <a:t>Photo Album of Workshop</a:t>
            </a:r>
            <a:endParaRPr lang="en-US"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7866860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l="14644" t="2858" r="16071" b="20538"/>
          <a:stretch>
            <a:fillRect/>
          </a:stretch>
        </p:blipFill>
        <p:spPr bwMode="auto">
          <a:xfrm>
            <a:off x="1311275" y="1911350"/>
            <a:ext cx="6384925" cy="4413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5800" y="228600"/>
            <a:ext cx="7696200" cy="400110"/>
          </a:xfrm>
          <a:prstGeom prst="rect">
            <a:avLst/>
          </a:prstGeom>
        </p:spPr>
        <p:txBody>
          <a:bodyPr wrap="square">
            <a:spAutoFit/>
          </a:bodyPr>
          <a:lstStyle/>
          <a:p>
            <a:pPr algn="ctr"/>
            <a:r>
              <a:rPr lang="en-US" sz="2000" dirty="0" smtClean="0">
                <a:solidFill>
                  <a:srgbClr val="0000FF"/>
                </a:solidFill>
                <a:latin typeface="Arial" pitchFamily="34" charset="0"/>
                <a:cs typeface="Arial" pitchFamily="34" charset="0"/>
              </a:rPr>
              <a:t>Eight Steps Adopted from the Ponderosa/Piedmont Model</a:t>
            </a:r>
            <a:endParaRPr lang="en-US" sz="2000" dirty="0">
              <a:solidFill>
                <a:srgbClr val="0000FF"/>
              </a:solidFill>
              <a:latin typeface="Arial" pitchFamily="34" charset="0"/>
              <a:cs typeface="Arial" pitchFamily="34" charset="0"/>
            </a:endParaRPr>
          </a:p>
        </p:txBody>
      </p:sp>
      <p:sp>
        <p:nvSpPr>
          <p:cNvPr id="5" name="TextBox 4"/>
          <p:cNvSpPr txBox="1"/>
          <p:nvPr/>
        </p:nvSpPr>
        <p:spPr>
          <a:xfrm>
            <a:off x="838200" y="762000"/>
            <a:ext cx="1600200" cy="338554"/>
          </a:xfrm>
          <a:prstGeom prst="rect">
            <a:avLst/>
          </a:prstGeom>
          <a:noFill/>
        </p:spPr>
        <p:txBody>
          <a:bodyPr wrap="square" rtlCol="0">
            <a:spAutoFit/>
          </a:bodyPr>
          <a:lstStyle/>
          <a:p>
            <a:pPr algn="ctr"/>
            <a:r>
              <a:rPr lang="en-US" sz="1600" u="sng" dirty="0" smtClean="0">
                <a:latin typeface="Arial" pitchFamily="34" charset="0"/>
                <a:cs typeface="Arial" pitchFamily="34" charset="0"/>
              </a:rPr>
              <a:t>Timeline</a:t>
            </a:r>
            <a:endParaRPr lang="en-US" sz="1600" u="sng" dirty="0">
              <a:latin typeface="Arial" pitchFamily="34" charset="0"/>
              <a:cs typeface="Arial" pitchFamily="34" charset="0"/>
            </a:endParaRPr>
          </a:p>
        </p:txBody>
      </p:sp>
      <p:cxnSp>
        <p:nvCxnSpPr>
          <p:cNvPr id="13" name="Elbow Connector 12"/>
          <p:cNvCxnSpPr/>
          <p:nvPr/>
        </p:nvCxnSpPr>
        <p:spPr>
          <a:xfrm rot="16200000" flipH="1">
            <a:off x="1790700" y="1562100"/>
            <a:ext cx="457200" cy="381000"/>
          </a:xfrm>
          <a:prstGeom prst="bentConnector3">
            <a:avLst>
              <a:gd name="adj1" fmla="val 6458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357" t="18287" r="58393" b="72859"/>
          <a:stretch/>
        </p:blipFill>
        <p:spPr bwMode="auto">
          <a:xfrm>
            <a:off x="609600" y="1143001"/>
            <a:ext cx="2468880"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p:nvCxnSpPr>
        <p:spPr>
          <a:xfrm flipV="1">
            <a:off x="1828800" y="1752600"/>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685800" y="2286000"/>
            <a:ext cx="5181600" cy="25146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1089" t="44244" r="39581" b="47725"/>
          <a:stretch/>
        </p:blipFill>
        <p:spPr bwMode="auto">
          <a:xfrm>
            <a:off x="2350008" y="4928616"/>
            <a:ext cx="3124200" cy="797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13998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0-#ppt_w/2"/>
                                          </p:val>
                                        </p:tav>
                                        <p:tav tm="100000">
                                          <p:val>
                                            <p:strVal val="#ppt_x"/>
                                          </p:val>
                                        </p:tav>
                                      </p:tavLst>
                                    </p:anim>
                                    <p:anim calcmode="lin" valueType="num">
                                      <p:cBhvr additive="base">
                                        <p:cTn id="8"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l="14644" t="2858" r="16071" b="20538"/>
          <a:stretch>
            <a:fillRect/>
          </a:stretch>
        </p:blipFill>
        <p:spPr bwMode="auto">
          <a:xfrm>
            <a:off x="1311275" y="1911350"/>
            <a:ext cx="6384925" cy="4413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5800" y="228600"/>
            <a:ext cx="7696200" cy="400110"/>
          </a:xfrm>
          <a:prstGeom prst="rect">
            <a:avLst/>
          </a:prstGeom>
        </p:spPr>
        <p:txBody>
          <a:bodyPr wrap="square">
            <a:spAutoFit/>
          </a:bodyPr>
          <a:lstStyle/>
          <a:p>
            <a:pPr algn="ctr"/>
            <a:r>
              <a:rPr lang="en-US" sz="2000" dirty="0" smtClean="0">
                <a:solidFill>
                  <a:srgbClr val="0000FF"/>
                </a:solidFill>
                <a:latin typeface="Arial" pitchFamily="34" charset="0"/>
                <a:cs typeface="Arial" pitchFamily="34" charset="0"/>
              </a:rPr>
              <a:t>Eight Steps Adopted from the Ponderosa/Piedmont Model</a:t>
            </a:r>
            <a:endParaRPr lang="en-US" sz="2000" dirty="0">
              <a:solidFill>
                <a:srgbClr val="0000FF"/>
              </a:solidFill>
              <a:latin typeface="Arial" pitchFamily="34" charset="0"/>
              <a:cs typeface="Arial" pitchFamily="34" charset="0"/>
            </a:endParaRPr>
          </a:p>
        </p:txBody>
      </p:sp>
      <p:sp>
        <p:nvSpPr>
          <p:cNvPr id="5" name="TextBox 4"/>
          <p:cNvSpPr txBox="1"/>
          <p:nvPr/>
        </p:nvSpPr>
        <p:spPr>
          <a:xfrm>
            <a:off x="838200" y="762000"/>
            <a:ext cx="1600200" cy="338554"/>
          </a:xfrm>
          <a:prstGeom prst="rect">
            <a:avLst/>
          </a:prstGeom>
          <a:noFill/>
        </p:spPr>
        <p:txBody>
          <a:bodyPr wrap="square" rtlCol="0">
            <a:spAutoFit/>
          </a:bodyPr>
          <a:lstStyle/>
          <a:p>
            <a:pPr algn="ctr"/>
            <a:r>
              <a:rPr lang="en-US" sz="1600" u="sng" dirty="0" smtClean="0">
                <a:latin typeface="Arial" pitchFamily="34" charset="0"/>
                <a:cs typeface="Arial" pitchFamily="34" charset="0"/>
              </a:rPr>
              <a:t>Timeline</a:t>
            </a:r>
            <a:endParaRPr lang="en-US" sz="1600" u="sng" dirty="0">
              <a:latin typeface="Arial" pitchFamily="34" charset="0"/>
              <a:cs typeface="Arial" pitchFamily="34" charset="0"/>
            </a:endParaRPr>
          </a:p>
        </p:txBody>
      </p:sp>
      <p:cxnSp>
        <p:nvCxnSpPr>
          <p:cNvPr id="13" name="Elbow Connector 12"/>
          <p:cNvCxnSpPr/>
          <p:nvPr/>
        </p:nvCxnSpPr>
        <p:spPr>
          <a:xfrm rot="16200000" flipH="1">
            <a:off x="1790700" y="1562100"/>
            <a:ext cx="457200" cy="381000"/>
          </a:xfrm>
          <a:prstGeom prst="bentConnector3">
            <a:avLst>
              <a:gd name="adj1" fmla="val 6458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357" t="18287" r="58393" b="72859"/>
          <a:stretch/>
        </p:blipFill>
        <p:spPr bwMode="auto">
          <a:xfrm>
            <a:off x="609600" y="1143001"/>
            <a:ext cx="2468880"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p:nvCxnSpPr>
        <p:spPr>
          <a:xfrm flipV="1">
            <a:off x="1828800" y="1752600"/>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1089" t="44244" r="39581" b="47725"/>
          <a:stretch/>
        </p:blipFill>
        <p:spPr bwMode="auto">
          <a:xfrm>
            <a:off x="2350008" y="4928616"/>
            <a:ext cx="3124200" cy="797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2057400" y="4648200"/>
            <a:ext cx="5181600" cy="1295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2510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0100" y="685800"/>
            <a:ext cx="7543800" cy="646331"/>
          </a:xfrm>
          <a:prstGeom prst="rect">
            <a:avLst/>
          </a:prstGeom>
        </p:spPr>
        <p:txBody>
          <a:bodyPr wrap="square">
            <a:spAutoFit/>
          </a:bodyPr>
          <a:lstStyle/>
          <a:p>
            <a:pPr algn="ctr"/>
            <a:r>
              <a:rPr lang="en-US" dirty="0" smtClean="0">
                <a:solidFill>
                  <a:srgbClr val="0000FF"/>
                </a:solidFill>
                <a:latin typeface="Arial" pitchFamily="34" charset="0"/>
                <a:cs typeface="Arial" pitchFamily="34" charset="0"/>
              </a:rPr>
              <a:t>The UNI </a:t>
            </a:r>
            <a:r>
              <a:rPr lang="en-US" dirty="0">
                <a:solidFill>
                  <a:srgbClr val="0000FF"/>
                </a:solidFill>
                <a:latin typeface="Arial" pitchFamily="34" charset="0"/>
                <a:cs typeface="Arial" pitchFamily="34" charset="0"/>
              </a:rPr>
              <a:t>Faculty Leadership Program in Sustainability </a:t>
            </a:r>
            <a:r>
              <a:rPr lang="en-US" dirty="0" smtClean="0">
                <a:solidFill>
                  <a:srgbClr val="0000FF"/>
                </a:solidFill>
                <a:latin typeface="Arial" pitchFamily="34" charset="0"/>
                <a:cs typeface="Arial" pitchFamily="34" charset="0"/>
              </a:rPr>
              <a:t>Education:</a:t>
            </a:r>
          </a:p>
          <a:p>
            <a:pPr algn="ctr"/>
            <a:r>
              <a:rPr lang="en-US" dirty="0" smtClean="0">
                <a:solidFill>
                  <a:srgbClr val="0000FF"/>
                </a:solidFill>
                <a:latin typeface="Arial" pitchFamily="34" charset="0"/>
                <a:cs typeface="Arial" pitchFamily="34" charset="0"/>
              </a:rPr>
              <a:t>Need for Support from Senior Administrators </a:t>
            </a:r>
            <a:endParaRPr lang="en-US" dirty="0">
              <a:solidFill>
                <a:srgbClr val="0000FF"/>
              </a:solidFill>
              <a:latin typeface="Arial" pitchFamily="34" charset="0"/>
              <a:cs typeface="Arial" pitchFamily="34" charset="0"/>
            </a:endParaRPr>
          </a:p>
        </p:txBody>
      </p:sp>
      <p:sp>
        <p:nvSpPr>
          <p:cNvPr id="3" name="Rectangle 2"/>
          <p:cNvSpPr/>
          <p:nvPr/>
        </p:nvSpPr>
        <p:spPr>
          <a:xfrm>
            <a:off x="609600" y="1676400"/>
            <a:ext cx="7620000" cy="2831544"/>
          </a:xfrm>
          <a:prstGeom prst="rect">
            <a:avLst/>
          </a:prstGeom>
        </p:spPr>
        <p:txBody>
          <a:bodyPr wrap="square">
            <a:spAutoFit/>
          </a:bodyPr>
          <a:lstStyle/>
          <a:p>
            <a:pPr marL="285750" indent="-285750">
              <a:buFont typeface="Arial" pitchFamily="34" charset="0"/>
              <a:buChar char="•"/>
            </a:pPr>
            <a:r>
              <a:rPr lang="en-US" dirty="0">
                <a:solidFill>
                  <a:srgbClr val="0000FF"/>
                </a:solidFill>
              </a:rPr>
              <a:t>The success of </a:t>
            </a:r>
            <a:r>
              <a:rPr lang="en-US" dirty="0" smtClean="0">
                <a:solidFill>
                  <a:srgbClr val="0000FF"/>
                </a:solidFill>
              </a:rPr>
              <a:t>the UNI leadership program </a:t>
            </a:r>
            <a:r>
              <a:rPr lang="en-US" dirty="0">
                <a:solidFill>
                  <a:srgbClr val="0000FF"/>
                </a:solidFill>
              </a:rPr>
              <a:t>would not have been possible without the enthusiasm and support of the Provost and </a:t>
            </a:r>
            <a:r>
              <a:rPr lang="en-US" dirty="0" smtClean="0">
                <a:solidFill>
                  <a:srgbClr val="0000FF"/>
                </a:solidFill>
              </a:rPr>
              <a:t>the </a:t>
            </a:r>
            <a:r>
              <a:rPr lang="en-US" dirty="0">
                <a:solidFill>
                  <a:srgbClr val="0000FF"/>
                </a:solidFill>
              </a:rPr>
              <a:t>Deans</a:t>
            </a:r>
            <a:r>
              <a:rPr lang="en-US" dirty="0" smtClean="0">
                <a:solidFill>
                  <a:srgbClr val="0000FF"/>
                </a:solidFill>
              </a:rPr>
              <a:t>.</a:t>
            </a:r>
          </a:p>
          <a:p>
            <a:r>
              <a:rPr lang="en-US" sz="800" dirty="0" smtClean="0">
                <a:solidFill>
                  <a:srgbClr val="0000FF"/>
                </a:solidFill>
              </a:rPr>
              <a:t> </a:t>
            </a:r>
          </a:p>
          <a:p>
            <a:pPr marL="285750" indent="-285750">
              <a:buFont typeface="Arial" pitchFamily="34" charset="0"/>
              <a:buChar char="•"/>
            </a:pPr>
            <a:r>
              <a:rPr lang="en-US" dirty="0" smtClean="0">
                <a:solidFill>
                  <a:srgbClr val="0000FF"/>
                </a:solidFill>
              </a:rPr>
              <a:t>This </a:t>
            </a:r>
            <a:r>
              <a:rPr lang="en-US" dirty="0">
                <a:solidFill>
                  <a:srgbClr val="0000FF"/>
                </a:solidFill>
              </a:rPr>
              <a:t>“leadership from above” provides higher visibility, recognition, and acknowledgement of the importance of sustainability education within the campus </a:t>
            </a:r>
            <a:r>
              <a:rPr lang="en-US" dirty="0" smtClean="0">
                <a:solidFill>
                  <a:srgbClr val="0000FF"/>
                </a:solidFill>
              </a:rPr>
              <a:t>community.</a:t>
            </a:r>
          </a:p>
          <a:p>
            <a:endParaRPr lang="en-US" sz="800" dirty="0" smtClean="0">
              <a:solidFill>
                <a:srgbClr val="0000FF"/>
              </a:solidFill>
            </a:endParaRPr>
          </a:p>
          <a:p>
            <a:pPr marL="285750" indent="-285750">
              <a:buFont typeface="Arial" pitchFamily="34" charset="0"/>
              <a:buChar char="•"/>
            </a:pPr>
            <a:r>
              <a:rPr lang="en-US" dirty="0" smtClean="0">
                <a:solidFill>
                  <a:srgbClr val="0000FF"/>
                </a:solidFill>
              </a:rPr>
              <a:t>It </a:t>
            </a:r>
            <a:r>
              <a:rPr lang="en-US" dirty="0">
                <a:solidFill>
                  <a:srgbClr val="0000FF"/>
                </a:solidFill>
              </a:rPr>
              <a:t>also helps to stimulate interest in sustainability among faculty and students, recruit more faculty to take on leadership roles in the program, incentivize their efforts, and facilitate harmony and communication between the faculty leadership and the </a:t>
            </a:r>
            <a:r>
              <a:rPr lang="en-US" dirty="0" smtClean="0">
                <a:solidFill>
                  <a:srgbClr val="0000FF"/>
                </a:solidFill>
              </a:rPr>
              <a:t>administration.</a:t>
            </a:r>
            <a:endParaRPr lang="en-US" dirty="0">
              <a:solidFill>
                <a:srgbClr val="0000FF"/>
              </a:solidFill>
            </a:endParaRPr>
          </a:p>
        </p:txBody>
      </p:sp>
    </p:spTree>
    <p:extLst>
      <p:ext uri="{BB962C8B-B14F-4D97-AF65-F5344CB8AC3E}">
        <p14:creationId xmlns:p14="http://schemas.microsoft.com/office/powerpoint/2010/main" val="96719490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71" t="16572" r="23035" b="9142"/>
          <a:stretch/>
        </p:blipFill>
        <p:spPr bwMode="auto">
          <a:xfrm>
            <a:off x="1032105" y="701040"/>
            <a:ext cx="7045095" cy="585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36905" y="228600"/>
            <a:ext cx="6283095" cy="369332"/>
          </a:xfrm>
          <a:prstGeom prst="rect">
            <a:avLst/>
          </a:prstGeom>
          <a:noFill/>
        </p:spPr>
        <p:txBody>
          <a:bodyPr wrap="square" rtlCol="0">
            <a:spAutoFit/>
          </a:bodyPr>
          <a:lstStyle/>
          <a:p>
            <a:pPr algn="ctr"/>
            <a:r>
              <a:rPr lang="en-US" dirty="0" smtClean="0">
                <a:solidFill>
                  <a:srgbClr val="0000FF"/>
                </a:solidFill>
              </a:rPr>
              <a:t>Sample of the Ways Courses Changed after Infusing Sustainability</a:t>
            </a:r>
            <a:endParaRPr lang="en-US" dirty="0">
              <a:solidFill>
                <a:srgbClr val="0000FF"/>
              </a:solidFill>
            </a:endParaRPr>
          </a:p>
        </p:txBody>
      </p:sp>
    </p:spTree>
    <p:extLst>
      <p:ext uri="{BB962C8B-B14F-4D97-AF65-F5344CB8AC3E}">
        <p14:creationId xmlns:p14="http://schemas.microsoft.com/office/powerpoint/2010/main" val="71230409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27068"/>
            <a:ext cx="7848600" cy="5878532"/>
          </a:xfrm>
          <a:prstGeom prst="rect">
            <a:avLst/>
          </a:prstGeom>
        </p:spPr>
        <p:txBody>
          <a:bodyPr wrap="square">
            <a:spAutoFit/>
          </a:bodyPr>
          <a:lstStyle/>
          <a:p>
            <a:pPr lvl="0"/>
            <a:r>
              <a:rPr lang="en-US" b="1" dirty="0"/>
              <a:t>Question 1:</a:t>
            </a:r>
            <a:r>
              <a:rPr lang="en-US" dirty="0"/>
              <a:t> </a:t>
            </a:r>
            <a:r>
              <a:rPr lang="en-US" b="1" dirty="0"/>
              <a:t>Level of success</a:t>
            </a:r>
            <a:endParaRPr lang="en-US" dirty="0"/>
          </a:p>
          <a:p>
            <a:r>
              <a:rPr lang="en-US" dirty="0"/>
              <a:t>Please indicate the level of success you had in delivering your new curricular methods to your class, where 1 is “low level of success” and 5 is “high level of success.”</a:t>
            </a:r>
          </a:p>
          <a:p>
            <a:r>
              <a:rPr lang="en-US" sz="400" dirty="0"/>
              <a:t> </a:t>
            </a:r>
          </a:p>
          <a:p>
            <a:pPr lvl="0"/>
            <a:r>
              <a:rPr lang="en-US" b="1" dirty="0"/>
              <a:t>Question 2: Student receptiveness</a:t>
            </a:r>
            <a:endParaRPr lang="en-US" dirty="0"/>
          </a:p>
          <a:p>
            <a:r>
              <a:rPr lang="en-US" dirty="0"/>
              <a:t>Please indicate your students’ receptiveness to the new curricular methods/materials you introduced, where 1 is “not very receptive” and 5 is “highly receptive.” </a:t>
            </a:r>
          </a:p>
          <a:p>
            <a:r>
              <a:rPr lang="en-US" sz="400" dirty="0"/>
              <a:t> </a:t>
            </a:r>
            <a:endParaRPr lang="en-US" sz="400" dirty="0" smtClean="0"/>
          </a:p>
          <a:p>
            <a:pPr lvl="0"/>
            <a:r>
              <a:rPr lang="en-US" b="1" dirty="0" smtClean="0"/>
              <a:t>Question </a:t>
            </a:r>
            <a:r>
              <a:rPr lang="en-US" b="1" dirty="0"/>
              <a:t>3: Personal/professional change</a:t>
            </a:r>
            <a:endParaRPr lang="en-US" dirty="0"/>
          </a:p>
          <a:p>
            <a:r>
              <a:rPr lang="en-US" dirty="0"/>
              <a:t>Please indicate how your experience in teaching your revised course has changed you personally/professionally, where 1 is “no change” and 5 is “significantly changed.”</a:t>
            </a:r>
          </a:p>
          <a:p>
            <a:r>
              <a:rPr lang="en-US" sz="400" dirty="0"/>
              <a:t> </a:t>
            </a:r>
          </a:p>
          <a:p>
            <a:pPr lvl="0"/>
            <a:r>
              <a:rPr lang="en-US" b="1" dirty="0"/>
              <a:t>Question 4: </a:t>
            </a:r>
            <a:r>
              <a:rPr lang="en-US" b="1" dirty="0" err="1"/>
              <a:t>Interdisciplinarity</a:t>
            </a:r>
            <a:r>
              <a:rPr lang="en-US" b="1" dirty="0"/>
              <a:t> of curriculum</a:t>
            </a:r>
            <a:endParaRPr lang="en-US" dirty="0"/>
          </a:p>
          <a:p>
            <a:r>
              <a:rPr lang="en-US" dirty="0"/>
              <a:t>Please indicate the impact you think this experience will have long-term on the </a:t>
            </a:r>
            <a:r>
              <a:rPr lang="en-US" dirty="0" err="1"/>
              <a:t>interdisciplinarity</a:t>
            </a:r>
            <a:r>
              <a:rPr lang="en-US" dirty="0"/>
              <a:t> of your curriculum , where 1 is “no impact” and 5 is “significant impact.”</a:t>
            </a:r>
          </a:p>
          <a:p>
            <a:r>
              <a:rPr lang="en-US" sz="400" dirty="0"/>
              <a:t> </a:t>
            </a:r>
          </a:p>
          <a:p>
            <a:pPr lvl="0"/>
            <a:r>
              <a:rPr lang="en-US" b="1" dirty="0"/>
              <a:t>Question 5:</a:t>
            </a:r>
            <a:r>
              <a:rPr lang="en-US" dirty="0"/>
              <a:t> </a:t>
            </a:r>
            <a:r>
              <a:rPr lang="en-US" b="1" dirty="0"/>
              <a:t>Inclusion of systems thinking</a:t>
            </a:r>
            <a:endParaRPr lang="en-US" dirty="0"/>
          </a:p>
          <a:p>
            <a:r>
              <a:rPr lang="en-US" dirty="0"/>
              <a:t>Please indicate the degree to which “Systems Thinking” approaches provided a better contextual analysis for teaching sustainability issues, where 1 is “low degree” and 5 is “high degree</a:t>
            </a:r>
          </a:p>
        </p:txBody>
      </p:sp>
      <p:sp>
        <p:nvSpPr>
          <p:cNvPr id="3" name="TextBox 2"/>
          <p:cNvSpPr txBox="1"/>
          <p:nvPr/>
        </p:nvSpPr>
        <p:spPr>
          <a:xfrm>
            <a:off x="685800" y="152400"/>
            <a:ext cx="7467600" cy="646331"/>
          </a:xfrm>
          <a:prstGeom prst="rect">
            <a:avLst/>
          </a:prstGeom>
          <a:noFill/>
        </p:spPr>
        <p:txBody>
          <a:bodyPr wrap="square" rtlCol="0">
            <a:spAutoFit/>
          </a:bodyPr>
          <a:lstStyle/>
          <a:p>
            <a:pPr algn="ctr"/>
            <a:r>
              <a:rPr lang="en-US" dirty="0" smtClean="0">
                <a:solidFill>
                  <a:srgbClr val="0000FF"/>
                </a:solidFill>
                <a:latin typeface="Arial" pitchFamily="34" charset="0"/>
                <a:cs typeface="Arial" pitchFamily="34" charset="0"/>
              </a:rPr>
              <a:t>Questions for Self-Reflection on Experiences in the Classroom</a:t>
            </a:r>
          </a:p>
          <a:p>
            <a:pPr algn="ctr"/>
            <a:r>
              <a:rPr lang="en-US" dirty="0" smtClean="0">
                <a:solidFill>
                  <a:srgbClr val="0000FF"/>
                </a:solidFill>
                <a:latin typeface="Arial" pitchFamily="34" charset="0"/>
                <a:cs typeface="Arial" pitchFamily="34" charset="0"/>
              </a:rPr>
              <a:t>and with the Leadership Program</a:t>
            </a:r>
            <a:endParaRPr lang="en-US"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1633268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31055" t="18129" r="28490" b="6552"/>
          <a:stretch/>
        </p:blipFill>
        <p:spPr bwMode="auto">
          <a:xfrm>
            <a:off x="1458343" y="594360"/>
            <a:ext cx="5171057" cy="6035040"/>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1295400" y="152400"/>
            <a:ext cx="5486400" cy="369332"/>
          </a:xfrm>
          <a:prstGeom prst="rect">
            <a:avLst/>
          </a:prstGeom>
          <a:noFill/>
        </p:spPr>
        <p:txBody>
          <a:bodyPr wrap="square" rtlCol="0">
            <a:spAutoFit/>
          </a:bodyPr>
          <a:lstStyle/>
          <a:p>
            <a:pPr algn="ctr"/>
            <a:r>
              <a:rPr lang="en-US" dirty="0" smtClean="0">
                <a:solidFill>
                  <a:srgbClr val="0000FF"/>
                </a:solidFill>
                <a:latin typeface="Arial" pitchFamily="34" charset="0"/>
                <a:cs typeface="Arial" pitchFamily="34" charset="0"/>
              </a:rPr>
              <a:t>Results on Statistical Analysis of Five Questions</a:t>
            </a:r>
            <a:endParaRPr lang="en-US"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8086632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393" t="28571" r="26071" b="46857"/>
          <a:stretch/>
        </p:blipFill>
        <p:spPr bwMode="auto">
          <a:xfrm>
            <a:off x="76200" y="1752600"/>
            <a:ext cx="902704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609600" y="1044714"/>
            <a:ext cx="7772400" cy="707886"/>
          </a:xfrm>
          <a:prstGeom prst="rect">
            <a:avLst/>
          </a:prstGeom>
        </p:spPr>
        <p:txBody>
          <a:bodyPr wrap="square">
            <a:spAutoFit/>
          </a:bodyPr>
          <a:lstStyle/>
          <a:p>
            <a:pPr algn="ctr"/>
            <a:r>
              <a:rPr lang="en-US" sz="2000" dirty="0" smtClean="0">
                <a:solidFill>
                  <a:srgbClr val="0000FF"/>
                </a:solidFill>
                <a:latin typeface="Arial" pitchFamily="34" charset="0"/>
                <a:cs typeface="Arial" pitchFamily="34" charset="0"/>
              </a:rPr>
              <a:t>Mean Values </a:t>
            </a:r>
            <a:r>
              <a:rPr lang="en-US" sz="2000" dirty="0">
                <a:solidFill>
                  <a:srgbClr val="0000FF"/>
                </a:solidFill>
                <a:latin typeface="Arial" pitchFamily="34" charset="0"/>
                <a:cs typeface="Arial" pitchFamily="34" charset="0"/>
              </a:rPr>
              <a:t>of </a:t>
            </a:r>
            <a:r>
              <a:rPr lang="en-US" sz="2000" dirty="0" smtClean="0">
                <a:solidFill>
                  <a:srgbClr val="0000FF"/>
                </a:solidFill>
                <a:latin typeface="Arial" pitchFamily="34" charset="0"/>
                <a:cs typeface="Arial" pitchFamily="34" charset="0"/>
              </a:rPr>
              <a:t>Questions</a:t>
            </a:r>
            <a:r>
              <a:rPr lang="en-US" sz="2000" dirty="0">
                <a:solidFill>
                  <a:srgbClr val="0000FF"/>
                </a:solidFill>
                <a:latin typeface="Arial" pitchFamily="34" charset="0"/>
                <a:cs typeface="Arial" pitchFamily="34" charset="0"/>
              </a:rPr>
              <a:t>, and </a:t>
            </a:r>
            <a:r>
              <a:rPr lang="en-US" sz="2000" dirty="0" smtClean="0">
                <a:solidFill>
                  <a:srgbClr val="0000FF"/>
                </a:solidFill>
                <a:latin typeface="Arial" pitchFamily="34" charset="0"/>
                <a:cs typeface="Arial" pitchFamily="34" charset="0"/>
              </a:rPr>
              <a:t>Percentage </a:t>
            </a:r>
            <a:r>
              <a:rPr lang="en-US" sz="2000" dirty="0">
                <a:solidFill>
                  <a:srgbClr val="0000FF"/>
                </a:solidFill>
                <a:latin typeface="Arial" pitchFamily="34" charset="0"/>
                <a:cs typeface="Arial" pitchFamily="34" charset="0"/>
              </a:rPr>
              <a:t>of </a:t>
            </a:r>
            <a:r>
              <a:rPr lang="en-US" sz="2000" dirty="0" smtClean="0">
                <a:solidFill>
                  <a:srgbClr val="0000FF"/>
                </a:solidFill>
                <a:latin typeface="Arial" pitchFamily="34" charset="0"/>
                <a:cs typeface="Arial" pitchFamily="34" charset="0"/>
              </a:rPr>
              <a:t>Participants</a:t>
            </a:r>
          </a:p>
          <a:p>
            <a:pPr algn="ctr"/>
            <a:r>
              <a:rPr lang="en-US" sz="2000" dirty="0" smtClean="0">
                <a:solidFill>
                  <a:srgbClr val="0000FF"/>
                </a:solidFill>
                <a:latin typeface="Arial" pitchFamily="34" charset="0"/>
                <a:cs typeface="Arial" pitchFamily="34" charset="0"/>
              </a:rPr>
              <a:t>Ranking Questions </a:t>
            </a:r>
            <a:r>
              <a:rPr lang="en-US" sz="2000" dirty="0">
                <a:solidFill>
                  <a:srgbClr val="0000FF"/>
                </a:solidFill>
                <a:latin typeface="Arial" pitchFamily="34" charset="0"/>
                <a:cs typeface="Arial" pitchFamily="34" charset="0"/>
              </a:rPr>
              <a:t>either </a:t>
            </a:r>
            <a:r>
              <a:rPr lang="en-US" sz="2000" dirty="0" smtClean="0">
                <a:solidFill>
                  <a:srgbClr val="0000FF"/>
                </a:solidFill>
                <a:latin typeface="Arial" pitchFamily="34" charset="0"/>
                <a:cs typeface="Arial" pitchFamily="34" charset="0"/>
              </a:rPr>
              <a:t>a 4 </a:t>
            </a:r>
            <a:r>
              <a:rPr lang="en-US" sz="2000" dirty="0">
                <a:solidFill>
                  <a:srgbClr val="0000FF"/>
                </a:solidFill>
                <a:latin typeface="Arial" pitchFamily="34" charset="0"/>
                <a:cs typeface="Arial" pitchFamily="34" charset="0"/>
              </a:rPr>
              <a:t>or </a:t>
            </a:r>
            <a:r>
              <a:rPr lang="en-US" sz="2000" dirty="0" smtClean="0">
                <a:solidFill>
                  <a:srgbClr val="0000FF"/>
                </a:solidFill>
                <a:latin typeface="Arial" pitchFamily="34" charset="0"/>
                <a:cs typeface="Arial" pitchFamily="34" charset="0"/>
              </a:rPr>
              <a:t>5</a:t>
            </a:r>
            <a:endParaRPr lang="en-US" sz="2000"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96968429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2678668"/>
            <a:ext cx="3048000" cy="1323439"/>
          </a:xfrm>
          <a:prstGeom prst="rect">
            <a:avLst/>
          </a:prstGeom>
          <a:noFill/>
        </p:spPr>
        <p:txBody>
          <a:bodyPr wrap="square" rtlCol="0">
            <a:spAutoFit/>
          </a:bodyPr>
          <a:lstStyle/>
          <a:p>
            <a:pPr algn="ctr"/>
            <a:r>
              <a:rPr lang="en-US" sz="8000" dirty="0" smtClean="0">
                <a:solidFill>
                  <a:srgbClr val="0000FF"/>
                </a:solidFill>
                <a:latin typeface="Freestyle Script" pitchFamily="66" charset="0"/>
              </a:rPr>
              <a:t>The End</a:t>
            </a:r>
            <a:endParaRPr lang="en-US" sz="8000" dirty="0">
              <a:solidFill>
                <a:srgbClr val="0000FF"/>
              </a:solidFill>
              <a:latin typeface="Freestyle Script" pitchFamily="66" charset="0"/>
            </a:endParaRPr>
          </a:p>
        </p:txBody>
      </p:sp>
    </p:spTree>
    <p:extLst>
      <p:ext uri="{BB962C8B-B14F-4D97-AF65-F5344CB8AC3E}">
        <p14:creationId xmlns:p14="http://schemas.microsoft.com/office/powerpoint/2010/main" val="1231992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3900" y="1524000"/>
            <a:ext cx="7848600" cy="4278094"/>
          </a:xfrm>
          <a:prstGeom prst="rect">
            <a:avLst/>
          </a:prstGeom>
          <a:noFill/>
        </p:spPr>
        <p:txBody>
          <a:bodyPr wrap="square" rtlCol="0">
            <a:spAutoFit/>
          </a:bodyPr>
          <a:lstStyle/>
          <a:p>
            <a:pPr marL="285750" indent="-285750">
              <a:buFont typeface="Arial" pitchFamily="34" charset="0"/>
              <a:buChar char="•"/>
            </a:pPr>
            <a:r>
              <a:rPr lang="en-US" dirty="0" smtClean="0">
                <a:solidFill>
                  <a:srgbClr val="0000FF"/>
                </a:solidFill>
              </a:rPr>
              <a:t>The UNI program adopted the </a:t>
            </a:r>
            <a:r>
              <a:rPr lang="en-US" i="1" dirty="0" smtClean="0">
                <a:solidFill>
                  <a:srgbClr val="0000FF"/>
                </a:solidFill>
              </a:rPr>
              <a:t>Ponderosa/Piedmont </a:t>
            </a:r>
            <a:r>
              <a:rPr lang="en-US" dirty="0" smtClean="0">
                <a:solidFill>
                  <a:srgbClr val="0000FF"/>
                </a:solidFill>
              </a:rPr>
              <a:t>model:</a:t>
            </a:r>
          </a:p>
          <a:p>
            <a:pPr marL="285750" indent="-285750">
              <a:buFont typeface="Arial" pitchFamily="34" charset="0"/>
              <a:buChar char="•"/>
            </a:pPr>
            <a:endParaRPr lang="en-US" sz="400" dirty="0" smtClean="0">
              <a:solidFill>
                <a:srgbClr val="0000FF"/>
              </a:solidFill>
            </a:endParaRPr>
          </a:p>
          <a:p>
            <a:pPr marL="742950" lvl="1" indent="-285750">
              <a:buFont typeface="Wingdings" pitchFamily="2" charset="2"/>
              <a:buChar char="Ø"/>
            </a:pPr>
            <a:r>
              <a:rPr lang="en-US" dirty="0" smtClean="0">
                <a:solidFill>
                  <a:srgbClr val="0000FF"/>
                </a:solidFill>
              </a:rPr>
              <a:t>Combines the</a:t>
            </a:r>
            <a:r>
              <a:rPr lang="en-US" dirty="0">
                <a:solidFill>
                  <a:srgbClr val="0000FF"/>
                </a:solidFill>
              </a:rPr>
              <a:t> University of Northern </a:t>
            </a:r>
            <a:r>
              <a:rPr lang="en-US" dirty="0" smtClean="0">
                <a:solidFill>
                  <a:srgbClr val="0000FF"/>
                </a:solidFill>
              </a:rPr>
              <a:t>Arizona’s </a:t>
            </a:r>
            <a:r>
              <a:rPr lang="en-US" i="1" dirty="0" smtClean="0">
                <a:solidFill>
                  <a:srgbClr val="0000FF"/>
                </a:solidFill>
              </a:rPr>
              <a:t>Ponderosa Project </a:t>
            </a:r>
            <a:r>
              <a:rPr lang="en-US" dirty="0" smtClean="0">
                <a:solidFill>
                  <a:srgbClr val="0000FF"/>
                </a:solidFill>
              </a:rPr>
              <a:t>[developed under the leadership of Geoffrey Chase]; and the Emory University’s </a:t>
            </a:r>
            <a:r>
              <a:rPr lang="en-US" i="1" dirty="0" smtClean="0">
                <a:solidFill>
                  <a:srgbClr val="0000FF"/>
                </a:solidFill>
              </a:rPr>
              <a:t>Piedmont Project </a:t>
            </a:r>
            <a:r>
              <a:rPr lang="en-US" dirty="0" smtClean="0">
                <a:solidFill>
                  <a:srgbClr val="0000FF"/>
                </a:solidFill>
              </a:rPr>
              <a:t>[developed </a:t>
            </a:r>
            <a:r>
              <a:rPr lang="en-US" dirty="0">
                <a:solidFill>
                  <a:srgbClr val="0000FF"/>
                </a:solidFill>
              </a:rPr>
              <a:t>under the leadership of </a:t>
            </a:r>
            <a:r>
              <a:rPr lang="en-US" dirty="0" smtClean="0">
                <a:solidFill>
                  <a:srgbClr val="0000FF"/>
                </a:solidFill>
              </a:rPr>
              <a:t>Peggy </a:t>
            </a:r>
            <a:r>
              <a:rPr lang="en-US" dirty="0" err="1" smtClean="0">
                <a:solidFill>
                  <a:srgbClr val="0000FF"/>
                </a:solidFill>
              </a:rPr>
              <a:t>Barlett</a:t>
            </a:r>
            <a:r>
              <a:rPr lang="en-US" dirty="0" smtClean="0">
                <a:solidFill>
                  <a:srgbClr val="0000FF"/>
                </a:solidFill>
              </a:rPr>
              <a:t>].</a:t>
            </a:r>
          </a:p>
          <a:p>
            <a:pPr marL="742950" lvl="1" indent="-285750">
              <a:buFont typeface="Wingdings" pitchFamily="2" charset="2"/>
              <a:buChar char="Ø"/>
            </a:pPr>
            <a:endParaRPr lang="en-US" sz="800" dirty="0">
              <a:solidFill>
                <a:srgbClr val="0000FF"/>
              </a:solidFill>
            </a:endParaRPr>
          </a:p>
          <a:p>
            <a:pPr marL="742950" lvl="1" indent="-285750">
              <a:buFont typeface="Wingdings" pitchFamily="2" charset="2"/>
              <a:buChar char="Ø"/>
            </a:pPr>
            <a:r>
              <a:rPr lang="en-US" dirty="0" smtClean="0">
                <a:solidFill>
                  <a:srgbClr val="0000FF"/>
                </a:solidFill>
              </a:rPr>
              <a:t>To </a:t>
            </a:r>
            <a:r>
              <a:rPr lang="en-US" dirty="0">
                <a:solidFill>
                  <a:srgbClr val="0000FF"/>
                </a:solidFill>
              </a:rPr>
              <a:t>promote wider use of the </a:t>
            </a:r>
            <a:r>
              <a:rPr lang="en-US" dirty="0" smtClean="0">
                <a:solidFill>
                  <a:srgbClr val="0000FF"/>
                </a:solidFill>
              </a:rPr>
              <a:t>combined model </a:t>
            </a:r>
            <a:r>
              <a:rPr lang="en-US" dirty="0">
                <a:solidFill>
                  <a:srgbClr val="0000FF"/>
                </a:solidFill>
              </a:rPr>
              <a:t>at other colleges and universities across the U.S., AASHE </a:t>
            </a:r>
            <a:r>
              <a:rPr lang="en-US" dirty="0" smtClean="0">
                <a:solidFill>
                  <a:srgbClr val="0000FF"/>
                </a:solidFill>
              </a:rPr>
              <a:t>sponsors </a:t>
            </a:r>
            <a:r>
              <a:rPr lang="en-US" dirty="0">
                <a:solidFill>
                  <a:srgbClr val="0000FF"/>
                </a:solidFill>
              </a:rPr>
              <a:t>immersive two-day </a:t>
            </a:r>
            <a:r>
              <a:rPr lang="en-US" dirty="0" smtClean="0">
                <a:solidFill>
                  <a:srgbClr val="0000FF"/>
                </a:solidFill>
              </a:rPr>
              <a:t>workshops for selected applicants.</a:t>
            </a:r>
          </a:p>
          <a:p>
            <a:pPr marL="742950" lvl="1" indent="-285750">
              <a:buFont typeface="Wingdings" pitchFamily="2" charset="2"/>
              <a:buChar char="Ø"/>
            </a:pPr>
            <a:endParaRPr lang="en-US" sz="800" dirty="0" smtClean="0">
              <a:solidFill>
                <a:srgbClr val="0000FF"/>
              </a:solidFill>
            </a:endParaRPr>
          </a:p>
          <a:p>
            <a:pPr marL="800100" lvl="1" indent="-342900">
              <a:buFont typeface="Wingdings" pitchFamily="2" charset="2"/>
              <a:buChar char="Ø"/>
            </a:pPr>
            <a:r>
              <a:rPr lang="en-US" dirty="0" smtClean="0">
                <a:solidFill>
                  <a:srgbClr val="0000FF"/>
                </a:solidFill>
              </a:rPr>
              <a:t>Invited </a:t>
            </a:r>
            <a:r>
              <a:rPr lang="en-US" dirty="0">
                <a:solidFill>
                  <a:srgbClr val="0000FF"/>
                </a:solidFill>
              </a:rPr>
              <a:t>faculty members learn how to apply the </a:t>
            </a:r>
            <a:r>
              <a:rPr lang="en-US" dirty="0" smtClean="0">
                <a:solidFill>
                  <a:srgbClr val="0000FF"/>
                </a:solidFill>
              </a:rPr>
              <a:t>Ponderosa/Piedmont </a:t>
            </a:r>
            <a:r>
              <a:rPr lang="en-US" dirty="0">
                <a:solidFill>
                  <a:srgbClr val="0000FF"/>
                </a:solidFill>
              </a:rPr>
              <a:t>model at their respective home institutions</a:t>
            </a:r>
            <a:r>
              <a:rPr lang="en-US" dirty="0" smtClean="0">
                <a:solidFill>
                  <a:srgbClr val="0000FF"/>
                </a:solidFill>
              </a:rPr>
              <a:t>.</a:t>
            </a:r>
          </a:p>
          <a:p>
            <a:pPr lvl="1"/>
            <a:endParaRPr lang="en-US" sz="800" dirty="0">
              <a:solidFill>
                <a:srgbClr val="0000FF"/>
              </a:solidFill>
            </a:endParaRPr>
          </a:p>
          <a:p>
            <a:pPr marL="800100" lvl="1" indent="-342900">
              <a:buFont typeface="Wingdings" pitchFamily="2" charset="2"/>
              <a:buChar char="Ø"/>
            </a:pPr>
            <a:r>
              <a:rPr lang="en-US" dirty="0">
                <a:solidFill>
                  <a:srgbClr val="0000FF"/>
                </a:solidFill>
              </a:rPr>
              <a:t>In June, 2010 </a:t>
            </a:r>
            <a:r>
              <a:rPr lang="en-US" dirty="0" smtClean="0">
                <a:solidFill>
                  <a:srgbClr val="0000FF"/>
                </a:solidFill>
              </a:rPr>
              <a:t>I </a:t>
            </a:r>
            <a:r>
              <a:rPr lang="en-US" dirty="0">
                <a:solidFill>
                  <a:srgbClr val="0000FF"/>
                </a:solidFill>
              </a:rPr>
              <a:t>attended the AASHE-sponsored “Sustainability across the Curriculum Leadership Workshop” in San Diego, which was facilitated by Chase and </a:t>
            </a:r>
            <a:r>
              <a:rPr lang="en-US" dirty="0" err="1">
                <a:solidFill>
                  <a:srgbClr val="0000FF"/>
                </a:solidFill>
              </a:rPr>
              <a:t>Barlett</a:t>
            </a:r>
            <a:r>
              <a:rPr lang="en-US" dirty="0" smtClean="0">
                <a:solidFill>
                  <a:srgbClr val="0000FF"/>
                </a:solidFill>
              </a:rPr>
              <a:t>.</a:t>
            </a:r>
            <a:endParaRPr lang="en-US" dirty="0">
              <a:solidFill>
                <a:srgbClr val="0000FF"/>
              </a:solidFill>
            </a:endParaRPr>
          </a:p>
        </p:txBody>
      </p:sp>
      <p:sp>
        <p:nvSpPr>
          <p:cNvPr id="6" name="TextBox 5"/>
          <p:cNvSpPr txBox="1"/>
          <p:nvPr/>
        </p:nvSpPr>
        <p:spPr>
          <a:xfrm>
            <a:off x="2209800" y="914400"/>
            <a:ext cx="4114800" cy="400110"/>
          </a:xfrm>
          <a:prstGeom prst="rect">
            <a:avLst/>
          </a:prstGeom>
          <a:noFill/>
        </p:spPr>
        <p:txBody>
          <a:bodyPr wrap="square" rtlCol="0">
            <a:spAutoFit/>
          </a:bodyPr>
          <a:lstStyle/>
          <a:p>
            <a:pPr algn="ctr"/>
            <a:r>
              <a:rPr lang="en-US" sz="2000" dirty="0" smtClean="0">
                <a:solidFill>
                  <a:srgbClr val="0000FF"/>
                </a:solidFill>
              </a:rPr>
              <a:t>The Ponderosa/Piedmont Model</a:t>
            </a:r>
            <a:endParaRPr lang="en-US" sz="2000" dirty="0">
              <a:solidFill>
                <a:srgbClr val="0000FF"/>
              </a:solidFill>
            </a:endParaRPr>
          </a:p>
        </p:txBody>
      </p:sp>
    </p:spTree>
    <p:extLst>
      <p:ext uri="{BB962C8B-B14F-4D97-AF65-F5344CB8AC3E}">
        <p14:creationId xmlns:p14="http://schemas.microsoft.com/office/powerpoint/2010/main" val="32811898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l="14644" t="2858" r="16071" b="20538"/>
          <a:stretch>
            <a:fillRect/>
          </a:stretch>
        </p:blipFill>
        <p:spPr bwMode="auto">
          <a:xfrm>
            <a:off x="1311275" y="1911350"/>
            <a:ext cx="6384925" cy="4413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5800" y="228600"/>
            <a:ext cx="7696200" cy="400110"/>
          </a:xfrm>
          <a:prstGeom prst="rect">
            <a:avLst/>
          </a:prstGeom>
        </p:spPr>
        <p:txBody>
          <a:bodyPr wrap="square">
            <a:spAutoFit/>
          </a:bodyPr>
          <a:lstStyle/>
          <a:p>
            <a:pPr algn="ctr"/>
            <a:r>
              <a:rPr lang="en-US" sz="2000" dirty="0" smtClean="0">
                <a:solidFill>
                  <a:srgbClr val="0000FF"/>
                </a:solidFill>
                <a:latin typeface="Arial" pitchFamily="34" charset="0"/>
                <a:cs typeface="Arial" pitchFamily="34" charset="0"/>
              </a:rPr>
              <a:t>Eight Steps Adopted from the Ponderosa/Piedmont Model</a:t>
            </a:r>
            <a:endParaRPr lang="en-US" sz="2000" dirty="0">
              <a:solidFill>
                <a:srgbClr val="0000FF"/>
              </a:solidFill>
              <a:latin typeface="Arial" pitchFamily="34" charset="0"/>
              <a:cs typeface="Arial" pitchFamily="34" charset="0"/>
            </a:endParaRPr>
          </a:p>
        </p:txBody>
      </p:sp>
      <p:sp>
        <p:nvSpPr>
          <p:cNvPr id="5" name="TextBox 4"/>
          <p:cNvSpPr txBox="1"/>
          <p:nvPr/>
        </p:nvSpPr>
        <p:spPr>
          <a:xfrm>
            <a:off x="838200" y="762000"/>
            <a:ext cx="1600200" cy="338554"/>
          </a:xfrm>
          <a:prstGeom prst="rect">
            <a:avLst/>
          </a:prstGeom>
          <a:noFill/>
        </p:spPr>
        <p:txBody>
          <a:bodyPr wrap="square" rtlCol="0">
            <a:spAutoFit/>
          </a:bodyPr>
          <a:lstStyle/>
          <a:p>
            <a:pPr algn="ctr"/>
            <a:r>
              <a:rPr lang="en-US" sz="1600" u="sng" dirty="0" smtClean="0">
                <a:latin typeface="Arial" pitchFamily="34" charset="0"/>
                <a:cs typeface="Arial" pitchFamily="34" charset="0"/>
              </a:rPr>
              <a:t>Timeline</a:t>
            </a:r>
            <a:endParaRPr lang="en-US" sz="1600" u="sng" dirty="0">
              <a:latin typeface="Arial" pitchFamily="34" charset="0"/>
              <a:cs typeface="Arial" pitchFamily="34" charset="0"/>
            </a:endParaRPr>
          </a:p>
        </p:txBody>
      </p:sp>
      <p:cxnSp>
        <p:nvCxnSpPr>
          <p:cNvPr id="13" name="Elbow Connector 12"/>
          <p:cNvCxnSpPr/>
          <p:nvPr/>
        </p:nvCxnSpPr>
        <p:spPr>
          <a:xfrm rot="16200000" flipH="1">
            <a:off x="1790700" y="1562100"/>
            <a:ext cx="457200" cy="381000"/>
          </a:xfrm>
          <a:prstGeom prst="bentConnector3">
            <a:avLst>
              <a:gd name="adj1" fmla="val 6458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357" t="18287" r="58393" b="72859"/>
          <a:stretch/>
        </p:blipFill>
        <p:spPr bwMode="auto">
          <a:xfrm>
            <a:off x="609600" y="1143001"/>
            <a:ext cx="2468880"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p:nvCxnSpPr>
        <p:spPr>
          <a:xfrm flipV="1">
            <a:off x="1828800" y="1752600"/>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1089" t="44244" r="39581" b="47725"/>
          <a:stretch/>
        </p:blipFill>
        <p:spPr bwMode="auto">
          <a:xfrm>
            <a:off x="2350008" y="4928616"/>
            <a:ext cx="3124200" cy="797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609600" y="1143002"/>
            <a:ext cx="2468880" cy="609598"/>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0415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l="8571" t="12857" r="14642" b="18286"/>
          <a:stretch>
            <a:fillRect/>
          </a:stretch>
        </p:blipFill>
        <p:spPr bwMode="auto">
          <a:xfrm>
            <a:off x="304800" y="1417320"/>
            <a:ext cx="8482765" cy="475488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066800" y="457200"/>
            <a:ext cx="7010400" cy="707886"/>
          </a:xfrm>
          <a:prstGeom prst="rect">
            <a:avLst/>
          </a:prstGeom>
          <a:noFill/>
        </p:spPr>
        <p:txBody>
          <a:bodyPr wrap="square" rtlCol="0">
            <a:spAutoFit/>
          </a:bodyPr>
          <a:lstStyle/>
          <a:p>
            <a:pPr algn="ctr"/>
            <a:r>
              <a:rPr lang="en-US" sz="2000" dirty="0" smtClean="0">
                <a:solidFill>
                  <a:srgbClr val="0000FF"/>
                </a:solidFill>
              </a:rPr>
              <a:t>Participants in the UNI Faculty Leadership Program</a:t>
            </a:r>
          </a:p>
          <a:p>
            <a:pPr algn="ctr"/>
            <a:r>
              <a:rPr lang="en-US" sz="2000" dirty="0" smtClean="0">
                <a:solidFill>
                  <a:srgbClr val="0000FF"/>
                </a:solidFill>
              </a:rPr>
              <a:t>in Sustainability Education </a:t>
            </a:r>
            <a:endParaRPr lang="en-US" sz="2000" dirty="0">
              <a:solidFill>
                <a:srgbClr val="0000FF"/>
              </a:solidFill>
            </a:endParaRPr>
          </a:p>
        </p:txBody>
      </p:sp>
    </p:spTree>
    <p:extLst>
      <p:ext uri="{BB962C8B-B14F-4D97-AF65-F5344CB8AC3E}">
        <p14:creationId xmlns:p14="http://schemas.microsoft.com/office/powerpoint/2010/main" val="37260726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l="14644" t="2858" r="16071" b="20538"/>
          <a:stretch>
            <a:fillRect/>
          </a:stretch>
        </p:blipFill>
        <p:spPr bwMode="auto">
          <a:xfrm>
            <a:off x="1311275" y="1911350"/>
            <a:ext cx="6384925" cy="4413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85800" y="228600"/>
            <a:ext cx="7696200" cy="400110"/>
          </a:xfrm>
          <a:prstGeom prst="rect">
            <a:avLst/>
          </a:prstGeom>
        </p:spPr>
        <p:txBody>
          <a:bodyPr wrap="square">
            <a:spAutoFit/>
          </a:bodyPr>
          <a:lstStyle/>
          <a:p>
            <a:pPr algn="ctr"/>
            <a:r>
              <a:rPr lang="en-US" sz="2000" dirty="0" smtClean="0">
                <a:solidFill>
                  <a:srgbClr val="0000FF"/>
                </a:solidFill>
                <a:latin typeface="Arial" pitchFamily="34" charset="0"/>
                <a:cs typeface="Arial" pitchFamily="34" charset="0"/>
              </a:rPr>
              <a:t>Eight Steps Adopted from the Ponderosa/Piedmont Model</a:t>
            </a:r>
            <a:endParaRPr lang="en-US" sz="2000" dirty="0">
              <a:solidFill>
                <a:srgbClr val="0000FF"/>
              </a:solidFill>
              <a:latin typeface="Arial" pitchFamily="34" charset="0"/>
              <a:cs typeface="Arial" pitchFamily="34" charset="0"/>
            </a:endParaRPr>
          </a:p>
        </p:txBody>
      </p:sp>
      <p:sp>
        <p:nvSpPr>
          <p:cNvPr id="5" name="TextBox 4"/>
          <p:cNvSpPr txBox="1"/>
          <p:nvPr/>
        </p:nvSpPr>
        <p:spPr>
          <a:xfrm>
            <a:off x="838200" y="762000"/>
            <a:ext cx="1600200" cy="338554"/>
          </a:xfrm>
          <a:prstGeom prst="rect">
            <a:avLst/>
          </a:prstGeom>
          <a:noFill/>
        </p:spPr>
        <p:txBody>
          <a:bodyPr wrap="square" rtlCol="0">
            <a:spAutoFit/>
          </a:bodyPr>
          <a:lstStyle/>
          <a:p>
            <a:pPr algn="ctr"/>
            <a:r>
              <a:rPr lang="en-US" sz="1600" u="sng" dirty="0" smtClean="0">
                <a:latin typeface="Arial" pitchFamily="34" charset="0"/>
                <a:cs typeface="Arial" pitchFamily="34" charset="0"/>
              </a:rPr>
              <a:t>Timeline</a:t>
            </a:r>
            <a:endParaRPr lang="en-US" sz="1600" u="sng" dirty="0">
              <a:latin typeface="Arial" pitchFamily="34" charset="0"/>
              <a:cs typeface="Arial" pitchFamily="34" charset="0"/>
            </a:endParaRPr>
          </a:p>
        </p:txBody>
      </p:sp>
      <p:sp>
        <p:nvSpPr>
          <p:cNvPr id="6" name="Oval 5"/>
          <p:cNvSpPr/>
          <p:nvPr/>
        </p:nvSpPr>
        <p:spPr>
          <a:xfrm>
            <a:off x="922338" y="1956816"/>
            <a:ext cx="3497262" cy="41909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Elbow Connector 12"/>
          <p:cNvCxnSpPr/>
          <p:nvPr/>
        </p:nvCxnSpPr>
        <p:spPr>
          <a:xfrm rot="16200000" flipH="1">
            <a:off x="1790700" y="1562100"/>
            <a:ext cx="457200" cy="381000"/>
          </a:xfrm>
          <a:prstGeom prst="bentConnector3">
            <a:avLst>
              <a:gd name="adj1" fmla="val 6458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357" t="18287" r="58393" b="72859"/>
          <a:stretch/>
        </p:blipFill>
        <p:spPr bwMode="auto">
          <a:xfrm>
            <a:off x="609600" y="1143001"/>
            <a:ext cx="2468880" cy="64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Connector 15"/>
          <p:cNvCxnSpPr/>
          <p:nvPr/>
        </p:nvCxnSpPr>
        <p:spPr>
          <a:xfrm flipV="1">
            <a:off x="1828800" y="1752600"/>
            <a:ext cx="0" cy="76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1089" t="44244" r="39581" b="47725"/>
          <a:stretch/>
        </p:blipFill>
        <p:spPr bwMode="auto">
          <a:xfrm>
            <a:off x="2362201" y="4937760"/>
            <a:ext cx="3124200" cy="7977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23173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838200"/>
            <a:ext cx="2286000" cy="400110"/>
          </a:xfrm>
          <a:prstGeom prst="rect">
            <a:avLst/>
          </a:prstGeom>
          <a:noFill/>
        </p:spPr>
        <p:txBody>
          <a:bodyPr wrap="square" rtlCol="0">
            <a:spAutoFit/>
          </a:bodyPr>
          <a:lstStyle/>
          <a:p>
            <a:pPr algn="ctr"/>
            <a:r>
              <a:rPr lang="en-US" sz="2000" dirty="0" smtClean="0">
                <a:solidFill>
                  <a:srgbClr val="0000FF"/>
                </a:solidFill>
              </a:rPr>
              <a:t>Goals of Workshop</a:t>
            </a:r>
            <a:endParaRPr lang="en-US" sz="2000" dirty="0">
              <a:solidFill>
                <a:srgbClr val="0000FF"/>
              </a:solidFill>
            </a:endParaRPr>
          </a:p>
        </p:txBody>
      </p:sp>
      <p:sp>
        <p:nvSpPr>
          <p:cNvPr id="4" name="Rectangle 3"/>
          <p:cNvSpPr/>
          <p:nvPr/>
        </p:nvSpPr>
        <p:spPr>
          <a:xfrm>
            <a:off x="914400" y="1601212"/>
            <a:ext cx="7315200" cy="3046988"/>
          </a:xfrm>
          <a:prstGeom prst="rect">
            <a:avLst/>
          </a:prstGeom>
        </p:spPr>
        <p:txBody>
          <a:bodyPr wrap="square">
            <a:spAutoFit/>
          </a:bodyPr>
          <a:lstStyle/>
          <a:p>
            <a:pPr marL="457200" indent="-285750">
              <a:buFont typeface="Arial" pitchFamily="34" charset="0"/>
              <a:buChar char="•"/>
            </a:pPr>
            <a:r>
              <a:rPr lang="en-US" dirty="0">
                <a:solidFill>
                  <a:srgbClr val="0000FF"/>
                </a:solidFill>
              </a:rPr>
              <a:t>The goals of the workshop were three-fold</a:t>
            </a:r>
            <a:r>
              <a:rPr lang="en-US" dirty="0" smtClean="0">
                <a:solidFill>
                  <a:srgbClr val="0000FF"/>
                </a:solidFill>
              </a:rPr>
              <a:t>:</a:t>
            </a:r>
          </a:p>
          <a:p>
            <a:pPr lvl="2" indent="-285750">
              <a:buFont typeface="Wingdings" pitchFamily="2" charset="2"/>
              <a:buChar char="Ø"/>
            </a:pPr>
            <a:r>
              <a:rPr lang="en-US" dirty="0" smtClean="0">
                <a:solidFill>
                  <a:srgbClr val="0000FF"/>
                </a:solidFill>
              </a:rPr>
              <a:t>Strengthening </a:t>
            </a:r>
            <a:r>
              <a:rPr lang="en-US" dirty="0">
                <a:solidFill>
                  <a:srgbClr val="0000FF"/>
                </a:solidFill>
              </a:rPr>
              <a:t>intellectual engagement and sophistication</a:t>
            </a:r>
            <a:r>
              <a:rPr lang="en-US" dirty="0" smtClean="0">
                <a:solidFill>
                  <a:srgbClr val="0000FF"/>
                </a:solidFill>
              </a:rPr>
              <a:t>;</a:t>
            </a:r>
          </a:p>
          <a:p>
            <a:pPr lvl="2" indent="-285750">
              <a:buFont typeface="Wingdings" pitchFamily="2" charset="2"/>
              <a:buChar char="Ø"/>
            </a:pPr>
            <a:r>
              <a:rPr lang="en-US" dirty="0" smtClean="0">
                <a:solidFill>
                  <a:srgbClr val="0000FF"/>
                </a:solidFill>
              </a:rPr>
              <a:t>Fostering </a:t>
            </a:r>
            <a:r>
              <a:rPr lang="en-US" dirty="0">
                <a:solidFill>
                  <a:srgbClr val="0000FF"/>
                </a:solidFill>
              </a:rPr>
              <a:t>multidisciplinary dialog</a:t>
            </a:r>
            <a:r>
              <a:rPr lang="en-US" dirty="0" smtClean="0">
                <a:solidFill>
                  <a:srgbClr val="0000FF"/>
                </a:solidFill>
              </a:rPr>
              <a:t>;</a:t>
            </a:r>
          </a:p>
          <a:p>
            <a:pPr lvl="2" indent="-285750">
              <a:buFont typeface="Wingdings" pitchFamily="2" charset="2"/>
              <a:buChar char="Ø"/>
            </a:pPr>
            <a:r>
              <a:rPr lang="en-US" dirty="0" smtClean="0">
                <a:solidFill>
                  <a:srgbClr val="0000FF"/>
                </a:solidFill>
              </a:rPr>
              <a:t>Developing </a:t>
            </a:r>
            <a:r>
              <a:rPr lang="en-US" dirty="0">
                <a:solidFill>
                  <a:srgbClr val="0000FF"/>
                </a:solidFill>
              </a:rPr>
              <a:t>pedagogy for </a:t>
            </a:r>
            <a:r>
              <a:rPr lang="en-US" dirty="0" smtClean="0">
                <a:solidFill>
                  <a:srgbClr val="0000FF"/>
                </a:solidFill>
              </a:rPr>
              <a:t>teaching sustainability. </a:t>
            </a:r>
          </a:p>
          <a:p>
            <a:pPr marL="457200" indent="-342900">
              <a:buFont typeface="Wingdings" pitchFamily="2" charset="2"/>
              <a:buChar char="Ø"/>
            </a:pPr>
            <a:endParaRPr lang="en-US" sz="400" dirty="0">
              <a:solidFill>
                <a:srgbClr val="0000FF"/>
              </a:solidFill>
            </a:endParaRPr>
          </a:p>
          <a:p>
            <a:pPr marL="457200" indent="-285750">
              <a:buFont typeface="Arial" pitchFamily="34" charset="0"/>
              <a:buChar char="•"/>
            </a:pPr>
            <a:r>
              <a:rPr lang="en-US" dirty="0" smtClean="0">
                <a:solidFill>
                  <a:srgbClr val="0000FF"/>
                </a:solidFill>
              </a:rPr>
              <a:t>The </a:t>
            </a:r>
            <a:r>
              <a:rPr lang="en-US" dirty="0">
                <a:solidFill>
                  <a:srgbClr val="0000FF"/>
                </a:solidFill>
              </a:rPr>
              <a:t>workshop participants heard </a:t>
            </a:r>
            <a:r>
              <a:rPr lang="en-US" u="heavy" dirty="0">
                <a:solidFill>
                  <a:srgbClr val="0000FF"/>
                </a:solidFill>
                <a:uFill>
                  <a:solidFill>
                    <a:srgbClr val="FF0000"/>
                  </a:solidFill>
                </a:uFill>
              </a:rPr>
              <a:t>keynote presentations </a:t>
            </a:r>
            <a:r>
              <a:rPr lang="en-US" dirty="0">
                <a:solidFill>
                  <a:srgbClr val="0000FF"/>
                </a:solidFill>
              </a:rPr>
              <a:t>on topics that specifically addressed these </a:t>
            </a:r>
            <a:r>
              <a:rPr lang="en-US" dirty="0" smtClean="0">
                <a:solidFill>
                  <a:srgbClr val="0000FF"/>
                </a:solidFill>
              </a:rPr>
              <a:t>goals.</a:t>
            </a:r>
          </a:p>
          <a:p>
            <a:pPr marL="171450"/>
            <a:endParaRPr lang="en-US" sz="400" dirty="0" smtClean="0">
              <a:solidFill>
                <a:srgbClr val="0000FF"/>
              </a:solidFill>
            </a:endParaRPr>
          </a:p>
          <a:p>
            <a:pPr marL="457200" indent="-285750">
              <a:buFont typeface="Arial" pitchFamily="34" charset="0"/>
              <a:buChar char="•"/>
            </a:pPr>
            <a:r>
              <a:rPr lang="en-US" dirty="0" smtClean="0">
                <a:solidFill>
                  <a:srgbClr val="0000FF"/>
                </a:solidFill>
              </a:rPr>
              <a:t>Each </a:t>
            </a:r>
            <a:r>
              <a:rPr lang="en-US" dirty="0">
                <a:solidFill>
                  <a:srgbClr val="0000FF"/>
                </a:solidFill>
              </a:rPr>
              <a:t>presentation was followed by </a:t>
            </a:r>
            <a:r>
              <a:rPr lang="en-US" u="heavy" dirty="0">
                <a:solidFill>
                  <a:srgbClr val="0000FF"/>
                </a:solidFill>
                <a:uFill>
                  <a:solidFill>
                    <a:srgbClr val="FF0000"/>
                  </a:solidFill>
                </a:uFill>
              </a:rPr>
              <a:t>breakout </a:t>
            </a:r>
            <a:r>
              <a:rPr lang="en-US" u="heavy" dirty="0" smtClean="0">
                <a:solidFill>
                  <a:srgbClr val="0000FF"/>
                </a:solidFill>
                <a:uFill>
                  <a:solidFill>
                    <a:srgbClr val="FF0000"/>
                  </a:solidFill>
                </a:uFill>
              </a:rPr>
              <a:t>sessions</a:t>
            </a:r>
            <a:r>
              <a:rPr lang="en-US" dirty="0" smtClean="0">
                <a:solidFill>
                  <a:srgbClr val="0000FF"/>
                </a:solidFill>
              </a:rPr>
              <a:t> </a:t>
            </a:r>
            <a:r>
              <a:rPr lang="en-US" dirty="0">
                <a:solidFill>
                  <a:srgbClr val="0000FF"/>
                </a:solidFill>
              </a:rPr>
              <a:t>in which participants joined their assigned discussion </a:t>
            </a:r>
            <a:r>
              <a:rPr lang="en-US" dirty="0" smtClean="0">
                <a:solidFill>
                  <a:srgbClr val="0000FF"/>
                </a:solidFill>
              </a:rPr>
              <a:t>groups.</a:t>
            </a:r>
          </a:p>
          <a:p>
            <a:pPr marL="171450"/>
            <a:endParaRPr lang="en-US" sz="400" dirty="0" smtClean="0">
              <a:solidFill>
                <a:srgbClr val="0000FF"/>
              </a:solidFill>
            </a:endParaRPr>
          </a:p>
          <a:p>
            <a:pPr marL="457200" indent="-285750">
              <a:buFont typeface="Arial" pitchFamily="34" charset="0"/>
              <a:buChar char="•"/>
            </a:pPr>
            <a:r>
              <a:rPr lang="en-US" dirty="0" smtClean="0">
                <a:solidFill>
                  <a:srgbClr val="0000FF"/>
                </a:solidFill>
              </a:rPr>
              <a:t>Each </a:t>
            </a:r>
            <a:r>
              <a:rPr lang="en-US" dirty="0">
                <a:solidFill>
                  <a:srgbClr val="0000FF"/>
                </a:solidFill>
              </a:rPr>
              <a:t>group member shared reflections on the relevance and </a:t>
            </a:r>
            <a:r>
              <a:rPr lang="en-US" u="heavy" dirty="0">
                <a:solidFill>
                  <a:srgbClr val="0000FF"/>
                </a:solidFill>
                <a:uFill>
                  <a:solidFill>
                    <a:srgbClr val="FF0000"/>
                  </a:solidFill>
                </a:uFill>
              </a:rPr>
              <a:t>connections of the topic presented to their coursework and discipline</a:t>
            </a:r>
            <a:r>
              <a:rPr lang="en-US" dirty="0">
                <a:solidFill>
                  <a:srgbClr val="0000FF"/>
                </a:solidFill>
              </a:rPr>
              <a:t>. </a:t>
            </a:r>
          </a:p>
        </p:txBody>
      </p:sp>
    </p:spTree>
    <p:extLst>
      <p:ext uri="{BB962C8B-B14F-4D97-AF65-F5344CB8AC3E}">
        <p14:creationId xmlns:p14="http://schemas.microsoft.com/office/powerpoint/2010/main" val="4163360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3571" t="2891" r="25357" b="3143"/>
          <a:stretch/>
        </p:blipFill>
        <p:spPr bwMode="auto">
          <a:xfrm>
            <a:off x="1966498" y="228600"/>
            <a:ext cx="5577302" cy="6400800"/>
          </a:xfrm>
          <a:prstGeom prst="rect">
            <a:avLst/>
          </a:prstGeom>
          <a:noFill/>
          <a:ln>
            <a:noFill/>
          </a:ln>
          <a:effectLst/>
          <a:extLst>
            <a:ext uri="{53640926-AAD7-44d8-BBD7-CCE9431645EC}">
              <a14:shadowObscured xmlns:a14="http://schemas.microsoft.com/office/drawing/2010/main"/>
            </a:ext>
          </a:extLst>
        </p:spPr>
      </p:pic>
      <p:sp>
        <p:nvSpPr>
          <p:cNvPr id="4" name="TextBox 3"/>
          <p:cNvSpPr txBox="1"/>
          <p:nvPr/>
        </p:nvSpPr>
        <p:spPr>
          <a:xfrm>
            <a:off x="304800" y="2173069"/>
            <a:ext cx="1371600" cy="646331"/>
          </a:xfrm>
          <a:prstGeom prst="rect">
            <a:avLst/>
          </a:prstGeom>
          <a:noFill/>
        </p:spPr>
        <p:txBody>
          <a:bodyPr wrap="square" rtlCol="0">
            <a:spAutoFit/>
          </a:bodyPr>
          <a:lstStyle/>
          <a:p>
            <a:pPr algn="ctr"/>
            <a:r>
              <a:rPr lang="en-US" b="1" dirty="0" smtClean="0">
                <a:solidFill>
                  <a:srgbClr val="0000FF"/>
                </a:solidFill>
              </a:rPr>
              <a:t>Workshop Agenda</a:t>
            </a:r>
            <a:endParaRPr lang="en-US" b="1" dirty="0">
              <a:solidFill>
                <a:srgbClr val="0000FF"/>
              </a:solidFill>
            </a:endParaRPr>
          </a:p>
        </p:txBody>
      </p:sp>
      <p:sp>
        <p:nvSpPr>
          <p:cNvPr id="5" name="Oval 4"/>
          <p:cNvSpPr/>
          <p:nvPr/>
        </p:nvSpPr>
        <p:spPr>
          <a:xfrm>
            <a:off x="3276600" y="1524000"/>
            <a:ext cx="1478549" cy="304800"/>
          </a:xfrm>
          <a:prstGeom prst="ellipse">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276601" y="3276600"/>
            <a:ext cx="1066799" cy="304800"/>
          </a:xfrm>
          <a:prstGeom prst="ellipse">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24200" y="5056632"/>
            <a:ext cx="1478549" cy="381000"/>
          </a:xfrm>
          <a:prstGeom prst="ellipse">
            <a:avLst/>
          </a:prstGeom>
          <a:noFill/>
          <a:ln w="190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124200" y="2514600"/>
            <a:ext cx="3733799"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124199" y="3931920"/>
            <a:ext cx="3505201"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124200" y="5943600"/>
            <a:ext cx="3733799" cy="5334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74322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0-#ppt_w/2"/>
                                          </p:val>
                                        </p:tav>
                                        <p:tav tm="100000">
                                          <p:val>
                                            <p:strVal val="#ppt_x"/>
                                          </p:val>
                                        </p:tav>
                                      </p:tavLst>
                                    </p:anim>
                                    <p:anim calcmode="lin" valueType="num">
                                      <p:cBhvr additive="base">
                                        <p:cTn id="22" dur="1000" fill="hold"/>
                                        <p:tgtEl>
                                          <p:spTgt spid="8"/>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0-#ppt_w/2"/>
                                          </p:val>
                                        </p:tav>
                                        <p:tav tm="100000">
                                          <p:val>
                                            <p:strVal val="#ppt_x"/>
                                          </p:val>
                                        </p:tav>
                                      </p:tavLst>
                                    </p:anim>
                                    <p:anim calcmode="lin" valueType="num">
                                      <p:cBhvr additive="base">
                                        <p:cTn id="26" dur="1000" fill="hold"/>
                                        <p:tgtEl>
                                          <p:spTgt spid="9"/>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1000" fill="hold"/>
                                        <p:tgtEl>
                                          <p:spTgt spid="11"/>
                                        </p:tgtEl>
                                        <p:attrNameLst>
                                          <p:attrName>ppt_x</p:attrName>
                                        </p:attrNameLst>
                                      </p:cBhvr>
                                      <p:tavLst>
                                        <p:tav tm="0">
                                          <p:val>
                                            <p:strVal val="0-#ppt_w/2"/>
                                          </p:val>
                                        </p:tav>
                                        <p:tav tm="100000">
                                          <p:val>
                                            <p:strVal val="#ppt_x"/>
                                          </p:val>
                                        </p:tav>
                                      </p:tavLst>
                                    </p:anim>
                                    <p:anim calcmode="lin" valueType="num">
                                      <p:cBhvr additive="base">
                                        <p:cTn id="3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7857" t="20558" r="33929" b="10357"/>
          <a:stretch/>
        </p:blipFill>
        <p:spPr bwMode="auto">
          <a:xfrm>
            <a:off x="1988104" y="350520"/>
            <a:ext cx="5577840" cy="6296395"/>
          </a:xfrm>
          <a:prstGeom prst="rect">
            <a:avLst/>
          </a:prstGeom>
          <a:noFill/>
          <a:ln>
            <a:noFill/>
          </a:ln>
          <a:effectLst/>
          <a:extLst>
            <a:ext uri="{53640926-AAD7-44d8-BBD7-CCE9431645EC}">
              <a14:shadowObscured xmlns:a14="http://schemas.microsoft.com/office/drawing/2010/main"/>
            </a:ext>
          </a:extLst>
        </p:spPr>
      </p:pic>
      <p:sp>
        <p:nvSpPr>
          <p:cNvPr id="3" name="TextBox 2"/>
          <p:cNvSpPr txBox="1"/>
          <p:nvPr/>
        </p:nvSpPr>
        <p:spPr>
          <a:xfrm>
            <a:off x="304800" y="2173069"/>
            <a:ext cx="1371600" cy="923330"/>
          </a:xfrm>
          <a:prstGeom prst="rect">
            <a:avLst/>
          </a:prstGeom>
          <a:noFill/>
        </p:spPr>
        <p:txBody>
          <a:bodyPr wrap="square" rtlCol="0">
            <a:spAutoFit/>
          </a:bodyPr>
          <a:lstStyle/>
          <a:p>
            <a:pPr algn="ctr"/>
            <a:r>
              <a:rPr lang="en-US" b="1" dirty="0" smtClean="0">
                <a:solidFill>
                  <a:srgbClr val="0000FF"/>
                </a:solidFill>
              </a:rPr>
              <a:t>Workshop Agenda</a:t>
            </a:r>
          </a:p>
          <a:p>
            <a:pPr algn="ctr"/>
            <a:r>
              <a:rPr lang="en-US" b="1" dirty="0" smtClean="0">
                <a:solidFill>
                  <a:srgbClr val="0000FF"/>
                </a:solidFill>
              </a:rPr>
              <a:t>(cont.)</a:t>
            </a:r>
            <a:endParaRPr lang="en-US" b="1" dirty="0">
              <a:solidFill>
                <a:srgbClr val="0000FF"/>
              </a:solidFill>
            </a:endParaRPr>
          </a:p>
        </p:txBody>
      </p:sp>
      <p:sp>
        <p:nvSpPr>
          <p:cNvPr id="4" name="Oval 3"/>
          <p:cNvSpPr/>
          <p:nvPr/>
        </p:nvSpPr>
        <p:spPr>
          <a:xfrm>
            <a:off x="2819400" y="4069080"/>
            <a:ext cx="4114800" cy="6858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895600" y="4983480"/>
            <a:ext cx="2667000" cy="45720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486400" y="1219200"/>
            <a:ext cx="11430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43296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0-#ppt_w/2"/>
                                          </p:val>
                                        </p:tav>
                                        <p:tav tm="100000">
                                          <p:val>
                                            <p:strVal val="#ppt_x"/>
                                          </p:val>
                                        </p:tav>
                                      </p:tavLst>
                                    </p:anim>
                                    <p:anim calcmode="lin" valueType="num">
                                      <p:cBhvr additive="base">
                                        <p:cTn id="1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525</TotalTime>
  <Words>1010</Words>
  <Application>Microsoft Macintosh PowerPoint</Application>
  <PresentationFormat>On-screen Show (4:3)</PresentationFormat>
  <Paragraphs>123</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College of Natural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temp</dc:creator>
  <cp:lastModifiedBy>Karen Kirk</cp:lastModifiedBy>
  <cp:revision>46</cp:revision>
  <dcterms:created xsi:type="dcterms:W3CDTF">2012-07-09T14:09:29Z</dcterms:created>
  <dcterms:modified xsi:type="dcterms:W3CDTF">2012-07-26T13:17:15Z</dcterms:modified>
</cp:coreProperties>
</file>