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png" ContentType="image/png"/>
  <Default Extension="bin" ContentType="application/vnd.openxmlformats-officedocument.presentationml.printerSettings"/>
  <Default Extension="tiff" ContentType="image/tif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57" r:id="rId4"/>
    <p:sldId id="259" r:id="rId5"/>
    <p:sldId id="264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2" r:id="rId15"/>
  </p:sldIdLst>
  <p:sldSz cx="9144000" cy="6858000" type="screen4x3"/>
  <p:notesSz cx="6858000" cy="9144000"/>
  <p:embeddedFontLst>
    <p:embeddedFont>
      <p:font typeface="Calibri"/>
      <p:regular r:id="rId18"/>
      <p:bold r:id="rId19"/>
      <p:italic r:id="rId20"/>
      <p:boldItalic r:id="rId21"/>
    </p:embeddedFont>
    <p:embeddedFont>
      <p:font typeface="Cambria"/>
      <p:regular r:id="rId22"/>
      <p:bold r:id="rId23"/>
      <p:italic r:id="rId24"/>
      <p:boldItalic r:id="rId25"/>
    </p:embeddedFont>
    <p:embeddedFont>
      <p:font typeface="Webdings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1F2610"/>
    <a:srgbClr val="4F6228"/>
    <a:srgbClr val="7794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7" autoAdjust="0"/>
    <p:restoredTop sz="94650" autoAdjust="0"/>
  </p:normalViewPr>
  <p:slideViewPr>
    <p:cSldViewPr>
      <p:cViewPr>
        <p:scale>
          <a:sx n="90" d="100"/>
          <a:sy n="90" d="100"/>
        </p:scale>
        <p:origin x="-76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font" Target="fonts/font7.fntdata"/><Relationship Id="rId25" Type="http://schemas.openxmlformats.org/officeDocument/2006/relationships/font" Target="fonts/font8.fntdata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font" Target="fonts/font6.fntdata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font" Target="fonts/font9.fntdata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font" Target="fonts/font2.fntdata"/><Relationship Id="rId20" Type="http://schemas.openxmlformats.org/officeDocument/2006/relationships/font" Target="fonts/font3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CBD32-7DA4-0547-96AA-C16EDBCF8755}" type="datetimeFigureOut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42355-7DD2-5244-8B60-9856F98E2E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0ED-0D27-475B-9606-0DBDD406F29D}" type="datetimeFigureOut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1224-E842-459E-B75E-34EEB3393E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21224-E842-459E-B75E-34EEB3393E0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8FDC-8CBD-AA45-B608-9F00F3AB86B6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2CF7-AFE6-0E43-BE88-9B8F106C07FE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3281-4167-4C40-B470-04463E87FA92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22BA-2526-284B-819A-CE03851C491C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DC37-11CA-1345-AED0-931CD54E1974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921B-99FC-4149-AA93-7071E04CDE70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48F0-ABCF-3B46-9013-084737F23AE1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DE60-17B8-5146-A81E-89B7BA1A3ACD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B9F7-4D0F-E746-8569-7EA688490AFC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8E3D-05B2-804F-BAB3-9ACE3C182437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2CD8-1A4B-A64B-BB59-F908839FE300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39C9-D69A-5D4E-933D-C104A0F23F9B}" type="datetime1">
              <a:rPr lang="en-US" smtClean="0"/>
              <a:pPr/>
              <a:t>7/26/12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Skagit Valley College 2011 GGI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1DC2-D46D-4E08-876E-5895E34BC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Systems, Society, Sustainability &amp; the Geosciences Workshop</a:t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July 24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i="1" dirty="0" smtClean="0">
                <a:solidFill>
                  <a:schemeClr val="bg1"/>
                </a:solidFill>
              </a:rPr>
              <a:t> – 26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i="1" dirty="0" smtClean="0">
                <a:solidFill>
                  <a:schemeClr val="bg1"/>
                </a:solidFill>
              </a:rPr>
              <a:t>, 2012 Carleton College MN 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371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 Fackler-Adams, Ph.D.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Instructor of Interdisciplinary Science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Co-Chair – SVC Sustainability Standing Committee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Users\Acer\Documents\GGI Project\BWLogo-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0" y="5456458"/>
            <a:ext cx="2133600" cy="132534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447800"/>
            <a:ext cx="7772400" cy="2590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Developing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Communities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Fostering Interdisciplinary Learning at Skagit Valley College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SSE V-Developmen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092950" cy="5792394"/>
          </a:xfrm>
          <a:prstGeom prst="rect">
            <a:avLst/>
          </a:prstGeom>
        </p:spPr>
      </p:pic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1524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Are Learning Communities effective?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1524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Are Learning Communities effective?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 descr="CCSSEVI-Mental Activitie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966922"/>
            <a:ext cx="7473950" cy="52052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3048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Learning Community Example I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b="1" i="1" u="sng" dirty="0" smtClean="0">
                <a:solidFill>
                  <a:srgbClr val="FFFFFF"/>
                </a:solidFill>
              </a:rPr>
              <a:t>Pathways To Sustainability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 10-Credit Fully-Collaborative Integration of CHEM100 - Chemistry Concepts &amp; SOCIAL SCIENCE 101  - Global Issues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 cohort of 54 students &amp; two instructors meet 10 hours a week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 Explores the scientific, social, economic and political aspects of problems associated with- &amp; solutions to our cultures reliance on energy and food (e.g. air pollution, global climate change, ecosystem degradation, nuclear waste) at local, regional, and global scales.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The students engage in major group projects analyzing current and emerging sustainable practices in: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Transportation (written report &amp; summary table entry)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Electricity </a:t>
            </a:r>
            <a:r>
              <a:rPr lang="en-US" sz="2000" dirty="0" smtClean="0">
                <a:solidFill>
                  <a:srgbClr val="FFFFFF"/>
                </a:solidFill>
              </a:rPr>
              <a:t>generation &amp; distribution (digital slide presentation)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Food (digital poster &amp; poster session)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1524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Learning Community Example I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b="1" i="1" u="sng" dirty="0" smtClean="0">
                <a:solidFill>
                  <a:srgbClr val="FFFFFF"/>
                </a:solidFill>
              </a:rPr>
              <a:t>Earth Exposition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 Linked Learning Community between GEOL110 – Environmental Geology &amp; ENGL 101 &amp; 103 – English Composition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A cohort of up to 27 students meet separately with visits from the other instructor at specific times of high need.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Strives to place geologic hazards and Earth resources in the context of human choices that are or are not sustainable from risk, resource use, and Earth System perspectives.  Approximately a third of the class explores the relationships among energy resources, mineral resources, waste management, and global climate change.  Activities include: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reading &amp; analyzing Elizabeth Kolbert’s book “</a:t>
            </a:r>
            <a:r>
              <a:rPr lang="en-US" sz="2000" i="1" u="sng" dirty="0" smtClean="0">
                <a:solidFill>
                  <a:srgbClr val="FFFFFF"/>
                </a:solidFill>
              </a:rPr>
              <a:t>Field Notes From A Catastrophe</a:t>
            </a:r>
            <a:r>
              <a:rPr lang="en-US" sz="2000" dirty="0" smtClean="0">
                <a:solidFill>
                  <a:srgbClr val="FFFFFF"/>
                </a:solidFill>
              </a:rPr>
              <a:t>”, 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 writing a term paper on human response to climate change, 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developing a group presentation (e.g. poster, slide show or web site) that synthesizes the findings of all group member’s essays.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34616" y="457200"/>
            <a:ext cx="5709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u="sng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Summary &amp; Conclusions</a:t>
            </a:r>
            <a:endParaRPr lang="en-US" sz="4400" u="sng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969081" y="4429780"/>
            <a:ext cx="3040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u="sng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</a:rPr>
              <a:t>Acknowledgements</a:t>
            </a:r>
            <a:endParaRPr lang="en-US" sz="2800" u="sng" dirty="0" smtClean="0">
              <a:solidFill>
                <a:srgbClr val="FFFF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447800"/>
            <a:ext cx="75438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 communities provide an excellent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</a:rPr>
              <a:t>means of fostering interdisciplinary learning.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Research shows that learning communities measurably improve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student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engagement (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/curriculum &amp; campus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</a:rPr>
              <a:t>community)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critical thinking and depth of analysis.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communities of all types are a key means of making the strongly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interdsciplinary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nature of sustainability accessible.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5029201"/>
            <a:ext cx="7848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Maureen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Petit, SVC Office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Institutional Research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Jennifer Hanley and the General Education Implementation 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Community College Survey of Student Satisfaction,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CCSSE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Outline</a:t>
            </a:r>
            <a:endParaRPr lang="en-US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848600" cy="5257800"/>
          </a:xfrm>
        </p:spPr>
        <p:txBody>
          <a:bodyPr>
            <a:noAutofit/>
          </a:bodyPr>
          <a:lstStyle/>
          <a:p>
            <a:pPr marL="339725" indent="-339725"/>
            <a:r>
              <a:rPr lang="en-US" sz="2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is a Learning Community?</a:t>
            </a:r>
            <a:endParaRPr lang="en-US" sz="2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339725" indent="-339725"/>
            <a:r>
              <a:rPr lang="en-US" sz="2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SVC General Education Learning Values </a:t>
            </a:r>
          </a:p>
          <a:p>
            <a:pPr marL="811213" lvl="1" indent="-339725"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Why we do learning communities?</a:t>
            </a:r>
          </a:p>
          <a:p>
            <a:r>
              <a:rPr lang="en-US" sz="2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shape do learning communities take at SVC?</a:t>
            </a:r>
          </a:p>
          <a:p>
            <a:pPr lvl="1">
              <a:spcAft>
                <a:spcPts val="1200"/>
              </a:spcAft>
              <a:buNone/>
            </a:pPr>
            <a:r>
              <a:rPr lang="en-US" sz="20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– 	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do we foster interdiscipinary learning?</a:t>
            </a:r>
          </a:p>
          <a:p>
            <a:pPr>
              <a:spcAft>
                <a:spcPts val="600"/>
              </a:spcAft>
            </a:pPr>
            <a:r>
              <a:rPr lang="en-US" sz="2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Mechanisms for developing learning communities</a:t>
            </a:r>
            <a:endParaRPr lang="en-US" sz="2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2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How effective are learning communities?</a:t>
            </a:r>
          </a:p>
          <a:p>
            <a:pPr>
              <a:spcAft>
                <a:spcPts val="600"/>
              </a:spcAft>
            </a:pPr>
            <a:r>
              <a:rPr lang="en-US" sz="2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Examples of learning communities integrating sustainability</a:t>
            </a:r>
            <a:endParaRPr lang="en-US" sz="26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en-US" sz="2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Conclusions, Summary &amp; Acknowledgements</a:t>
            </a:r>
          </a:p>
        </p:txBody>
      </p:sp>
      <p:pic>
        <p:nvPicPr>
          <p:cNvPr id="7" name="Picture 6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531480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274638"/>
            <a:ext cx="7772400" cy="10207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marL="339725" indent="-339725" algn="ctr">
              <a:spcAft>
                <a:spcPts val="1200"/>
              </a:spcAf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What is a Learning Community?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7244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A learning community refers to linked classes that enroll a common cohort of students for a given term and engage them in exploration of an interdisciplinary theme or themes. 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Their goal is to foster more explicit intellectual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connections</a:t>
            </a:r>
            <a:r>
              <a:rPr lang="en-US" sz="2400" dirty="0" smtClean="0">
                <a:solidFill>
                  <a:schemeClr val="bg1"/>
                </a:solidFill>
              </a:rPr>
              <a:t> among students, between students and their faculty, and between disciplines.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Skagit Valley College </a:t>
            </a:r>
            <a:r>
              <a:rPr lang="en-US" sz="2400" i="1" u="sng" dirty="0" smtClean="0">
                <a:solidFill>
                  <a:schemeClr val="bg1"/>
                </a:solidFill>
              </a:rPr>
              <a:t>requires</a:t>
            </a:r>
            <a:r>
              <a:rPr lang="en-US" sz="2400" dirty="0" smtClean="0">
                <a:solidFill>
                  <a:schemeClr val="bg1"/>
                </a:solidFill>
              </a:rPr>
              <a:t> all transfer students to take two learning communities integrating two or more courses from different disciplines that explore a theme from different disciplinary perspectives and then engages them in applying their learning in new ways. 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4400" y="38100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algn="ctr">
              <a:spcAft>
                <a:spcPts val="1200"/>
              </a:spcAf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SVC General Education Learning Values 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18" descr="SVC Learning Value 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05000"/>
            <a:ext cx="8326905" cy="4267200"/>
          </a:xfrm>
          <a:prstGeom prst="rect">
            <a:avLst/>
          </a:prstGeom>
        </p:spPr>
      </p:pic>
      <p:pic>
        <p:nvPicPr>
          <p:cNvPr id="20" name="Picture 19" descr="C:\Users\Acer\Documents\GGI Project\BWLogo-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3048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What shape do Learning Communities take at SVC?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3810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Type I: </a:t>
            </a:r>
            <a:r>
              <a:rPr lang="en-US" sz="2400" b="1" u="sng" dirty="0" smtClean="0">
                <a:solidFill>
                  <a:srgbClr val="FFFFFF"/>
                </a:solidFill>
              </a:rPr>
              <a:t>Fully coordinated curriculum</a:t>
            </a:r>
            <a:r>
              <a:rPr lang="en-US" sz="2400" b="1" dirty="0" smtClean="0">
                <a:solidFill>
                  <a:srgbClr val="FFFFFF"/>
                </a:solidFill>
              </a:rPr>
              <a:t>:</a:t>
            </a:r>
            <a:r>
              <a:rPr lang="en-US" sz="2400" dirty="0" smtClean="0">
                <a:solidFill>
                  <a:srgbClr val="FFFFFF"/>
                </a:solidFill>
              </a:rPr>
              <a:t> A Learning Community that is fully-coordinated: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 enrolls a single cohort of students into two or more integrated courses and is team-taught.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is organized around a theme or area of inquiry and has a single integrated syllabus.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has at least</a:t>
            </a:r>
            <a:r>
              <a:rPr lang="en-US" sz="2000" dirty="0" smtClean="0">
                <a:solidFill>
                  <a:srgbClr val="FFFFFF"/>
                </a:solidFill>
              </a:rPr>
              <a:t> three integrated </a:t>
            </a:r>
            <a:r>
              <a:rPr lang="en-US" sz="2000" dirty="0" smtClean="0">
                <a:solidFill>
                  <a:srgbClr val="FFFFFF"/>
                </a:solidFill>
              </a:rPr>
              <a:t>assignments that are assessed by both instructors and that are designed to support the development of integrative thinking and skills throughout the course.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3048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What shape do Learning Communities take at SVC?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3810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Type II: </a:t>
            </a:r>
            <a:r>
              <a:rPr lang="en-US" sz="2400" b="1" u="sng" dirty="0" smtClean="0">
                <a:solidFill>
                  <a:srgbClr val="FFFFFF"/>
                </a:solidFill>
              </a:rPr>
              <a:t>Linked curriculum</a:t>
            </a:r>
            <a:r>
              <a:rPr lang="en-US" sz="2400" b="1" dirty="0" smtClean="0">
                <a:solidFill>
                  <a:srgbClr val="FFFFFF"/>
                </a:solidFill>
              </a:rPr>
              <a:t>: </a:t>
            </a:r>
            <a:r>
              <a:rPr lang="en-US" sz="2400" dirty="0" smtClean="0">
                <a:solidFill>
                  <a:srgbClr val="FFFFFF"/>
                </a:solidFill>
              </a:rPr>
              <a:t>A Learning Community that is linked: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enrolls a single cohort of students into two courses that are related thematically or in terms of content but that are not team-taught.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may have separate syllabi.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the instructors collaborate to provide at least one major integrative assignment that is evaluated by both instructors. 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3048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What shape do Learning Communities take at SVC?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3810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Type III: </a:t>
            </a:r>
            <a:r>
              <a:rPr lang="en-US" sz="2400" b="1" u="sng" dirty="0" smtClean="0">
                <a:solidFill>
                  <a:srgbClr val="FFFFFF"/>
                </a:solidFill>
              </a:rPr>
              <a:t>Federated curriculum</a:t>
            </a:r>
            <a:r>
              <a:rPr lang="en-US" sz="2400" b="1" dirty="0" smtClean="0">
                <a:solidFill>
                  <a:srgbClr val="FFFFFF"/>
                </a:solidFill>
              </a:rPr>
              <a:t>: </a:t>
            </a:r>
            <a:r>
              <a:rPr lang="en-US" sz="2400" dirty="0" smtClean="0">
                <a:solidFill>
                  <a:srgbClr val="FFFFFF"/>
                </a:solidFill>
              </a:rPr>
              <a:t>A Learning Community that is federated: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co-enrolls a single cohort of students into a “Core” course and one of several “Federated” courses from related disciplines.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provides a focused, thematic exploration in the “Core” course of a theme or area of inquiry related to the Federated courses. 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Instructors collaborate to define the relationships to be explored in the curriculum. Assignments in the Core course provide at least several opportunities for students to integrate concepts. 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09600" y="3048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Mechanisms for developing learning communities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3810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There are three main mechanisms for </a:t>
            </a:r>
            <a:r>
              <a:rPr lang="en-US" sz="2000" dirty="0" smtClean="0">
                <a:solidFill>
                  <a:srgbClr val="FFFFFF"/>
                </a:solidFill>
              </a:rPr>
              <a:t>identifyin</a:t>
            </a:r>
            <a:r>
              <a:rPr lang="en-US" sz="2000" dirty="0" smtClean="0">
                <a:solidFill>
                  <a:srgbClr val="FFFFFF"/>
                </a:solidFill>
              </a:rPr>
              <a:t>g pedagogically 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promising themes and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rich areas </a:t>
            </a:r>
            <a:r>
              <a:rPr lang="en-US" sz="2000" dirty="0" smtClean="0">
                <a:solidFill>
                  <a:srgbClr val="FFFFFF"/>
                </a:solidFill>
              </a:rPr>
              <a:t>of </a:t>
            </a:r>
            <a:r>
              <a:rPr lang="en-US" sz="2000" dirty="0" smtClean="0">
                <a:solidFill>
                  <a:srgbClr val="FFFFFF"/>
                </a:solidFill>
              </a:rPr>
              <a:t>inquiry for Learning Communities: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Informal discussions (e.g. carpools, lunch room, friends)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Workshops &amp; Retreats (SVC sponsors these for planning LC’s)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On the basis of need (e.g. learning communities between developmental classes are designed for specific cohorts of at risk students – ESL students, 1</a:t>
            </a:r>
            <a:r>
              <a:rPr lang="en-US" sz="2000" baseline="30000" dirty="0" smtClean="0">
                <a:solidFill>
                  <a:srgbClr val="FFFFFF"/>
                </a:solidFill>
              </a:rPr>
              <a:t>st</a:t>
            </a:r>
            <a:r>
              <a:rPr lang="en-US" sz="2000" dirty="0" smtClean="0">
                <a:solidFill>
                  <a:srgbClr val="FFFFFF"/>
                </a:solidFill>
              </a:rPr>
              <a:t> generation at college students, etc.)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ocuments\GGI Project\BWLogo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1000" y="6195330"/>
            <a:ext cx="1066800" cy="66267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1524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Are Learning Communities effective?</a:t>
            </a:r>
            <a:endParaRPr lang="en-US" sz="4400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CCSSE Results I-Learnin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848600" cy="5661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62484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 Have Taken N = 174; Have not taken, nor plan to N = 232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13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838200"/>
            <a:ext cx="495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College Survey of Student Engagement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800600" y="1219200"/>
            <a:ext cx="762000" cy="1524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7441</TotalTime>
  <Words>978</Words>
  <Application>Microsoft Macintosh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Cambria</vt:lpstr>
      <vt:lpstr>Webdings</vt:lpstr>
      <vt:lpstr>Office Theme</vt:lpstr>
      <vt:lpstr>Systems, Society, Sustainability &amp; the Geosciences Workshop July 24th – 26th, 2012 Carleton College MN 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</dc:title>
  <dc:creator>Acer</dc:creator>
  <cp:lastModifiedBy>SVC</cp:lastModifiedBy>
  <cp:revision>134</cp:revision>
  <dcterms:created xsi:type="dcterms:W3CDTF">2012-07-26T12:48:07Z</dcterms:created>
  <dcterms:modified xsi:type="dcterms:W3CDTF">2012-07-26T12:54:40Z</dcterms:modified>
</cp:coreProperties>
</file>