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8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203725A-A7E8-49E1-B000-1D6EC93D30DE}" type="datetimeFigureOut">
              <a:rPr lang="en-US" smtClean="0"/>
              <a:t>7/25/2012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35F1664-89BC-4159-AAD7-4B99A94B85DC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19200"/>
            <a:ext cx="7772400" cy="1470025"/>
          </a:xfrm>
        </p:spPr>
        <p:txBody>
          <a:bodyPr/>
          <a:lstStyle/>
          <a:p>
            <a:r>
              <a:rPr lang="en-US" dirty="0" smtClean="0"/>
              <a:t>Environmental </a:t>
            </a:r>
            <a:r>
              <a:rPr lang="en-US" dirty="0"/>
              <a:t>History as an Interdisciplinary </a:t>
            </a:r>
            <a:r>
              <a:rPr lang="en-US" dirty="0" smtClean="0"/>
              <a:t>Gateway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267200"/>
            <a:ext cx="80010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Derek Larson</a:t>
            </a:r>
          </a:p>
          <a:p>
            <a:r>
              <a:rPr lang="en-US" dirty="0" smtClean="0"/>
              <a:t>The College of St. Benedict/St. John’s University</a:t>
            </a:r>
          </a:p>
          <a:p>
            <a:r>
              <a:rPr lang="en-US" dirty="0" smtClean="0"/>
              <a:t>Department of Environmental Studies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9848"/>
          </a:xfrm>
        </p:spPr>
        <p:txBody>
          <a:bodyPr/>
          <a:lstStyle/>
          <a:p>
            <a:r>
              <a:rPr lang="en-US" dirty="0" smtClean="0"/>
              <a:t>Student research project found…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905000"/>
            <a:ext cx="79248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Construction systems have evolved over time with new materials, new technologies, new desires, and new markets changing practices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Homes evolved to be larger, more energy intensive, and used fewer local materials through the 20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century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Recent efforts to improve sustainability have mixed success (new technologies, techniques, styles)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Lessons from 19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c. homebuilders could improve modern performance (passive solar, site orientation, convective cooling, local/natural materials)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See Jared Smith “Rethinking the Wall: A Comparison Study and Decision-Making Tool for Residential Wall Construction” CSB/SJU Environmental Studies Department, May 2012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069848"/>
          </a:xfrm>
        </p:spPr>
        <p:txBody>
          <a:bodyPr/>
          <a:lstStyle/>
          <a:p>
            <a:r>
              <a:rPr lang="en-US" dirty="0" smtClean="0"/>
              <a:t>Example: Past Lessons on Climate</a:t>
            </a:r>
            <a:endParaRPr lang="en-US" dirty="0"/>
          </a:p>
        </p:txBody>
      </p:sp>
      <p:pic>
        <p:nvPicPr>
          <p:cNvPr id="23554" name="Picture 2" descr="Image, Source: intermediary roll fil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057400"/>
            <a:ext cx="4230284" cy="4038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62400" y="60960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Soil drifts to home near Liberal, Kansas, March 1936. Photo: Library of Congress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057400"/>
            <a:ext cx="3352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Research question: Can future farmers learn from past to adapt to climate change projections?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Methods: analysis of weather and agricultural data seeking correlations between wet/dry periods and changing practices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Minnesota case study developed to test hypothesis</a:t>
            </a: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Interdisciplinary methods at work…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209800"/>
            <a:ext cx="8382000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Student developed a model for past climate based on weighted water years using NOAA data for Minnesota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Agricultural census data was used to determine acres of corn, soy, and wheat planted and overall yield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Where correlations appeared, qualitative research was used to confirm linkage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Primary sources (interviews, ag publications, etc.) were used to track changing practice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Local farmers were interviewed to determine feasibility of past adaptations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See Krista Schrammel “The </a:t>
            </a:r>
            <a:r>
              <a:rPr lang="en-US" dirty="0"/>
              <a:t>Future Farmer’s Almanac: Climate Change and the Future of Farming in </a:t>
            </a:r>
            <a:r>
              <a:rPr lang="en-US" dirty="0" smtClean="0"/>
              <a:t>Minnesota” CSB/SJU Environmental Studies Department, May 2012</a:t>
            </a: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27340" y="-636740"/>
            <a:ext cx="5965520" cy="876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9848"/>
          </a:xfrm>
        </p:spPr>
        <p:txBody>
          <a:bodyPr/>
          <a:lstStyle/>
          <a:p>
            <a:r>
              <a:rPr lang="en-US" dirty="0" smtClean="0"/>
              <a:t>In the classroom…</a:t>
            </a:r>
            <a:endParaRPr lang="en-US" dirty="0"/>
          </a:p>
        </p:txBody>
      </p:sp>
      <p:pic>
        <p:nvPicPr>
          <p:cNvPr id="24578" name="Picture 2" descr="CCC (Civilian Conservation Corps) boys working, Prince George's County, Maryl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05000"/>
            <a:ext cx="4267200" cy="3276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53000" y="53340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CCC boys at work, Maryland, 1935</a:t>
            </a:r>
          </a:p>
          <a:p>
            <a:pPr algn="ctr"/>
            <a:r>
              <a:rPr lang="en-US" dirty="0" smtClean="0"/>
              <a:t>Photo: Library of Congress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981200"/>
            <a:ext cx="4648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Past practices can be explored using a sustainability lens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Lessons from unsustainable activities can be carried forward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Historical questions about ecology, natural resources,  and human economic/social/political systems can be linked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Cultural questions (“what is sustainability and why do we value it now?”) offer perspectives on past and present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Students like doing historical research!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requires consideration of…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590800"/>
            <a:ext cx="731520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Change over time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Historical context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Historical causation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Historical contingency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3074" name="Picture 2" descr="Schools. Spence School, 22 E. 91st St., nature class seated at ta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286000"/>
            <a:ext cx="4388027" cy="30637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67200" y="5486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“Nature class,” Spence School New York City, 1930</a:t>
            </a:r>
          </a:p>
          <a:p>
            <a:pPr algn="ctr"/>
            <a:r>
              <a:rPr lang="en-US" sz="1600" dirty="0" smtClean="0"/>
              <a:t>Photo: Library of Congress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history is…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2590800"/>
            <a:ext cx="8686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The study of change over time, uniting natural and human history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The history of natural systems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The history of the human/nature relationship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The cultural history of “nature” as a construct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/>
              <a:t>A broadly interdisciplinary field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9848"/>
          </a:xfrm>
        </p:spPr>
        <p:txBody>
          <a:bodyPr/>
          <a:lstStyle/>
          <a:p>
            <a:r>
              <a:rPr lang="en-US" dirty="0" smtClean="0"/>
              <a:t>Sustainability…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828800"/>
            <a:ext cx="8382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Appears in economics literature in 1950s (as “sustainable growth”)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Takes on contemporary meaning of “</a:t>
            </a:r>
            <a:r>
              <a:rPr lang="en-US" sz="2400" dirty="0"/>
              <a:t>t</a:t>
            </a:r>
            <a:r>
              <a:rPr lang="en-US" sz="2400" dirty="0" smtClean="0"/>
              <a:t>he property of being environmentally sustainable” 1980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U.N. Brundtland definition of sustainable development as “development that meets the needs of the present without compromising the ability of future generations to meet their own needs” 1987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“Triple bottom line” of social, economic and environmental sustainability 1995</a:t>
            </a:r>
            <a:endParaRPr lang="en-US" sz="2400" dirty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we might ask…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590800"/>
            <a:ext cx="822960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 What made a past practice sustainable (or not)?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How did a practice change over time to make it more or less sustainable?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What can we learn from past practices to improve sustainability today?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Great Plains Bison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4038600" cy="432511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Everyone “knows” what happened to the bison in the late 19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century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Stable systems (human/nature) were intentionally disrupted to great effect by wasteful Euro-Americans who exterminated the bison</a:t>
            </a:r>
            <a:endParaRPr lang="en-US" sz="2400" dirty="0"/>
          </a:p>
        </p:txBody>
      </p:sp>
      <p:pic>
        <p:nvPicPr>
          <p:cNvPr id="1026" name="Picture 2" descr="http://thirdcoastdigest.com/wp-content/uploads/2012/04/Bison_skull_pile-restor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2133600"/>
            <a:ext cx="4682326" cy="3657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38600" y="58674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Bison skulls to be processed, c. 1870.</a:t>
            </a:r>
          </a:p>
          <a:p>
            <a:pPr algn="ctr"/>
            <a:r>
              <a:rPr lang="en-US" dirty="0" smtClean="0"/>
              <a:t> Detroit Public Library photo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environmental history finds…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458200" cy="432511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Ecology, anthropology, archaeology, climatology, and history overturn conventional wisdom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Bison on southern plains were in decline by 1825 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Horses, overhunting, predator removal, political change, and robe trade made the system ecologically unsustainable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See Dan Flores “Bison Ecology and Bison Diplomacy: The Southern Plains from 1800 to 1850” </a:t>
            </a:r>
            <a:r>
              <a:rPr lang="en-US" sz="2400" i="1" dirty="0" smtClean="0"/>
              <a:t>The Journal of American History</a:t>
            </a:r>
            <a:r>
              <a:rPr lang="en-US" sz="2400" dirty="0" smtClean="0"/>
              <a:t>, Vol. 78, No. 2 (Sep., 1991)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Example: Home Building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3810000" cy="4325112"/>
          </a:xfrm>
        </p:spPr>
        <p:txBody>
          <a:bodyPr>
            <a:normAutofit/>
          </a:bodyPr>
          <a:lstStyle/>
          <a:p>
            <a:r>
              <a:rPr lang="en-US" dirty="0" smtClean="0"/>
              <a:t>19</a:t>
            </a:r>
            <a:r>
              <a:rPr lang="en-US" baseline="30000" dirty="0" smtClean="0"/>
              <a:t>th</a:t>
            </a:r>
            <a:r>
              <a:rPr lang="en-US" dirty="0" smtClean="0"/>
              <a:t> c. homes were largely made of local materials, designed to site, and unconnected to broader infrastructure</a:t>
            </a:r>
          </a:p>
          <a:p>
            <a:endParaRPr lang="en-US" dirty="0"/>
          </a:p>
        </p:txBody>
      </p:sp>
      <p:pic>
        <p:nvPicPr>
          <p:cNvPr id="19458" name="Picture 2" descr="http://memory.loc.gov/ammem/award97/ndfahtml/images/hult_sod_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2133600"/>
            <a:ext cx="4772216" cy="3581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114800" y="5791200"/>
            <a:ext cx="495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Jerdin family farm near Osnabrock, N.D., 1897.  Photo: Library of Congress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066800"/>
          </a:xfrm>
        </p:spPr>
        <p:txBody>
          <a:bodyPr/>
          <a:lstStyle/>
          <a:p>
            <a:r>
              <a:rPr lang="en-US" dirty="0" smtClean="0"/>
              <a:t>Levittown was unsustainable…</a:t>
            </a:r>
            <a:endParaRPr lang="en-US" dirty="0"/>
          </a:p>
        </p:txBody>
      </p:sp>
      <p:pic>
        <p:nvPicPr>
          <p:cNvPr id="22530" name="Picture 2" descr="http://img.timeinc.net/time/magazine/archive/covers/1950/1101500703_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1200"/>
            <a:ext cx="2895600" cy="38149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59436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Time Magazine</a:t>
            </a:r>
            <a:r>
              <a:rPr lang="en-US" dirty="0" smtClean="0"/>
              <a:t>, </a:t>
            </a:r>
            <a:r>
              <a:rPr lang="en-US" dirty="0"/>
              <a:t>J</a:t>
            </a:r>
            <a:r>
              <a:rPr lang="en-US" dirty="0" smtClean="0"/>
              <a:t>uly 3, 1950</a:t>
            </a:r>
            <a:endParaRPr lang="en-US" dirty="0"/>
          </a:p>
        </p:txBody>
      </p:sp>
      <p:pic>
        <p:nvPicPr>
          <p:cNvPr id="22532" name="Picture 4" descr="Image, Source: intermediary roll fil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981200"/>
            <a:ext cx="3194258" cy="26003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0" y="4876800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Affordable, assembly-line style housing relied on greenfields, septic tanks, asbestos, heavy equipment, and regional/national suppliers to increase annual output from 12 to 500+ homes in the 1950s.</a:t>
            </a:r>
            <a:endParaRPr 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135</TotalTime>
  <Words>776</Words>
  <Application>Microsoft Office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Environmental History as an Interdisciplinary Gateway</vt:lpstr>
      <vt:lpstr>History requires consideration of…</vt:lpstr>
      <vt:lpstr>Environmental history is…</vt:lpstr>
      <vt:lpstr>Sustainability…</vt:lpstr>
      <vt:lpstr>Questions we might ask…</vt:lpstr>
      <vt:lpstr>Example: Great Plains Bison</vt:lpstr>
      <vt:lpstr>But environmental history finds…</vt:lpstr>
      <vt:lpstr>Example: Home Building Techniques</vt:lpstr>
      <vt:lpstr>Levittown was unsustainable…</vt:lpstr>
      <vt:lpstr>Student research project found…</vt:lpstr>
      <vt:lpstr>Example: Past Lessons on Climate</vt:lpstr>
      <vt:lpstr>Interdisciplinary methods at work…</vt:lpstr>
      <vt:lpstr>PowerPoint Presentation</vt:lpstr>
      <vt:lpstr>In the classroom…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History as an Interdisciplinary Gateway</dc:title>
  <dc:creator>home</dc:creator>
  <cp:lastModifiedBy>loaner</cp:lastModifiedBy>
  <cp:revision>18</cp:revision>
  <dcterms:created xsi:type="dcterms:W3CDTF">2012-07-24T16:53:04Z</dcterms:created>
  <dcterms:modified xsi:type="dcterms:W3CDTF">2012-07-25T14:11:57Z</dcterms:modified>
</cp:coreProperties>
</file>