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0" r:id="rId2"/>
    <p:sldId id="647" r:id="rId3"/>
    <p:sldId id="639" r:id="rId4"/>
    <p:sldId id="653" r:id="rId5"/>
    <p:sldId id="654" r:id="rId6"/>
    <p:sldId id="642" r:id="rId7"/>
    <p:sldId id="655" r:id="rId8"/>
    <p:sldId id="652" r:id="rId9"/>
    <p:sldId id="670" r:id="rId10"/>
    <p:sldId id="694" r:id="rId11"/>
    <p:sldId id="673" r:id="rId12"/>
    <p:sldId id="669" r:id="rId13"/>
    <p:sldId id="621" r:id="rId14"/>
    <p:sldId id="695" r:id="rId15"/>
    <p:sldId id="638" r:id="rId16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FF00"/>
    <a:srgbClr val="FFFF00"/>
    <a:srgbClr val="4B87FF"/>
    <a:srgbClr val="9999FF"/>
    <a:srgbClr val="FF5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82927" autoAdjust="0"/>
  </p:normalViewPr>
  <p:slideViewPr>
    <p:cSldViewPr>
      <p:cViewPr>
        <p:scale>
          <a:sx n="65" d="100"/>
          <a:sy n="65" d="100"/>
        </p:scale>
        <p:origin x="-2752" y="-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12.xml"/><Relationship Id="rId12" Type="http://schemas.openxmlformats.org/officeDocument/2006/relationships/slide" Target="slides/slide13.xml"/><Relationship Id="rId13" Type="http://schemas.openxmlformats.org/officeDocument/2006/relationships/slide" Target="slides/slide14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6" Type="http://schemas.openxmlformats.org/officeDocument/2006/relationships/slide" Target="slides/slide7.xml"/><Relationship Id="rId7" Type="http://schemas.openxmlformats.org/officeDocument/2006/relationships/slide" Target="slides/slide8.xml"/><Relationship Id="rId8" Type="http://schemas.openxmlformats.org/officeDocument/2006/relationships/slide" Target="slides/slide9.xml"/><Relationship Id="rId9" Type="http://schemas.openxmlformats.org/officeDocument/2006/relationships/slide" Target="slides/slide10.xml"/><Relationship Id="rId10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defRPr sz="1200" b="0">
                <a:effectLst/>
              </a:defRPr>
            </a:lvl1pPr>
          </a:lstStyle>
          <a:p>
            <a:pPr>
              <a:defRPr/>
            </a:pPr>
            <a:fld id="{9D20F483-71C3-480E-ADD7-FCF819C0B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3" y="4422459"/>
            <a:ext cx="5149637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defRPr sz="1200" b="0">
                <a:effectLst/>
              </a:defRPr>
            </a:lvl1pPr>
          </a:lstStyle>
          <a:p>
            <a:pPr>
              <a:defRPr/>
            </a:pPr>
            <a:fld id="{0CE76B83-EE70-4494-A02D-1E85A5892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5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E61E9-42EC-4B8C-9961-795CB943913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5772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7784B-EE16-4BCD-8B33-469D60825FA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5772"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7784B-EE16-4BCD-8B33-469D60825FA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3548D-A1CD-4A96-B1F0-349382E9D98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3548D-A1CD-4A96-B1F0-349382E9D98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3548D-A1CD-4A96-B1F0-349382E9D98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E64E1-DE14-4FF1-8118-D8CBAE549A1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7784B-EE16-4BCD-8B33-469D60825FA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5772"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970AE-16BD-4305-9D5D-29D5DE049A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5772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7B2C1-878F-4C4D-B6DF-08DC87DC513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76911-4853-41CB-BF58-E7A66F63E76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7784B-EE16-4BCD-8B33-469D60825F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5772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59F24-C890-4AD0-B441-7059AB848D8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866DA-3AB9-4710-A89C-E25DC5E2846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3548D-A1CD-4A96-B1F0-349382E9D98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F44D5-4940-4288-BCB9-8B16B11A2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CC76-26A3-40B4-94CD-370C6454D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3418-7239-47B2-A00C-68D8610E4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CB357-1F37-4439-A6C9-AD3219BD8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1715-A463-46AE-8D92-5BEB30B8C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27659-C5A4-40A2-851C-EE9BFA04C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1AEDC-A1FE-4AA9-9248-0A0C1B533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8673-9A2B-4FC3-AAFE-F9C19B6D9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73285-50D4-4747-9D98-9EB4CB99C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3F35-A9A5-44A0-A8EA-B11C40020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94323-BB4B-4568-B65C-5DA97E35F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>
              <a:defRPr/>
            </a:pPr>
            <a:fld id="{A9E6C394-93DE-4CE0-91CE-5ADCABEBF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3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7.png"/><Relationship Id="rId5" Type="http://schemas.openxmlformats.org/officeDocument/2006/relationships/image" Target="../media/image27.wmf"/><Relationship Id="rId6" Type="http://schemas.openxmlformats.org/officeDocument/2006/relationships/image" Target="../media/image15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5.jpeg"/><Relationship Id="rId6" Type="http://schemas.openxmlformats.org/officeDocument/2006/relationships/image" Target="../media/image17.jpeg"/><Relationship Id="rId7" Type="http://schemas.openxmlformats.org/officeDocument/2006/relationships/image" Target="../media/image3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Avoiding Another Tower of Babel: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Lessons Learned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Team Teaching </a:t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Across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Disciplinary Divide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853" name="Rectangle 1029"/>
          <p:cNvSpPr>
            <a:spLocks noChangeArrowheads="1"/>
          </p:cNvSpPr>
          <p:nvPr/>
        </p:nvSpPr>
        <p:spPr bwMode="auto">
          <a:xfrm>
            <a:off x="0" y="5739825"/>
            <a:ext cx="9144000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 smtClean="0">
                <a:latin typeface="Arial" charset="0"/>
              </a:rPr>
              <a:t>Ed </a:t>
            </a:r>
            <a:r>
              <a:rPr lang="en-US" sz="2200" dirty="0" err="1" smtClean="0">
                <a:latin typeface="Arial" charset="0"/>
              </a:rPr>
              <a:t>Barbanell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and Steve Burian</a:t>
            </a:r>
            <a:endParaRPr lang="en-US" sz="2200" dirty="0">
              <a:latin typeface="Arial" charset="0"/>
            </a:endParaRPr>
          </a:p>
        </p:txBody>
      </p:sp>
      <p:sp>
        <p:nvSpPr>
          <p:cNvPr id="78862" name="Rectangle 1038"/>
          <p:cNvSpPr>
            <a:spLocks noChangeArrowheads="1"/>
          </p:cNvSpPr>
          <p:nvPr/>
        </p:nvSpPr>
        <p:spPr bwMode="auto">
          <a:xfrm>
            <a:off x="0" y="61208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 dirty="0" smtClean="0">
                <a:latin typeface="Arial" charset="0"/>
              </a:rPr>
              <a:t>Dept. </a:t>
            </a:r>
            <a:r>
              <a:rPr lang="en-US" sz="1600" i="1" dirty="0">
                <a:latin typeface="Arial" charset="0"/>
              </a:rPr>
              <a:t>of </a:t>
            </a:r>
            <a:r>
              <a:rPr lang="en-US" sz="1600" i="1" dirty="0" smtClean="0">
                <a:latin typeface="Arial" charset="0"/>
              </a:rPr>
              <a:t>Philosophy, Dept</a:t>
            </a:r>
            <a:r>
              <a:rPr lang="en-US" sz="1600" i="1" dirty="0">
                <a:latin typeface="Arial" charset="0"/>
              </a:rPr>
              <a:t>. of Civil &amp; Environmental Engineering</a:t>
            </a:r>
          </a:p>
          <a:p>
            <a:pPr algn="ctr">
              <a:defRPr/>
            </a:pPr>
            <a:r>
              <a:rPr lang="en-US" sz="1600" i="1" dirty="0">
                <a:latin typeface="Arial" charset="0"/>
              </a:rPr>
              <a:t>University of Utah</a:t>
            </a:r>
          </a:p>
        </p:txBody>
      </p:sp>
      <p:pic>
        <p:nvPicPr>
          <p:cNvPr id="2056" name="Picture 9" descr="C:\Documents and Settings\Burian\Local Settings\Temporary Internet Files\Content.IE5\U4RMKMG4\MC9000235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39591"/>
            <a:ext cx="2057400" cy="272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C:\Documents and Settings\Burian\Local Settings\Temporary Internet Files\Content.IE5\PLSO4DGE\MC9002308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590800"/>
            <a:ext cx="1905000" cy="332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C:\Documents and Settings\Burian\Local Settings\Temporary Internet Files\Content.IE5\PLSO4DGE\MP90043720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438400"/>
            <a:ext cx="2133600" cy="320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Burian,Steve - new picture.jpg"/>
          <p:cNvPicPr>
            <a:picLocks noChangeAspect="1"/>
          </p:cNvPicPr>
          <p:nvPr/>
        </p:nvPicPr>
        <p:blipFill>
          <a:blip r:embed="rId6" cstate="print"/>
          <a:srcRect l="7143" r="10715" b="33333"/>
          <a:stretch>
            <a:fillRect/>
          </a:stretch>
        </p:blipFill>
        <p:spPr bwMode="auto">
          <a:xfrm>
            <a:off x="685800" y="2438400"/>
            <a:ext cx="990600" cy="12059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picaboo gulch.jpg"/>
          <p:cNvPicPr>
            <a:picLocks noChangeAspect="1"/>
          </p:cNvPicPr>
          <p:nvPr/>
        </p:nvPicPr>
        <p:blipFill>
          <a:blip r:embed="rId7" cstate="print"/>
          <a:srcRect l="37270" t="26579" r="36815" b="52523"/>
          <a:stretch>
            <a:fillRect/>
          </a:stretch>
        </p:blipFill>
        <p:spPr>
          <a:xfrm>
            <a:off x="7239000" y="2438400"/>
            <a:ext cx="1066800" cy="1066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Oval Callout 12"/>
          <p:cNvSpPr/>
          <p:nvPr/>
        </p:nvSpPr>
        <p:spPr bwMode="auto">
          <a:xfrm>
            <a:off x="1828800" y="2286000"/>
            <a:ext cx="1600200" cy="990600"/>
          </a:xfrm>
          <a:prstGeom prst="wedgeEllipseCallout">
            <a:avLst>
              <a:gd name="adj1" fmla="val -67838"/>
              <a:gd name="adj2" fmla="val 50589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4" name="Rectangle 1038"/>
          <p:cNvSpPr>
            <a:spLocks noChangeArrowheads="1"/>
          </p:cNvSpPr>
          <p:nvPr/>
        </p:nvSpPr>
        <p:spPr bwMode="auto">
          <a:xfrm>
            <a:off x="1905000" y="23622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rial" charset="0"/>
              </a:rPr>
              <a:t>Design requires *&amp;X&gt;!D)+]</a:t>
            </a:r>
            <a:endParaRPr lang="en-US" sz="1600" dirty="0">
              <a:latin typeface="Arial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5334000" y="2514600"/>
            <a:ext cx="1600200" cy="990600"/>
          </a:xfrm>
          <a:prstGeom prst="wedgeEllipseCallout">
            <a:avLst>
              <a:gd name="adj1" fmla="val 92531"/>
              <a:gd name="adj2" fmla="val 10390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6" name="Rectangle 1038"/>
          <p:cNvSpPr>
            <a:spLocks noChangeArrowheads="1"/>
          </p:cNvSpPr>
          <p:nvPr/>
        </p:nvSpPr>
        <p:spPr bwMode="auto">
          <a:xfrm>
            <a:off x="5486400" y="269182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Arial" charset="0"/>
              </a:rPr>
              <a:t>Values and &amp;*&amp;X&gt;!D)+]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Calibration</a:t>
            </a:r>
          </a:p>
        </p:txBody>
      </p:sp>
      <p:sp>
        <p:nvSpPr>
          <p:cNvPr id="6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1055" descr="UlogoH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839212"/>
            <a:ext cx="863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Consistency and structure: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we need to be very structured and organized in our approach to teaching – there already are many moving parts with two instructors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Expectations: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students must hear identical expectations from both instructors and of all students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Fair: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 not take sides with “home” discipline</a:t>
            </a:r>
          </a:p>
        </p:txBody>
      </p:sp>
      <p:pic>
        <p:nvPicPr>
          <p:cNvPr id="8" name="Picture 3" descr="Burian,Steve - new picture.jpg"/>
          <p:cNvPicPr>
            <a:picLocks noChangeAspect="1"/>
          </p:cNvPicPr>
          <p:nvPr/>
        </p:nvPicPr>
        <p:blipFill>
          <a:blip r:embed="rId4" cstate="print"/>
          <a:srcRect l="7143" r="46429" b="33333"/>
          <a:stretch>
            <a:fillRect/>
          </a:stretch>
        </p:blipFill>
        <p:spPr bwMode="auto">
          <a:xfrm>
            <a:off x="3276600" y="3505200"/>
            <a:ext cx="1509486" cy="325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ead shot.jpg"/>
          <p:cNvPicPr>
            <a:picLocks noChangeAspect="1"/>
          </p:cNvPicPr>
          <p:nvPr/>
        </p:nvPicPr>
        <p:blipFill>
          <a:blip r:embed="rId5" cstate="print"/>
          <a:srcRect l="39655" t="2857" r="19168" b="17143"/>
          <a:stretch>
            <a:fillRect/>
          </a:stretch>
        </p:blipFill>
        <p:spPr bwMode="auto">
          <a:xfrm>
            <a:off x="4546600" y="3505201"/>
            <a:ext cx="16256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03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Effective Communication</a:t>
            </a:r>
          </a:p>
        </p:txBody>
      </p:sp>
      <p:sp>
        <p:nvSpPr>
          <p:cNvPr id="6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1055" descr="UlogoH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839212"/>
            <a:ext cx="863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first offering in 2009 we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iscovered communication challenges among disciplines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Designed course elements to enhance communication: Lesson Learning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bjectives, Outside Events (conference, seminars, etc.), Case Studies, Multi-discipline Structure for In-Class Exercises and team Project, and Instructor Interaction &amp; Role Playing</a:t>
            </a:r>
          </a:p>
        </p:txBody>
      </p:sp>
      <p:pic>
        <p:nvPicPr>
          <p:cNvPr id="9" name="Picture 4" descr="IMG_768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73129"/>
            <a:ext cx="3683000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IMG_769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0" y="3657600"/>
            <a:ext cx="386080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88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8382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Team teaching essential to role play effective multi-disciplinary interaction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tell students they will work in teams during their careers, yet we never provide models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As instructors we need to show appreciation, understanding, and ability to take perspective of others – opposite is typically what happens in classroom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Role Play Interactions</a:t>
            </a:r>
          </a:p>
        </p:txBody>
      </p:sp>
      <p:sp>
        <p:nvSpPr>
          <p:cNvPr id="15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055" descr="UlogoH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aight-hippie.jpg"/>
          <p:cNvPicPr>
            <a:picLocks noChangeAspect="1"/>
          </p:cNvPicPr>
          <p:nvPr/>
        </p:nvPicPr>
        <p:blipFill>
          <a:blip r:embed="rId4" cstate="print"/>
          <a:srcRect b="4651"/>
          <a:stretch>
            <a:fillRect/>
          </a:stretch>
        </p:blipFill>
        <p:spPr bwMode="auto">
          <a:xfrm>
            <a:off x="2362200" y="3657600"/>
            <a:ext cx="45101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urian_deptweb.jpg"/>
          <p:cNvPicPr>
            <a:picLocks noChangeAspect="1"/>
          </p:cNvPicPr>
          <p:nvPr/>
        </p:nvPicPr>
        <p:blipFill>
          <a:blip r:embed="rId5" cstate="print"/>
          <a:srcRect l="25714" t="17973" r="31428" b="44286"/>
          <a:stretch>
            <a:fillRect/>
          </a:stretch>
        </p:blipFill>
        <p:spPr>
          <a:xfrm>
            <a:off x="3132992" y="3886200"/>
            <a:ext cx="1362808" cy="1600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8178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7620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Engineers: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able to explain broader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worldview and importance of humanities and social sciences related to water projects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Humanities &amp; Soc. Sci.: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able to explain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practicalities &amp; engineering constraints associated with water projects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All Students: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increased awareness of roles of other disciplines; able to place projects within societal context; achieved course learning objectives (team teaching worked!)</a:t>
            </a:r>
          </a:p>
        </p:txBody>
      </p:sp>
      <p:pic>
        <p:nvPicPr>
          <p:cNvPr id="8" name="Picture 7" descr="Engineer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5544" y="3276600"/>
            <a:ext cx="2594006" cy="3458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Hippie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76600"/>
            <a:ext cx="2971800" cy="3458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Observed Outcomes</a:t>
            </a:r>
          </a:p>
        </p:txBody>
      </p:sp>
      <p:sp>
        <p:nvSpPr>
          <p:cNvPr id="15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055" descr="UlogoHv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7620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Challenge: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team teaching does not fit in typical teaching model – how can we both be teaching the same students and both get credit for it?!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Opportunity: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interdisciplinary teaching grant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Opportunity: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build into educational research opportunity &amp; publish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Opportunity: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brand as a unique, essential experience for the students</a:t>
            </a:r>
          </a:p>
          <a:p>
            <a:pPr marL="339725" indent="-339725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Our Solution: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counts as teaching credit for both of us equally; because we made case to our chairs and they have an open mind to doing things differently and have the interest of students in mind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Institutional Constraints</a:t>
            </a:r>
          </a:p>
        </p:txBody>
      </p:sp>
      <p:sp>
        <p:nvSpPr>
          <p:cNvPr id="15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055" descr="UlogoH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0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iagarafallsvacation.jpg"/>
          <p:cNvPicPr>
            <a:picLocks noChangeAspect="1"/>
          </p:cNvPicPr>
          <p:nvPr/>
        </p:nvPicPr>
        <p:blipFill>
          <a:blip r:embed="rId3" cstate="print"/>
          <a:srcRect b="16667"/>
          <a:stretch>
            <a:fillRect/>
          </a:stretch>
        </p:blipFill>
        <p:spPr>
          <a:xfrm>
            <a:off x="381000" y="1142999"/>
            <a:ext cx="8519159" cy="532447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0"/>
            <a:ext cx="7467600" cy="6858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Questions?</a:t>
            </a:r>
          </a:p>
        </p:txBody>
      </p:sp>
      <p:sp>
        <p:nvSpPr>
          <p:cNvPr id="8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055" descr="UlogoH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Documents and Settings\Burian\Local Settings\Temporary Internet Files\Content.IE5\GI9EUKAA\MC9003267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4182" y="2757092"/>
            <a:ext cx="3522618" cy="2043508"/>
          </a:xfrm>
          <a:prstGeom prst="rect">
            <a:avLst/>
          </a:prstGeom>
          <a:noFill/>
        </p:spPr>
      </p:pic>
      <p:pic>
        <p:nvPicPr>
          <p:cNvPr id="14" name="Picture 13" descr="head shot.jpg"/>
          <p:cNvPicPr>
            <a:picLocks noChangeAspect="1"/>
          </p:cNvPicPr>
          <p:nvPr/>
        </p:nvPicPr>
        <p:blipFill>
          <a:blip r:embed="rId6" cstate="print"/>
          <a:srcRect l="18019" t="13872" r="20597" b="15693"/>
          <a:stretch>
            <a:fillRect/>
          </a:stretch>
        </p:blipFill>
        <p:spPr>
          <a:xfrm rot="1132174">
            <a:off x="6930334" y="1901106"/>
            <a:ext cx="1416263" cy="1625105"/>
          </a:xfrm>
          <a:prstGeom prst="ellipse">
            <a:avLst/>
          </a:prstGeom>
        </p:spPr>
      </p:pic>
      <p:pic>
        <p:nvPicPr>
          <p:cNvPr id="15" name="Picture 3" descr="Burian,Steve - new picture.jpg"/>
          <p:cNvPicPr>
            <a:picLocks noChangeAspect="1"/>
          </p:cNvPicPr>
          <p:nvPr/>
        </p:nvPicPr>
        <p:blipFill>
          <a:blip r:embed="rId7" cstate="print"/>
          <a:srcRect l="21008" t="3760" r="10715" b="33333"/>
          <a:stretch>
            <a:fillRect/>
          </a:stretch>
        </p:blipFill>
        <p:spPr bwMode="auto">
          <a:xfrm rot="20695568">
            <a:off x="5821309" y="1819674"/>
            <a:ext cx="1174656" cy="16233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ustainca.org/files/WPuUSA-DOI_2003.jpg"/>
          <p:cNvPicPr>
            <a:picLocks noChangeAspect="1" noChangeArrowheads="1"/>
          </p:cNvPicPr>
          <p:nvPr/>
        </p:nvPicPr>
        <p:blipFill>
          <a:blip r:embed="rId3" cstate="print"/>
          <a:srcRect l="3200" t="4537" r="2933" b="6238"/>
          <a:stretch>
            <a:fillRect/>
          </a:stretch>
        </p:blipFill>
        <p:spPr bwMode="auto">
          <a:xfrm>
            <a:off x="152400" y="914400"/>
            <a:ext cx="6019800" cy="403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76400" y="4648200"/>
            <a:ext cx="13382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(U.S.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2003)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5257800"/>
            <a:ext cx="86106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Course brings together students from engineering, humanities, sciences, planning, and other disciplines to learn necessary cross-disciplinary knowledge, skills, critical thinking, and creativity 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develop sustainable water management solutions in the western U.S.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24600" y="91440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“Anyone who solves the problem of water deserves not one Nobel Prize but two – one for science and the other for peace”</a:t>
            </a:r>
            <a:endParaRPr lang="en-US" sz="2000" dirty="0">
              <a:latin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315200" y="2968823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John F. </a:t>
            </a:r>
            <a:r>
              <a:rPr lang="en-US" sz="1400" dirty="0" smtClean="0">
                <a:latin typeface="Arial" charset="0"/>
              </a:rPr>
              <a:t>Kennedy</a:t>
            </a:r>
            <a:endParaRPr lang="en-US" sz="1400" dirty="0"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00800" y="3505200"/>
            <a:ext cx="274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“Whiskey is for drinking, water’s for fighting about”</a:t>
            </a:r>
            <a:endParaRPr lang="en-US" sz="2000" dirty="0">
              <a:latin typeface="Arial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91400" y="4495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charset="0"/>
              </a:rPr>
              <a:t>- Mark Twain</a:t>
            </a:r>
            <a:endParaRPr lang="en-US" sz="1400" dirty="0">
              <a:latin typeface="Arial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Hydrotopia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Sustainable Water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Mgmt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055" descr="UlogoH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204345"/>
            <a:ext cx="3505200" cy="265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6200" y="3810000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Integrate throughout curriculum…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3505200" cy="265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676400" y="3429000"/>
            <a:ext cx="193104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Evans and Lynch 2008)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Motivation for Course</a:t>
            </a:r>
          </a:p>
        </p:txBody>
      </p:sp>
      <p:sp>
        <p:nvSpPr>
          <p:cNvPr id="25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055" descr="UlogoH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4343400" y="769203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How to </a:t>
            </a:r>
            <a:r>
              <a:rPr lang="fr-FR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Implement</a:t>
            </a:r>
            <a:r>
              <a:rPr lang="fr-FR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78896" y="2107958"/>
            <a:ext cx="3335988" cy="4521442"/>
            <a:chOff x="2755096" y="2012093"/>
            <a:chExt cx="3335988" cy="4521442"/>
          </a:xfrm>
        </p:grpSpPr>
        <p:pic>
          <p:nvPicPr>
            <p:cNvPr id="58370" name="Picture 2" descr="C:\Documents and Settings\Burian\Local Settings\Temporary Internet Files\Content.IE5\QNKW1VOA\MP900446686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2012093"/>
              <a:ext cx="1981200" cy="2636107"/>
            </a:xfrm>
            <a:prstGeom prst="rect">
              <a:avLst/>
            </a:prstGeom>
            <a:noFill/>
          </p:spPr>
        </p:pic>
        <p:sp>
          <p:nvSpPr>
            <p:cNvPr id="12" name="Freeform 11"/>
            <p:cNvSpPr/>
            <p:nvPr/>
          </p:nvSpPr>
          <p:spPr bwMode="auto">
            <a:xfrm>
              <a:off x="4449922" y="4586748"/>
              <a:ext cx="1104633" cy="1087428"/>
            </a:xfrm>
            <a:custGeom>
              <a:avLst/>
              <a:gdLst>
                <a:gd name="connsiteX0" fmla="*/ 1051226 w 1104633"/>
                <a:gd name="connsiteY0" fmla="*/ 1076633 h 1087428"/>
                <a:gd name="connsiteX1" fmla="*/ 1006981 w 1104633"/>
                <a:gd name="connsiteY1" fmla="*/ 1047136 h 1087428"/>
                <a:gd name="connsiteX2" fmla="*/ 918491 w 1104633"/>
                <a:gd name="connsiteY2" fmla="*/ 1002891 h 1087428"/>
                <a:gd name="connsiteX3" fmla="*/ 888994 w 1104633"/>
                <a:gd name="connsiteY3" fmla="*/ 958646 h 1087428"/>
                <a:gd name="connsiteX4" fmla="*/ 859497 w 1104633"/>
                <a:gd name="connsiteY4" fmla="*/ 870155 h 1087428"/>
                <a:gd name="connsiteX5" fmla="*/ 903743 w 1104633"/>
                <a:gd name="connsiteY5" fmla="*/ 619433 h 1087428"/>
                <a:gd name="connsiteX6" fmla="*/ 947988 w 1104633"/>
                <a:gd name="connsiteY6" fmla="*/ 589936 h 1087428"/>
                <a:gd name="connsiteX7" fmla="*/ 1051226 w 1104633"/>
                <a:gd name="connsiteY7" fmla="*/ 486697 h 1087428"/>
                <a:gd name="connsiteX8" fmla="*/ 1065975 w 1104633"/>
                <a:gd name="connsiteY8" fmla="*/ 250723 h 1087428"/>
                <a:gd name="connsiteX9" fmla="*/ 1021730 w 1104633"/>
                <a:gd name="connsiteY9" fmla="*/ 221226 h 1087428"/>
                <a:gd name="connsiteX10" fmla="*/ 918491 w 1104633"/>
                <a:gd name="connsiteY10" fmla="*/ 191729 h 1087428"/>
                <a:gd name="connsiteX11" fmla="*/ 712013 w 1104633"/>
                <a:gd name="connsiteY11" fmla="*/ 235975 h 1087428"/>
                <a:gd name="connsiteX12" fmla="*/ 667768 w 1104633"/>
                <a:gd name="connsiteY12" fmla="*/ 250723 h 1087428"/>
                <a:gd name="connsiteX13" fmla="*/ 579278 w 1104633"/>
                <a:gd name="connsiteY13" fmla="*/ 294968 h 1087428"/>
                <a:gd name="connsiteX14" fmla="*/ 535033 w 1104633"/>
                <a:gd name="connsiteY14" fmla="*/ 324465 h 1087428"/>
                <a:gd name="connsiteX15" fmla="*/ 476039 w 1104633"/>
                <a:gd name="connsiteY15" fmla="*/ 368710 h 1087428"/>
                <a:gd name="connsiteX16" fmla="*/ 431794 w 1104633"/>
                <a:gd name="connsiteY16" fmla="*/ 353962 h 1087428"/>
                <a:gd name="connsiteX17" fmla="*/ 299059 w 1104633"/>
                <a:gd name="connsiteY17" fmla="*/ 191729 h 1087428"/>
                <a:gd name="connsiteX18" fmla="*/ 240065 w 1104633"/>
                <a:gd name="connsiteY18" fmla="*/ 162233 h 1087428"/>
                <a:gd name="connsiteX19" fmla="*/ 166323 w 1104633"/>
                <a:gd name="connsiteY19" fmla="*/ 103239 h 1087428"/>
                <a:gd name="connsiteX20" fmla="*/ 48336 w 1104633"/>
                <a:gd name="connsiteY20" fmla="*/ 44246 h 1087428"/>
                <a:gd name="connsiteX21" fmla="*/ 4091 w 1104633"/>
                <a:gd name="connsiteY21" fmla="*/ 0 h 108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633" h="1087428">
                  <a:moveTo>
                    <a:pt x="1051226" y="1076633"/>
                  </a:moveTo>
                  <a:cubicBezTo>
                    <a:pt x="1036478" y="1066801"/>
                    <a:pt x="1022835" y="1055063"/>
                    <a:pt x="1006981" y="1047136"/>
                  </a:cubicBezTo>
                  <a:cubicBezTo>
                    <a:pt x="884852" y="986070"/>
                    <a:pt x="1045300" y="1087428"/>
                    <a:pt x="918491" y="1002891"/>
                  </a:cubicBezTo>
                  <a:cubicBezTo>
                    <a:pt x="908659" y="988143"/>
                    <a:pt x="896193" y="974844"/>
                    <a:pt x="888994" y="958646"/>
                  </a:cubicBezTo>
                  <a:cubicBezTo>
                    <a:pt x="876366" y="930233"/>
                    <a:pt x="859497" y="870155"/>
                    <a:pt x="859497" y="870155"/>
                  </a:cubicBezTo>
                  <a:cubicBezTo>
                    <a:pt x="865362" y="788052"/>
                    <a:pt x="838577" y="684599"/>
                    <a:pt x="903743" y="619433"/>
                  </a:cubicBezTo>
                  <a:cubicBezTo>
                    <a:pt x="916277" y="606899"/>
                    <a:pt x="934813" y="601794"/>
                    <a:pt x="947988" y="589936"/>
                  </a:cubicBezTo>
                  <a:cubicBezTo>
                    <a:pt x="984162" y="557379"/>
                    <a:pt x="1051226" y="486697"/>
                    <a:pt x="1051226" y="486697"/>
                  </a:cubicBezTo>
                  <a:cubicBezTo>
                    <a:pt x="1083247" y="390635"/>
                    <a:pt x="1104633" y="366698"/>
                    <a:pt x="1065975" y="250723"/>
                  </a:cubicBezTo>
                  <a:cubicBezTo>
                    <a:pt x="1060370" y="233907"/>
                    <a:pt x="1037584" y="229153"/>
                    <a:pt x="1021730" y="221226"/>
                  </a:cubicBezTo>
                  <a:cubicBezTo>
                    <a:pt x="1000577" y="210650"/>
                    <a:pt x="937386" y="196453"/>
                    <a:pt x="918491" y="191729"/>
                  </a:cubicBezTo>
                  <a:cubicBezTo>
                    <a:pt x="849665" y="206478"/>
                    <a:pt x="780530" y="219853"/>
                    <a:pt x="712013" y="235975"/>
                  </a:cubicBezTo>
                  <a:cubicBezTo>
                    <a:pt x="696880" y="239536"/>
                    <a:pt x="681673" y="243771"/>
                    <a:pt x="667768" y="250723"/>
                  </a:cubicBezTo>
                  <a:cubicBezTo>
                    <a:pt x="553408" y="307903"/>
                    <a:pt x="690489" y="257899"/>
                    <a:pt x="579278" y="294968"/>
                  </a:cubicBezTo>
                  <a:cubicBezTo>
                    <a:pt x="564530" y="304800"/>
                    <a:pt x="549457" y="314162"/>
                    <a:pt x="535033" y="324465"/>
                  </a:cubicBezTo>
                  <a:cubicBezTo>
                    <a:pt x="515031" y="338752"/>
                    <a:pt x="499674" y="361957"/>
                    <a:pt x="476039" y="368710"/>
                  </a:cubicBezTo>
                  <a:cubicBezTo>
                    <a:pt x="461091" y="372981"/>
                    <a:pt x="446542" y="358878"/>
                    <a:pt x="431794" y="353962"/>
                  </a:cubicBezTo>
                  <a:cubicBezTo>
                    <a:pt x="384523" y="283055"/>
                    <a:pt x="367466" y="244934"/>
                    <a:pt x="299059" y="191729"/>
                  </a:cubicBezTo>
                  <a:cubicBezTo>
                    <a:pt x="281705" y="178231"/>
                    <a:pt x="258358" y="174428"/>
                    <a:pt x="240065" y="162233"/>
                  </a:cubicBezTo>
                  <a:cubicBezTo>
                    <a:pt x="213873" y="144772"/>
                    <a:pt x="192111" y="121291"/>
                    <a:pt x="166323" y="103239"/>
                  </a:cubicBezTo>
                  <a:cubicBezTo>
                    <a:pt x="102998" y="58911"/>
                    <a:pt x="106897" y="63766"/>
                    <a:pt x="48336" y="44246"/>
                  </a:cubicBezTo>
                  <a:cubicBezTo>
                    <a:pt x="0" y="12022"/>
                    <a:pt x="4091" y="32474"/>
                    <a:pt x="4091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336026" y="4544294"/>
              <a:ext cx="1342103" cy="1989241"/>
            </a:xfrm>
            <a:custGeom>
              <a:avLst/>
              <a:gdLst>
                <a:gd name="connsiteX0" fmla="*/ 1224116 w 1342103"/>
                <a:gd name="connsiteY0" fmla="*/ 1989241 h 1989241"/>
                <a:gd name="connsiteX1" fmla="*/ 1268361 w 1342103"/>
                <a:gd name="connsiteY1" fmla="*/ 1841758 h 1989241"/>
                <a:gd name="connsiteX2" fmla="*/ 1253613 w 1342103"/>
                <a:gd name="connsiteY2" fmla="*/ 1753267 h 1989241"/>
                <a:gd name="connsiteX3" fmla="*/ 1268361 w 1342103"/>
                <a:gd name="connsiteY3" fmla="*/ 1355061 h 1989241"/>
                <a:gd name="connsiteX4" fmla="*/ 1297858 w 1342103"/>
                <a:gd name="connsiteY4" fmla="*/ 1251822 h 1989241"/>
                <a:gd name="connsiteX5" fmla="*/ 1342103 w 1342103"/>
                <a:gd name="connsiteY5" fmla="*/ 1030596 h 1989241"/>
                <a:gd name="connsiteX6" fmla="*/ 1312606 w 1342103"/>
                <a:gd name="connsiteY6" fmla="*/ 307925 h 1989241"/>
                <a:gd name="connsiteX7" fmla="*/ 1283109 w 1342103"/>
                <a:gd name="connsiteY7" fmla="*/ 204687 h 1989241"/>
                <a:gd name="connsiteX8" fmla="*/ 1253613 w 1342103"/>
                <a:gd name="connsiteY8" fmla="*/ 116196 h 1989241"/>
                <a:gd name="connsiteX9" fmla="*/ 1209368 w 1342103"/>
                <a:gd name="connsiteY9" fmla="*/ 130945 h 1989241"/>
                <a:gd name="connsiteX10" fmla="*/ 545690 w 1342103"/>
                <a:gd name="connsiteY10" fmla="*/ 130945 h 1989241"/>
                <a:gd name="connsiteX11" fmla="*/ 486697 w 1342103"/>
                <a:gd name="connsiteY11" fmla="*/ 101448 h 1989241"/>
                <a:gd name="connsiteX12" fmla="*/ 427703 w 1342103"/>
                <a:gd name="connsiteY12" fmla="*/ 86700 h 1989241"/>
                <a:gd name="connsiteX13" fmla="*/ 412955 w 1342103"/>
                <a:gd name="connsiteY13" fmla="*/ 42454 h 1989241"/>
                <a:gd name="connsiteX14" fmla="*/ 0 w 1342103"/>
                <a:gd name="connsiteY14" fmla="*/ 71951 h 19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2103" h="1989241">
                  <a:moveTo>
                    <a:pt x="1224116" y="1989241"/>
                  </a:moveTo>
                  <a:cubicBezTo>
                    <a:pt x="1253486" y="1930502"/>
                    <a:pt x="1268361" y="1915210"/>
                    <a:pt x="1268361" y="1841758"/>
                  </a:cubicBezTo>
                  <a:cubicBezTo>
                    <a:pt x="1268361" y="1811854"/>
                    <a:pt x="1258529" y="1782764"/>
                    <a:pt x="1253613" y="1753267"/>
                  </a:cubicBezTo>
                  <a:cubicBezTo>
                    <a:pt x="1258529" y="1620532"/>
                    <a:pt x="1259810" y="1487612"/>
                    <a:pt x="1268361" y="1355061"/>
                  </a:cubicBezTo>
                  <a:cubicBezTo>
                    <a:pt x="1269843" y="1332092"/>
                    <a:pt x="1289765" y="1276099"/>
                    <a:pt x="1297858" y="1251822"/>
                  </a:cubicBezTo>
                  <a:cubicBezTo>
                    <a:pt x="1329911" y="1059506"/>
                    <a:pt x="1308443" y="1131579"/>
                    <a:pt x="1342103" y="1030596"/>
                  </a:cubicBezTo>
                  <a:cubicBezTo>
                    <a:pt x="1341393" y="1010003"/>
                    <a:pt x="1322450" y="396520"/>
                    <a:pt x="1312606" y="307925"/>
                  </a:cubicBezTo>
                  <a:cubicBezTo>
                    <a:pt x="1308654" y="272354"/>
                    <a:pt x="1293634" y="238894"/>
                    <a:pt x="1283109" y="204687"/>
                  </a:cubicBezTo>
                  <a:cubicBezTo>
                    <a:pt x="1273965" y="174969"/>
                    <a:pt x="1253613" y="116196"/>
                    <a:pt x="1253613" y="116196"/>
                  </a:cubicBezTo>
                  <a:cubicBezTo>
                    <a:pt x="1238865" y="121112"/>
                    <a:pt x="1224893" y="130128"/>
                    <a:pt x="1209368" y="130945"/>
                  </a:cubicBezTo>
                  <a:cubicBezTo>
                    <a:pt x="732949" y="156020"/>
                    <a:pt x="838863" y="160262"/>
                    <a:pt x="545690" y="130945"/>
                  </a:cubicBezTo>
                  <a:cubicBezTo>
                    <a:pt x="526026" y="121113"/>
                    <a:pt x="507283" y="109168"/>
                    <a:pt x="486697" y="101448"/>
                  </a:cubicBezTo>
                  <a:cubicBezTo>
                    <a:pt x="467718" y="94331"/>
                    <a:pt x="443531" y="99363"/>
                    <a:pt x="427703" y="86700"/>
                  </a:cubicBezTo>
                  <a:cubicBezTo>
                    <a:pt x="415563" y="76988"/>
                    <a:pt x="417871" y="57203"/>
                    <a:pt x="412955" y="42454"/>
                  </a:cubicBezTo>
                  <a:cubicBezTo>
                    <a:pt x="18512" y="57626"/>
                    <a:pt x="143907" y="0"/>
                    <a:pt x="0" y="71951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527755" y="4542503"/>
              <a:ext cx="1563329" cy="1327355"/>
            </a:xfrm>
            <a:custGeom>
              <a:avLst/>
              <a:gdLst>
                <a:gd name="connsiteX0" fmla="*/ 1548580 w 1563329"/>
                <a:gd name="connsiteY0" fmla="*/ 1327355 h 1327355"/>
                <a:gd name="connsiteX1" fmla="*/ 1563329 w 1563329"/>
                <a:gd name="connsiteY1" fmla="*/ 1047136 h 1327355"/>
                <a:gd name="connsiteX2" fmla="*/ 1548580 w 1563329"/>
                <a:gd name="connsiteY2" fmla="*/ 516194 h 1327355"/>
                <a:gd name="connsiteX3" fmla="*/ 1533832 w 1563329"/>
                <a:gd name="connsiteY3" fmla="*/ 471949 h 1327355"/>
                <a:gd name="connsiteX4" fmla="*/ 1460090 w 1563329"/>
                <a:gd name="connsiteY4" fmla="*/ 191729 h 1327355"/>
                <a:gd name="connsiteX5" fmla="*/ 1356851 w 1563329"/>
                <a:gd name="connsiteY5" fmla="*/ 58994 h 1327355"/>
                <a:gd name="connsiteX6" fmla="*/ 1297858 w 1563329"/>
                <a:gd name="connsiteY6" fmla="*/ 14749 h 1327355"/>
                <a:gd name="connsiteX7" fmla="*/ 634180 w 1563329"/>
                <a:gd name="connsiteY7" fmla="*/ 14749 h 1327355"/>
                <a:gd name="connsiteX8" fmla="*/ 0 w 1563329"/>
                <a:gd name="connsiteY8" fmla="*/ 0 h 132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29" h="1327355">
                  <a:moveTo>
                    <a:pt x="1548580" y="1327355"/>
                  </a:moveTo>
                  <a:cubicBezTo>
                    <a:pt x="1553496" y="1233949"/>
                    <a:pt x="1563329" y="1140672"/>
                    <a:pt x="1563329" y="1047136"/>
                  </a:cubicBezTo>
                  <a:cubicBezTo>
                    <a:pt x="1563329" y="870087"/>
                    <a:pt x="1557648" y="693011"/>
                    <a:pt x="1548580" y="516194"/>
                  </a:cubicBezTo>
                  <a:cubicBezTo>
                    <a:pt x="1547784" y="500668"/>
                    <a:pt x="1537328" y="487097"/>
                    <a:pt x="1533832" y="471949"/>
                  </a:cubicBezTo>
                  <a:cubicBezTo>
                    <a:pt x="1520299" y="413307"/>
                    <a:pt x="1496829" y="246837"/>
                    <a:pt x="1460090" y="191729"/>
                  </a:cubicBezTo>
                  <a:cubicBezTo>
                    <a:pt x="1425007" y="139105"/>
                    <a:pt x="1407904" y="110047"/>
                    <a:pt x="1356851" y="58994"/>
                  </a:cubicBezTo>
                  <a:cubicBezTo>
                    <a:pt x="1339470" y="41613"/>
                    <a:pt x="1317522" y="29497"/>
                    <a:pt x="1297858" y="14749"/>
                  </a:cubicBezTo>
                  <a:cubicBezTo>
                    <a:pt x="697973" y="38744"/>
                    <a:pt x="1158291" y="31388"/>
                    <a:pt x="634180" y="14749"/>
                  </a:cubicBez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283600" y="4409768"/>
              <a:ext cx="1660000" cy="707922"/>
            </a:xfrm>
            <a:custGeom>
              <a:avLst/>
              <a:gdLst>
                <a:gd name="connsiteX0" fmla="*/ 1630503 w 1660000"/>
                <a:gd name="connsiteY0" fmla="*/ 707922 h 707922"/>
                <a:gd name="connsiteX1" fmla="*/ 1660000 w 1660000"/>
                <a:gd name="connsiteY1" fmla="*/ 501445 h 707922"/>
                <a:gd name="connsiteX2" fmla="*/ 1645252 w 1660000"/>
                <a:gd name="connsiteY2" fmla="*/ 265471 h 707922"/>
                <a:gd name="connsiteX3" fmla="*/ 1615755 w 1660000"/>
                <a:gd name="connsiteY3" fmla="*/ 176980 h 707922"/>
                <a:gd name="connsiteX4" fmla="*/ 1571510 w 1660000"/>
                <a:gd name="connsiteY4" fmla="*/ 73742 h 707922"/>
                <a:gd name="connsiteX5" fmla="*/ 1556761 w 1660000"/>
                <a:gd name="connsiteY5" fmla="*/ 29497 h 707922"/>
                <a:gd name="connsiteX6" fmla="*/ 1512516 w 1660000"/>
                <a:gd name="connsiteY6" fmla="*/ 14748 h 707922"/>
                <a:gd name="connsiteX7" fmla="*/ 1365032 w 1660000"/>
                <a:gd name="connsiteY7" fmla="*/ 0 h 707922"/>
                <a:gd name="connsiteX8" fmla="*/ 1291290 w 1660000"/>
                <a:gd name="connsiteY8" fmla="*/ 29497 h 707922"/>
                <a:gd name="connsiteX9" fmla="*/ 1070065 w 1660000"/>
                <a:gd name="connsiteY9" fmla="*/ 73742 h 707922"/>
                <a:gd name="connsiteX10" fmla="*/ 716103 w 1660000"/>
                <a:gd name="connsiteY10" fmla="*/ 191729 h 707922"/>
                <a:gd name="connsiteX11" fmla="*/ 421135 w 1660000"/>
                <a:gd name="connsiteY11" fmla="*/ 265471 h 707922"/>
                <a:gd name="connsiteX12" fmla="*/ 332645 w 1660000"/>
                <a:gd name="connsiteY12" fmla="*/ 294967 h 707922"/>
                <a:gd name="connsiteX13" fmla="*/ 37677 w 1660000"/>
                <a:gd name="connsiteY13" fmla="*/ 324464 h 707922"/>
                <a:gd name="connsiteX14" fmla="*/ 8181 w 1660000"/>
                <a:gd name="connsiteY14" fmla="*/ 235974 h 70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0000" h="707922">
                  <a:moveTo>
                    <a:pt x="1630503" y="707922"/>
                  </a:moveTo>
                  <a:cubicBezTo>
                    <a:pt x="1644120" y="639842"/>
                    <a:pt x="1660000" y="571517"/>
                    <a:pt x="1660000" y="501445"/>
                  </a:cubicBezTo>
                  <a:cubicBezTo>
                    <a:pt x="1660000" y="422634"/>
                    <a:pt x="1655900" y="343560"/>
                    <a:pt x="1645252" y="265471"/>
                  </a:cubicBezTo>
                  <a:cubicBezTo>
                    <a:pt x="1641051" y="234664"/>
                    <a:pt x="1626917" y="206000"/>
                    <a:pt x="1615755" y="176980"/>
                  </a:cubicBezTo>
                  <a:cubicBezTo>
                    <a:pt x="1602315" y="142036"/>
                    <a:pt x="1585415" y="108504"/>
                    <a:pt x="1571510" y="73742"/>
                  </a:cubicBezTo>
                  <a:cubicBezTo>
                    <a:pt x="1565736" y="59308"/>
                    <a:pt x="1567754" y="40490"/>
                    <a:pt x="1556761" y="29497"/>
                  </a:cubicBezTo>
                  <a:cubicBezTo>
                    <a:pt x="1545768" y="18504"/>
                    <a:pt x="1527881" y="17112"/>
                    <a:pt x="1512516" y="14748"/>
                  </a:cubicBezTo>
                  <a:cubicBezTo>
                    <a:pt x="1463684" y="7235"/>
                    <a:pt x="1414193" y="4916"/>
                    <a:pt x="1365032" y="0"/>
                  </a:cubicBezTo>
                  <a:cubicBezTo>
                    <a:pt x="1340451" y="9832"/>
                    <a:pt x="1317086" y="23544"/>
                    <a:pt x="1291290" y="29497"/>
                  </a:cubicBezTo>
                  <a:cubicBezTo>
                    <a:pt x="1107390" y="71935"/>
                    <a:pt x="1238863" y="12361"/>
                    <a:pt x="1070065" y="73742"/>
                  </a:cubicBezTo>
                  <a:cubicBezTo>
                    <a:pt x="739052" y="194111"/>
                    <a:pt x="965008" y="136417"/>
                    <a:pt x="716103" y="191729"/>
                  </a:cubicBezTo>
                  <a:cubicBezTo>
                    <a:pt x="575211" y="262176"/>
                    <a:pt x="716280" y="198394"/>
                    <a:pt x="421135" y="265471"/>
                  </a:cubicBezTo>
                  <a:cubicBezTo>
                    <a:pt x="390816" y="272362"/>
                    <a:pt x="363376" y="290239"/>
                    <a:pt x="332645" y="294967"/>
                  </a:cubicBezTo>
                  <a:cubicBezTo>
                    <a:pt x="234981" y="309992"/>
                    <a:pt x="136000" y="314632"/>
                    <a:pt x="37677" y="324464"/>
                  </a:cubicBezTo>
                  <a:cubicBezTo>
                    <a:pt x="0" y="267948"/>
                    <a:pt x="8181" y="297944"/>
                    <a:pt x="8181" y="235974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799354" y="4645742"/>
              <a:ext cx="1427939" cy="1784555"/>
            </a:xfrm>
            <a:custGeom>
              <a:avLst/>
              <a:gdLst>
                <a:gd name="connsiteX0" fmla="*/ 194569 w 1427939"/>
                <a:gd name="connsiteY0" fmla="*/ 1784555 h 1784555"/>
                <a:gd name="connsiteX1" fmla="*/ 238814 w 1427939"/>
                <a:gd name="connsiteY1" fmla="*/ 1622323 h 1784555"/>
                <a:gd name="connsiteX2" fmla="*/ 253562 w 1427939"/>
                <a:gd name="connsiteY2" fmla="*/ 1578077 h 1784555"/>
                <a:gd name="connsiteX3" fmla="*/ 297807 w 1427939"/>
                <a:gd name="connsiteY3" fmla="*/ 1401097 h 1784555"/>
                <a:gd name="connsiteX4" fmla="*/ 283059 w 1427939"/>
                <a:gd name="connsiteY4" fmla="*/ 1253613 h 1784555"/>
                <a:gd name="connsiteX5" fmla="*/ 179820 w 1427939"/>
                <a:gd name="connsiteY5" fmla="*/ 1047135 h 1784555"/>
                <a:gd name="connsiteX6" fmla="*/ 135575 w 1427939"/>
                <a:gd name="connsiteY6" fmla="*/ 929148 h 1784555"/>
                <a:gd name="connsiteX7" fmla="*/ 106078 w 1427939"/>
                <a:gd name="connsiteY7" fmla="*/ 870155 h 1784555"/>
                <a:gd name="connsiteX8" fmla="*/ 61833 w 1427939"/>
                <a:gd name="connsiteY8" fmla="*/ 781664 h 1784555"/>
                <a:gd name="connsiteX9" fmla="*/ 17588 w 1427939"/>
                <a:gd name="connsiteY9" fmla="*/ 619432 h 1784555"/>
                <a:gd name="connsiteX10" fmla="*/ 2840 w 1427939"/>
                <a:gd name="connsiteY10" fmla="*/ 545690 h 1784555"/>
                <a:gd name="connsiteX11" fmla="*/ 17588 w 1427939"/>
                <a:gd name="connsiteY11" fmla="*/ 457200 h 1784555"/>
                <a:gd name="connsiteX12" fmla="*/ 179820 w 1427939"/>
                <a:gd name="connsiteY12" fmla="*/ 368710 h 1784555"/>
                <a:gd name="connsiteX13" fmla="*/ 327304 w 1427939"/>
                <a:gd name="connsiteY13" fmla="*/ 294968 h 1784555"/>
                <a:gd name="connsiteX14" fmla="*/ 489536 w 1427939"/>
                <a:gd name="connsiteY14" fmla="*/ 221226 h 1784555"/>
                <a:gd name="connsiteX15" fmla="*/ 533781 w 1427939"/>
                <a:gd name="connsiteY15" fmla="*/ 191729 h 1784555"/>
                <a:gd name="connsiteX16" fmla="*/ 666517 w 1427939"/>
                <a:gd name="connsiteY16" fmla="*/ 147484 h 1784555"/>
                <a:gd name="connsiteX17" fmla="*/ 710762 w 1427939"/>
                <a:gd name="connsiteY17" fmla="*/ 117987 h 1784555"/>
                <a:gd name="connsiteX18" fmla="*/ 784504 w 1427939"/>
                <a:gd name="connsiteY18" fmla="*/ 88490 h 1784555"/>
                <a:gd name="connsiteX19" fmla="*/ 887743 w 1427939"/>
                <a:gd name="connsiteY19" fmla="*/ 58993 h 1784555"/>
                <a:gd name="connsiteX20" fmla="*/ 990981 w 1427939"/>
                <a:gd name="connsiteY20" fmla="*/ 44245 h 1784555"/>
                <a:gd name="connsiteX21" fmla="*/ 1035227 w 1427939"/>
                <a:gd name="connsiteY21" fmla="*/ 29497 h 1784555"/>
                <a:gd name="connsiteX22" fmla="*/ 1418685 w 1427939"/>
                <a:gd name="connsiteY22" fmla="*/ 0 h 178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7939" h="1784555">
                  <a:moveTo>
                    <a:pt x="194569" y="1784555"/>
                  </a:moveTo>
                  <a:cubicBezTo>
                    <a:pt x="209317" y="1730478"/>
                    <a:pt x="223415" y="1676219"/>
                    <a:pt x="238814" y="1622323"/>
                  </a:cubicBezTo>
                  <a:cubicBezTo>
                    <a:pt x="243085" y="1607375"/>
                    <a:pt x="250513" y="1593321"/>
                    <a:pt x="253562" y="1578077"/>
                  </a:cubicBezTo>
                  <a:cubicBezTo>
                    <a:pt x="286848" y="1411648"/>
                    <a:pt x="244135" y="1535281"/>
                    <a:pt x="297807" y="1401097"/>
                  </a:cubicBezTo>
                  <a:cubicBezTo>
                    <a:pt x="292891" y="1351936"/>
                    <a:pt x="295042" y="1301544"/>
                    <a:pt x="283059" y="1253613"/>
                  </a:cubicBezTo>
                  <a:cubicBezTo>
                    <a:pt x="226652" y="1027986"/>
                    <a:pt x="250395" y="1174170"/>
                    <a:pt x="179820" y="1047135"/>
                  </a:cubicBezTo>
                  <a:cubicBezTo>
                    <a:pt x="141620" y="978375"/>
                    <a:pt x="160415" y="987107"/>
                    <a:pt x="135575" y="929148"/>
                  </a:cubicBezTo>
                  <a:cubicBezTo>
                    <a:pt x="126914" y="908940"/>
                    <a:pt x="114739" y="890363"/>
                    <a:pt x="106078" y="870155"/>
                  </a:cubicBezTo>
                  <a:cubicBezTo>
                    <a:pt x="69440" y="784666"/>
                    <a:pt x="118521" y="866698"/>
                    <a:pt x="61833" y="781664"/>
                  </a:cubicBezTo>
                  <a:cubicBezTo>
                    <a:pt x="25901" y="602003"/>
                    <a:pt x="73724" y="825266"/>
                    <a:pt x="17588" y="619432"/>
                  </a:cubicBezTo>
                  <a:cubicBezTo>
                    <a:pt x="10992" y="595248"/>
                    <a:pt x="7756" y="570271"/>
                    <a:pt x="2840" y="545690"/>
                  </a:cubicBezTo>
                  <a:cubicBezTo>
                    <a:pt x="7756" y="516193"/>
                    <a:pt x="0" y="481384"/>
                    <a:pt x="17588" y="457200"/>
                  </a:cubicBezTo>
                  <a:cubicBezTo>
                    <a:pt x="67002" y="389256"/>
                    <a:pt x="113503" y="385289"/>
                    <a:pt x="179820" y="368710"/>
                  </a:cubicBezTo>
                  <a:lnTo>
                    <a:pt x="327304" y="294968"/>
                  </a:lnTo>
                  <a:cubicBezTo>
                    <a:pt x="459198" y="229021"/>
                    <a:pt x="403575" y="249879"/>
                    <a:pt x="489536" y="221226"/>
                  </a:cubicBezTo>
                  <a:cubicBezTo>
                    <a:pt x="504284" y="211394"/>
                    <a:pt x="517489" y="198711"/>
                    <a:pt x="533781" y="191729"/>
                  </a:cubicBezTo>
                  <a:cubicBezTo>
                    <a:pt x="730930" y="107237"/>
                    <a:pt x="427057" y="267215"/>
                    <a:pt x="666517" y="147484"/>
                  </a:cubicBezTo>
                  <a:cubicBezTo>
                    <a:pt x="682371" y="139557"/>
                    <a:pt x="694908" y="125914"/>
                    <a:pt x="710762" y="117987"/>
                  </a:cubicBezTo>
                  <a:cubicBezTo>
                    <a:pt x="734441" y="106147"/>
                    <a:pt x="759715" y="97786"/>
                    <a:pt x="784504" y="88490"/>
                  </a:cubicBezTo>
                  <a:cubicBezTo>
                    <a:pt x="814232" y="77342"/>
                    <a:pt x="857668" y="64461"/>
                    <a:pt x="887743" y="58993"/>
                  </a:cubicBezTo>
                  <a:cubicBezTo>
                    <a:pt x="921944" y="52775"/>
                    <a:pt x="956568" y="49161"/>
                    <a:pt x="990981" y="44245"/>
                  </a:cubicBezTo>
                  <a:cubicBezTo>
                    <a:pt x="1005730" y="39329"/>
                    <a:pt x="1019723" y="30645"/>
                    <a:pt x="1035227" y="29497"/>
                  </a:cubicBezTo>
                  <a:cubicBezTo>
                    <a:pt x="1427939" y="407"/>
                    <a:pt x="1280980" y="68850"/>
                    <a:pt x="1418685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755096" y="4645742"/>
              <a:ext cx="1566181" cy="1127210"/>
            </a:xfrm>
            <a:custGeom>
              <a:avLst/>
              <a:gdLst>
                <a:gd name="connsiteX0" fmla="*/ 2852 w 1566181"/>
                <a:gd name="connsiteY0" fmla="*/ 1120877 h 1127210"/>
                <a:gd name="connsiteX1" fmla="*/ 32349 w 1566181"/>
                <a:gd name="connsiteY1" fmla="*/ 943897 h 1127210"/>
                <a:gd name="connsiteX2" fmla="*/ 61846 w 1566181"/>
                <a:gd name="connsiteY2" fmla="*/ 766916 h 1127210"/>
                <a:gd name="connsiteX3" fmla="*/ 91343 w 1566181"/>
                <a:gd name="connsiteY3" fmla="*/ 634181 h 1127210"/>
                <a:gd name="connsiteX4" fmla="*/ 194581 w 1566181"/>
                <a:gd name="connsiteY4" fmla="*/ 589935 h 1127210"/>
                <a:gd name="connsiteX5" fmla="*/ 224078 w 1566181"/>
                <a:gd name="connsiteY5" fmla="*/ 545690 h 1127210"/>
                <a:gd name="connsiteX6" fmla="*/ 327317 w 1566181"/>
                <a:gd name="connsiteY6" fmla="*/ 442452 h 1127210"/>
                <a:gd name="connsiteX7" fmla="*/ 401059 w 1566181"/>
                <a:gd name="connsiteY7" fmla="*/ 339213 h 1127210"/>
                <a:gd name="connsiteX8" fmla="*/ 430556 w 1566181"/>
                <a:gd name="connsiteY8" fmla="*/ 294968 h 1127210"/>
                <a:gd name="connsiteX9" fmla="*/ 548543 w 1566181"/>
                <a:gd name="connsiteY9" fmla="*/ 206477 h 1127210"/>
                <a:gd name="connsiteX10" fmla="*/ 814014 w 1566181"/>
                <a:gd name="connsiteY10" fmla="*/ 147484 h 1127210"/>
                <a:gd name="connsiteX11" fmla="*/ 902504 w 1566181"/>
                <a:gd name="connsiteY11" fmla="*/ 88490 h 1127210"/>
                <a:gd name="connsiteX12" fmla="*/ 961498 w 1566181"/>
                <a:gd name="connsiteY12" fmla="*/ 44245 h 1127210"/>
                <a:gd name="connsiteX13" fmla="*/ 1167975 w 1566181"/>
                <a:gd name="connsiteY13" fmla="*/ 14748 h 1127210"/>
                <a:gd name="connsiteX14" fmla="*/ 1285962 w 1566181"/>
                <a:gd name="connsiteY14" fmla="*/ 44245 h 1127210"/>
                <a:gd name="connsiteX15" fmla="*/ 1344956 w 1566181"/>
                <a:gd name="connsiteY15" fmla="*/ 58993 h 1127210"/>
                <a:gd name="connsiteX16" fmla="*/ 1433446 w 1566181"/>
                <a:gd name="connsiteY16" fmla="*/ 103239 h 1127210"/>
                <a:gd name="connsiteX17" fmla="*/ 1521936 w 1566181"/>
                <a:gd name="connsiteY17" fmla="*/ 88490 h 1127210"/>
                <a:gd name="connsiteX18" fmla="*/ 1566181 w 1566181"/>
                <a:gd name="connsiteY18" fmla="*/ 44245 h 1127210"/>
                <a:gd name="connsiteX19" fmla="*/ 1551433 w 1566181"/>
                <a:gd name="connsiteY19" fmla="*/ 0 h 112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6181" h="1127210">
                  <a:moveTo>
                    <a:pt x="2852" y="1120877"/>
                  </a:moveTo>
                  <a:cubicBezTo>
                    <a:pt x="36101" y="888147"/>
                    <a:pt x="0" y="1127210"/>
                    <a:pt x="32349" y="943897"/>
                  </a:cubicBezTo>
                  <a:cubicBezTo>
                    <a:pt x="42743" y="885000"/>
                    <a:pt x="48872" y="825299"/>
                    <a:pt x="61846" y="766916"/>
                  </a:cubicBezTo>
                  <a:cubicBezTo>
                    <a:pt x="71678" y="722671"/>
                    <a:pt x="64149" y="670441"/>
                    <a:pt x="91343" y="634181"/>
                  </a:cubicBezTo>
                  <a:cubicBezTo>
                    <a:pt x="113807" y="604229"/>
                    <a:pt x="160168" y="604684"/>
                    <a:pt x="194581" y="589935"/>
                  </a:cubicBezTo>
                  <a:cubicBezTo>
                    <a:pt x="204413" y="575187"/>
                    <a:pt x="212220" y="558865"/>
                    <a:pt x="224078" y="545690"/>
                  </a:cubicBezTo>
                  <a:cubicBezTo>
                    <a:pt x="256635" y="509516"/>
                    <a:pt x="305552" y="485981"/>
                    <a:pt x="327317" y="442452"/>
                  </a:cubicBezTo>
                  <a:cubicBezTo>
                    <a:pt x="381898" y="333291"/>
                    <a:pt x="326320" y="428899"/>
                    <a:pt x="401059" y="339213"/>
                  </a:cubicBezTo>
                  <a:cubicBezTo>
                    <a:pt x="412407" y="325596"/>
                    <a:pt x="417381" y="306826"/>
                    <a:pt x="430556" y="294968"/>
                  </a:cubicBezTo>
                  <a:cubicBezTo>
                    <a:pt x="467097" y="262081"/>
                    <a:pt x="500552" y="217142"/>
                    <a:pt x="548543" y="206477"/>
                  </a:cubicBezTo>
                  <a:lnTo>
                    <a:pt x="814014" y="147484"/>
                  </a:lnTo>
                  <a:cubicBezTo>
                    <a:pt x="843511" y="127819"/>
                    <a:pt x="874143" y="109760"/>
                    <a:pt x="902504" y="88490"/>
                  </a:cubicBezTo>
                  <a:cubicBezTo>
                    <a:pt x="922169" y="73742"/>
                    <a:pt x="939512" y="55238"/>
                    <a:pt x="961498" y="44245"/>
                  </a:cubicBezTo>
                  <a:cubicBezTo>
                    <a:pt x="1001593" y="24198"/>
                    <a:pt x="1163217" y="15224"/>
                    <a:pt x="1167975" y="14748"/>
                  </a:cubicBezTo>
                  <a:lnTo>
                    <a:pt x="1285962" y="44245"/>
                  </a:lnTo>
                  <a:lnTo>
                    <a:pt x="1344956" y="58993"/>
                  </a:lnTo>
                  <a:cubicBezTo>
                    <a:pt x="1367325" y="73906"/>
                    <a:pt x="1402917" y="103239"/>
                    <a:pt x="1433446" y="103239"/>
                  </a:cubicBezTo>
                  <a:cubicBezTo>
                    <a:pt x="1463350" y="103239"/>
                    <a:pt x="1492439" y="93406"/>
                    <a:pt x="1521936" y="88490"/>
                  </a:cubicBezTo>
                  <a:cubicBezTo>
                    <a:pt x="1536684" y="73742"/>
                    <a:pt x="1559585" y="64032"/>
                    <a:pt x="1566181" y="44245"/>
                  </a:cubicBezTo>
                  <a:lnTo>
                    <a:pt x="1551433" y="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436374" y="4232787"/>
              <a:ext cx="840658" cy="504286"/>
            </a:xfrm>
            <a:custGeom>
              <a:avLst/>
              <a:gdLst>
                <a:gd name="connsiteX0" fmla="*/ 0 w 840658"/>
                <a:gd name="connsiteY0" fmla="*/ 0 h 504286"/>
                <a:gd name="connsiteX1" fmla="*/ 250723 w 840658"/>
                <a:gd name="connsiteY1" fmla="*/ 14748 h 504286"/>
                <a:gd name="connsiteX2" fmla="*/ 324465 w 840658"/>
                <a:gd name="connsiteY2" fmla="*/ 29497 h 504286"/>
                <a:gd name="connsiteX3" fmla="*/ 412955 w 840658"/>
                <a:gd name="connsiteY3" fmla="*/ 44245 h 504286"/>
                <a:gd name="connsiteX4" fmla="*/ 486697 w 840658"/>
                <a:gd name="connsiteY4" fmla="*/ 206478 h 504286"/>
                <a:gd name="connsiteX5" fmla="*/ 501445 w 840658"/>
                <a:gd name="connsiteY5" fmla="*/ 368710 h 504286"/>
                <a:gd name="connsiteX6" fmla="*/ 663678 w 840658"/>
                <a:gd name="connsiteY6" fmla="*/ 486697 h 504286"/>
                <a:gd name="connsiteX7" fmla="*/ 825910 w 840658"/>
                <a:gd name="connsiteY7" fmla="*/ 412955 h 504286"/>
                <a:gd name="connsiteX8" fmla="*/ 840658 w 840658"/>
                <a:gd name="connsiteY8" fmla="*/ 398207 h 5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658" h="504286">
                  <a:moveTo>
                    <a:pt x="0" y="0"/>
                  </a:moveTo>
                  <a:cubicBezTo>
                    <a:pt x="83574" y="4916"/>
                    <a:pt x="167348" y="7168"/>
                    <a:pt x="250723" y="14748"/>
                  </a:cubicBezTo>
                  <a:cubicBezTo>
                    <a:pt x="275688" y="17018"/>
                    <a:pt x="299802" y="25013"/>
                    <a:pt x="324465" y="29497"/>
                  </a:cubicBezTo>
                  <a:cubicBezTo>
                    <a:pt x="353886" y="34846"/>
                    <a:pt x="383458" y="39329"/>
                    <a:pt x="412955" y="44245"/>
                  </a:cubicBezTo>
                  <a:cubicBezTo>
                    <a:pt x="485854" y="153593"/>
                    <a:pt x="464997" y="97973"/>
                    <a:pt x="486697" y="206478"/>
                  </a:cubicBezTo>
                  <a:cubicBezTo>
                    <a:pt x="491613" y="260555"/>
                    <a:pt x="481278" y="318293"/>
                    <a:pt x="501445" y="368710"/>
                  </a:cubicBezTo>
                  <a:cubicBezTo>
                    <a:pt x="508821" y="387150"/>
                    <a:pt x="654913" y="480854"/>
                    <a:pt x="663678" y="486697"/>
                  </a:cubicBezTo>
                  <a:cubicBezTo>
                    <a:pt x="814181" y="467883"/>
                    <a:pt x="752845" y="504286"/>
                    <a:pt x="825910" y="412955"/>
                  </a:cubicBezTo>
                  <a:cubicBezTo>
                    <a:pt x="830253" y="407526"/>
                    <a:pt x="835742" y="403123"/>
                    <a:pt x="840658" y="398207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082413" y="4346929"/>
              <a:ext cx="1165122" cy="357806"/>
            </a:xfrm>
            <a:custGeom>
              <a:avLst/>
              <a:gdLst>
                <a:gd name="connsiteX0" fmla="*/ 0 w 1165122"/>
                <a:gd name="connsiteY0" fmla="*/ 62839 h 357806"/>
                <a:gd name="connsiteX1" fmla="*/ 73742 w 1165122"/>
                <a:gd name="connsiteY1" fmla="*/ 33342 h 357806"/>
                <a:gd name="connsiteX2" fmla="*/ 117987 w 1165122"/>
                <a:gd name="connsiteY2" fmla="*/ 3845 h 357806"/>
                <a:gd name="connsiteX3" fmla="*/ 339213 w 1165122"/>
                <a:gd name="connsiteY3" fmla="*/ 92336 h 357806"/>
                <a:gd name="connsiteX4" fmla="*/ 383458 w 1165122"/>
                <a:gd name="connsiteY4" fmla="*/ 107084 h 357806"/>
                <a:gd name="connsiteX5" fmla="*/ 471948 w 1165122"/>
                <a:gd name="connsiteY5" fmla="*/ 121832 h 357806"/>
                <a:gd name="connsiteX6" fmla="*/ 663677 w 1165122"/>
                <a:gd name="connsiteY6" fmla="*/ 166077 h 357806"/>
                <a:gd name="connsiteX7" fmla="*/ 737419 w 1165122"/>
                <a:gd name="connsiteY7" fmla="*/ 180826 h 357806"/>
                <a:gd name="connsiteX8" fmla="*/ 899652 w 1165122"/>
                <a:gd name="connsiteY8" fmla="*/ 210323 h 357806"/>
                <a:gd name="connsiteX9" fmla="*/ 973393 w 1165122"/>
                <a:gd name="connsiteY9" fmla="*/ 225071 h 357806"/>
                <a:gd name="connsiteX10" fmla="*/ 1165122 w 1165122"/>
                <a:gd name="connsiteY10" fmla="*/ 239819 h 357806"/>
                <a:gd name="connsiteX11" fmla="*/ 1106129 w 1165122"/>
                <a:gd name="connsiteY11" fmla="*/ 328310 h 357806"/>
                <a:gd name="connsiteX12" fmla="*/ 1047135 w 1165122"/>
                <a:gd name="connsiteY12" fmla="*/ 357806 h 35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5122" h="357806">
                  <a:moveTo>
                    <a:pt x="0" y="62839"/>
                  </a:moveTo>
                  <a:cubicBezTo>
                    <a:pt x="24581" y="53007"/>
                    <a:pt x="50063" y="45182"/>
                    <a:pt x="73742" y="33342"/>
                  </a:cubicBezTo>
                  <a:cubicBezTo>
                    <a:pt x="89596" y="25415"/>
                    <a:pt x="100684" y="0"/>
                    <a:pt x="117987" y="3845"/>
                  </a:cubicBezTo>
                  <a:cubicBezTo>
                    <a:pt x="195518" y="21074"/>
                    <a:pt x="263866" y="67221"/>
                    <a:pt x="339213" y="92336"/>
                  </a:cubicBezTo>
                  <a:cubicBezTo>
                    <a:pt x="353961" y="97252"/>
                    <a:pt x="368282" y="103712"/>
                    <a:pt x="383458" y="107084"/>
                  </a:cubicBezTo>
                  <a:cubicBezTo>
                    <a:pt x="412649" y="113571"/>
                    <a:pt x="442686" y="115672"/>
                    <a:pt x="471948" y="121832"/>
                  </a:cubicBezTo>
                  <a:cubicBezTo>
                    <a:pt x="536130" y="135344"/>
                    <a:pt x="599650" y="151849"/>
                    <a:pt x="663677" y="166077"/>
                  </a:cubicBezTo>
                  <a:cubicBezTo>
                    <a:pt x="688148" y="171515"/>
                    <a:pt x="712948" y="175388"/>
                    <a:pt x="737419" y="180826"/>
                  </a:cubicBezTo>
                  <a:cubicBezTo>
                    <a:pt x="907292" y="218576"/>
                    <a:pt x="644029" y="167719"/>
                    <a:pt x="899652" y="210323"/>
                  </a:cubicBezTo>
                  <a:cubicBezTo>
                    <a:pt x="924378" y="214444"/>
                    <a:pt x="948479" y="222303"/>
                    <a:pt x="973393" y="225071"/>
                  </a:cubicBezTo>
                  <a:cubicBezTo>
                    <a:pt x="1037099" y="232149"/>
                    <a:pt x="1101212" y="234903"/>
                    <a:pt x="1165122" y="239819"/>
                  </a:cubicBezTo>
                  <a:cubicBezTo>
                    <a:pt x="1145458" y="269316"/>
                    <a:pt x="1139761" y="317100"/>
                    <a:pt x="1106129" y="328310"/>
                  </a:cubicBezTo>
                  <a:cubicBezTo>
                    <a:pt x="1055288" y="345257"/>
                    <a:pt x="1072877" y="332066"/>
                    <a:pt x="1047135" y="357806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049968" y="5333018"/>
              <a:ext cx="341012" cy="551588"/>
            </a:xfrm>
            <a:custGeom>
              <a:avLst/>
              <a:gdLst>
                <a:gd name="connsiteX0" fmla="*/ 297916 w 341012"/>
                <a:gd name="connsiteY0" fmla="*/ 551588 h 551588"/>
                <a:gd name="connsiteX1" fmla="*/ 312664 w 341012"/>
                <a:gd name="connsiteY1" fmla="*/ 404105 h 551588"/>
                <a:gd name="connsiteX2" fmla="*/ 268419 w 341012"/>
                <a:gd name="connsiteY2" fmla="*/ 109137 h 551588"/>
                <a:gd name="connsiteX3" fmla="*/ 224174 w 341012"/>
                <a:gd name="connsiteY3" fmla="*/ 94388 h 551588"/>
                <a:gd name="connsiteX4" fmla="*/ 150432 w 341012"/>
                <a:gd name="connsiteY4" fmla="*/ 50143 h 551588"/>
                <a:gd name="connsiteX5" fmla="*/ 17697 w 341012"/>
                <a:gd name="connsiteY5" fmla="*/ 5898 h 55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012" h="551588">
                  <a:moveTo>
                    <a:pt x="297916" y="551588"/>
                  </a:moveTo>
                  <a:cubicBezTo>
                    <a:pt x="302832" y="502427"/>
                    <a:pt x="312664" y="453511"/>
                    <a:pt x="312664" y="404105"/>
                  </a:cubicBezTo>
                  <a:cubicBezTo>
                    <a:pt x="312664" y="399369"/>
                    <a:pt x="341012" y="167212"/>
                    <a:pt x="268419" y="109137"/>
                  </a:cubicBezTo>
                  <a:cubicBezTo>
                    <a:pt x="256280" y="99425"/>
                    <a:pt x="238079" y="101341"/>
                    <a:pt x="224174" y="94388"/>
                  </a:cubicBezTo>
                  <a:cubicBezTo>
                    <a:pt x="198535" y="81568"/>
                    <a:pt x="177627" y="59208"/>
                    <a:pt x="150432" y="50143"/>
                  </a:cubicBezTo>
                  <a:cubicBezTo>
                    <a:pt x="0" y="0"/>
                    <a:pt x="85144" y="73348"/>
                    <a:pt x="17697" y="589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24400" y="1284744"/>
            <a:ext cx="434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Gen. ed. requirements</a:t>
            </a:r>
          </a:p>
          <a:p>
            <a:pPr marL="339725" indent="-339725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Modules (e.g., guest speakers)</a:t>
            </a:r>
          </a:p>
          <a:p>
            <a:pPr marL="339725" indent="-339725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Broadly read CE profs</a:t>
            </a:r>
          </a:p>
          <a:p>
            <a:pPr marL="339725" indent="-339725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Multidisciplinary courses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" y="9906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Cultivate in </a:t>
            </a:r>
            <a:r>
              <a:rPr lang="en-US" sz="2000" dirty="0" smtClean="0">
                <a:latin typeface="Arial" charset="0"/>
                <a:cs typeface="Arial" charset="0"/>
              </a:rPr>
              <a:t>engineering </a:t>
            </a:r>
            <a:r>
              <a:rPr lang="en-US" sz="2000" dirty="0">
                <a:latin typeface="Arial" charset="0"/>
                <a:cs typeface="Arial" charset="0"/>
              </a:rPr>
              <a:t>professionals </a:t>
            </a:r>
            <a:r>
              <a:rPr lang="en-US" sz="2000" dirty="0" smtClean="0">
                <a:latin typeface="Arial" charset="0"/>
                <a:cs typeface="Arial" charset="0"/>
              </a:rPr>
              <a:t>responsible </a:t>
            </a:r>
            <a:r>
              <a:rPr lang="en-US" sz="2000" dirty="0">
                <a:latin typeface="Arial" charset="0"/>
                <a:cs typeface="Arial" charset="0"/>
              </a:rPr>
              <a:t>for planning, designing, </a:t>
            </a:r>
            <a:r>
              <a:rPr lang="en-US" sz="2000" dirty="0" smtClean="0">
                <a:latin typeface="Arial" charset="0"/>
                <a:cs typeface="Arial" charset="0"/>
              </a:rPr>
              <a:t>and managing water </a:t>
            </a:r>
            <a:r>
              <a:rPr lang="en-US" sz="2000" dirty="0">
                <a:latin typeface="Arial" charset="0"/>
                <a:cs typeface="Arial" charset="0"/>
              </a:rPr>
              <a:t>resources systems </a:t>
            </a:r>
            <a:r>
              <a:rPr lang="en-US" sz="2000" dirty="0" smtClean="0">
                <a:latin typeface="Arial" charset="0"/>
                <a:cs typeface="Arial" charset="0"/>
              </a:rPr>
              <a:t>a </a:t>
            </a:r>
            <a:r>
              <a:rPr lang="en-US" sz="2000" dirty="0">
                <a:latin typeface="Arial" charset="0"/>
                <a:cs typeface="Arial" charset="0"/>
              </a:rPr>
              <a:t>broader sensibility about the cultural climate in which they will operate.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Develop in humanists, social scientists and others who will be responsible for shaping and articulating that cultural climate a more grounded understanding of </a:t>
            </a:r>
            <a:r>
              <a:rPr lang="en-US" sz="2000" dirty="0" smtClean="0">
                <a:latin typeface="Arial" charset="0"/>
                <a:cs typeface="Arial" charset="0"/>
              </a:rPr>
              <a:t>water solutions and technologies </a:t>
            </a:r>
            <a:r>
              <a:rPr lang="en-US" sz="2000" dirty="0">
                <a:latin typeface="Arial" charset="0"/>
                <a:cs typeface="Arial" charset="0"/>
              </a:rPr>
              <a:t>available to them.</a:t>
            </a:r>
          </a:p>
        </p:txBody>
      </p:sp>
      <p:pic>
        <p:nvPicPr>
          <p:cNvPr id="6148" name="Picture 8" descr="trading_places_xl_01--film-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14520"/>
            <a:ext cx="3505200" cy="26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14800" y="3657600"/>
            <a:ext cx="49530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by having students trade places we will stimulate innovative multi-disciplinary solutions to address water management issues in the west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Hydrotopia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Goals</a:t>
            </a:r>
          </a:p>
        </p:txBody>
      </p:sp>
      <p:sp>
        <p:nvSpPr>
          <p:cNvPr id="9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055" descr="UlogoH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838200"/>
            <a:ext cx="838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Explain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water projects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non-technical people</a:t>
            </a: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Describe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multi-disciplinary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elements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water projects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Analyze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broader impacts of water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Judge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implications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technical and non-technical water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decisions in a societal context</a:t>
            </a: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ommunicate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 others to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develop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recommend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multi-objective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solutions to water resources challenges</a:t>
            </a:r>
          </a:p>
        </p:txBody>
      </p:sp>
      <p:pic>
        <p:nvPicPr>
          <p:cNvPr id="7175" name="Picture 7" descr="C:\Documents and Settings\Burian\Local Settings\Temporary Internet Files\Content.IE5\KEHJP713\MC9004404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0"/>
            <a:ext cx="2362200" cy="1946245"/>
          </a:xfrm>
          <a:prstGeom prst="rect">
            <a:avLst/>
          </a:prstGeom>
          <a:noFill/>
        </p:spPr>
      </p:pic>
      <p:pic>
        <p:nvPicPr>
          <p:cNvPr id="7178" name="Picture 10" descr="C:\Documents and Settings\Burian\Local Settings\Temporary Internet Files\Content.IE5\P1C60QS0\MC900071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4343400" cy="1939404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Course Learning Objectives</a:t>
            </a:r>
          </a:p>
        </p:txBody>
      </p:sp>
      <p:sp>
        <p:nvSpPr>
          <p:cNvPr id="11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055" descr="UlogoHv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Course Organization</a:t>
            </a:r>
          </a:p>
        </p:txBody>
      </p:sp>
      <p:sp>
        <p:nvSpPr>
          <p:cNvPr id="6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1055" descr="UlogoH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ydrotopia Flow Ch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914400"/>
            <a:ext cx="6919200" cy="566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0328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Preparation: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reading, movies,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videos, articles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Classroom: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faculty presentations, guest presentations, discussions,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moderated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debates,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student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presentations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Assignments: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study analyses, defining “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Hydrotopia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”, position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papers (pipeline, dam removal, water grab, toilet-to-tap), technical projects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538008"/>
            <a:ext cx="71628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Stimulate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critical thinking</a:t>
            </a: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students to analyze water projects from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outside their disciplinary perspectives (e.g., engineers argue against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water development and humanists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water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Burian\Local Settings\Temporary Internet Files\Content.IE5\RLIES1WO\MC9004463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2206338" cy="2209800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Pedagogical Approach</a:t>
            </a:r>
          </a:p>
        </p:txBody>
      </p:sp>
      <p:sp>
        <p:nvSpPr>
          <p:cNvPr id="12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055" descr="UlogoH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 s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2174">
            <a:off x="6105432" y="1139857"/>
            <a:ext cx="2895600" cy="2895600"/>
          </a:xfrm>
          <a:prstGeom prst="ellipse">
            <a:avLst/>
          </a:prstGeom>
        </p:spPr>
      </p:pic>
      <p:pic>
        <p:nvPicPr>
          <p:cNvPr id="5" name="Picture 4" descr="burian_deptweb.jpg"/>
          <p:cNvPicPr>
            <a:picLocks noChangeAspect="1"/>
          </p:cNvPicPr>
          <p:nvPr/>
        </p:nvPicPr>
        <p:blipFill>
          <a:blip r:embed="rId4" cstate="print"/>
          <a:srcRect b="20588"/>
          <a:stretch>
            <a:fillRect/>
          </a:stretch>
        </p:blipFill>
        <p:spPr>
          <a:xfrm rot="20803114">
            <a:off x="517305" y="1018010"/>
            <a:ext cx="2667000" cy="2823882"/>
          </a:xfrm>
          <a:prstGeom prst="ellipse">
            <a:avLst/>
          </a:prstGeom>
        </p:spPr>
      </p:pic>
      <p:pic>
        <p:nvPicPr>
          <p:cNvPr id="6" name="Picture 5" descr="picaboo gulch.jpg"/>
          <p:cNvPicPr>
            <a:picLocks noChangeAspect="1"/>
          </p:cNvPicPr>
          <p:nvPr/>
        </p:nvPicPr>
        <p:blipFill>
          <a:blip r:embed="rId5" cstate="print"/>
          <a:srcRect l="28632" t="26579" r="24458" b="43816"/>
          <a:stretch>
            <a:fillRect/>
          </a:stretch>
        </p:blipFill>
        <p:spPr>
          <a:xfrm rot="1897144">
            <a:off x="6110180" y="4260912"/>
            <a:ext cx="3018367" cy="2362200"/>
          </a:xfrm>
          <a:prstGeom prst="ellipse">
            <a:avLst/>
          </a:prstGeom>
        </p:spPr>
      </p:pic>
      <p:pic>
        <p:nvPicPr>
          <p:cNvPr id="7" name="Picture 6" descr="IMG_7679.JPG"/>
          <p:cNvPicPr>
            <a:picLocks noChangeAspect="1"/>
          </p:cNvPicPr>
          <p:nvPr/>
        </p:nvPicPr>
        <p:blipFill>
          <a:blip r:embed="rId6" cstate="print"/>
          <a:srcRect l="29167" t="3333" r="55833" b="73333"/>
          <a:stretch>
            <a:fillRect/>
          </a:stretch>
        </p:blipFill>
        <p:spPr>
          <a:xfrm rot="20748391">
            <a:off x="758293" y="3815771"/>
            <a:ext cx="2356551" cy="2749310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00400" y="1130425"/>
            <a:ext cx="29718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Water Engineering/ Law Expertise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8636" y="5931025"/>
            <a:ext cx="215256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Philosopher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2" descr="C:\Documents and Settings\Burian\Local Settings\Temporary Internet Files\Content.IE5\PLSO4DGE\MP90043720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121025"/>
            <a:ext cx="1828800" cy="27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3048000" y="4254627"/>
            <a:ext cx="685802" cy="4571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5638800" y="2883025"/>
            <a:ext cx="531792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048000" y="3035425"/>
            <a:ext cx="7620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>
            <a:off x="5638800" y="4254625"/>
            <a:ext cx="6096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3810000" y="4864225"/>
            <a:ext cx="1828800" cy="83099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Common Goal</a:t>
            </a:r>
            <a:endParaRPr lang="en-US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Team Teaching</a:t>
            </a:r>
          </a:p>
        </p:txBody>
      </p:sp>
      <p:sp>
        <p:nvSpPr>
          <p:cNvPr id="21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1055" descr="UlogoHv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85800"/>
          </a:xfrm>
          <a:solidFill>
            <a:srgbClr val="3366FF"/>
          </a:solidFill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Team Teaching Approach</a:t>
            </a:r>
          </a:p>
        </p:txBody>
      </p:sp>
      <p:sp>
        <p:nvSpPr>
          <p:cNvPr id="15" name="Line 105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055" descr="UlogoH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676400" cy="4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8382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Relationship: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establish a good personal and professional relationship</a:t>
            </a: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Preparation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both involved in planning and conducting all phases of course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Classroom: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both present for all activities – not a parade of stars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Grading/Assessment: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both grade, calibration needed</a:t>
            </a:r>
          </a:p>
          <a:p>
            <a:pPr marL="236538" indent="-236538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Student interaction: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continuous interaction for all phases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Burian\AppData\Local\Microsoft\Windows\Temporary Internet Files\Content.IE5\2C3HK90L\MC9003397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29" y="4347335"/>
            <a:ext cx="1830614" cy="18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rian\AppData\Local\Microsoft\Windows\Temporary Internet Files\Content.IE5\F2BG3ZLP\MC9002353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713"/>
            <a:ext cx="2451202" cy="19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urian\AppData\Local\Microsoft\Windows\Temporary Internet Files\Content.IE5\71PGJ2SA\MC90037006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83053"/>
            <a:ext cx="1981200" cy="2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untitled:Applications:Microsoft Office 98:Templates:Blank Presentation</Template>
  <TotalTime>13969</TotalTime>
  <Words>817</Words>
  <Application>Microsoft Macintosh PowerPoint</Application>
  <PresentationFormat>On-screen Show (4:3)</PresentationFormat>
  <Paragraphs>85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Avoiding Another Tower of Babel:  Lessons Learned from Team Teaching  Across the Disciplinary Divide</vt:lpstr>
      <vt:lpstr>Hydrotopia: Sustainable Water Mgmt</vt:lpstr>
      <vt:lpstr>Motivation for Course</vt:lpstr>
      <vt:lpstr>Hydrotopia Goals</vt:lpstr>
      <vt:lpstr>Course Learning Objectives</vt:lpstr>
      <vt:lpstr>Course Organization</vt:lpstr>
      <vt:lpstr>Pedagogical Approach</vt:lpstr>
      <vt:lpstr>Team Teaching</vt:lpstr>
      <vt:lpstr>Team Teaching Approach</vt:lpstr>
      <vt:lpstr>Calibration</vt:lpstr>
      <vt:lpstr>Effective Communication</vt:lpstr>
      <vt:lpstr>Role Play Interactions</vt:lpstr>
      <vt:lpstr>Observed Outcomes</vt:lpstr>
      <vt:lpstr>Institutional Constraints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Steve</dc:creator>
  <cp:lastModifiedBy>Karen Kirk</cp:lastModifiedBy>
  <cp:revision>986</cp:revision>
  <dcterms:created xsi:type="dcterms:W3CDTF">2002-06-10T22:11:53Z</dcterms:created>
  <dcterms:modified xsi:type="dcterms:W3CDTF">2012-07-26T13:16:32Z</dcterms:modified>
</cp:coreProperties>
</file>