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88" r:id="rId3"/>
    <p:sldId id="289" r:id="rId4"/>
    <p:sldId id="290" r:id="rId5"/>
    <p:sldId id="291" r:id="rId6"/>
    <p:sldId id="292" r:id="rId7"/>
    <p:sldId id="293" r:id="rId8"/>
    <p:sldId id="272" r:id="rId9"/>
    <p:sldId id="273" r:id="rId10"/>
    <p:sldId id="266" r:id="rId11"/>
    <p:sldId id="261" r:id="rId12"/>
    <p:sldId id="263" r:id="rId13"/>
    <p:sldId id="264" r:id="rId14"/>
    <p:sldId id="262" r:id="rId15"/>
    <p:sldId id="265" r:id="rId16"/>
    <p:sldId id="271" r:id="rId17"/>
    <p:sldId id="274" r:id="rId18"/>
    <p:sldId id="269" r:id="rId19"/>
    <p:sldId id="270" r:id="rId20"/>
    <p:sldId id="286" r:id="rId21"/>
    <p:sldId id="280" r:id="rId22"/>
    <p:sldId id="281" r:id="rId23"/>
    <p:sldId id="268" r:id="rId24"/>
    <p:sldId id="267" r:id="rId25"/>
    <p:sldId id="276" r:id="rId26"/>
    <p:sldId id="277"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2BF9"/>
    <a:srgbClr val="296FFB"/>
    <a:srgbClr val="006C31"/>
    <a:srgbClr val="00823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00" d="100"/>
          <a:sy n="100" d="100"/>
        </p:scale>
        <p:origin x="-210" y="-9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B0CA4EB-6E93-405E-8C8D-F31C9F0E568E}" type="datetimeFigureOut">
              <a:rPr lang="en-US"/>
              <a:pPr>
                <a:defRPr/>
              </a:pPr>
              <a:t>6/24/2012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AA5C320-61F6-4069-A8A4-AC1575A2179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79A9790-ED73-4BF8-9873-E9C5591D6E6E}" type="datetimeFigureOut">
              <a:rPr lang="en-US"/>
              <a:pPr>
                <a:defRPr/>
              </a:pPr>
              <a:t>6/24/2012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0B55BBB-5FE7-4ACB-9393-2614D94382D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C4186E5-CD89-4092-8FD5-CF4D391EF718}" type="datetimeFigureOut">
              <a:rPr lang="en-US"/>
              <a:pPr>
                <a:defRPr/>
              </a:pPr>
              <a:t>6/24/2012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93B7B2-29B2-48A2-9EAF-B805DBD27E0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6D906AC-68AC-471F-91F9-5F6DF093CE79}" type="datetimeFigureOut">
              <a:rPr lang="en-US"/>
              <a:pPr>
                <a:defRPr/>
              </a:pPr>
              <a:t>6/24/2012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FCAD7F-31A2-47A5-B40C-FDC5E78A0C1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3230D51-A98E-4ACD-9911-4A7D64B9A11B}" type="datetimeFigureOut">
              <a:rPr lang="en-US"/>
              <a:pPr>
                <a:defRPr/>
              </a:pPr>
              <a:t>6/24/2012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20B159-A343-4F89-B7B9-2012206C542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CEF7960-4688-4607-8552-53077C25079F}" type="datetimeFigureOut">
              <a:rPr lang="en-US"/>
              <a:pPr>
                <a:defRPr/>
              </a:pPr>
              <a:t>6/24/2012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6486F25-A9CA-4FE6-8A0E-CF669F2251C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E3D9FEA-D17B-4A4A-BD8C-69C4750C2847}" type="datetimeFigureOut">
              <a:rPr lang="en-US"/>
              <a:pPr>
                <a:defRPr/>
              </a:pPr>
              <a:t>6/24/2012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6C7D5F1-3C98-4468-B52C-AFD5537F184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E43DC54-6344-4B76-8D23-D790BB6E90C4}" type="datetimeFigureOut">
              <a:rPr lang="en-US"/>
              <a:pPr>
                <a:defRPr/>
              </a:pPr>
              <a:t>6/24/2012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3E5523E-A37A-4399-B569-D3B7CF6715F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27CBE34-0854-42B4-B786-D5B5AA8D4459}" type="datetimeFigureOut">
              <a:rPr lang="en-US"/>
              <a:pPr>
                <a:defRPr/>
              </a:pPr>
              <a:t>6/24/2012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574FE04-FCEF-48E0-863F-0D4A14DC955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D2E8B4A-834F-459D-9055-D289E2ACFCC9}" type="datetimeFigureOut">
              <a:rPr lang="en-US"/>
              <a:pPr>
                <a:defRPr/>
              </a:pPr>
              <a:t>6/24/2012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A98119E-801C-4B3E-B06B-73BDD55C7F7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1D3D47A-5CF0-45AB-85AA-3AE2B87F570E}" type="datetimeFigureOut">
              <a:rPr lang="en-US"/>
              <a:pPr>
                <a:defRPr/>
              </a:pPr>
              <a:t>6/24/2012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19FD65C-7DFF-4455-BD27-98FAF1FB667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627DC7E-99F7-45B9-9A45-D3C3941F4AF2}" type="datetimeFigureOut">
              <a:rPr lang="en-US"/>
              <a:pPr>
                <a:defRPr/>
              </a:pPr>
              <a:t>6/24/2012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E57372A-CFEA-4FF5-BFB4-11F19EC8953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waterfootprint.org/"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waterfootprint.org/" TargetMode="External"/><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waterfootprint.org/"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waterfootprint.org/"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waterfootprint.org/"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waterfootprint.org/"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ater.usgs.gov/watuse/"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waterfootprint.org/"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waterfootprint.org/" TargetMode="External"/><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www.waterfootprint.org/"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www.waterfootprint.org/"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228600" y="466725"/>
            <a:ext cx="8686800" cy="6315075"/>
          </a:xfrm>
          <a:prstGeom prst="rect">
            <a:avLst/>
          </a:prstGeom>
          <a:noFill/>
          <a:ln w="9525">
            <a:noFill/>
            <a:miter lim="800000"/>
            <a:headEnd/>
            <a:tailEnd/>
          </a:ln>
        </p:spPr>
      </p:pic>
      <p:sp>
        <p:nvSpPr>
          <p:cNvPr id="5" name="TextBox 4"/>
          <p:cNvSpPr txBox="1">
            <a:spLocks noChangeArrowheads="1"/>
          </p:cNvSpPr>
          <p:nvPr/>
        </p:nvSpPr>
        <p:spPr bwMode="auto">
          <a:xfrm>
            <a:off x="76200" y="11668"/>
            <a:ext cx="3398174" cy="369332"/>
          </a:xfrm>
          <a:prstGeom prst="rect">
            <a:avLst/>
          </a:prstGeom>
          <a:noFill/>
          <a:ln w="9525">
            <a:noFill/>
            <a:miter lim="800000"/>
            <a:headEnd/>
            <a:tailEnd/>
          </a:ln>
        </p:spPr>
        <p:txBody>
          <a:bodyPr wrap="none">
            <a:spAutoFit/>
          </a:bodyPr>
          <a:lstStyle/>
          <a:p>
            <a:r>
              <a:rPr lang="en-US" dirty="0">
                <a:latin typeface="Calibri" pitchFamily="34" charset="0"/>
              </a:rPr>
              <a:t>ESS 102, Spring 2012: 82 </a:t>
            </a:r>
            <a:r>
              <a:rPr lang="en-US" dirty="0" smtClean="0">
                <a:latin typeface="Calibri" pitchFamily="34" charset="0"/>
              </a:rPr>
              <a:t>students</a:t>
            </a:r>
            <a:endParaRPr lang="en-US" dirty="0">
              <a:latin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2"/>
          <p:cNvSpPr txBox="1">
            <a:spLocks noChangeArrowheads="1"/>
          </p:cNvSpPr>
          <p:nvPr/>
        </p:nvSpPr>
        <p:spPr bwMode="auto">
          <a:xfrm>
            <a:off x="4724400" y="614363"/>
            <a:ext cx="3352800" cy="2309812"/>
          </a:xfrm>
          <a:prstGeom prst="rect">
            <a:avLst/>
          </a:prstGeom>
          <a:noFill/>
          <a:ln w="9525">
            <a:noFill/>
            <a:miter lim="800000"/>
            <a:headEnd/>
            <a:tailEnd/>
          </a:ln>
        </p:spPr>
        <p:txBody>
          <a:bodyPr>
            <a:spAutoFit/>
          </a:bodyPr>
          <a:lstStyle/>
          <a:p>
            <a:r>
              <a:rPr lang="en-US" b="1">
                <a:latin typeface="Calibri" pitchFamily="34" charset="0"/>
              </a:rPr>
              <a:t>Apple</a:t>
            </a:r>
          </a:p>
          <a:p>
            <a:r>
              <a:rPr lang="en-US">
                <a:latin typeface="Calibri" pitchFamily="34" charset="0"/>
              </a:rPr>
              <a:t/>
            </a:r>
            <a:br>
              <a:rPr lang="en-US">
                <a:latin typeface="Calibri" pitchFamily="34" charset="0"/>
              </a:rPr>
            </a:br>
            <a:r>
              <a:rPr lang="en-US">
                <a:latin typeface="Calibri" pitchFamily="34" charset="0"/>
              </a:rPr>
              <a:t>Water footprint: 18 gallons for one apple (18 gal. = 1” x 29 ft</a:t>
            </a:r>
            <a:r>
              <a:rPr lang="en-US" baseline="30000">
                <a:latin typeface="Calibri" pitchFamily="34" charset="0"/>
              </a:rPr>
              <a:t>2</a:t>
            </a:r>
            <a:r>
              <a:rPr lang="en-US">
                <a:latin typeface="Calibri" pitchFamily="34" charset="0"/>
              </a:rPr>
              <a:t>)</a:t>
            </a:r>
            <a:br>
              <a:rPr lang="en-US">
                <a:latin typeface="Calibri" pitchFamily="34" charset="0"/>
              </a:rPr>
            </a:br>
            <a:r>
              <a:rPr lang="en-US">
                <a:latin typeface="Calibri" pitchFamily="34" charset="0"/>
              </a:rPr>
              <a:t/>
            </a:r>
            <a:br>
              <a:rPr lang="en-US">
                <a:latin typeface="Calibri" pitchFamily="34" charset="0"/>
              </a:rPr>
            </a:br>
            <a:r>
              <a:rPr lang="en-US">
                <a:latin typeface="Calibri" pitchFamily="34" charset="0"/>
              </a:rPr>
              <a:t>We assume here a ¼ pound apple. One glass of apple juice costs about 50 gallons of water.</a:t>
            </a:r>
          </a:p>
        </p:txBody>
      </p:sp>
      <p:sp>
        <p:nvSpPr>
          <p:cNvPr id="20483" name="TextBox 3"/>
          <p:cNvSpPr txBox="1">
            <a:spLocks noChangeArrowheads="1"/>
          </p:cNvSpPr>
          <p:nvPr/>
        </p:nvSpPr>
        <p:spPr bwMode="auto">
          <a:xfrm>
            <a:off x="838200" y="5791200"/>
            <a:ext cx="3924300" cy="369888"/>
          </a:xfrm>
          <a:prstGeom prst="rect">
            <a:avLst/>
          </a:prstGeom>
          <a:noFill/>
          <a:ln w="9525">
            <a:noFill/>
            <a:miter lim="800000"/>
            <a:headEnd/>
            <a:tailEnd/>
          </a:ln>
        </p:spPr>
        <p:txBody>
          <a:bodyPr wrap="none">
            <a:spAutoFit/>
          </a:bodyPr>
          <a:lstStyle/>
          <a:p>
            <a:r>
              <a:rPr lang="en-US">
                <a:latin typeface="Calibri" pitchFamily="34" charset="0"/>
              </a:rPr>
              <a:t>Adapted from </a:t>
            </a:r>
            <a:r>
              <a:rPr lang="en-US">
                <a:latin typeface="Calibri" pitchFamily="34" charset="0"/>
                <a:hlinkClick r:id="rId2"/>
              </a:rPr>
              <a:t>www.waterfootprint.org</a:t>
            </a:r>
            <a:endParaRPr lang="en-US">
              <a:latin typeface="Calibri" pitchFamily="34" charset="0"/>
            </a:endParaRPr>
          </a:p>
        </p:txBody>
      </p:sp>
      <p:pic>
        <p:nvPicPr>
          <p:cNvPr id="20484" name="Picture 2" descr="http://www.waterfootprint.org/images/gallery/original/apple.jpg"/>
          <p:cNvPicPr>
            <a:picLocks noChangeAspect="1" noChangeArrowheads="1"/>
          </p:cNvPicPr>
          <p:nvPr/>
        </p:nvPicPr>
        <p:blipFill>
          <a:blip r:embed="rId3" cstate="print"/>
          <a:srcRect/>
          <a:stretch>
            <a:fillRect/>
          </a:stretch>
        </p:blipFill>
        <p:spPr bwMode="auto">
          <a:xfrm>
            <a:off x="304800" y="762000"/>
            <a:ext cx="3810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waterfootprint.org/images/gallery/original/bread.jpg"/>
          <p:cNvPicPr>
            <a:picLocks noChangeAspect="1" noChangeArrowheads="1"/>
          </p:cNvPicPr>
          <p:nvPr/>
        </p:nvPicPr>
        <p:blipFill>
          <a:blip r:embed="rId2" cstate="print"/>
          <a:srcRect/>
          <a:stretch>
            <a:fillRect/>
          </a:stretch>
        </p:blipFill>
        <p:spPr bwMode="auto">
          <a:xfrm>
            <a:off x="457200" y="457200"/>
            <a:ext cx="3810000" cy="3810000"/>
          </a:xfrm>
          <a:prstGeom prst="rect">
            <a:avLst/>
          </a:prstGeom>
          <a:noFill/>
          <a:ln w="9525">
            <a:noFill/>
            <a:miter lim="800000"/>
            <a:headEnd/>
            <a:tailEnd/>
          </a:ln>
        </p:spPr>
      </p:pic>
      <p:sp>
        <p:nvSpPr>
          <p:cNvPr id="21507" name="TextBox 2"/>
          <p:cNvSpPr txBox="1">
            <a:spLocks noChangeArrowheads="1"/>
          </p:cNvSpPr>
          <p:nvPr/>
        </p:nvSpPr>
        <p:spPr bwMode="auto">
          <a:xfrm>
            <a:off x="4724400" y="381000"/>
            <a:ext cx="3429000" cy="4246563"/>
          </a:xfrm>
          <a:prstGeom prst="rect">
            <a:avLst/>
          </a:prstGeom>
          <a:noFill/>
          <a:ln w="9525">
            <a:noFill/>
            <a:miter lim="800000"/>
            <a:headEnd/>
            <a:tailEnd/>
          </a:ln>
        </p:spPr>
        <p:txBody>
          <a:bodyPr>
            <a:spAutoFit/>
          </a:bodyPr>
          <a:lstStyle/>
          <a:p>
            <a:r>
              <a:rPr lang="en-US" b="1">
                <a:latin typeface="Calibri" pitchFamily="34" charset="0"/>
              </a:rPr>
              <a:t>Bread</a:t>
            </a:r>
          </a:p>
          <a:p>
            <a:r>
              <a:rPr lang="en-US">
                <a:latin typeface="Calibri" pitchFamily="34" charset="0"/>
              </a:rPr>
              <a:t>Water footprint: 11 gallons of water for one slice of wheat bread.</a:t>
            </a:r>
            <a:br>
              <a:rPr lang="en-US">
                <a:latin typeface="Calibri" pitchFamily="34" charset="0"/>
              </a:rPr>
            </a:br>
            <a:r>
              <a:rPr lang="en-US">
                <a:latin typeface="Calibri" pitchFamily="34" charset="0"/>
              </a:rPr>
              <a:t/>
            </a:r>
            <a:br>
              <a:rPr lang="en-US">
                <a:latin typeface="Calibri" pitchFamily="34" charset="0"/>
              </a:rPr>
            </a:br>
            <a:r>
              <a:rPr lang="en-US">
                <a:latin typeface="Calibri" pitchFamily="34" charset="0"/>
              </a:rPr>
              <a:t>Producing wheat costs 155 gallons of water per pound (global average).</a:t>
            </a:r>
            <a:br>
              <a:rPr lang="en-US">
                <a:latin typeface="Calibri" pitchFamily="34" charset="0"/>
              </a:rPr>
            </a:br>
            <a:r>
              <a:rPr lang="en-US">
                <a:latin typeface="Calibri" pitchFamily="34" charset="0"/>
              </a:rPr>
              <a:t>One slice of bread has a weight of about 1 ounce, which implies a water footprint of 11 gallons. </a:t>
            </a:r>
            <a:br>
              <a:rPr lang="en-US">
                <a:latin typeface="Calibri" pitchFamily="34" charset="0"/>
              </a:rPr>
            </a:br>
            <a:r>
              <a:rPr lang="en-US">
                <a:latin typeface="Calibri" pitchFamily="34" charset="0"/>
              </a:rPr>
              <a:t>If the bread is consumed together with 1 slice of cheese (⅓ ounce), then it all together costs 24 gallons of water (24 gal. = 1” x 38 ft</a:t>
            </a:r>
            <a:r>
              <a:rPr lang="en-US" baseline="30000">
                <a:latin typeface="Calibri" pitchFamily="34" charset="0"/>
              </a:rPr>
              <a:t>2</a:t>
            </a:r>
            <a:r>
              <a:rPr lang="en-US">
                <a:latin typeface="Calibri" pitchFamily="34" charset="0"/>
              </a:rPr>
              <a:t>).</a:t>
            </a:r>
          </a:p>
        </p:txBody>
      </p:sp>
      <p:sp>
        <p:nvSpPr>
          <p:cNvPr id="21508" name="TextBox 3"/>
          <p:cNvSpPr txBox="1">
            <a:spLocks noChangeArrowheads="1"/>
          </p:cNvSpPr>
          <p:nvPr/>
        </p:nvSpPr>
        <p:spPr bwMode="auto">
          <a:xfrm>
            <a:off x="838200" y="5791200"/>
            <a:ext cx="3924300" cy="369888"/>
          </a:xfrm>
          <a:prstGeom prst="rect">
            <a:avLst/>
          </a:prstGeom>
          <a:noFill/>
          <a:ln w="9525">
            <a:noFill/>
            <a:miter lim="800000"/>
            <a:headEnd/>
            <a:tailEnd/>
          </a:ln>
        </p:spPr>
        <p:txBody>
          <a:bodyPr wrap="none">
            <a:spAutoFit/>
          </a:bodyPr>
          <a:lstStyle/>
          <a:p>
            <a:r>
              <a:rPr lang="en-US">
                <a:latin typeface="Calibri" pitchFamily="34" charset="0"/>
              </a:rPr>
              <a:t>Adapted from </a:t>
            </a:r>
            <a:r>
              <a:rPr lang="en-US">
                <a:latin typeface="Calibri" pitchFamily="34" charset="0"/>
                <a:hlinkClick r:id="rId3"/>
              </a:rPr>
              <a:t>www.waterfootprint.org</a:t>
            </a:r>
            <a:endParaRPr lang="en-US">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2"/>
          <p:cNvSpPr txBox="1">
            <a:spLocks noChangeArrowheads="1"/>
          </p:cNvSpPr>
          <p:nvPr/>
        </p:nvSpPr>
        <p:spPr bwMode="auto">
          <a:xfrm>
            <a:off x="4724400" y="566738"/>
            <a:ext cx="3657600" cy="2862262"/>
          </a:xfrm>
          <a:prstGeom prst="rect">
            <a:avLst/>
          </a:prstGeom>
          <a:noFill/>
          <a:ln w="9525">
            <a:noFill/>
            <a:miter lim="800000"/>
            <a:headEnd/>
            <a:tailEnd/>
          </a:ln>
        </p:spPr>
        <p:txBody>
          <a:bodyPr>
            <a:spAutoFit/>
          </a:bodyPr>
          <a:lstStyle/>
          <a:p>
            <a:r>
              <a:rPr lang="en-US" b="1">
                <a:latin typeface="Calibri" pitchFamily="34" charset="0"/>
              </a:rPr>
              <a:t>Eggs</a:t>
            </a:r>
          </a:p>
          <a:p>
            <a:r>
              <a:rPr lang="en-US">
                <a:latin typeface="Calibri" pitchFamily="34" charset="0"/>
              </a:rPr>
              <a:t>Water footprint: 53 gallons of water for one egg (53 gal. = 1” x 85 ft</a:t>
            </a:r>
            <a:r>
              <a:rPr lang="en-US" baseline="30000">
                <a:latin typeface="Calibri" pitchFamily="34" charset="0"/>
              </a:rPr>
              <a:t>2</a:t>
            </a:r>
            <a:r>
              <a:rPr lang="en-US">
                <a:latin typeface="Calibri" pitchFamily="34" charset="0"/>
              </a:rPr>
              <a:t>).</a:t>
            </a:r>
          </a:p>
          <a:p>
            <a:endParaRPr lang="en-US">
              <a:latin typeface="Calibri" pitchFamily="34" charset="0"/>
            </a:endParaRPr>
          </a:p>
          <a:p>
            <a:r>
              <a:rPr lang="en-US">
                <a:latin typeface="Calibri" pitchFamily="34" charset="0"/>
              </a:rPr>
              <a:t>We assume here that one egg has a weight of 2 ounces. As a global average, eggs require 872,000 gallons of water per ton. Most of the water is required for feeding the chickens.</a:t>
            </a:r>
          </a:p>
        </p:txBody>
      </p:sp>
      <p:sp>
        <p:nvSpPr>
          <p:cNvPr id="22531" name="TextBox 3"/>
          <p:cNvSpPr txBox="1">
            <a:spLocks noChangeArrowheads="1"/>
          </p:cNvSpPr>
          <p:nvPr/>
        </p:nvSpPr>
        <p:spPr bwMode="auto">
          <a:xfrm>
            <a:off x="838200" y="5791200"/>
            <a:ext cx="3924300" cy="369888"/>
          </a:xfrm>
          <a:prstGeom prst="rect">
            <a:avLst/>
          </a:prstGeom>
          <a:noFill/>
          <a:ln w="9525">
            <a:noFill/>
            <a:miter lim="800000"/>
            <a:headEnd/>
            <a:tailEnd/>
          </a:ln>
        </p:spPr>
        <p:txBody>
          <a:bodyPr wrap="none">
            <a:spAutoFit/>
          </a:bodyPr>
          <a:lstStyle/>
          <a:p>
            <a:r>
              <a:rPr lang="en-US">
                <a:latin typeface="Calibri" pitchFamily="34" charset="0"/>
              </a:rPr>
              <a:t>Adapted from </a:t>
            </a:r>
            <a:r>
              <a:rPr lang="en-US">
                <a:latin typeface="Calibri" pitchFamily="34" charset="0"/>
                <a:hlinkClick r:id="rId2"/>
              </a:rPr>
              <a:t>www.waterfootprint.org</a:t>
            </a:r>
            <a:endParaRPr lang="en-US">
              <a:latin typeface="Calibri" pitchFamily="34" charset="0"/>
            </a:endParaRPr>
          </a:p>
        </p:txBody>
      </p:sp>
      <p:pic>
        <p:nvPicPr>
          <p:cNvPr id="22532" name="Picture 2" descr="http://www.waterfootprint.org/images/gallery/original/eggs.jpg"/>
          <p:cNvPicPr>
            <a:picLocks noChangeAspect="1" noChangeArrowheads="1"/>
          </p:cNvPicPr>
          <p:nvPr/>
        </p:nvPicPr>
        <p:blipFill>
          <a:blip r:embed="rId3" cstate="print"/>
          <a:srcRect/>
          <a:stretch>
            <a:fillRect/>
          </a:stretch>
        </p:blipFill>
        <p:spPr bwMode="auto">
          <a:xfrm>
            <a:off x="304800" y="533400"/>
            <a:ext cx="3810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2"/>
          <p:cNvSpPr txBox="1">
            <a:spLocks noChangeArrowheads="1"/>
          </p:cNvSpPr>
          <p:nvPr/>
        </p:nvSpPr>
        <p:spPr bwMode="auto">
          <a:xfrm>
            <a:off x="4724400" y="381000"/>
            <a:ext cx="3352800" cy="4246563"/>
          </a:xfrm>
          <a:prstGeom prst="rect">
            <a:avLst/>
          </a:prstGeom>
          <a:noFill/>
          <a:ln w="9525">
            <a:noFill/>
            <a:miter lim="800000"/>
            <a:headEnd/>
            <a:tailEnd/>
          </a:ln>
        </p:spPr>
        <p:txBody>
          <a:bodyPr>
            <a:spAutoFit/>
          </a:bodyPr>
          <a:lstStyle/>
          <a:p>
            <a:r>
              <a:rPr lang="en-US" b="1">
                <a:latin typeface="Calibri" pitchFamily="34" charset="0"/>
              </a:rPr>
              <a:t>Milk</a:t>
            </a:r>
          </a:p>
          <a:p>
            <a:r>
              <a:rPr lang="en-US">
                <a:latin typeface="Calibri" pitchFamily="34" charset="0"/>
              </a:rPr>
              <a:t>Water footprint: 1000 gallons of water for 1 gallon of milk (1000 gals. = 1” x 1600 ft</a:t>
            </a:r>
            <a:r>
              <a:rPr lang="en-US" baseline="30000">
                <a:latin typeface="Calibri" pitchFamily="34" charset="0"/>
              </a:rPr>
              <a:t>2</a:t>
            </a:r>
            <a:r>
              <a:rPr lang="en-US">
                <a:latin typeface="Calibri" pitchFamily="34" charset="0"/>
              </a:rPr>
              <a:t>)</a:t>
            </a:r>
            <a:br>
              <a:rPr lang="en-US">
                <a:latin typeface="Calibri" pitchFamily="34" charset="0"/>
              </a:rPr>
            </a:br>
            <a:r>
              <a:rPr lang="en-US">
                <a:latin typeface="Calibri" pitchFamily="34" charset="0"/>
              </a:rPr>
              <a:t/>
            </a:r>
            <a:br>
              <a:rPr lang="en-US">
                <a:latin typeface="Calibri" pitchFamily="34" charset="0"/>
              </a:rPr>
            </a:br>
            <a:r>
              <a:rPr lang="en-US">
                <a:latin typeface="Calibri" pitchFamily="34" charset="0"/>
              </a:rPr>
              <a:t>Drinking a glass of milk (</a:t>
            </a:r>
            <a:r>
              <a:rPr lang="en-US"/>
              <a:t>¼</a:t>
            </a:r>
            <a:r>
              <a:rPr lang="en-US">
                <a:latin typeface="Calibri" pitchFamily="34" charset="0"/>
              </a:rPr>
              <a:t> quart) costs 53 gallons of water.</a:t>
            </a:r>
            <a:br>
              <a:rPr lang="en-US">
                <a:latin typeface="Calibri" pitchFamily="34" charset="0"/>
              </a:rPr>
            </a:br>
            <a:r>
              <a:rPr lang="en-US">
                <a:latin typeface="Calibri" pitchFamily="34" charset="0"/>
              </a:rPr>
              <a:t>Drinking the same volume of orange juice or apple juice would cost 45 and 50 gallons of water respectively.</a:t>
            </a:r>
          </a:p>
          <a:p>
            <a:r>
              <a:rPr lang="en-US">
                <a:latin typeface="Calibri" pitchFamily="34" charset="0"/>
              </a:rPr>
              <a:t/>
            </a:r>
            <a:br>
              <a:rPr lang="en-US">
                <a:latin typeface="Calibri" pitchFamily="34" charset="0"/>
              </a:rPr>
            </a:br>
            <a:r>
              <a:rPr lang="en-US">
                <a:latin typeface="Calibri" pitchFamily="34" charset="0"/>
              </a:rPr>
              <a:t>Drinking a plain glass of water requires only little more than the water itself.</a:t>
            </a:r>
          </a:p>
        </p:txBody>
      </p:sp>
      <p:sp>
        <p:nvSpPr>
          <p:cNvPr id="23555" name="TextBox 3"/>
          <p:cNvSpPr txBox="1">
            <a:spLocks noChangeArrowheads="1"/>
          </p:cNvSpPr>
          <p:nvPr/>
        </p:nvSpPr>
        <p:spPr bwMode="auto">
          <a:xfrm>
            <a:off x="838200" y="5791200"/>
            <a:ext cx="3924300" cy="369888"/>
          </a:xfrm>
          <a:prstGeom prst="rect">
            <a:avLst/>
          </a:prstGeom>
          <a:noFill/>
          <a:ln w="9525">
            <a:noFill/>
            <a:miter lim="800000"/>
            <a:headEnd/>
            <a:tailEnd/>
          </a:ln>
        </p:spPr>
        <p:txBody>
          <a:bodyPr wrap="none">
            <a:spAutoFit/>
          </a:bodyPr>
          <a:lstStyle/>
          <a:p>
            <a:r>
              <a:rPr lang="en-US">
                <a:latin typeface="Calibri" pitchFamily="34" charset="0"/>
              </a:rPr>
              <a:t>Adapted from </a:t>
            </a:r>
            <a:r>
              <a:rPr lang="en-US">
                <a:latin typeface="Calibri" pitchFamily="34" charset="0"/>
                <a:hlinkClick r:id="rId2"/>
              </a:rPr>
              <a:t>www.waterfootprint.org</a:t>
            </a:r>
            <a:endParaRPr lang="en-US">
              <a:latin typeface="Calibri" pitchFamily="34" charset="0"/>
            </a:endParaRPr>
          </a:p>
        </p:txBody>
      </p:sp>
      <p:pic>
        <p:nvPicPr>
          <p:cNvPr id="23556" name="Picture 2" descr="http://www.waterfootprint.org/images/gallery/original/milk.jpg"/>
          <p:cNvPicPr>
            <a:picLocks noChangeAspect="1" noChangeArrowheads="1"/>
          </p:cNvPicPr>
          <p:nvPr/>
        </p:nvPicPr>
        <p:blipFill>
          <a:blip r:embed="rId3" cstate="print"/>
          <a:srcRect/>
          <a:stretch>
            <a:fillRect/>
          </a:stretch>
        </p:blipFill>
        <p:spPr bwMode="auto">
          <a:xfrm>
            <a:off x="100013" y="609600"/>
            <a:ext cx="3810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2"/>
          <p:cNvSpPr txBox="1">
            <a:spLocks noChangeArrowheads="1"/>
          </p:cNvSpPr>
          <p:nvPr/>
        </p:nvSpPr>
        <p:spPr bwMode="auto">
          <a:xfrm>
            <a:off x="4114800" y="228600"/>
            <a:ext cx="4724400" cy="6186488"/>
          </a:xfrm>
          <a:prstGeom prst="rect">
            <a:avLst/>
          </a:prstGeom>
          <a:noFill/>
          <a:ln w="9525">
            <a:noFill/>
            <a:miter lim="800000"/>
            <a:headEnd/>
            <a:tailEnd/>
          </a:ln>
        </p:spPr>
        <p:txBody>
          <a:bodyPr>
            <a:spAutoFit/>
          </a:bodyPr>
          <a:lstStyle/>
          <a:p>
            <a:r>
              <a:rPr lang="en-US" b="1">
                <a:latin typeface="Calibri" pitchFamily="34" charset="0"/>
              </a:rPr>
              <a:t>Beef</a:t>
            </a:r>
          </a:p>
          <a:p>
            <a:r>
              <a:rPr lang="en-US">
                <a:latin typeface="Calibri" pitchFamily="34" charset="0"/>
              </a:rPr>
              <a:t>Water footprint: 1855 gallons of water per pound of beef (1855 gals. = 1” x 3000 ft</a:t>
            </a:r>
            <a:r>
              <a:rPr lang="en-US" baseline="30000">
                <a:latin typeface="Calibri" pitchFamily="34" charset="0"/>
              </a:rPr>
              <a:t>2</a:t>
            </a:r>
            <a:r>
              <a:rPr lang="en-US">
                <a:latin typeface="Calibri" pitchFamily="34" charset="0"/>
              </a:rPr>
              <a:t>).</a:t>
            </a:r>
            <a:br>
              <a:rPr lang="en-US">
                <a:latin typeface="Calibri" pitchFamily="34" charset="0"/>
              </a:rPr>
            </a:br>
            <a:r>
              <a:rPr lang="en-US">
                <a:latin typeface="Calibri" pitchFamily="34" charset="0"/>
              </a:rPr>
              <a:t/>
            </a:r>
            <a:br>
              <a:rPr lang="en-US">
                <a:latin typeface="Calibri" pitchFamily="34" charset="0"/>
              </a:rPr>
            </a:br>
            <a:r>
              <a:rPr lang="en-US">
                <a:latin typeface="Calibri" pitchFamily="34" charset="0"/>
              </a:rPr>
              <a:t>In an industrial beef production system, it takes an average three years before the animal is slaughtered to produce about 440 pounds of boneless beef (1” x 30 acres).</a:t>
            </a:r>
            <a:br>
              <a:rPr lang="en-US">
                <a:latin typeface="Calibri" pitchFamily="34" charset="0"/>
              </a:rPr>
            </a:br>
            <a:r>
              <a:rPr lang="en-US">
                <a:latin typeface="Calibri" pitchFamily="34" charset="0"/>
              </a:rPr>
              <a:t/>
            </a:r>
            <a:br>
              <a:rPr lang="en-US">
                <a:latin typeface="Calibri" pitchFamily="34" charset="0"/>
              </a:rPr>
            </a:br>
            <a:r>
              <a:rPr lang="en-US">
                <a:latin typeface="Calibri" pitchFamily="34" charset="0"/>
              </a:rPr>
              <a:t>The animal consumes nearly 2866 pounds of grains (wheat, oats, barley, corn, dry peas, soybean meal and other small grains), 15900 pounds of roughages (pasture, dry hay, silage and other roughages), 6340 gallons of water for drinking and 1850 gallons of water for servicing. </a:t>
            </a:r>
            <a:br>
              <a:rPr lang="en-US">
                <a:latin typeface="Calibri" pitchFamily="34" charset="0"/>
              </a:rPr>
            </a:br>
            <a:r>
              <a:rPr lang="en-US">
                <a:latin typeface="Calibri" pitchFamily="34" charset="0"/>
              </a:rPr>
              <a:t/>
            </a:r>
            <a:br>
              <a:rPr lang="en-US">
                <a:latin typeface="Calibri" pitchFamily="34" charset="0"/>
              </a:rPr>
            </a:br>
            <a:r>
              <a:rPr lang="en-US">
                <a:latin typeface="Calibri" pitchFamily="34" charset="0"/>
              </a:rPr>
              <a:t>This means that to produce one pound of boneless beef, we use about 6.5 pounds of grain, 36 pounds of roughages, and 20 gallons of water (only for drinking and servicing). Producing the volume of feed requires about 1835 gallons of water on average.</a:t>
            </a:r>
          </a:p>
        </p:txBody>
      </p:sp>
      <p:sp>
        <p:nvSpPr>
          <p:cNvPr id="24579" name="TextBox 3"/>
          <p:cNvSpPr txBox="1">
            <a:spLocks noChangeArrowheads="1"/>
          </p:cNvSpPr>
          <p:nvPr/>
        </p:nvSpPr>
        <p:spPr bwMode="auto">
          <a:xfrm>
            <a:off x="304800" y="5791200"/>
            <a:ext cx="3924300" cy="369888"/>
          </a:xfrm>
          <a:prstGeom prst="rect">
            <a:avLst/>
          </a:prstGeom>
          <a:noFill/>
          <a:ln w="9525">
            <a:noFill/>
            <a:miter lim="800000"/>
            <a:headEnd/>
            <a:tailEnd/>
          </a:ln>
        </p:spPr>
        <p:txBody>
          <a:bodyPr wrap="none">
            <a:spAutoFit/>
          </a:bodyPr>
          <a:lstStyle/>
          <a:p>
            <a:r>
              <a:rPr lang="en-US">
                <a:latin typeface="Calibri" pitchFamily="34" charset="0"/>
              </a:rPr>
              <a:t>Adapted from </a:t>
            </a:r>
            <a:r>
              <a:rPr lang="en-US">
                <a:latin typeface="Calibri" pitchFamily="34" charset="0"/>
                <a:hlinkClick r:id="rId2"/>
              </a:rPr>
              <a:t>www.waterfootprint.org</a:t>
            </a:r>
            <a:endParaRPr lang="en-US">
              <a:latin typeface="Calibri" pitchFamily="34" charset="0"/>
            </a:endParaRPr>
          </a:p>
        </p:txBody>
      </p:sp>
      <p:pic>
        <p:nvPicPr>
          <p:cNvPr id="24580" name="Picture 2" descr="http://www.waterfootprint.org/images/gallery/original/beef.jpg"/>
          <p:cNvPicPr>
            <a:picLocks noChangeAspect="1" noChangeArrowheads="1"/>
          </p:cNvPicPr>
          <p:nvPr/>
        </p:nvPicPr>
        <p:blipFill>
          <a:blip r:embed="rId3" cstate="print"/>
          <a:srcRect/>
          <a:stretch>
            <a:fillRect/>
          </a:stretch>
        </p:blipFill>
        <p:spPr bwMode="auto">
          <a:xfrm>
            <a:off x="304800" y="609600"/>
            <a:ext cx="3810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2"/>
          <p:cNvSpPr txBox="1">
            <a:spLocks noChangeArrowheads="1"/>
          </p:cNvSpPr>
          <p:nvPr/>
        </p:nvSpPr>
        <p:spPr bwMode="auto">
          <a:xfrm>
            <a:off x="4724400" y="614363"/>
            <a:ext cx="3352800" cy="2862262"/>
          </a:xfrm>
          <a:prstGeom prst="rect">
            <a:avLst/>
          </a:prstGeom>
          <a:noFill/>
          <a:ln w="9525">
            <a:noFill/>
            <a:miter lim="800000"/>
            <a:headEnd/>
            <a:tailEnd/>
          </a:ln>
        </p:spPr>
        <p:txBody>
          <a:bodyPr>
            <a:spAutoFit/>
          </a:bodyPr>
          <a:lstStyle/>
          <a:p>
            <a:r>
              <a:rPr lang="en-US" b="1">
                <a:latin typeface="Calibri" pitchFamily="34" charset="0"/>
              </a:rPr>
              <a:t>Hamburger</a:t>
            </a:r>
          </a:p>
          <a:p>
            <a:r>
              <a:rPr lang="en-US">
                <a:latin typeface="Calibri" pitchFamily="34" charset="0"/>
              </a:rPr>
              <a:t>Water footprint: 634 gallons of water for one hamburger!</a:t>
            </a:r>
          </a:p>
          <a:p>
            <a:r>
              <a:rPr lang="en-US">
                <a:latin typeface="Calibri" pitchFamily="34" charset="0"/>
              </a:rPr>
              <a:t>(634 gals. = 1” x 1000 ft</a:t>
            </a:r>
            <a:r>
              <a:rPr lang="en-US" baseline="30000">
                <a:latin typeface="Calibri" pitchFamily="34" charset="0"/>
              </a:rPr>
              <a:t>2</a:t>
            </a:r>
            <a:r>
              <a:rPr lang="en-US">
                <a:latin typeface="Calibri" pitchFamily="34" charset="0"/>
              </a:rPr>
              <a:t>).</a:t>
            </a:r>
          </a:p>
          <a:p>
            <a:endParaRPr lang="en-US">
              <a:latin typeface="Calibri" pitchFamily="34" charset="0"/>
            </a:endParaRPr>
          </a:p>
          <a:p>
            <a:r>
              <a:rPr lang="en-US">
                <a:latin typeface="Calibri" pitchFamily="34" charset="0"/>
              </a:rPr>
              <a:t>Most of the water is needed for producing the beef contained in the hamburger. In our hamburger we assumed there is about ⅓ pound of beef.</a:t>
            </a:r>
          </a:p>
        </p:txBody>
      </p:sp>
      <p:sp>
        <p:nvSpPr>
          <p:cNvPr id="25603" name="TextBox 3"/>
          <p:cNvSpPr txBox="1">
            <a:spLocks noChangeArrowheads="1"/>
          </p:cNvSpPr>
          <p:nvPr/>
        </p:nvSpPr>
        <p:spPr bwMode="auto">
          <a:xfrm>
            <a:off x="838200" y="5791200"/>
            <a:ext cx="3924300" cy="369888"/>
          </a:xfrm>
          <a:prstGeom prst="rect">
            <a:avLst/>
          </a:prstGeom>
          <a:noFill/>
          <a:ln w="9525">
            <a:noFill/>
            <a:miter lim="800000"/>
            <a:headEnd/>
            <a:tailEnd/>
          </a:ln>
        </p:spPr>
        <p:txBody>
          <a:bodyPr wrap="none">
            <a:spAutoFit/>
          </a:bodyPr>
          <a:lstStyle/>
          <a:p>
            <a:r>
              <a:rPr lang="en-US">
                <a:latin typeface="Calibri" pitchFamily="34" charset="0"/>
              </a:rPr>
              <a:t>Adapted from </a:t>
            </a:r>
            <a:r>
              <a:rPr lang="en-US">
                <a:latin typeface="Calibri" pitchFamily="34" charset="0"/>
                <a:hlinkClick r:id="rId2"/>
              </a:rPr>
              <a:t>www.waterfootprint.org</a:t>
            </a:r>
            <a:endParaRPr lang="en-US">
              <a:latin typeface="Calibri" pitchFamily="34" charset="0"/>
            </a:endParaRPr>
          </a:p>
        </p:txBody>
      </p:sp>
      <p:pic>
        <p:nvPicPr>
          <p:cNvPr id="25604" name="Picture 2" descr="http://www.waterfootprint.org/images/gallery/original/hamburger.jpg"/>
          <p:cNvPicPr>
            <a:picLocks noChangeAspect="1" noChangeArrowheads="1"/>
          </p:cNvPicPr>
          <p:nvPr/>
        </p:nvPicPr>
        <p:blipFill>
          <a:blip r:embed="rId3" cstate="print"/>
          <a:srcRect/>
          <a:stretch>
            <a:fillRect/>
          </a:stretch>
        </p:blipFill>
        <p:spPr bwMode="auto">
          <a:xfrm>
            <a:off x="304800" y="609600"/>
            <a:ext cx="3810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76200" y="0"/>
            <a:ext cx="8972550" cy="6169025"/>
          </a:xfrm>
          <a:prstGeom prst="rect">
            <a:avLst/>
          </a:prstGeom>
          <a:noFill/>
          <a:ln w="9525">
            <a:noFill/>
            <a:miter lim="800000"/>
            <a:headEnd/>
            <a:tailEnd/>
          </a:ln>
        </p:spPr>
      </p:pic>
      <p:sp>
        <p:nvSpPr>
          <p:cNvPr id="3" name="Freeform 2"/>
          <p:cNvSpPr/>
          <p:nvPr/>
        </p:nvSpPr>
        <p:spPr>
          <a:xfrm>
            <a:off x="466725" y="3141663"/>
            <a:ext cx="8201025" cy="681037"/>
          </a:xfrm>
          <a:custGeom>
            <a:avLst/>
            <a:gdLst>
              <a:gd name="connsiteX0" fmla="*/ 2052536 w 8200417"/>
              <a:gd name="connsiteY0" fmla="*/ 680936 h 680936"/>
              <a:gd name="connsiteX1" fmla="*/ 2052536 w 8200417"/>
              <a:gd name="connsiteY1" fmla="*/ 544749 h 680936"/>
              <a:gd name="connsiteX2" fmla="*/ 8200417 w 8200417"/>
              <a:gd name="connsiteY2" fmla="*/ 535021 h 680936"/>
              <a:gd name="connsiteX3" fmla="*/ 8190689 w 8200417"/>
              <a:gd name="connsiteY3" fmla="*/ 0 h 680936"/>
              <a:gd name="connsiteX4" fmla="*/ 6624536 w 8200417"/>
              <a:gd name="connsiteY4" fmla="*/ 0 h 680936"/>
              <a:gd name="connsiteX5" fmla="*/ 6624536 w 8200417"/>
              <a:gd name="connsiteY5" fmla="*/ 165370 h 680936"/>
              <a:gd name="connsiteX6" fmla="*/ 0 w 8200417"/>
              <a:gd name="connsiteY6" fmla="*/ 184826 h 680936"/>
              <a:gd name="connsiteX7" fmla="*/ 0 w 8200417"/>
              <a:gd name="connsiteY7" fmla="*/ 671209 h 680936"/>
              <a:gd name="connsiteX8" fmla="*/ 2052536 w 8200417"/>
              <a:gd name="connsiteY8" fmla="*/ 680936 h 680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00417" h="680936">
                <a:moveTo>
                  <a:pt x="2052536" y="680936"/>
                </a:moveTo>
                <a:lnTo>
                  <a:pt x="2052536" y="544749"/>
                </a:lnTo>
                <a:lnTo>
                  <a:pt x="8200417" y="535021"/>
                </a:lnTo>
                <a:lnTo>
                  <a:pt x="8190689" y="0"/>
                </a:lnTo>
                <a:lnTo>
                  <a:pt x="6624536" y="0"/>
                </a:lnTo>
                <a:lnTo>
                  <a:pt x="6624536" y="165370"/>
                </a:lnTo>
                <a:lnTo>
                  <a:pt x="0" y="184826"/>
                </a:lnTo>
                <a:lnTo>
                  <a:pt x="0" y="671209"/>
                </a:lnTo>
                <a:lnTo>
                  <a:pt x="2052536" y="680936"/>
                </a:ln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9"/>
          <p:cNvGrpSpPr>
            <a:grpSpLocks/>
          </p:cNvGrpSpPr>
          <p:nvPr/>
        </p:nvGrpSpPr>
        <p:grpSpPr bwMode="auto">
          <a:xfrm>
            <a:off x="1295400" y="390525"/>
            <a:ext cx="7543800" cy="6315075"/>
            <a:chOff x="228600" y="271463"/>
            <a:chExt cx="7543800" cy="6315075"/>
          </a:xfrm>
        </p:grpSpPr>
        <p:pic>
          <p:nvPicPr>
            <p:cNvPr id="9221" name="Picture 4"/>
            <p:cNvPicPr>
              <a:picLocks noChangeAspect="1" noChangeArrowheads="1"/>
            </p:cNvPicPr>
            <p:nvPr/>
          </p:nvPicPr>
          <p:blipFill>
            <a:blip r:embed="rId2" cstate="print"/>
            <a:srcRect r="13158"/>
            <a:stretch>
              <a:fillRect/>
            </a:stretch>
          </p:blipFill>
          <p:spPr bwMode="auto">
            <a:xfrm>
              <a:off x="228600" y="271463"/>
              <a:ext cx="7543800" cy="6315075"/>
            </a:xfrm>
            <a:prstGeom prst="rect">
              <a:avLst/>
            </a:prstGeom>
            <a:noFill/>
            <a:ln w="9525">
              <a:noFill/>
              <a:miter lim="800000"/>
              <a:headEnd/>
              <a:tailEnd/>
            </a:ln>
          </p:spPr>
        </p:pic>
        <p:sp>
          <p:nvSpPr>
            <p:cNvPr id="9222" name="TextBox 3"/>
            <p:cNvSpPr txBox="1">
              <a:spLocks noChangeArrowheads="1"/>
            </p:cNvSpPr>
            <p:nvPr/>
          </p:nvSpPr>
          <p:spPr bwMode="auto">
            <a:xfrm>
              <a:off x="5791201" y="3724870"/>
              <a:ext cx="1600199" cy="923330"/>
            </a:xfrm>
            <a:prstGeom prst="rect">
              <a:avLst/>
            </a:prstGeom>
            <a:noFill/>
            <a:ln w="9525">
              <a:noFill/>
              <a:miter lim="800000"/>
              <a:headEnd/>
              <a:tailEnd/>
            </a:ln>
          </p:spPr>
          <p:txBody>
            <a:bodyPr>
              <a:spAutoFit/>
            </a:bodyPr>
            <a:lstStyle/>
            <a:p>
              <a:r>
                <a:rPr lang="en-US"/>
                <a:t>Public water supply incl. domestic use</a:t>
              </a:r>
            </a:p>
          </p:txBody>
        </p:sp>
        <p:sp>
          <p:nvSpPr>
            <p:cNvPr id="9223" name="TextBox 4"/>
            <p:cNvSpPr txBox="1">
              <a:spLocks noChangeArrowheads="1"/>
            </p:cNvSpPr>
            <p:nvPr/>
          </p:nvSpPr>
          <p:spPr bwMode="auto">
            <a:xfrm>
              <a:off x="2895600" y="4495800"/>
              <a:ext cx="2209799" cy="923330"/>
            </a:xfrm>
            <a:prstGeom prst="rect">
              <a:avLst/>
            </a:prstGeom>
            <a:noFill/>
            <a:ln w="9525">
              <a:noFill/>
              <a:miter lim="800000"/>
              <a:headEnd/>
              <a:tailEnd/>
            </a:ln>
          </p:spPr>
          <p:txBody>
            <a:bodyPr>
              <a:spAutoFit/>
            </a:bodyPr>
            <a:lstStyle/>
            <a:p>
              <a:pPr algn="ctr"/>
              <a:r>
                <a:rPr lang="en-US"/>
                <a:t>Agriculture (crop irrigation, livestock, aquaculture)</a:t>
              </a:r>
            </a:p>
          </p:txBody>
        </p:sp>
        <p:sp>
          <p:nvSpPr>
            <p:cNvPr id="9224" name="TextBox 5"/>
            <p:cNvSpPr txBox="1">
              <a:spLocks noChangeArrowheads="1"/>
            </p:cNvSpPr>
            <p:nvPr/>
          </p:nvSpPr>
          <p:spPr bwMode="auto">
            <a:xfrm>
              <a:off x="1552575" y="3288268"/>
              <a:ext cx="1967205" cy="369332"/>
            </a:xfrm>
            <a:prstGeom prst="rect">
              <a:avLst/>
            </a:prstGeom>
            <a:noFill/>
            <a:ln w="9525">
              <a:noFill/>
              <a:miter lim="800000"/>
              <a:headEnd/>
              <a:tailEnd/>
            </a:ln>
          </p:spPr>
          <p:txBody>
            <a:bodyPr wrap="none">
              <a:spAutoFit/>
            </a:bodyPr>
            <a:lstStyle/>
            <a:p>
              <a:r>
                <a:rPr lang="en-US"/>
                <a:t>Industry &amp; mining</a:t>
              </a:r>
            </a:p>
          </p:txBody>
        </p:sp>
        <p:sp>
          <p:nvSpPr>
            <p:cNvPr id="9225" name="TextBox 6"/>
            <p:cNvSpPr txBox="1">
              <a:spLocks noChangeArrowheads="1"/>
            </p:cNvSpPr>
            <p:nvPr/>
          </p:nvSpPr>
          <p:spPr bwMode="auto">
            <a:xfrm>
              <a:off x="3429000" y="1447800"/>
              <a:ext cx="2362200" cy="923330"/>
            </a:xfrm>
            <a:prstGeom prst="rect">
              <a:avLst/>
            </a:prstGeom>
            <a:noFill/>
            <a:ln w="9525">
              <a:noFill/>
              <a:miter lim="800000"/>
              <a:headEnd/>
              <a:tailEnd/>
            </a:ln>
          </p:spPr>
          <p:txBody>
            <a:bodyPr>
              <a:spAutoFit/>
            </a:bodyPr>
            <a:lstStyle/>
            <a:p>
              <a:pPr algn="ctr"/>
              <a:r>
                <a:rPr lang="en-US"/>
                <a:t>Thermoelectric power generation</a:t>
              </a:r>
            </a:p>
            <a:p>
              <a:pPr algn="ctr"/>
              <a:r>
                <a:rPr lang="en-US"/>
                <a:t>(fossil + nuclear)</a:t>
              </a:r>
            </a:p>
          </p:txBody>
        </p:sp>
      </p:grpSp>
      <p:sp>
        <p:nvSpPr>
          <p:cNvPr id="9219" name="TextBox 8"/>
          <p:cNvSpPr txBox="1">
            <a:spLocks noChangeArrowheads="1"/>
          </p:cNvSpPr>
          <p:nvPr/>
        </p:nvSpPr>
        <p:spPr bwMode="auto">
          <a:xfrm>
            <a:off x="152400" y="152400"/>
            <a:ext cx="4006850" cy="1200150"/>
          </a:xfrm>
          <a:prstGeom prst="rect">
            <a:avLst/>
          </a:prstGeom>
          <a:noFill/>
          <a:ln w="9525">
            <a:noFill/>
            <a:miter lim="800000"/>
            <a:headEnd/>
            <a:tailEnd/>
          </a:ln>
        </p:spPr>
        <p:txBody>
          <a:bodyPr wrap="none">
            <a:spAutoFit/>
          </a:bodyPr>
          <a:lstStyle/>
          <a:p>
            <a:r>
              <a:rPr lang="en-US" u="sng"/>
              <a:t>U.S. fresh water consumption (2005)</a:t>
            </a:r>
            <a:r>
              <a:rPr lang="en-US"/>
              <a:t> </a:t>
            </a:r>
          </a:p>
          <a:p>
            <a:r>
              <a:rPr lang="en-US"/>
              <a:t>349 billion gallons/day</a:t>
            </a:r>
            <a:endParaRPr lang="en-US" u="sng"/>
          </a:p>
          <a:p>
            <a:r>
              <a:rPr lang="en-US"/>
              <a:t>    Domestic =    98 gal/d</a:t>
            </a:r>
          </a:p>
          <a:p>
            <a:pPr lvl="1"/>
            <a:r>
              <a:rPr lang="en-US"/>
              <a:t>    Total = 1180 gal/d</a:t>
            </a:r>
          </a:p>
        </p:txBody>
      </p:sp>
      <p:sp>
        <p:nvSpPr>
          <p:cNvPr id="9" name="TextBox 8"/>
          <p:cNvSpPr txBox="1"/>
          <p:nvPr/>
        </p:nvSpPr>
        <p:spPr>
          <a:xfrm>
            <a:off x="304800" y="6248400"/>
            <a:ext cx="2774950" cy="338138"/>
          </a:xfrm>
          <a:prstGeom prst="rect">
            <a:avLst/>
          </a:prstGeom>
          <a:noFill/>
        </p:spPr>
        <p:txBody>
          <a:bodyPr wrap="none">
            <a:spAutoFit/>
          </a:bodyPr>
          <a:lstStyle/>
          <a:p>
            <a:pPr>
              <a:defRPr/>
            </a:pPr>
            <a:r>
              <a:rPr lang="en-US" sz="1600" dirty="0">
                <a:latin typeface="+mn-lt"/>
                <a:hlinkClick r:id="rId3"/>
              </a:rPr>
              <a:t>http://water.usgs.gov/watuse/</a:t>
            </a:r>
            <a:r>
              <a:rPr lang="en-US" sz="1600" dirty="0">
                <a:latin typeface="+mn-lt"/>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165225" y="0"/>
            <a:ext cx="6988175" cy="645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762000" y="228600"/>
            <a:ext cx="7391400" cy="582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228600" y="466725"/>
            <a:ext cx="8686800" cy="6315075"/>
          </a:xfrm>
          <a:prstGeom prst="rect">
            <a:avLst/>
          </a:prstGeom>
          <a:noFill/>
          <a:ln w="9525">
            <a:noFill/>
            <a:miter lim="800000"/>
            <a:headEnd/>
            <a:tailEnd/>
          </a:ln>
        </p:spPr>
      </p:pic>
      <p:sp>
        <p:nvSpPr>
          <p:cNvPr id="3" name="TextBox 2"/>
          <p:cNvSpPr txBox="1">
            <a:spLocks noChangeArrowheads="1"/>
          </p:cNvSpPr>
          <p:nvPr/>
        </p:nvSpPr>
        <p:spPr bwMode="auto">
          <a:xfrm>
            <a:off x="76200" y="11668"/>
            <a:ext cx="3398174" cy="369332"/>
          </a:xfrm>
          <a:prstGeom prst="rect">
            <a:avLst/>
          </a:prstGeom>
          <a:noFill/>
          <a:ln w="9525">
            <a:noFill/>
            <a:miter lim="800000"/>
            <a:headEnd/>
            <a:tailEnd/>
          </a:ln>
        </p:spPr>
        <p:txBody>
          <a:bodyPr wrap="none">
            <a:spAutoFit/>
          </a:bodyPr>
          <a:lstStyle/>
          <a:p>
            <a:r>
              <a:rPr lang="en-US" dirty="0">
                <a:latin typeface="Calibri" pitchFamily="34" charset="0"/>
              </a:rPr>
              <a:t>ESS 102, Spring 2012: 82 </a:t>
            </a:r>
            <a:r>
              <a:rPr lang="en-US" dirty="0" smtClean="0">
                <a:latin typeface="Calibri" pitchFamily="34" charset="0"/>
              </a:rPr>
              <a:t>students</a:t>
            </a:r>
            <a:endParaRPr lang="en-US" dirty="0">
              <a:latin typeface="Calibri"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86800" cy="6094413"/>
          </a:xfrm>
          <a:prstGeom prst="rect">
            <a:avLst/>
          </a:prstGeom>
          <a:noFill/>
        </p:spPr>
        <p:txBody>
          <a:bodyPr>
            <a:spAutoFit/>
          </a:bodyPr>
          <a:lstStyle/>
          <a:p>
            <a:pPr>
              <a:defRPr/>
            </a:pPr>
            <a:r>
              <a:rPr lang="en-US" dirty="0">
                <a:latin typeface="+mn-lt"/>
              </a:rPr>
              <a:t>As with many challenges, </a:t>
            </a:r>
            <a:r>
              <a:rPr lang="en-US" dirty="0">
                <a:solidFill>
                  <a:srgbClr val="C00000"/>
                </a:solidFill>
                <a:latin typeface="+mn-lt"/>
              </a:rPr>
              <a:t>finding the best solutions requires first asking the right questions</a:t>
            </a:r>
            <a:r>
              <a:rPr lang="en-US" dirty="0">
                <a:latin typeface="+mn-lt"/>
              </a:rPr>
              <a:t>. Typically, when planners and engineers see a water shortage on the horizon, they ask themselves what options exist to expand the supply. The typical answer: Get more water from a distant river, deeper wells, or a desalination plant.</a:t>
            </a:r>
          </a:p>
          <a:p>
            <a:pPr>
              <a:defRPr/>
            </a:pPr>
            <a:endParaRPr lang="en-US" dirty="0">
              <a:latin typeface="+mn-lt"/>
            </a:endParaRPr>
          </a:p>
          <a:p>
            <a:pPr>
              <a:defRPr/>
            </a:pPr>
            <a:r>
              <a:rPr lang="en-US" dirty="0">
                <a:latin typeface="+mn-lt"/>
              </a:rPr>
              <a:t>But as the limitations of these “supply-side” options have become more apparent, a vanguard of citizens, communities, farmers, and corporations has started asking a different question: </a:t>
            </a:r>
            <a:r>
              <a:rPr lang="en-US" dirty="0">
                <a:solidFill>
                  <a:srgbClr val="C00000"/>
                </a:solidFill>
                <a:latin typeface="+mn-lt"/>
              </a:rPr>
              <a:t>What do we really need the water for</a:t>
            </a:r>
            <a:r>
              <a:rPr lang="en-US" dirty="0">
                <a:latin typeface="+mn-lt"/>
              </a:rPr>
              <a:t>, and can we meet that need with less? The upshot of this shift in thinking is a new movement in water management that is much more about </a:t>
            </a:r>
            <a:r>
              <a:rPr lang="en-US" dirty="0">
                <a:solidFill>
                  <a:srgbClr val="C00000"/>
                </a:solidFill>
                <a:latin typeface="+mn-lt"/>
              </a:rPr>
              <a:t>ideas, ingenuity, and ecological intelligence </a:t>
            </a:r>
            <a:r>
              <a:rPr lang="en-US" dirty="0">
                <a:latin typeface="+mn-lt"/>
              </a:rPr>
              <a:t>than it is about pumps, pipelines, dams, and canals.</a:t>
            </a:r>
          </a:p>
          <a:p>
            <a:pPr>
              <a:defRPr/>
            </a:pPr>
            <a:endParaRPr lang="en-US" dirty="0">
              <a:latin typeface="+mn-lt"/>
            </a:endParaRPr>
          </a:p>
          <a:p>
            <a:pPr>
              <a:defRPr/>
            </a:pPr>
            <a:r>
              <a:rPr lang="en-US" dirty="0">
                <a:latin typeface="+mn-lt"/>
              </a:rPr>
              <a:t>This smarter path takes many forms, but it embodies two strategic attributes. First, </a:t>
            </a:r>
            <a:r>
              <a:rPr lang="en-US" dirty="0">
                <a:solidFill>
                  <a:srgbClr val="C00000"/>
                </a:solidFill>
                <a:latin typeface="+mn-lt"/>
              </a:rPr>
              <a:t>solutions tend to work with nature</a:t>
            </a:r>
            <a:r>
              <a:rPr lang="en-US" dirty="0">
                <a:latin typeface="+mn-lt"/>
              </a:rPr>
              <a:t>, rather than against it. In this way, they make effective use of so-called ecosystem services—the benefits provided by healthy watersheds, rivers, wetlands, and other ecological systems. And second, through better technologies and more informed choices, these </a:t>
            </a:r>
            <a:r>
              <a:rPr lang="en-US" dirty="0">
                <a:solidFill>
                  <a:srgbClr val="C00000"/>
                </a:solidFill>
                <a:latin typeface="+mn-lt"/>
              </a:rPr>
              <a:t>solutions seek to raise water productivity</a:t>
            </a:r>
            <a:r>
              <a:rPr lang="en-US" dirty="0">
                <a:latin typeface="+mn-lt"/>
              </a:rPr>
              <a:t>—the benefit derived from each liter of water extracted from a river, lake, or aquifer.</a:t>
            </a:r>
          </a:p>
          <a:p>
            <a:pPr>
              <a:defRPr/>
            </a:pPr>
            <a:endParaRPr lang="en-US" dirty="0">
              <a:latin typeface="+mn-lt"/>
            </a:endParaRPr>
          </a:p>
          <a:p>
            <a:pPr>
              <a:defRPr/>
            </a:pPr>
            <a:r>
              <a:rPr lang="en-US" sz="1600" dirty="0">
                <a:latin typeface="+mn-lt"/>
              </a:rPr>
              <a:t>Sandra </a:t>
            </a:r>
            <a:r>
              <a:rPr lang="en-US" sz="1600" dirty="0" err="1">
                <a:latin typeface="+mn-lt"/>
              </a:rPr>
              <a:t>Postel</a:t>
            </a:r>
            <a:r>
              <a:rPr lang="en-US" sz="1600" dirty="0">
                <a:latin typeface="+mn-lt"/>
              </a:rPr>
              <a:t>, Water: Adapting to a new normal.  The Post Carbon Reader: Managing the 21st Century's Sustainability Crises (Kindle Locations 1708-1718). Watershed Media in collaboration with Post Carbon Institute. Kindle Edition.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
          <p:cNvGrpSpPr>
            <a:grpSpLocks/>
          </p:cNvGrpSpPr>
          <p:nvPr/>
        </p:nvGrpSpPr>
        <p:grpSpPr bwMode="auto">
          <a:xfrm>
            <a:off x="1600200" y="1676400"/>
            <a:ext cx="6019800" cy="4495800"/>
            <a:chOff x="1008" y="1056"/>
            <a:chExt cx="3792" cy="2832"/>
          </a:xfrm>
        </p:grpSpPr>
        <p:sp>
          <p:nvSpPr>
            <p:cNvPr id="11297" name="Rectangle 3"/>
            <p:cNvSpPr>
              <a:spLocks noChangeArrowheads="1"/>
            </p:cNvSpPr>
            <p:nvPr/>
          </p:nvSpPr>
          <p:spPr bwMode="auto">
            <a:xfrm>
              <a:off x="1008" y="1536"/>
              <a:ext cx="3792" cy="2352"/>
            </a:xfrm>
            <a:prstGeom prst="rect">
              <a:avLst/>
            </a:prstGeom>
            <a:solidFill>
              <a:srgbClr val="CCFFCC"/>
            </a:solidFill>
            <a:ln w="9525">
              <a:solidFill>
                <a:schemeClr val="tx1"/>
              </a:solidFill>
              <a:miter lim="800000"/>
              <a:headEnd/>
              <a:tailEnd/>
            </a:ln>
          </p:spPr>
          <p:txBody>
            <a:bodyPr wrap="none" anchor="ctr"/>
            <a:lstStyle/>
            <a:p>
              <a:pPr algn="ctr"/>
              <a:endParaRPr lang="en-US"/>
            </a:p>
          </p:txBody>
        </p:sp>
        <p:sp>
          <p:nvSpPr>
            <p:cNvPr id="11298" name="Text Box 4"/>
            <p:cNvSpPr txBox="1">
              <a:spLocks noChangeArrowheads="1"/>
            </p:cNvSpPr>
            <p:nvPr/>
          </p:nvSpPr>
          <p:spPr bwMode="auto">
            <a:xfrm>
              <a:off x="1584" y="1536"/>
              <a:ext cx="864" cy="326"/>
            </a:xfrm>
            <a:prstGeom prst="rect">
              <a:avLst/>
            </a:prstGeom>
            <a:noFill/>
            <a:ln w="9525">
              <a:noFill/>
              <a:miter lim="800000"/>
              <a:headEnd/>
              <a:tailEnd/>
            </a:ln>
          </p:spPr>
          <p:txBody>
            <a:bodyPr>
              <a:spAutoFit/>
            </a:bodyPr>
            <a:lstStyle/>
            <a:p>
              <a:r>
                <a:rPr lang="en-US" sz="1400" u="sng"/>
                <a:t>In the watershed</a:t>
              </a:r>
            </a:p>
          </p:txBody>
        </p:sp>
        <p:sp>
          <p:nvSpPr>
            <p:cNvPr id="11299" name="Text Box 5"/>
            <p:cNvSpPr txBox="1">
              <a:spLocks noChangeArrowheads="1"/>
            </p:cNvSpPr>
            <p:nvPr/>
          </p:nvSpPr>
          <p:spPr bwMode="auto">
            <a:xfrm>
              <a:off x="1584" y="1056"/>
              <a:ext cx="720" cy="460"/>
            </a:xfrm>
            <a:prstGeom prst="rect">
              <a:avLst/>
            </a:prstGeom>
            <a:noFill/>
            <a:ln w="9525">
              <a:noFill/>
              <a:miter lim="800000"/>
              <a:headEnd/>
              <a:tailEnd/>
            </a:ln>
          </p:spPr>
          <p:txBody>
            <a:bodyPr>
              <a:spAutoFit/>
            </a:bodyPr>
            <a:lstStyle/>
            <a:p>
              <a:r>
                <a:rPr lang="en-US" sz="1400" u="sng"/>
                <a:t>Outside the watershed</a:t>
              </a:r>
            </a:p>
          </p:txBody>
        </p:sp>
      </p:grpSp>
      <p:sp>
        <p:nvSpPr>
          <p:cNvPr id="11267" name="Text Box 6"/>
          <p:cNvSpPr txBox="1">
            <a:spLocks noChangeArrowheads="1"/>
          </p:cNvSpPr>
          <p:nvPr/>
        </p:nvSpPr>
        <p:spPr bwMode="auto">
          <a:xfrm>
            <a:off x="5165725" y="395288"/>
            <a:ext cx="1220788" cy="330200"/>
          </a:xfrm>
          <a:prstGeom prst="rect">
            <a:avLst/>
          </a:prstGeom>
          <a:solidFill>
            <a:schemeClr val="accent1"/>
          </a:solidFill>
          <a:ln w="25400">
            <a:solidFill>
              <a:schemeClr val="tx1"/>
            </a:solidFill>
            <a:miter lim="800000"/>
            <a:headEnd/>
            <a:tailEnd/>
          </a:ln>
        </p:spPr>
        <p:txBody>
          <a:bodyPr wrap="none">
            <a:spAutoFit/>
          </a:bodyPr>
          <a:lstStyle/>
          <a:p>
            <a:r>
              <a:rPr lang="en-US" sz="1400"/>
              <a:t>Atmosphere</a:t>
            </a:r>
          </a:p>
        </p:txBody>
      </p:sp>
      <p:sp>
        <p:nvSpPr>
          <p:cNvPr id="11268" name="Text Box 7"/>
          <p:cNvSpPr txBox="1">
            <a:spLocks noChangeArrowheads="1"/>
          </p:cNvSpPr>
          <p:nvPr/>
        </p:nvSpPr>
        <p:spPr bwMode="auto">
          <a:xfrm>
            <a:off x="4724400" y="2590800"/>
            <a:ext cx="2338388" cy="330200"/>
          </a:xfrm>
          <a:prstGeom prst="rect">
            <a:avLst/>
          </a:prstGeom>
          <a:solidFill>
            <a:schemeClr val="accent1"/>
          </a:solidFill>
          <a:ln w="25400">
            <a:solidFill>
              <a:schemeClr val="tx1"/>
            </a:solidFill>
            <a:miter lim="800000"/>
            <a:headEnd/>
            <a:tailEnd/>
          </a:ln>
        </p:spPr>
        <p:txBody>
          <a:bodyPr wrap="none">
            <a:spAutoFit/>
          </a:bodyPr>
          <a:lstStyle/>
          <a:p>
            <a:r>
              <a:rPr lang="en-US" sz="1400"/>
              <a:t>Land surface (watershed)</a:t>
            </a:r>
          </a:p>
        </p:txBody>
      </p:sp>
      <p:sp>
        <p:nvSpPr>
          <p:cNvPr id="11269" name="Text Box 8"/>
          <p:cNvSpPr txBox="1">
            <a:spLocks noChangeArrowheads="1"/>
          </p:cNvSpPr>
          <p:nvPr/>
        </p:nvSpPr>
        <p:spPr bwMode="auto">
          <a:xfrm>
            <a:off x="5334000" y="4343400"/>
            <a:ext cx="1057275" cy="330200"/>
          </a:xfrm>
          <a:prstGeom prst="rect">
            <a:avLst/>
          </a:prstGeom>
          <a:solidFill>
            <a:schemeClr val="accent1"/>
          </a:solidFill>
          <a:ln w="25400">
            <a:solidFill>
              <a:schemeClr val="tx1"/>
            </a:solidFill>
            <a:miter lim="800000"/>
            <a:headEnd/>
            <a:tailEnd/>
          </a:ln>
        </p:spPr>
        <p:txBody>
          <a:bodyPr wrap="none">
            <a:spAutoFit/>
          </a:bodyPr>
          <a:lstStyle/>
          <a:p>
            <a:r>
              <a:rPr lang="en-US" sz="1400"/>
              <a:t>Soil water</a:t>
            </a:r>
          </a:p>
        </p:txBody>
      </p:sp>
      <p:sp>
        <p:nvSpPr>
          <p:cNvPr id="11270" name="Text Box 9"/>
          <p:cNvSpPr txBox="1">
            <a:spLocks noChangeArrowheads="1"/>
          </p:cNvSpPr>
          <p:nvPr/>
        </p:nvSpPr>
        <p:spPr bwMode="auto">
          <a:xfrm>
            <a:off x="5181600" y="5791200"/>
            <a:ext cx="1331913" cy="330200"/>
          </a:xfrm>
          <a:prstGeom prst="rect">
            <a:avLst/>
          </a:prstGeom>
          <a:solidFill>
            <a:schemeClr val="accent1"/>
          </a:solidFill>
          <a:ln w="25400">
            <a:solidFill>
              <a:schemeClr val="tx1"/>
            </a:solidFill>
            <a:miter lim="800000"/>
            <a:headEnd/>
            <a:tailEnd/>
          </a:ln>
        </p:spPr>
        <p:txBody>
          <a:bodyPr wrap="none">
            <a:spAutoFit/>
          </a:bodyPr>
          <a:lstStyle/>
          <a:p>
            <a:r>
              <a:rPr lang="en-US" sz="1400"/>
              <a:t>Ground water</a:t>
            </a:r>
          </a:p>
        </p:txBody>
      </p:sp>
      <p:sp>
        <p:nvSpPr>
          <p:cNvPr id="11271" name="Text Box 10"/>
          <p:cNvSpPr txBox="1">
            <a:spLocks noChangeArrowheads="1"/>
          </p:cNvSpPr>
          <p:nvPr/>
        </p:nvSpPr>
        <p:spPr bwMode="auto">
          <a:xfrm>
            <a:off x="1676400" y="3124200"/>
            <a:ext cx="828675" cy="330200"/>
          </a:xfrm>
          <a:prstGeom prst="rect">
            <a:avLst/>
          </a:prstGeom>
          <a:solidFill>
            <a:schemeClr val="accent1"/>
          </a:solidFill>
          <a:ln w="25400">
            <a:solidFill>
              <a:schemeClr val="tx1"/>
            </a:solidFill>
            <a:miter lim="800000"/>
            <a:headEnd/>
            <a:tailEnd/>
          </a:ln>
        </p:spPr>
        <p:txBody>
          <a:bodyPr wrap="none">
            <a:spAutoFit/>
          </a:bodyPr>
          <a:lstStyle/>
          <a:p>
            <a:r>
              <a:rPr lang="en-US" sz="1400"/>
              <a:t>Stream</a:t>
            </a:r>
          </a:p>
        </p:txBody>
      </p:sp>
      <p:sp>
        <p:nvSpPr>
          <p:cNvPr id="11272" name="Line 11"/>
          <p:cNvSpPr>
            <a:spLocks noChangeShapeType="1"/>
          </p:cNvSpPr>
          <p:nvPr/>
        </p:nvSpPr>
        <p:spPr bwMode="auto">
          <a:xfrm>
            <a:off x="6165850" y="712788"/>
            <a:ext cx="9525" cy="1873250"/>
          </a:xfrm>
          <a:prstGeom prst="line">
            <a:avLst/>
          </a:prstGeom>
          <a:noFill/>
          <a:ln w="76200">
            <a:solidFill>
              <a:srgbClr val="0000FF"/>
            </a:solidFill>
            <a:round/>
            <a:headEnd/>
            <a:tailEnd type="triangle" w="med" len="med"/>
          </a:ln>
        </p:spPr>
        <p:txBody>
          <a:bodyPr/>
          <a:lstStyle/>
          <a:p>
            <a:endParaRPr lang="en-US"/>
          </a:p>
        </p:txBody>
      </p:sp>
      <p:sp>
        <p:nvSpPr>
          <p:cNvPr id="11273" name="Text Box 12"/>
          <p:cNvSpPr txBox="1">
            <a:spLocks noChangeArrowheads="1"/>
          </p:cNvSpPr>
          <p:nvPr/>
        </p:nvSpPr>
        <p:spPr bwMode="auto">
          <a:xfrm>
            <a:off x="6203950" y="1377950"/>
            <a:ext cx="1257300" cy="304800"/>
          </a:xfrm>
          <a:prstGeom prst="rect">
            <a:avLst/>
          </a:prstGeom>
          <a:noFill/>
          <a:ln w="76200">
            <a:noFill/>
            <a:miter lim="800000"/>
            <a:headEnd/>
            <a:tailEnd/>
          </a:ln>
        </p:spPr>
        <p:txBody>
          <a:bodyPr wrap="none">
            <a:spAutoFit/>
          </a:bodyPr>
          <a:lstStyle/>
          <a:p>
            <a:r>
              <a:rPr lang="en-US" sz="1400" b="1"/>
              <a:t>Precipitation</a:t>
            </a:r>
          </a:p>
        </p:txBody>
      </p:sp>
      <p:sp>
        <p:nvSpPr>
          <p:cNvPr id="11274" name="Line 13"/>
          <p:cNvSpPr>
            <a:spLocks noChangeShapeType="1"/>
          </p:cNvSpPr>
          <p:nvPr/>
        </p:nvSpPr>
        <p:spPr bwMode="auto">
          <a:xfrm flipV="1">
            <a:off x="5334000" y="730250"/>
            <a:ext cx="0" cy="1860550"/>
          </a:xfrm>
          <a:prstGeom prst="line">
            <a:avLst/>
          </a:prstGeom>
          <a:noFill/>
          <a:ln w="76200">
            <a:solidFill>
              <a:srgbClr val="0000FF"/>
            </a:solidFill>
            <a:round/>
            <a:headEnd/>
            <a:tailEnd type="triangle" w="med" len="med"/>
          </a:ln>
        </p:spPr>
        <p:txBody>
          <a:bodyPr/>
          <a:lstStyle/>
          <a:p>
            <a:endParaRPr lang="en-US"/>
          </a:p>
        </p:txBody>
      </p:sp>
      <p:sp>
        <p:nvSpPr>
          <p:cNvPr id="11275" name="Text Box 14"/>
          <p:cNvSpPr txBox="1">
            <a:spLocks noChangeArrowheads="1"/>
          </p:cNvSpPr>
          <p:nvPr/>
        </p:nvSpPr>
        <p:spPr bwMode="auto">
          <a:xfrm>
            <a:off x="4098925" y="1096963"/>
            <a:ext cx="1208088" cy="304800"/>
          </a:xfrm>
          <a:prstGeom prst="rect">
            <a:avLst/>
          </a:prstGeom>
          <a:noFill/>
          <a:ln w="76200">
            <a:noFill/>
            <a:miter lim="800000"/>
            <a:headEnd/>
            <a:tailEnd/>
          </a:ln>
        </p:spPr>
        <p:txBody>
          <a:bodyPr wrap="none">
            <a:spAutoFit/>
          </a:bodyPr>
          <a:lstStyle/>
          <a:p>
            <a:r>
              <a:rPr lang="en-US" sz="1400" b="1"/>
              <a:t>Evaporation</a:t>
            </a:r>
          </a:p>
        </p:txBody>
      </p:sp>
      <p:sp>
        <p:nvSpPr>
          <p:cNvPr id="11276" name="Line 15"/>
          <p:cNvSpPr>
            <a:spLocks noChangeShapeType="1"/>
          </p:cNvSpPr>
          <p:nvPr/>
        </p:nvSpPr>
        <p:spPr bwMode="auto">
          <a:xfrm flipH="1">
            <a:off x="5791200" y="2927350"/>
            <a:ext cx="6350" cy="1409700"/>
          </a:xfrm>
          <a:prstGeom prst="line">
            <a:avLst/>
          </a:prstGeom>
          <a:noFill/>
          <a:ln w="76200">
            <a:solidFill>
              <a:srgbClr val="0000FF"/>
            </a:solidFill>
            <a:round/>
            <a:headEnd/>
            <a:tailEnd type="triangle" w="med" len="med"/>
          </a:ln>
        </p:spPr>
        <p:txBody>
          <a:bodyPr/>
          <a:lstStyle/>
          <a:p>
            <a:endParaRPr lang="en-US"/>
          </a:p>
        </p:txBody>
      </p:sp>
      <p:sp>
        <p:nvSpPr>
          <p:cNvPr id="11277" name="Text Box 16"/>
          <p:cNvSpPr txBox="1">
            <a:spLocks noChangeArrowheads="1"/>
          </p:cNvSpPr>
          <p:nvPr/>
        </p:nvSpPr>
        <p:spPr bwMode="auto">
          <a:xfrm>
            <a:off x="5851525" y="3363913"/>
            <a:ext cx="1049338" cy="304800"/>
          </a:xfrm>
          <a:prstGeom prst="rect">
            <a:avLst/>
          </a:prstGeom>
          <a:noFill/>
          <a:ln w="76200">
            <a:noFill/>
            <a:miter lim="800000"/>
            <a:headEnd/>
            <a:tailEnd/>
          </a:ln>
        </p:spPr>
        <p:txBody>
          <a:bodyPr wrap="none">
            <a:spAutoFit/>
          </a:bodyPr>
          <a:lstStyle/>
          <a:p>
            <a:r>
              <a:rPr lang="en-US" sz="1400" b="1"/>
              <a:t>Infiltration</a:t>
            </a:r>
          </a:p>
        </p:txBody>
      </p:sp>
      <p:sp>
        <p:nvSpPr>
          <p:cNvPr id="11278" name="Line 17"/>
          <p:cNvSpPr>
            <a:spLocks noChangeShapeType="1"/>
          </p:cNvSpPr>
          <p:nvPr/>
        </p:nvSpPr>
        <p:spPr bwMode="auto">
          <a:xfrm>
            <a:off x="6400800" y="4495800"/>
            <a:ext cx="1066800" cy="0"/>
          </a:xfrm>
          <a:prstGeom prst="line">
            <a:avLst/>
          </a:prstGeom>
          <a:noFill/>
          <a:ln w="76200">
            <a:solidFill>
              <a:srgbClr val="0000FF"/>
            </a:solidFill>
            <a:round/>
            <a:headEnd/>
            <a:tailEnd/>
          </a:ln>
        </p:spPr>
        <p:txBody>
          <a:bodyPr/>
          <a:lstStyle/>
          <a:p>
            <a:endParaRPr lang="en-US"/>
          </a:p>
        </p:txBody>
      </p:sp>
      <p:sp>
        <p:nvSpPr>
          <p:cNvPr id="11279" name="Line 18"/>
          <p:cNvSpPr>
            <a:spLocks noChangeShapeType="1"/>
          </p:cNvSpPr>
          <p:nvPr/>
        </p:nvSpPr>
        <p:spPr bwMode="auto">
          <a:xfrm flipV="1">
            <a:off x="7477125" y="495300"/>
            <a:ext cx="22225" cy="4025900"/>
          </a:xfrm>
          <a:prstGeom prst="line">
            <a:avLst/>
          </a:prstGeom>
          <a:noFill/>
          <a:ln w="76200">
            <a:solidFill>
              <a:srgbClr val="0000FF"/>
            </a:solidFill>
            <a:round/>
            <a:headEnd/>
            <a:tailEnd/>
          </a:ln>
        </p:spPr>
        <p:txBody>
          <a:bodyPr/>
          <a:lstStyle/>
          <a:p>
            <a:endParaRPr lang="en-US"/>
          </a:p>
        </p:txBody>
      </p:sp>
      <p:sp>
        <p:nvSpPr>
          <p:cNvPr id="11280" name="Line 19"/>
          <p:cNvSpPr>
            <a:spLocks noChangeShapeType="1"/>
          </p:cNvSpPr>
          <p:nvPr/>
        </p:nvSpPr>
        <p:spPr bwMode="auto">
          <a:xfrm flipH="1">
            <a:off x="6400800" y="533400"/>
            <a:ext cx="1066800" cy="0"/>
          </a:xfrm>
          <a:prstGeom prst="line">
            <a:avLst/>
          </a:prstGeom>
          <a:noFill/>
          <a:ln w="76200">
            <a:solidFill>
              <a:srgbClr val="0000FF"/>
            </a:solidFill>
            <a:round/>
            <a:headEnd/>
            <a:tailEnd type="triangle" w="med" len="med"/>
          </a:ln>
        </p:spPr>
        <p:txBody>
          <a:bodyPr/>
          <a:lstStyle/>
          <a:p>
            <a:endParaRPr lang="en-US"/>
          </a:p>
        </p:txBody>
      </p:sp>
      <p:sp>
        <p:nvSpPr>
          <p:cNvPr id="11281" name="Text Box 20"/>
          <p:cNvSpPr txBox="1">
            <a:spLocks noChangeArrowheads="1"/>
          </p:cNvSpPr>
          <p:nvPr/>
        </p:nvSpPr>
        <p:spPr bwMode="auto">
          <a:xfrm>
            <a:off x="7604125" y="2373313"/>
            <a:ext cx="1387475" cy="517525"/>
          </a:xfrm>
          <a:prstGeom prst="rect">
            <a:avLst/>
          </a:prstGeom>
          <a:noFill/>
          <a:ln w="76200">
            <a:noFill/>
            <a:miter lim="800000"/>
            <a:headEnd/>
            <a:tailEnd/>
          </a:ln>
        </p:spPr>
        <p:txBody>
          <a:bodyPr>
            <a:spAutoFit/>
          </a:bodyPr>
          <a:lstStyle/>
          <a:p>
            <a:r>
              <a:rPr lang="en-US" sz="1400" b="1"/>
              <a:t>Transpiration (via plants)</a:t>
            </a:r>
          </a:p>
        </p:txBody>
      </p:sp>
      <p:sp>
        <p:nvSpPr>
          <p:cNvPr id="11282" name="Line 21"/>
          <p:cNvSpPr>
            <a:spLocks noChangeShapeType="1"/>
          </p:cNvSpPr>
          <p:nvPr/>
        </p:nvSpPr>
        <p:spPr bwMode="auto">
          <a:xfrm>
            <a:off x="5803900" y="4673600"/>
            <a:ext cx="0" cy="1111250"/>
          </a:xfrm>
          <a:prstGeom prst="line">
            <a:avLst/>
          </a:prstGeom>
          <a:noFill/>
          <a:ln w="76200">
            <a:solidFill>
              <a:srgbClr val="0000FF"/>
            </a:solidFill>
            <a:round/>
            <a:headEnd/>
            <a:tailEnd type="triangle" w="med" len="med"/>
          </a:ln>
        </p:spPr>
        <p:txBody>
          <a:bodyPr/>
          <a:lstStyle/>
          <a:p>
            <a:endParaRPr lang="en-US"/>
          </a:p>
        </p:txBody>
      </p:sp>
      <p:sp>
        <p:nvSpPr>
          <p:cNvPr id="11283" name="Text Box 22"/>
          <p:cNvSpPr txBox="1">
            <a:spLocks noChangeArrowheads="1"/>
          </p:cNvSpPr>
          <p:nvPr/>
        </p:nvSpPr>
        <p:spPr bwMode="auto">
          <a:xfrm>
            <a:off x="5851525" y="4964113"/>
            <a:ext cx="1049338" cy="304800"/>
          </a:xfrm>
          <a:prstGeom prst="rect">
            <a:avLst/>
          </a:prstGeom>
          <a:noFill/>
          <a:ln w="76200">
            <a:noFill/>
            <a:miter lim="800000"/>
            <a:headEnd/>
            <a:tailEnd/>
          </a:ln>
        </p:spPr>
        <p:txBody>
          <a:bodyPr wrap="none">
            <a:spAutoFit/>
          </a:bodyPr>
          <a:lstStyle/>
          <a:p>
            <a:r>
              <a:rPr lang="en-US" sz="1400" b="1"/>
              <a:t>Infiltration</a:t>
            </a:r>
          </a:p>
        </p:txBody>
      </p:sp>
      <p:sp>
        <p:nvSpPr>
          <p:cNvPr id="11284" name="Line 23"/>
          <p:cNvSpPr>
            <a:spLocks noChangeShapeType="1"/>
          </p:cNvSpPr>
          <p:nvPr/>
        </p:nvSpPr>
        <p:spPr bwMode="auto">
          <a:xfrm flipH="1">
            <a:off x="2501900" y="2743200"/>
            <a:ext cx="2222500" cy="533400"/>
          </a:xfrm>
          <a:prstGeom prst="line">
            <a:avLst/>
          </a:prstGeom>
          <a:noFill/>
          <a:ln w="76200">
            <a:solidFill>
              <a:srgbClr val="0000FF"/>
            </a:solidFill>
            <a:round/>
            <a:headEnd/>
            <a:tailEnd type="triangle" w="med" len="med"/>
          </a:ln>
        </p:spPr>
        <p:txBody>
          <a:bodyPr/>
          <a:lstStyle/>
          <a:p>
            <a:endParaRPr lang="en-US"/>
          </a:p>
        </p:txBody>
      </p:sp>
      <p:sp>
        <p:nvSpPr>
          <p:cNvPr id="11285" name="Text Box 24"/>
          <p:cNvSpPr txBox="1">
            <a:spLocks noChangeArrowheads="1"/>
          </p:cNvSpPr>
          <p:nvPr/>
        </p:nvSpPr>
        <p:spPr bwMode="auto">
          <a:xfrm rot="-823554">
            <a:off x="3349625" y="3065463"/>
            <a:ext cx="754063" cy="304800"/>
          </a:xfrm>
          <a:prstGeom prst="rect">
            <a:avLst/>
          </a:prstGeom>
          <a:noFill/>
          <a:ln w="76200">
            <a:noFill/>
            <a:miter lim="800000"/>
            <a:headEnd/>
            <a:tailEnd/>
          </a:ln>
        </p:spPr>
        <p:txBody>
          <a:bodyPr wrap="none">
            <a:spAutoFit/>
          </a:bodyPr>
          <a:lstStyle/>
          <a:p>
            <a:r>
              <a:rPr lang="en-US" sz="1400" b="1"/>
              <a:t>Runoff</a:t>
            </a:r>
          </a:p>
        </p:txBody>
      </p:sp>
      <p:sp>
        <p:nvSpPr>
          <p:cNvPr id="11286" name="Line 25"/>
          <p:cNvSpPr>
            <a:spLocks noChangeShapeType="1"/>
          </p:cNvSpPr>
          <p:nvPr/>
        </p:nvSpPr>
        <p:spPr bwMode="auto">
          <a:xfrm flipH="1" flipV="1">
            <a:off x="2120900" y="3454400"/>
            <a:ext cx="3060700" cy="2489200"/>
          </a:xfrm>
          <a:prstGeom prst="line">
            <a:avLst/>
          </a:prstGeom>
          <a:noFill/>
          <a:ln w="76200">
            <a:solidFill>
              <a:srgbClr val="0000FF"/>
            </a:solidFill>
            <a:round/>
            <a:headEnd/>
            <a:tailEnd type="triangle" w="med" len="med"/>
          </a:ln>
        </p:spPr>
        <p:txBody>
          <a:bodyPr/>
          <a:lstStyle/>
          <a:p>
            <a:endParaRPr lang="en-US"/>
          </a:p>
        </p:txBody>
      </p:sp>
      <p:sp>
        <p:nvSpPr>
          <p:cNvPr id="11287" name="Text Box 26"/>
          <p:cNvSpPr txBox="1">
            <a:spLocks noChangeArrowheads="1"/>
          </p:cNvSpPr>
          <p:nvPr/>
        </p:nvSpPr>
        <p:spPr bwMode="auto">
          <a:xfrm rot="2340975">
            <a:off x="2530475" y="4646613"/>
            <a:ext cx="1739900" cy="304800"/>
          </a:xfrm>
          <a:prstGeom prst="rect">
            <a:avLst/>
          </a:prstGeom>
          <a:noFill/>
          <a:ln w="76200">
            <a:noFill/>
            <a:miter lim="800000"/>
            <a:headEnd/>
            <a:tailEnd/>
          </a:ln>
        </p:spPr>
        <p:txBody>
          <a:bodyPr wrap="none">
            <a:spAutoFit/>
          </a:bodyPr>
          <a:lstStyle/>
          <a:p>
            <a:r>
              <a:rPr lang="en-US" sz="1400" b="1"/>
              <a:t>Ground water flow</a:t>
            </a:r>
          </a:p>
        </p:txBody>
      </p:sp>
      <p:sp>
        <p:nvSpPr>
          <p:cNvPr id="11288" name="Line 27"/>
          <p:cNvSpPr>
            <a:spLocks noChangeShapeType="1"/>
          </p:cNvSpPr>
          <p:nvPr/>
        </p:nvSpPr>
        <p:spPr bwMode="auto">
          <a:xfrm flipH="1">
            <a:off x="381000" y="3276600"/>
            <a:ext cx="1295400" cy="0"/>
          </a:xfrm>
          <a:prstGeom prst="line">
            <a:avLst/>
          </a:prstGeom>
          <a:noFill/>
          <a:ln w="76200">
            <a:solidFill>
              <a:srgbClr val="0000FF"/>
            </a:solidFill>
            <a:round/>
            <a:headEnd/>
            <a:tailEnd type="triangle" w="med" len="med"/>
          </a:ln>
        </p:spPr>
        <p:txBody>
          <a:bodyPr/>
          <a:lstStyle/>
          <a:p>
            <a:endParaRPr lang="en-US"/>
          </a:p>
        </p:txBody>
      </p:sp>
      <p:sp>
        <p:nvSpPr>
          <p:cNvPr id="11289" name="Text Box 28"/>
          <p:cNvSpPr txBox="1">
            <a:spLocks noChangeArrowheads="1"/>
          </p:cNvSpPr>
          <p:nvPr/>
        </p:nvSpPr>
        <p:spPr bwMode="auto">
          <a:xfrm>
            <a:off x="533400" y="3302000"/>
            <a:ext cx="1120775" cy="517525"/>
          </a:xfrm>
          <a:prstGeom prst="rect">
            <a:avLst/>
          </a:prstGeom>
          <a:noFill/>
          <a:ln w="76200">
            <a:noFill/>
            <a:miter lim="800000"/>
            <a:headEnd/>
            <a:tailEnd/>
          </a:ln>
        </p:spPr>
        <p:txBody>
          <a:bodyPr wrap="none">
            <a:spAutoFit/>
          </a:bodyPr>
          <a:lstStyle/>
          <a:p>
            <a:pPr algn="ctr"/>
            <a:r>
              <a:rPr lang="en-US" sz="1400" b="1"/>
              <a:t>Gaged</a:t>
            </a:r>
          </a:p>
          <a:p>
            <a:pPr algn="ctr"/>
            <a:r>
              <a:rPr lang="en-US" sz="1400" b="1"/>
              <a:t>streamflow</a:t>
            </a:r>
          </a:p>
        </p:txBody>
      </p:sp>
      <p:sp>
        <p:nvSpPr>
          <p:cNvPr id="11290" name="Line 29"/>
          <p:cNvSpPr>
            <a:spLocks noChangeShapeType="1"/>
          </p:cNvSpPr>
          <p:nvPr/>
        </p:nvSpPr>
        <p:spPr bwMode="auto">
          <a:xfrm flipV="1">
            <a:off x="2057400" y="514350"/>
            <a:ext cx="9525" cy="2609850"/>
          </a:xfrm>
          <a:prstGeom prst="line">
            <a:avLst/>
          </a:prstGeom>
          <a:noFill/>
          <a:ln w="76200">
            <a:solidFill>
              <a:srgbClr val="0000FF"/>
            </a:solidFill>
            <a:round/>
            <a:headEnd/>
            <a:tailEnd/>
          </a:ln>
        </p:spPr>
        <p:txBody>
          <a:bodyPr/>
          <a:lstStyle/>
          <a:p>
            <a:endParaRPr lang="en-US"/>
          </a:p>
        </p:txBody>
      </p:sp>
      <p:sp>
        <p:nvSpPr>
          <p:cNvPr id="11291" name="Line 30"/>
          <p:cNvSpPr>
            <a:spLocks noChangeShapeType="1"/>
          </p:cNvSpPr>
          <p:nvPr/>
        </p:nvSpPr>
        <p:spPr bwMode="auto">
          <a:xfrm>
            <a:off x="2085975" y="552450"/>
            <a:ext cx="3105150" cy="0"/>
          </a:xfrm>
          <a:prstGeom prst="line">
            <a:avLst/>
          </a:prstGeom>
          <a:noFill/>
          <a:ln w="76200">
            <a:solidFill>
              <a:srgbClr val="0000FF"/>
            </a:solidFill>
            <a:round/>
            <a:headEnd/>
            <a:tailEnd type="triangle" w="med" len="med"/>
          </a:ln>
        </p:spPr>
        <p:txBody>
          <a:bodyPr/>
          <a:lstStyle/>
          <a:p>
            <a:endParaRPr lang="en-US"/>
          </a:p>
        </p:txBody>
      </p:sp>
      <p:sp>
        <p:nvSpPr>
          <p:cNvPr id="11292" name="Text Box 31"/>
          <p:cNvSpPr txBox="1">
            <a:spLocks noChangeArrowheads="1"/>
          </p:cNvSpPr>
          <p:nvPr/>
        </p:nvSpPr>
        <p:spPr bwMode="auto">
          <a:xfrm>
            <a:off x="2133600" y="609600"/>
            <a:ext cx="1208088" cy="304800"/>
          </a:xfrm>
          <a:prstGeom prst="rect">
            <a:avLst/>
          </a:prstGeom>
          <a:noFill/>
          <a:ln w="76200">
            <a:noFill/>
            <a:miter lim="800000"/>
            <a:headEnd/>
            <a:tailEnd/>
          </a:ln>
        </p:spPr>
        <p:txBody>
          <a:bodyPr wrap="none">
            <a:spAutoFit/>
          </a:bodyPr>
          <a:lstStyle/>
          <a:p>
            <a:r>
              <a:rPr lang="en-US" sz="1400" b="1"/>
              <a:t>Evaporation</a:t>
            </a:r>
          </a:p>
        </p:txBody>
      </p:sp>
      <p:sp>
        <p:nvSpPr>
          <p:cNvPr id="11293" name="Text Box 32"/>
          <p:cNvSpPr txBox="1">
            <a:spLocks noChangeArrowheads="1"/>
          </p:cNvSpPr>
          <p:nvPr/>
        </p:nvSpPr>
        <p:spPr bwMode="auto">
          <a:xfrm>
            <a:off x="301625" y="5740400"/>
            <a:ext cx="3279775" cy="673100"/>
          </a:xfrm>
          <a:prstGeom prst="rect">
            <a:avLst/>
          </a:prstGeom>
          <a:solidFill>
            <a:schemeClr val="bg1"/>
          </a:solidFill>
          <a:ln w="31750">
            <a:solidFill>
              <a:srgbClr val="FF0000"/>
            </a:solidFill>
            <a:miter lim="800000"/>
            <a:headEnd/>
            <a:tailEnd/>
          </a:ln>
        </p:spPr>
        <p:txBody>
          <a:bodyPr>
            <a:spAutoFit/>
          </a:bodyPr>
          <a:lstStyle/>
          <a:p>
            <a:r>
              <a:rPr lang="en-US" b="1"/>
              <a:t>Natural hydrologic cycle for a gaged watershed</a:t>
            </a:r>
          </a:p>
        </p:txBody>
      </p:sp>
      <p:sp>
        <p:nvSpPr>
          <p:cNvPr id="11294" name="Text Box 33"/>
          <p:cNvSpPr txBox="1">
            <a:spLocks noChangeArrowheads="1"/>
          </p:cNvSpPr>
          <p:nvPr/>
        </p:nvSpPr>
        <p:spPr bwMode="auto">
          <a:xfrm>
            <a:off x="2514600" y="2438400"/>
            <a:ext cx="1371600" cy="517525"/>
          </a:xfrm>
          <a:prstGeom prst="rect">
            <a:avLst/>
          </a:prstGeom>
          <a:noFill/>
          <a:ln w="9525">
            <a:noFill/>
            <a:miter lim="800000"/>
            <a:headEnd/>
            <a:tailEnd/>
          </a:ln>
        </p:spPr>
        <p:txBody>
          <a:bodyPr>
            <a:spAutoFit/>
          </a:bodyPr>
          <a:lstStyle/>
          <a:p>
            <a:r>
              <a:rPr lang="en-US" sz="1400" u="sng"/>
              <a:t>In the watershed</a:t>
            </a:r>
          </a:p>
        </p:txBody>
      </p:sp>
      <p:sp>
        <p:nvSpPr>
          <p:cNvPr id="11295" name="Text Box 34"/>
          <p:cNvSpPr txBox="1">
            <a:spLocks noChangeArrowheads="1"/>
          </p:cNvSpPr>
          <p:nvPr/>
        </p:nvSpPr>
        <p:spPr bwMode="auto">
          <a:xfrm>
            <a:off x="1600200" y="5029200"/>
            <a:ext cx="1117600" cy="304800"/>
          </a:xfrm>
          <a:prstGeom prst="rect">
            <a:avLst/>
          </a:prstGeom>
          <a:noFill/>
          <a:ln w="9525">
            <a:noFill/>
            <a:miter lim="800000"/>
            <a:headEnd/>
            <a:tailEnd/>
          </a:ln>
        </p:spPr>
        <p:txBody>
          <a:bodyPr wrap="none">
            <a:spAutoFit/>
          </a:bodyPr>
          <a:lstStyle/>
          <a:p>
            <a:r>
              <a:rPr lang="en-US" sz="1400" u="sng"/>
              <a:t>Watershed</a:t>
            </a:r>
          </a:p>
        </p:txBody>
      </p:sp>
      <p:sp>
        <p:nvSpPr>
          <p:cNvPr id="11296" name="Text Box 35"/>
          <p:cNvSpPr txBox="1">
            <a:spLocks noChangeArrowheads="1"/>
          </p:cNvSpPr>
          <p:nvPr/>
        </p:nvSpPr>
        <p:spPr bwMode="auto">
          <a:xfrm>
            <a:off x="2514600" y="1676400"/>
            <a:ext cx="1143000" cy="730250"/>
          </a:xfrm>
          <a:prstGeom prst="rect">
            <a:avLst/>
          </a:prstGeom>
          <a:noFill/>
          <a:ln w="9525">
            <a:noFill/>
            <a:miter lim="800000"/>
            <a:headEnd/>
            <a:tailEnd/>
          </a:ln>
        </p:spPr>
        <p:txBody>
          <a:bodyPr>
            <a:spAutoFit/>
          </a:bodyPr>
          <a:lstStyle/>
          <a:p>
            <a:r>
              <a:rPr lang="en-US" sz="1400" u="sng"/>
              <a:t>Outside the watershed</a:t>
            </a:r>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5165725" y="395288"/>
            <a:ext cx="1220788" cy="330200"/>
          </a:xfrm>
          <a:prstGeom prst="rect">
            <a:avLst/>
          </a:prstGeom>
          <a:solidFill>
            <a:schemeClr val="accent1"/>
          </a:solidFill>
          <a:ln w="25400">
            <a:solidFill>
              <a:schemeClr val="tx1"/>
            </a:solidFill>
            <a:miter lim="800000"/>
            <a:headEnd/>
            <a:tailEnd/>
          </a:ln>
        </p:spPr>
        <p:txBody>
          <a:bodyPr wrap="none">
            <a:spAutoFit/>
          </a:bodyPr>
          <a:lstStyle/>
          <a:p>
            <a:r>
              <a:rPr lang="en-US" sz="1400"/>
              <a:t>Atmosphere</a:t>
            </a:r>
          </a:p>
        </p:txBody>
      </p:sp>
      <p:sp>
        <p:nvSpPr>
          <p:cNvPr id="12291" name="Text Box 3"/>
          <p:cNvSpPr txBox="1">
            <a:spLocks noChangeArrowheads="1"/>
          </p:cNvSpPr>
          <p:nvPr/>
        </p:nvSpPr>
        <p:spPr bwMode="auto">
          <a:xfrm>
            <a:off x="4724400" y="2590800"/>
            <a:ext cx="2338388" cy="330200"/>
          </a:xfrm>
          <a:prstGeom prst="rect">
            <a:avLst/>
          </a:prstGeom>
          <a:solidFill>
            <a:schemeClr val="accent1"/>
          </a:solidFill>
          <a:ln w="25400">
            <a:solidFill>
              <a:schemeClr val="tx1"/>
            </a:solidFill>
            <a:miter lim="800000"/>
            <a:headEnd/>
            <a:tailEnd/>
          </a:ln>
        </p:spPr>
        <p:txBody>
          <a:bodyPr wrap="none">
            <a:spAutoFit/>
          </a:bodyPr>
          <a:lstStyle/>
          <a:p>
            <a:r>
              <a:rPr lang="en-US" sz="1400"/>
              <a:t>Land surface (watershed)</a:t>
            </a:r>
          </a:p>
        </p:txBody>
      </p:sp>
      <p:sp>
        <p:nvSpPr>
          <p:cNvPr id="12292" name="Text Box 4"/>
          <p:cNvSpPr txBox="1">
            <a:spLocks noChangeArrowheads="1"/>
          </p:cNvSpPr>
          <p:nvPr/>
        </p:nvSpPr>
        <p:spPr bwMode="auto">
          <a:xfrm>
            <a:off x="5334000" y="4343400"/>
            <a:ext cx="1057275" cy="330200"/>
          </a:xfrm>
          <a:prstGeom prst="rect">
            <a:avLst/>
          </a:prstGeom>
          <a:solidFill>
            <a:schemeClr val="accent1"/>
          </a:solidFill>
          <a:ln w="25400">
            <a:solidFill>
              <a:schemeClr val="tx1"/>
            </a:solidFill>
            <a:miter lim="800000"/>
            <a:headEnd/>
            <a:tailEnd/>
          </a:ln>
        </p:spPr>
        <p:txBody>
          <a:bodyPr wrap="none">
            <a:spAutoFit/>
          </a:bodyPr>
          <a:lstStyle/>
          <a:p>
            <a:r>
              <a:rPr lang="en-US" sz="1400"/>
              <a:t>Soil water</a:t>
            </a:r>
          </a:p>
        </p:txBody>
      </p:sp>
      <p:sp>
        <p:nvSpPr>
          <p:cNvPr id="12293" name="Text Box 5"/>
          <p:cNvSpPr txBox="1">
            <a:spLocks noChangeArrowheads="1"/>
          </p:cNvSpPr>
          <p:nvPr/>
        </p:nvSpPr>
        <p:spPr bwMode="auto">
          <a:xfrm>
            <a:off x="5181600" y="5791200"/>
            <a:ext cx="1331913" cy="330200"/>
          </a:xfrm>
          <a:prstGeom prst="rect">
            <a:avLst/>
          </a:prstGeom>
          <a:solidFill>
            <a:schemeClr val="accent1"/>
          </a:solidFill>
          <a:ln w="25400">
            <a:solidFill>
              <a:schemeClr val="tx1"/>
            </a:solidFill>
            <a:miter lim="800000"/>
            <a:headEnd/>
            <a:tailEnd/>
          </a:ln>
        </p:spPr>
        <p:txBody>
          <a:bodyPr wrap="none">
            <a:spAutoFit/>
          </a:bodyPr>
          <a:lstStyle/>
          <a:p>
            <a:r>
              <a:rPr lang="en-US" sz="1400"/>
              <a:t>Ground water</a:t>
            </a:r>
          </a:p>
        </p:txBody>
      </p:sp>
      <p:sp>
        <p:nvSpPr>
          <p:cNvPr id="12294" name="Text Box 6"/>
          <p:cNvSpPr txBox="1">
            <a:spLocks noChangeArrowheads="1"/>
          </p:cNvSpPr>
          <p:nvPr/>
        </p:nvSpPr>
        <p:spPr bwMode="auto">
          <a:xfrm>
            <a:off x="1676400" y="3124200"/>
            <a:ext cx="828675" cy="330200"/>
          </a:xfrm>
          <a:prstGeom prst="rect">
            <a:avLst/>
          </a:prstGeom>
          <a:solidFill>
            <a:schemeClr val="accent1"/>
          </a:solidFill>
          <a:ln w="25400">
            <a:solidFill>
              <a:schemeClr val="tx1"/>
            </a:solidFill>
            <a:miter lim="800000"/>
            <a:headEnd/>
            <a:tailEnd/>
          </a:ln>
        </p:spPr>
        <p:txBody>
          <a:bodyPr wrap="none">
            <a:spAutoFit/>
          </a:bodyPr>
          <a:lstStyle/>
          <a:p>
            <a:r>
              <a:rPr lang="en-US" sz="1400"/>
              <a:t>Stream</a:t>
            </a:r>
          </a:p>
        </p:txBody>
      </p:sp>
      <p:sp>
        <p:nvSpPr>
          <p:cNvPr id="12295" name="Text Box 7"/>
          <p:cNvSpPr txBox="1">
            <a:spLocks noChangeArrowheads="1"/>
          </p:cNvSpPr>
          <p:nvPr/>
        </p:nvSpPr>
        <p:spPr bwMode="auto">
          <a:xfrm>
            <a:off x="2819400" y="1524000"/>
            <a:ext cx="1089025" cy="330200"/>
          </a:xfrm>
          <a:prstGeom prst="rect">
            <a:avLst/>
          </a:prstGeom>
          <a:solidFill>
            <a:srgbClr val="FFCC99"/>
          </a:solidFill>
          <a:ln w="25400">
            <a:solidFill>
              <a:schemeClr val="tx1"/>
            </a:solidFill>
            <a:miter lim="800000"/>
            <a:headEnd/>
            <a:tailEnd/>
          </a:ln>
        </p:spPr>
        <p:txBody>
          <a:bodyPr wrap="none">
            <a:spAutoFit/>
          </a:bodyPr>
          <a:lstStyle/>
          <a:p>
            <a:r>
              <a:rPr lang="en-US" sz="1400"/>
              <a:t>Human use</a:t>
            </a:r>
          </a:p>
        </p:txBody>
      </p:sp>
      <p:sp>
        <p:nvSpPr>
          <p:cNvPr id="12296" name="Line 8"/>
          <p:cNvSpPr>
            <a:spLocks noChangeShapeType="1"/>
          </p:cNvSpPr>
          <p:nvPr/>
        </p:nvSpPr>
        <p:spPr bwMode="auto">
          <a:xfrm>
            <a:off x="6165850" y="712788"/>
            <a:ext cx="9525" cy="1873250"/>
          </a:xfrm>
          <a:prstGeom prst="line">
            <a:avLst/>
          </a:prstGeom>
          <a:noFill/>
          <a:ln w="76200">
            <a:solidFill>
              <a:srgbClr val="0000FF"/>
            </a:solidFill>
            <a:round/>
            <a:headEnd/>
            <a:tailEnd type="triangle" w="med" len="med"/>
          </a:ln>
        </p:spPr>
        <p:txBody>
          <a:bodyPr/>
          <a:lstStyle/>
          <a:p>
            <a:endParaRPr lang="en-US"/>
          </a:p>
        </p:txBody>
      </p:sp>
      <p:sp>
        <p:nvSpPr>
          <p:cNvPr id="12297" name="Text Box 9"/>
          <p:cNvSpPr txBox="1">
            <a:spLocks noChangeArrowheads="1"/>
          </p:cNvSpPr>
          <p:nvPr/>
        </p:nvSpPr>
        <p:spPr bwMode="auto">
          <a:xfrm>
            <a:off x="6203950" y="1377950"/>
            <a:ext cx="1257300" cy="304800"/>
          </a:xfrm>
          <a:prstGeom prst="rect">
            <a:avLst/>
          </a:prstGeom>
          <a:noFill/>
          <a:ln w="76200">
            <a:noFill/>
            <a:miter lim="800000"/>
            <a:headEnd/>
            <a:tailEnd/>
          </a:ln>
        </p:spPr>
        <p:txBody>
          <a:bodyPr wrap="none">
            <a:spAutoFit/>
          </a:bodyPr>
          <a:lstStyle/>
          <a:p>
            <a:r>
              <a:rPr lang="en-US" sz="1400" b="1"/>
              <a:t>Precipitation</a:t>
            </a:r>
          </a:p>
        </p:txBody>
      </p:sp>
      <p:sp>
        <p:nvSpPr>
          <p:cNvPr id="12298" name="Line 10"/>
          <p:cNvSpPr>
            <a:spLocks noChangeShapeType="1"/>
          </p:cNvSpPr>
          <p:nvPr/>
        </p:nvSpPr>
        <p:spPr bwMode="auto">
          <a:xfrm flipV="1">
            <a:off x="5334000" y="730250"/>
            <a:ext cx="0" cy="1860550"/>
          </a:xfrm>
          <a:prstGeom prst="line">
            <a:avLst/>
          </a:prstGeom>
          <a:noFill/>
          <a:ln w="76200">
            <a:solidFill>
              <a:srgbClr val="0000FF"/>
            </a:solidFill>
            <a:round/>
            <a:headEnd/>
            <a:tailEnd type="triangle" w="med" len="med"/>
          </a:ln>
        </p:spPr>
        <p:txBody>
          <a:bodyPr/>
          <a:lstStyle/>
          <a:p>
            <a:endParaRPr lang="en-US"/>
          </a:p>
        </p:txBody>
      </p:sp>
      <p:sp>
        <p:nvSpPr>
          <p:cNvPr id="12299" name="Text Box 11"/>
          <p:cNvSpPr txBox="1">
            <a:spLocks noChangeArrowheads="1"/>
          </p:cNvSpPr>
          <p:nvPr/>
        </p:nvSpPr>
        <p:spPr bwMode="auto">
          <a:xfrm>
            <a:off x="4098925" y="1096963"/>
            <a:ext cx="1208088" cy="304800"/>
          </a:xfrm>
          <a:prstGeom prst="rect">
            <a:avLst/>
          </a:prstGeom>
          <a:noFill/>
          <a:ln w="76200">
            <a:noFill/>
            <a:miter lim="800000"/>
            <a:headEnd/>
            <a:tailEnd/>
          </a:ln>
        </p:spPr>
        <p:txBody>
          <a:bodyPr wrap="none">
            <a:spAutoFit/>
          </a:bodyPr>
          <a:lstStyle/>
          <a:p>
            <a:r>
              <a:rPr lang="en-US" sz="1400" b="1"/>
              <a:t>Evaporation</a:t>
            </a:r>
          </a:p>
        </p:txBody>
      </p:sp>
      <p:sp>
        <p:nvSpPr>
          <p:cNvPr id="12300" name="Line 12"/>
          <p:cNvSpPr>
            <a:spLocks noChangeShapeType="1"/>
          </p:cNvSpPr>
          <p:nvPr/>
        </p:nvSpPr>
        <p:spPr bwMode="auto">
          <a:xfrm flipH="1">
            <a:off x="5791200" y="2927350"/>
            <a:ext cx="6350" cy="1409700"/>
          </a:xfrm>
          <a:prstGeom prst="line">
            <a:avLst/>
          </a:prstGeom>
          <a:noFill/>
          <a:ln w="76200">
            <a:solidFill>
              <a:srgbClr val="0000FF"/>
            </a:solidFill>
            <a:round/>
            <a:headEnd/>
            <a:tailEnd type="triangle" w="med" len="med"/>
          </a:ln>
        </p:spPr>
        <p:txBody>
          <a:bodyPr/>
          <a:lstStyle/>
          <a:p>
            <a:endParaRPr lang="en-US"/>
          </a:p>
        </p:txBody>
      </p:sp>
      <p:sp>
        <p:nvSpPr>
          <p:cNvPr id="12301" name="Text Box 13"/>
          <p:cNvSpPr txBox="1">
            <a:spLocks noChangeArrowheads="1"/>
          </p:cNvSpPr>
          <p:nvPr/>
        </p:nvSpPr>
        <p:spPr bwMode="auto">
          <a:xfrm>
            <a:off x="5851525" y="3363913"/>
            <a:ext cx="1049338" cy="304800"/>
          </a:xfrm>
          <a:prstGeom prst="rect">
            <a:avLst/>
          </a:prstGeom>
          <a:noFill/>
          <a:ln w="76200">
            <a:noFill/>
            <a:miter lim="800000"/>
            <a:headEnd/>
            <a:tailEnd/>
          </a:ln>
        </p:spPr>
        <p:txBody>
          <a:bodyPr wrap="none">
            <a:spAutoFit/>
          </a:bodyPr>
          <a:lstStyle/>
          <a:p>
            <a:r>
              <a:rPr lang="en-US" sz="1400" b="1"/>
              <a:t>Infiltration</a:t>
            </a:r>
          </a:p>
        </p:txBody>
      </p:sp>
      <p:sp>
        <p:nvSpPr>
          <p:cNvPr id="12302" name="Line 14"/>
          <p:cNvSpPr>
            <a:spLocks noChangeShapeType="1"/>
          </p:cNvSpPr>
          <p:nvPr/>
        </p:nvSpPr>
        <p:spPr bwMode="auto">
          <a:xfrm>
            <a:off x="6400800" y="4495800"/>
            <a:ext cx="1066800" cy="0"/>
          </a:xfrm>
          <a:prstGeom prst="line">
            <a:avLst/>
          </a:prstGeom>
          <a:noFill/>
          <a:ln w="76200">
            <a:solidFill>
              <a:srgbClr val="0000FF"/>
            </a:solidFill>
            <a:round/>
            <a:headEnd/>
            <a:tailEnd/>
          </a:ln>
        </p:spPr>
        <p:txBody>
          <a:bodyPr/>
          <a:lstStyle/>
          <a:p>
            <a:endParaRPr lang="en-US"/>
          </a:p>
        </p:txBody>
      </p:sp>
      <p:sp>
        <p:nvSpPr>
          <p:cNvPr id="12303" name="Line 15"/>
          <p:cNvSpPr>
            <a:spLocks noChangeShapeType="1"/>
          </p:cNvSpPr>
          <p:nvPr/>
        </p:nvSpPr>
        <p:spPr bwMode="auto">
          <a:xfrm flipV="1">
            <a:off x="7477125" y="495300"/>
            <a:ext cx="22225" cy="4025900"/>
          </a:xfrm>
          <a:prstGeom prst="line">
            <a:avLst/>
          </a:prstGeom>
          <a:noFill/>
          <a:ln w="76200">
            <a:solidFill>
              <a:srgbClr val="0000FF"/>
            </a:solidFill>
            <a:round/>
            <a:headEnd/>
            <a:tailEnd/>
          </a:ln>
        </p:spPr>
        <p:txBody>
          <a:bodyPr/>
          <a:lstStyle/>
          <a:p>
            <a:endParaRPr lang="en-US"/>
          </a:p>
        </p:txBody>
      </p:sp>
      <p:sp>
        <p:nvSpPr>
          <p:cNvPr id="12304" name="Line 16"/>
          <p:cNvSpPr>
            <a:spLocks noChangeShapeType="1"/>
          </p:cNvSpPr>
          <p:nvPr/>
        </p:nvSpPr>
        <p:spPr bwMode="auto">
          <a:xfrm flipH="1">
            <a:off x="6400800" y="533400"/>
            <a:ext cx="1066800" cy="0"/>
          </a:xfrm>
          <a:prstGeom prst="line">
            <a:avLst/>
          </a:prstGeom>
          <a:noFill/>
          <a:ln w="76200">
            <a:solidFill>
              <a:srgbClr val="0000FF"/>
            </a:solidFill>
            <a:round/>
            <a:headEnd/>
            <a:tailEnd type="triangle" w="med" len="med"/>
          </a:ln>
        </p:spPr>
        <p:txBody>
          <a:bodyPr/>
          <a:lstStyle/>
          <a:p>
            <a:endParaRPr lang="en-US"/>
          </a:p>
        </p:txBody>
      </p:sp>
      <p:sp>
        <p:nvSpPr>
          <p:cNvPr id="12305" name="Text Box 17"/>
          <p:cNvSpPr txBox="1">
            <a:spLocks noChangeArrowheads="1"/>
          </p:cNvSpPr>
          <p:nvPr/>
        </p:nvSpPr>
        <p:spPr bwMode="auto">
          <a:xfrm>
            <a:off x="7527925" y="2373313"/>
            <a:ext cx="1316038" cy="304800"/>
          </a:xfrm>
          <a:prstGeom prst="rect">
            <a:avLst/>
          </a:prstGeom>
          <a:noFill/>
          <a:ln w="76200">
            <a:noFill/>
            <a:miter lim="800000"/>
            <a:headEnd/>
            <a:tailEnd/>
          </a:ln>
        </p:spPr>
        <p:txBody>
          <a:bodyPr wrap="none">
            <a:spAutoFit/>
          </a:bodyPr>
          <a:lstStyle/>
          <a:p>
            <a:r>
              <a:rPr lang="en-US" sz="1400" b="1"/>
              <a:t>Transpiration</a:t>
            </a:r>
          </a:p>
        </p:txBody>
      </p:sp>
      <p:sp>
        <p:nvSpPr>
          <p:cNvPr id="12306" name="Line 18"/>
          <p:cNvSpPr>
            <a:spLocks noChangeShapeType="1"/>
          </p:cNvSpPr>
          <p:nvPr/>
        </p:nvSpPr>
        <p:spPr bwMode="auto">
          <a:xfrm>
            <a:off x="5803900" y="4673600"/>
            <a:ext cx="0" cy="1111250"/>
          </a:xfrm>
          <a:prstGeom prst="line">
            <a:avLst/>
          </a:prstGeom>
          <a:noFill/>
          <a:ln w="76200">
            <a:solidFill>
              <a:srgbClr val="0000FF"/>
            </a:solidFill>
            <a:round/>
            <a:headEnd/>
            <a:tailEnd type="triangle" w="med" len="med"/>
          </a:ln>
        </p:spPr>
        <p:txBody>
          <a:bodyPr/>
          <a:lstStyle/>
          <a:p>
            <a:endParaRPr lang="en-US"/>
          </a:p>
        </p:txBody>
      </p:sp>
      <p:sp>
        <p:nvSpPr>
          <p:cNvPr id="12307" name="Text Box 19"/>
          <p:cNvSpPr txBox="1">
            <a:spLocks noChangeArrowheads="1"/>
          </p:cNvSpPr>
          <p:nvPr/>
        </p:nvSpPr>
        <p:spPr bwMode="auto">
          <a:xfrm>
            <a:off x="5851525" y="4964113"/>
            <a:ext cx="1049338" cy="304800"/>
          </a:xfrm>
          <a:prstGeom prst="rect">
            <a:avLst/>
          </a:prstGeom>
          <a:noFill/>
          <a:ln w="76200">
            <a:noFill/>
            <a:miter lim="800000"/>
            <a:headEnd/>
            <a:tailEnd/>
          </a:ln>
        </p:spPr>
        <p:txBody>
          <a:bodyPr wrap="none">
            <a:spAutoFit/>
          </a:bodyPr>
          <a:lstStyle/>
          <a:p>
            <a:r>
              <a:rPr lang="en-US" sz="1400" b="1"/>
              <a:t>Infiltration</a:t>
            </a:r>
          </a:p>
        </p:txBody>
      </p:sp>
      <p:sp>
        <p:nvSpPr>
          <p:cNvPr id="12308" name="Line 20"/>
          <p:cNvSpPr>
            <a:spLocks noChangeShapeType="1"/>
          </p:cNvSpPr>
          <p:nvPr/>
        </p:nvSpPr>
        <p:spPr bwMode="auto">
          <a:xfrm flipH="1">
            <a:off x="2501900" y="2743200"/>
            <a:ext cx="2222500" cy="533400"/>
          </a:xfrm>
          <a:prstGeom prst="line">
            <a:avLst/>
          </a:prstGeom>
          <a:noFill/>
          <a:ln w="76200">
            <a:solidFill>
              <a:srgbClr val="0000FF"/>
            </a:solidFill>
            <a:round/>
            <a:headEnd/>
            <a:tailEnd type="triangle" w="med" len="med"/>
          </a:ln>
        </p:spPr>
        <p:txBody>
          <a:bodyPr/>
          <a:lstStyle/>
          <a:p>
            <a:endParaRPr lang="en-US"/>
          </a:p>
        </p:txBody>
      </p:sp>
      <p:sp>
        <p:nvSpPr>
          <p:cNvPr id="12309" name="Text Box 21"/>
          <p:cNvSpPr txBox="1">
            <a:spLocks noChangeArrowheads="1"/>
          </p:cNvSpPr>
          <p:nvPr/>
        </p:nvSpPr>
        <p:spPr bwMode="auto">
          <a:xfrm rot="-823554">
            <a:off x="3349625" y="3065463"/>
            <a:ext cx="754063" cy="304800"/>
          </a:xfrm>
          <a:prstGeom prst="rect">
            <a:avLst/>
          </a:prstGeom>
          <a:noFill/>
          <a:ln w="76200">
            <a:noFill/>
            <a:miter lim="800000"/>
            <a:headEnd/>
            <a:tailEnd/>
          </a:ln>
        </p:spPr>
        <p:txBody>
          <a:bodyPr wrap="none">
            <a:spAutoFit/>
          </a:bodyPr>
          <a:lstStyle/>
          <a:p>
            <a:r>
              <a:rPr lang="en-US" sz="1400" b="1"/>
              <a:t>Runoff</a:t>
            </a:r>
          </a:p>
        </p:txBody>
      </p:sp>
      <p:sp>
        <p:nvSpPr>
          <p:cNvPr id="12310" name="Line 22"/>
          <p:cNvSpPr>
            <a:spLocks noChangeShapeType="1"/>
          </p:cNvSpPr>
          <p:nvPr/>
        </p:nvSpPr>
        <p:spPr bwMode="auto">
          <a:xfrm flipH="1" flipV="1">
            <a:off x="2120900" y="3454400"/>
            <a:ext cx="3060700" cy="2489200"/>
          </a:xfrm>
          <a:prstGeom prst="line">
            <a:avLst/>
          </a:prstGeom>
          <a:noFill/>
          <a:ln w="76200">
            <a:solidFill>
              <a:srgbClr val="0000FF"/>
            </a:solidFill>
            <a:round/>
            <a:headEnd/>
            <a:tailEnd type="triangle" w="med" len="med"/>
          </a:ln>
        </p:spPr>
        <p:txBody>
          <a:bodyPr/>
          <a:lstStyle/>
          <a:p>
            <a:endParaRPr lang="en-US"/>
          </a:p>
        </p:txBody>
      </p:sp>
      <p:sp>
        <p:nvSpPr>
          <p:cNvPr id="12311" name="Text Box 23"/>
          <p:cNvSpPr txBox="1">
            <a:spLocks noChangeArrowheads="1"/>
          </p:cNvSpPr>
          <p:nvPr/>
        </p:nvSpPr>
        <p:spPr bwMode="auto">
          <a:xfrm rot="2340975">
            <a:off x="2530475" y="4646613"/>
            <a:ext cx="1739900" cy="304800"/>
          </a:xfrm>
          <a:prstGeom prst="rect">
            <a:avLst/>
          </a:prstGeom>
          <a:noFill/>
          <a:ln w="76200">
            <a:noFill/>
            <a:miter lim="800000"/>
            <a:headEnd/>
            <a:tailEnd/>
          </a:ln>
        </p:spPr>
        <p:txBody>
          <a:bodyPr wrap="none">
            <a:spAutoFit/>
          </a:bodyPr>
          <a:lstStyle/>
          <a:p>
            <a:r>
              <a:rPr lang="en-US" sz="1400" b="1"/>
              <a:t>Ground water flow</a:t>
            </a:r>
          </a:p>
        </p:txBody>
      </p:sp>
      <p:sp>
        <p:nvSpPr>
          <p:cNvPr id="12312" name="Line 24"/>
          <p:cNvSpPr>
            <a:spLocks noChangeShapeType="1"/>
          </p:cNvSpPr>
          <p:nvPr/>
        </p:nvSpPr>
        <p:spPr bwMode="auto">
          <a:xfrm flipH="1">
            <a:off x="381000" y="3276600"/>
            <a:ext cx="1295400" cy="0"/>
          </a:xfrm>
          <a:prstGeom prst="line">
            <a:avLst/>
          </a:prstGeom>
          <a:noFill/>
          <a:ln w="76200">
            <a:solidFill>
              <a:srgbClr val="0000FF"/>
            </a:solidFill>
            <a:round/>
            <a:headEnd/>
            <a:tailEnd type="triangle" w="med" len="med"/>
          </a:ln>
        </p:spPr>
        <p:txBody>
          <a:bodyPr/>
          <a:lstStyle/>
          <a:p>
            <a:endParaRPr lang="en-US"/>
          </a:p>
        </p:txBody>
      </p:sp>
      <p:sp>
        <p:nvSpPr>
          <p:cNvPr id="12313" name="Text Box 25"/>
          <p:cNvSpPr txBox="1">
            <a:spLocks noChangeArrowheads="1"/>
          </p:cNvSpPr>
          <p:nvPr/>
        </p:nvSpPr>
        <p:spPr bwMode="auto">
          <a:xfrm>
            <a:off x="533400" y="3302000"/>
            <a:ext cx="1120775" cy="517525"/>
          </a:xfrm>
          <a:prstGeom prst="rect">
            <a:avLst/>
          </a:prstGeom>
          <a:noFill/>
          <a:ln w="76200">
            <a:noFill/>
            <a:miter lim="800000"/>
            <a:headEnd/>
            <a:tailEnd/>
          </a:ln>
        </p:spPr>
        <p:txBody>
          <a:bodyPr wrap="none">
            <a:spAutoFit/>
          </a:bodyPr>
          <a:lstStyle/>
          <a:p>
            <a:pPr algn="ctr"/>
            <a:r>
              <a:rPr lang="en-US" sz="1400" b="1"/>
              <a:t>Gaged</a:t>
            </a:r>
          </a:p>
          <a:p>
            <a:pPr algn="ctr"/>
            <a:r>
              <a:rPr lang="en-US" sz="1400" b="1"/>
              <a:t>streamflow</a:t>
            </a:r>
          </a:p>
        </p:txBody>
      </p:sp>
      <p:sp>
        <p:nvSpPr>
          <p:cNvPr id="12314" name="Line 26"/>
          <p:cNvSpPr>
            <a:spLocks noChangeShapeType="1"/>
          </p:cNvSpPr>
          <p:nvPr/>
        </p:nvSpPr>
        <p:spPr bwMode="auto">
          <a:xfrm flipV="1">
            <a:off x="2057400" y="514350"/>
            <a:ext cx="9525" cy="2609850"/>
          </a:xfrm>
          <a:prstGeom prst="line">
            <a:avLst/>
          </a:prstGeom>
          <a:noFill/>
          <a:ln w="76200">
            <a:solidFill>
              <a:srgbClr val="0000FF"/>
            </a:solidFill>
            <a:round/>
            <a:headEnd/>
            <a:tailEnd/>
          </a:ln>
        </p:spPr>
        <p:txBody>
          <a:bodyPr/>
          <a:lstStyle/>
          <a:p>
            <a:endParaRPr lang="en-US"/>
          </a:p>
        </p:txBody>
      </p:sp>
      <p:sp>
        <p:nvSpPr>
          <p:cNvPr id="12315" name="Line 27"/>
          <p:cNvSpPr>
            <a:spLocks noChangeShapeType="1"/>
          </p:cNvSpPr>
          <p:nvPr/>
        </p:nvSpPr>
        <p:spPr bwMode="auto">
          <a:xfrm>
            <a:off x="2085975" y="552450"/>
            <a:ext cx="3105150" cy="0"/>
          </a:xfrm>
          <a:prstGeom prst="line">
            <a:avLst/>
          </a:prstGeom>
          <a:noFill/>
          <a:ln w="76200">
            <a:solidFill>
              <a:srgbClr val="0000FF"/>
            </a:solidFill>
            <a:round/>
            <a:headEnd/>
            <a:tailEnd type="triangle" w="med" len="med"/>
          </a:ln>
        </p:spPr>
        <p:txBody>
          <a:bodyPr/>
          <a:lstStyle/>
          <a:p>
            <a:endParaRPr lang="en-US"/>
          </a:p>
        </p:txBody>
      </p:sp>
      <p:sp>
        <p:nvSpPr>
          <p:cNvPr id="12316" name="Text Box 28"/>
          <p:cNvSpPr txBox="1">
            <a:spLocks noChangeArrowheads="1"/>
          </p:cNvSpPr>
          <p:nvPr/>
        </p:nvSpPr>
        <p:spPr bwMode="auto">
          <a:xfrm>
            <a:off x="2133600" y="609600"/>
            <a:ext cx="1208088" cy="304800"/>
          </a:xfrm>
          <a:prstGeom prst="rect">
            <a:avLst/>
          </a:prstGeom>
          <a:noFill/>
          <a:ln w="76200">
            <a:noFill/>
            <a:miter lim="800000"/>
            <a:headEnd/>
            <a:tailEnd/>
          </a:ln>
        </p:spPr>
        <p:txBody>
          <a:bodyPr wrap="none">
            <a:spAutoFit/>
          </a:bodyPr>
          <a:lstStyle/>
          <a:p>
            <a:r>
              <a:rPr lang="en-US" sz="1400" b="1"/>
              <a:t>Evaporation</a:t>
            </a:r>
          </a:p>
        </p:txBody>
      </p:sp>
      <p:sp>
        <p:nvSpPr>
          <p:cNvPr id="12317" name="Line 29"/>
          <p:cNvSpPr>
            <a:spLocks noChangeShapeType="1"/>
          </p:cNvSpPr>
          <p:nvPr/>
        </p:nvSpPr>
        <p:spPr bwMode="auto">
          <a:xfrm flipH="1" flipV="1">
            <a:off x="3811588" y="1827213"/>
            <a:ext cx="1444625" cy="3957637"/>
          </a:xfrm>
          <a:prstGeom prst="line">
            <a:avLst/>
          </a:prstGeom>
          <a:noFill/>
          <a:ln w="76200">
            <a:solidFill>
              <a:srgbClr val="00CCFF"/>
            </a:solidFill>
            <a:prstDash val="sysDot"/>
            <a:round/>
            <a:headEnd/>
            <a:tailEnd type="triangle" w="med" len="med"/>
          </a:ln>
        </p:spPr>
        <p:txBody>
          <a:bodyPr/>
          <a:lstStyle/>
          <a:p>
            <a:endParaRPr lang="en-US"/>
          </a:p>
        </p:txBody>
      </p:sp>
      <p:sp>
        <p:nvSpPr>
          <p:cNvPr id="12318" name="Line 30"/>
          <p:cNvSpPr>
            <a:spLocks noChangeShapeType="1"/>
          </p:cNvSpPr>
          <p:nvPr/>
        </p:nvSpPr>
        <p:spPr bwMode="auto">
          <a:xfrm flipV="1">
            <a:off x="2438400" y="1857375"/>
            <a:ext cx="1057275" cy="1266825"/>
          </a:xfrm>
          <a:prstGeom prst="line">
            <a:avLst/>
          </a:prstGeom>
          <a:noFill/>
          <a:ln w="76200">
            <a:solidFill>
              <a:srgbClr val="00CCFF"/>
            </a:solidFill>
            <a:prstDash val="sysDot"/>
            <a:round/>
            <a:headEnd/>
            <a:tailEnd type="triangle" w="med" len="med"/>
          </a:ln>
        </p:spPr>
        <p:txBody>
          <a:bodyPr/>
          <a:lstStyle/>
          <a:p>
            <a:endParaRPr lang="en-US"/>
          </a:p>
        </p:txBody>
      </p:sp>
      <p:sp>
        <p:nvSpPr>
          <p:cNvPr id="12319" name="Line 31"/>
          <p:cNvSpPr>
            <a:spLocks noChangeShapeType="1"/>
          </p:cNvSpPr>
          <p:nvPr/>
        </p:nvSpPr>
        <p:spPr bwMode="auto">
          <a:xfrm flipH="1">
            <a:off x="2219325" y="1676400"/>
            <a:ext cx="600075" cy="1438275"/>
          </a:xfrm>
          <a:prstGeom prst="line">
            <a:avLst/>
          </a:prstGeom>
          <a:noFill/>
          <a:ln w="76200">
            <a:solidFill>
              <a:srgbClr val="00CCFF"/>
            </a:solidFill>
            <a:prstDash val="sysDot"/>
            <a:round/>
            <a:headEnd/>
            <a:tailEnd type="triangle" w="med" len="med"/>
          </a:ln>
        </p:spPr>
        <p:txBody>
          <a:bodyPr/>
          <a:lstStyle/>
          <a:p>
            <a:endParaRPr lang="en-US"/>
          </a:p>
        </p:txBody>
      </p:sp>
      <p:sp>
        <p:nvSpPr>
          <p:cNvPr id="12320" name="Text Box 32"/>
          <p:cNvSpPr txBox="1">
            <a:spLocks noChangeArrowheads="1"/>
          </p:cNvSpPr>
          <p:nvPr/>
        </p:nvSpPr>
        <p:spPr bwMode="auto">
          <a:xfrm rot="4340217">
            <a:off x="4138612" y="3633788"/>
            <a:ext cx="1141413" cy="274638"/>
          </a:xfrm>
          <a:prstGeom prst="rect">
            <a:avLst/>
          </a:prstGeom>
          <a:noFill/>
          <a:ln w="76200">
            <a:noFill/>
            <a:prstDash val="sysDot"/>
            <a:miter lim="800000"/>
            <a:headEnd/>
            <a:tailEnd/>
          </a:ln>
        </p:spPr>
        <p:txBody>
          <a:bodyPr wrap="none">
            <a:spAutoFit/>
          </a:bodyPr>
          <a:lstStyle/>
          <a:p>
            <a:r>
              <a:rPr lang="en-US" sz="1200" b="1"/>
              <a:t>Water supply</a:t>
            </a:r>
          </a:p>
        </p:txBody>
      </p:sp>
      <p:sp>
        <p:nvSpPr>
          <p:cNvPr id="12321" name="Text Box 33"/>
          <p:cNvSpPr txBox="1">
            <a:spLocks noChangeArrowheads="1"/>
          </p:cNvSpPr>
          <p:nvPr/>
        </p:nvSpPr>
        <p:spPr bwMode="auto">
          <a:xfrm rot="-2927963">
            <a:off x="2528887" y="2452688"/>
            <a:ext cx="1141413" cy="274638"/>
          </a:xfrm>
          <a:prstGeom prst="rect">
            <a:avLst/>
          </a:prstGeom>
          <a:noFill/>
          <a:ln w="76200">
            <a:noFill/>
            <a:prstDash val="sysDot"/>
            <a:miter lim="800000"/>
            <a:headEnd/>
            <a:tailEnd/>
          </a:ln>
        </p:spPr>
        <p:txBody>
          <a:bodyPr wrap="none">
            <a:spAutoFit/>
          </a:bodyPr>
          <a:lstStyle/>
          <a:p>
            <a:r>
              <a:rPr lang="en-US" sz="1200" b="1"/>
              <a:t>Water supply</a:t>
            </a:r>
          </a:p>
        </p:txBody>
      </p:sp>
      <p:sp>
        <p:nvSpPr>
          <p:cNvPr id="12322" name="Text Box 34"/>
          <p:cNvSpPr txBox="1">
            <a:spLocks noChangeArrowheads="1"/>
          </p:cNvSpPr>
          <p:nvPr/>
        </p:nvSpPr>
        <p:spPr bwMode="auto">
          <a:xfrm rot="-4224034">
            <a:off x="1944687" y="2046288"/>
            <a:ext cx="1071563" cy="274638"/>
          </a:xfrm>
          <a:prstGeom prst="rect">
            <a:avLst/>
          </a:prstGeom>
          <a:noFill/>
          <a:ln w="76200">
            <a:noFill/>
            <a:prstDash val="sysDot"/>
            <a:miter lim="800000"/>
            <a:headEnd/>
            <a:tailEnd/>
          </a:ln>
        </p:spPr>
        <p:txBody>
          <a:bodyPr wrap="none">
            <a:spAutoFit/>
          </a:bodyPr>
          <a:lstStyle/>
          <a:p>
            <a:r>
              <a:rPr lang="en-US" sz="1200" b="1"/>
              <a:t>Waste water</a:t>
            </a:r>
          </a:p>
        </p:txBody>
      </p:sp>
      <p:sp>
        <p:nvSpPr>
          <p:cNvPr id="12323" name="Text Box 35"/>
          <p:cNvSpPr txBox="1">
            <a:spLocks noChangeArrowheads="1"/>
          </p:cNvSpPr>
          <p:nvPr/>
        </p:nvSpPr>
        <p:spPr bwMode="auto">
          <a:xfrm>
            <a:off x="301625" y="5740400"/>
            <a:ext cx="3279775" cy="947738"/>
          </a:xfrm>
          <a:prstGeom prst="rect">
            <a:avLst/>
          </a:prstGeom>
          <a:noFill/>
          <a:ln w="31750">
            <a:solidFill>
              <a:srgbClr val="FF0000"/>
            </a:solidFill>
            <a:miter lim="800000"/>
            <a:headEnd/>
            <a:tailEnd/>
          </a:ln>
        </p:spPr>
        <p:txBody>
          <a:bodyPr>
            <a:spAutoFit/>
          </a:bodyPr>
          <a:lstStyle/>
          <a:p>
            <a:r>
              <a:rPr lang="en-US" b="1"/>
              <a:t>Natural and human-built hydrologic cycle ignoring inter-basin transfers</a:t>
            </a: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2"/>
          <p:cNvSpPr txBox="1">
            <a:spLocks noChangeArrowheads="1"/>
          </p:cNvSpPr>
          <p:nvPr/>
        </p:nvSpPr>
        <p:spPr bwMode="auto">
          <a:xfrm>
            <a:off x="533400" y="6030913"/>
            <a:ext cx="2697163" cy="338137"/>
          </a:xfrm>
          <a:prstGeom prst="rect">
            <a:avLst/>
          </a:prstGeom>
          <a:noFill/>
          <a:ln w="9525">
            <a:noFill/>
            <a:miter lim="800000"/>
            <a:headEnd/>
            <a:tailEnd/>
          </a:ln>
        </p:spPr>
        <p:txBody>
          <a:bodyPr wrap="none">
            <a:spAutoFit/>
          </a:bodyPr>
          <a:lstStyle/>
          <a:p>
            <a:r>
              <a:rPr lang="en-US" sz="1600">
                <a:latin typeface="Calibri" pitchFamily="34" charset="0"/>
              </a:rPr>
              <a:t>From </a:t>
            </a:r>
            <a:r>
              <a:rPr lang="en-US" sz="1600">
                <a:latin typeface="Calibri" pitchFamily="34" charset="0"/>
                <a:hlinkClick r:id="rId2"/>
              </a:rPr>
              <a:t>www.waterfootprint.org</a:t>
            </a:r>
            <a:endParaRPr lang="en-US" sz="1600">
              <a:latin typeface="Calibri" pitchFamily="34" charset="0"/>
            </a:endParaRPr>
          </a:p>
        </p:txBody>
      </p:sp>
      <p:sp>
        <p:nvSpPr>
          <p:cNvPr id="15363" name="TextBox 3"/>
          <p:cNvSpPr txBox="1">
            <a:spLocks noChangeArrowheads="1"/>
          </p:cNvSpPr>
          <p:nvPr/>
        </p:nvSpPr>
        <p:spPr bwMode="auto">
          <a:xfrm>
            <a:off x="3206750" y="228600"/>
            <a:ext cx="2813050" cy="369888"/>
          </a:xfrm>
          <a:prstGeom prst="rect">
            <a:avLst/>
          </a:prstGeom>
          <a:noFill/>
          <a:ln w="9525">
            <a:noFill/>
            <a:miter lim="800000"/>
            <a:headEnd/>
            <a:tailEnd/>
          </a:ln>
        </p:spPr>
        <p:txBody>
          <a:bodyPr wrap="none">
            <a:spAutoFit/>
          </a:bodyPr>
          <a:lstStyle/>
          <a:p>
            <a:r>
              <a:rPr lang="en-US">
                <a:latin typeface="Calibri" pitchFamily="34" charset="0"/>
              </a:rPr>
              <a:t>Water footprints of nations</a:t>
            </a:r>
            <a:endParaRPr lang="en-US">
              <a:solidFill>
                <a:srgbClr val="FF0000"/>
              </a:solidFill>
              <a:latin typeface="Calibri" pitchFamily="34" charset="0"/>
            </a:endParaRPr>
          </a:p>
        </p:txBody>
      </p:sp>
      <p:pic>
        <p:nvPicPr>
          <p:cNvPr id="15364" name="Picture 2" descr="http://www.waterfootprint.org/WFP_files/Img/WFP_large.jpg"/>
          <p:cNvPicPr>
            <a:picLocks noChangeAspect="1" noChangeArrowheads="1"/>
          </p:cNvPicPr>
          <p:nvPr/>
        </p:nvPicPr>
        <p:blipFill>
          <a:blip r:embed="rId3" cstate="print"/>
          <a:srcRect/>
          <a:stretch>
            <a:fillRect/>
          </a:stretch>
        </p:blipFill>
        <p:spPr bwMode="auto">
          <a:xfrm>
            <a:off x="152400" y="790575"/>
            <a:ext cx="8866188" cy="4772025"/>
          </a:xfrm>
          <a:prstGeom prst="rect">
            <a:avLst/>
          </a:prstGeom>
          <a:noFill/>
          <a:ln w="9525">
            <a:noFill/>
            <a:miter lim="800000"/>
            <a:headEnd/>
            <a:tailEnd/>
          </a:ln>
        </p:spPr>
      </p:pic>
      <p:sp>
        <p:nvSpPr>
          <p:cNvPr id="15365" name="TextBox 5"/>
          <p:cNvSpPr txBox="1">
            <a:spLocks noChangeArrowheads="1"/>
          </p:cNvSpPr>
          <p:nvPr/>
        </p:nvSpPr>
        <p:spPr bwMode="auto">
          <a:xfrm>
            <a:off x="4572000" y="5715000"/>
            <a:ext cx="3625850" cy="646113"/>
          </a:xfrm>
          <a:prstGeom prst="rect">
            <a:avLst/>
          </a:prstGeom>
          <a:noFill/>
          <a:ln w="9525">
            <a:noFill/>
            <a:miter lim="800000"/>
            <a:headEnd/>
            <a:tailEnd/>
          </a:ln>
        </p:spPr>
        <p:txBody>
          <a:bodyPr wrap="none">
            <a:spAutoFit/>
          </a:bodyPr>
          <a:lstStyle/>
          <a:p>
            <a:r>
              <a:rPr lang="en-US">
                <a:latin typeface="Calibri" pitchFamily="34" charset="0"/>
              </a:rPr>
              <a:t>Lowest: </a:t>
            </a:r>
            <a:r>
              <a:rPr lang="en-US">
                <a:latin typeface="Calibri" pitchFamily="34" charset="0"/>
                <a:sym typeface="Symbol" pitchFamily="18" charset="2"/>
              </a:rPr>
              <a:t> </a:t>
            </a:r>
            <a:r>
              <a:rPr lang="en-US">
                <a:latin typeface="Calibri" pitchFamily="34" charset="0"/>
              </a:rPr>
              <a:t>430 gallons/(person day)</a:t>
            </a:r>
          </a:p>
          <a:p>
            <a:r>
              <a:rPr lang="en-US">
                <a:latin typeface="Calibri" pitchFamily="34" charset="0"/>
              </a:rPr>
              <a:t>Highest: </a:t>
            </a:r>
            <a:r>
              <a:rPr lang="en-US">
                <a:latin typeface="Calibri" pitchFamily="34" charset="0"/>
                <a:sym typeface="Symbol" pitchFamily="18" charset="2"/>
              </a:rPr>
              <a:t> </a:t>
            </a:r>
            <a:r>
              <a:rPr lang="en-US">
                <a:latin typeface="Calibri" pitchFamily="34" charset="0"/>
              </a:rPr>
              <a:t>1800 gallons/(person day)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waterfootprint.org/WFP_files/Img/VWT_large.jpg"/>
          <p:cNvPicPr>
            <a:picLocks noChangeAspect="1" noChangeArrowheads="1"/>
          </p:cNvPicPr>
          <p:nvPr/>
        </p:nvPicPr>
        <p:blipFill>
          <a:blip r:embed="rId2" cstate="print"/>
          <a:srcRect r="1535"/>
          <a:stretch>
            <a:fillRect/>
          </a:stretch>
        </p:blipFill>
        <p:spPr bwMode="auto">
          <a:xfrm>
            <a:off x="76200" y="982663"/>
            <a:ext cx="8948738" cy="4522787"/>
          </a:xfrm>
          <a:prstGeom prst="rect">
            <a:avLst/>
          </a:prstGeom>
          <a:noFill/>
          <a:ln w="9525">
            <a:noFill/>
            <a:miter lim="800000"/>
            <a:headEnd/>
            <a:tailEnd/>
          </a:ln>
        </p:spPr>
      </p:pic>
      <p:sp>
        <p:nvSpPr>
          <p:cNvPr id="16387" name="TextBox 2"/>
          <p:cNvSpPr txBox="1">
            <a:spLocks noChangeArrowheads="1"/>
          </p:cNvSpPr>
          <p:nvPr/>
        </p:nvSpPr>
        <p:spPr bwMode="auto">
          <a:xfrm>
            <a:off x="533400" y="6030913"/>
            <a:ext cx="2697163" cy="338137"/>
          </a:xfrm>
          <a:prstGeom prst="rect">
            <a:avLst/>
          </a:prstGeom>
          <a:noFill/>
          <a:ln w="9525">
            <a:noFill/>
            <a:miter lim="800000"/>
            <a:headEnd/>
            <a:tailEnd/>
          </a:ln>
        </p:spPr>
        <p:txBody>
          <a:bodyPr wrap="none">
            <a:spAutoFit/>
          </a:bodyPr>
          <a:lstStyle/>
          <a:p>
            <a:r>
              <a:rPr lang="en-US" sz="1600">
                <a:latin typeface="Calibri" pitchFamily="34" charset="0"/>
              </a:rPr>
              <a:t>From </a:t>
            </a:r>
            <a:r>
              <a:rPr lang="en-US" sz="1600">
                <a:latin typeface="Calibri" pitchFamily="34" charset="0"/>
                <a:hlinkClick r:id="rId3"/>
              </a:rPr>
              <a:t>www.waterfootprint.org</a:t>
            </a:r>
            <a:endParaRPr lang="en-US" sz="1600">
              <a:latin typeface="Calibri" pitchFamily="34" charset="0"/>
            </a:endParaRPr>
          </a:p>
        </p:txBody>
      </p:sp>
      <p:sp>
        <p:nvSpPr>
          <p:cNvPr id="16388" name="TextBox 3"/>
          <p:cNvSpPr txBox="1">
            <a:spLocks noChangeArrowheads="1"/>
          </p:cNvSpPr>
          <p:nvPr/>
        </p:nvSpPr>
        <p:spPr bwMode="auto">
          <a:xfrm>
            <a:off x="1752600" y="381000"/>
            <a:ext cx="5908675" cy="369888"/>
          </a:xfrm>
          <a:prstGeom prst="rect">
            <a:avLst/>
          </a:prstGeom>
          <a:noFill/>
          <a:ln w="9525">
            <a:noFill/>
            <a:miter lim="800000"/>
            <a:headEnd/>
            <a:tailEnd/>
          </a:ln>
        </p:spPr>
        <p:txBody>
          <a:bodyPr wrap="none">
            <a:spAutoFit/>
          </a:bodyPr>
          <a:lstStyle/>
          <a:p>
            <a:r>
              <a:rPr lang="en-US">
                <a:latin typeface="Calibri" pitchFamily="34" charset="0"/>
              </a:rPr>
              <a:t>Net virtual water trade via products: </a:t>
            </a:r>
            <a:r>
              <a:rPr lang="en-US">
                <a:solidFill>
                  <a:srgbClr val="006C31"/>
                </a:solidFill>
                <a:latin typeface="Calibri" pitchFamily="34" charset="0"/>
              </a:rPr>
              <a:t>exporters</a:t>
            </a:r>
            <a:r>
              <a:rPr lang="en-US">
                <a:latin typeface="Calibri" pitchFamily="34" charset="0"/>
              </a:rPr>
              <a:t> and </a:t>
            </a:r>
            <a:r>
              <a:rPr lang="en-US">
                <a:solidFill>
                  <a:srgbClr val="FF0000"/>
                </a:solidFill>
                <a:latin typeface="Calibri" pitchFamily="34" charset="0"/>
              </a:rPr>
              <a:t>importers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106363" y="762000"/>
            <a:ext cx="8961437" cy="3933825"/>
          </a:xfrm>
          <a:prstGeom prst="rect">
            <a:avLst/>
          </a:prstGeom>
          <a:noFill/>
          <a:ln w="9525">
            <a:noFill/>
            <a:miter lim="800000"/>
            <a:headEnd/>
            <a:tailEnd/>
          </a:ln>
        </p:spPr>
      </p:pic>
      <p:sp>
        <p:nvSpPr>
          <p:cNvPr id="3" name="TextBox 2"/>
          <p:cNvSpPr txBox="1"/>
          <p:nvPr/>
        </p:nvSpPr>
        <p:spPr>
          <a:xfrm>
            <a:off x="228600" y="5867400"/>
            <a:ext cx="8686800" cy="584200"/>
          </a:xfrm>
          <a:prstGeom prst="rect">
            <a:avLst/>
          </a:prstGeom>
          <a:noFill/>
        </p:spPr>
        <p:txBody>
          <a:bodyPr>
            <a:spAutoFit/>
          </a:bodyPr>
          <a:lstStyle/>
          <a:p>
            <a:pPr>
              <a:defRPr/>
            </a:pPr>
            <a:r>
              <a:rPr lang="en-US" sz="1600" dirty="0">
                <a:latin typeface="+mn-lt"/>
              </a:rPr>
              <a:t>Wada et al., 2012, </a:t>
            </a:r>
            <a:r>
              <a:rPr lang="en-US" sz="1600" dirty="0" err="1">
                <a:latin typeface="+mn-lt"/>
              </a:rPr>
              <a:t>Nonsustainable</a:t>
            </a:r>
            <a:r>
              <a:rPr lang="en-US" sz="1600" dirty="0">
                <a:latin typeface="+mn-lt"/>
              </a:rPr>
              <a:t> groundwater sustaining irrigation: a global assessment: </a:t>
            </a:r>
            <a:r>
              <a:rPr lang="en-US" sz="1600" u="sng" dirty="0">
                <a:latin typeface="+mn-lt"/>
              </a:rPr>
              <a:t>Water Resources Research</a:t>
            </a:r>
            <a:r>
              <a:rPr lang="en-US" sz="1600" dirty="0">
                <a:latin typeface="+mn-lt"/>
              </a:rPr>
              <a:t>, v. 48.</a:t>
            </a:r>
          </a:p>
        </p:txBody>
      </p:sp>
      <p:sp>
        <p:nvSpPr>
          <p:cNvPr id="4" name="TextBox 3"/>
          <p:cNvSpPr txBox="1"/>
          <p:nvPr/>
        </p:nvSpPr>
        <p:spPr>
          <a:xfrm>
            <a:off x="2057400" y="304800"/>
            <a:ext cx="4567238" cy="369888"/>
          </a:xfrm>
          <a:prstGeom prst="rect">
            <a:avLst/>
          </a:prstGeom>
          <a:noFill/>
        </p:spPr>
        <p:txBody>
          <a:bodyPr wrap="none">
            <a:spAutoFit/>
          </a:bodyPr>
          <a:lstStyle/>
          <a:p>
            <a:pPr>
              <a:defRPr/>
            </a:pPr>
            <a:r>
              <a:rPr lang="en-US" dirty="0">
                <a:latin typeface="+mn-lt"/>
              </a:rPr>
              <a:t>Groundwater abstraction = </a:t>
            </a:r>
            <a:r>
              <a:rPr lang="en-US" dirty="0" err="1">
                <a:latin typeface="+mn-lt"/>
              </a:rPr>
              <a:t>nonsustainable</a:t>
            </a:r>
            <a:r>
              <a:rPr lang="en-US" dirty="0">
                <a:latin typeface="+mn-lt"/>
              </a:rPr>
              <a:t> use</a:t>
            </a:r>
          </a:p>
        </p:txBody>
      </p:sp>
      <p:sp>
        <p:nvSpPr>
          <p:cNvPr id="5" name="TextBox 4"/>
          <p:cNvSpPr txBox="1"/>
          <p:nvPr/>
        </p:nvSpPr>
        <p:spPr>
          <a:xfrm>
            <a:off x="1985963" y="4724400"/>
            <a:ext cx="4905375" cy="369888"/>
          </a:xfrm>
          <a:prstGeom prst="rect">
            <a:avLst/>
          </a:prstGeom>
          <a:noFill/>
        </p:spPr>
        <p:txBody>
          <a:bodyPr wrap="none">
            <a:spAutoFit/>
          </a:bodyPr>
          <a:lstStyle/>
          <a:p>
            <a:pPr>
              <a:defRPr/>
            </a:pPr>
            <a:r>
              <a:rPr lang="en-US" dirty="0">
                <a:latin typeface="+mn-lt"/>
              </a:rPr>
              <a:t>Groundwater abstraction (cubic kilometers/year)</a:t>
            </a:r>
          </a:p>
        </p:txBody>
      </p:sp>
      <p:sp>
        <p:nvSpPr>
          <p:cNvPr id="6" name="TextBox 5"/>
          <p:cNvSpPr txBox="1"/>
          <p:nvPr/>
        </p:nvSpPr>
        <p:spPr>
          <a:xfrm>
            <a:off x="2514600" y="5105400"/>
            <a:ext cx="3851275" cy="369888"/>
          </a:xfrm>
          <a:prstGeom prst="rect">
            <a:avLst/>
          </a:prstGeom>
          <a:noFill/>
        </p:spPr>
        <p:txBody>
          <a:bodyPr wrap="none">
            <a:spAutoFit/>
          </a:bodyPr>
          <a:lstStyle/>
          <a:p>
            <a:pPr>
              <a:defRPr/>
            </a:pPr>
            <a:r>
              <a:rPr lang="en-US" dirty="0">
                <a:latin typeface="+mn-lt"/>
              </a:rPr>
              <a:t>[1 cubic kilometer = 264 billion gallons]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t="93604"/>
          <a:stretch>
            <a:fillRect/>
          </a:stretch>
        </p:blipFill>
        <p:spPr bwMode="auto">
          <a:xfrm>
            <a:off x="106363" y="4191000"/>
            <a:ext cx="8961437" cy="455613"/>
          </a:xfrm>
          <a:prstGeom prst="rect">
            <a:avLst/>
          </a:prstGeom>
          <a:noFill/>
          <a:ln w="9525">
            <a:noFill/>
            <a:miter lim="800000"/>
            <a:headEnd/>
            <a:tailEnd/>
          </a:ln>
        </p:spPr>
      </p:pic>
      <p:pic>
        <p:nvPicPr>
          <p:cNvPr id="18435" name="Picture 2"/>
          <p:cNvPicPr>
            <a:picLocks noChangeAspect="1" noChangeArrowheads="1"/>
          </p:cNvPicPr>
          <p:nvPr/>
        </p:nvPicPr>
        <p:blipFill>
          <a:blip r:embed="rId2" cstate="print"/>
          <a:srcRect b="52647"/>
          <a:stretch>
            <a:fillRect/>
          </a:stretch>
        </p:blipFill>
        <p:spPr bwMode="auto">
          <a:xfrm>
            <a:off x="106363" y="900113"/>
            <a:ext cx="8961437" cy="3367087"/>
          </a:xfrm>
          <a:prstGeom prst="rect">
            <a:avLst/>
          </a:prstGeom>
          <a:noFill/>
          <a:ln w="9525">
            <a:noFill/>
            <a:miter lim="800000"/>
            <a:headEnd/>
            <a:tailEnd/>
          </a:ln>
        </p:spPr>
      </p:pic>
      <p:sp>
        <p:nvSpPr>
          <p:cNvPr id="4" name="TextBox 3"/>
          <p:cNvSpPr txBox="1"/>
          <p:nvPr/>
        </p:nvSpPr>
        <p:spPr>
          <a:xfrm>
            <a:off x="228600" y="5867400"/>
            <a:ext cx="8686800" cy="584200"/>
          </a:xfrm>
          <a:prstGeom prst="rect">
            <a:avLst/>
          </a:prstGeom>
          <a:noFill/>
        </p:spPr>
        <p:txBody>
          <a:bodyPr>
            <a:spAutoFit/>
          </a:bodyPr>
          <a:lstStyle/>
          <a:p>
            <a:pPr>
              <a:defRPr/>
            </a:pPr>
            <a:r>
              <a:rPr lang="en-US" sz="1600" dirty="0">
                <a:latin typeface="+mn-lt"/>
              </a:rPr>
              <a:t>Wada et al., 2012, </a:t>
            </a:r>
            <a:r>
              <a:rPr lang="en-US" sz="1600" dirty="0" err="1">
                <a:latin typeface="+mn-lt"/>
              </a:rPr>
              <a:t>Nonsustainable</a:t>
            </a:r>
            <a:r>
              <a:rPr lang="en-US" sz="1600" dirty="0">
                <a:latin typeface="+mn-lt"/>
              </a:rPr>
              <a:t> groundwater sustaining irrigation: a global assessment: </a:t>
            </a:r>
            <a:r>
              <a:rPr lang="en-US" sz="1600" u="sng" dirty="0">
                <a:latin typeface="+mn-lt"/>
              </a:rPr>
              <a:t>Water Resources Research</a:t>
            </a:r>
            <a:r>
              <a:rPr lang="en-US" sz="1600" dirty="0">
                <a:latin typeface="+mn-lt"/>
              </a:rPr>
              <a:t>, v. 48.</a:t>
            </a:r>
          </a:p>
        </p:txBody>
      </p:sp>
      <p:sp>
        <p:nvSpPr>
          <p:cNvPr id="5" name="TextBox 4"/>
          <p:cNvSpPr txBox="1"/>
          <p:nvPr/>
        </p:nvSpPr>
        <p:spPr>
          <a:xfrm>
            <a:off x="2057400" y="304800"/>
            <a:ext cx="4567238" cy="369888"/>
          </a:xfrm>
          <a:prstGeom prst="rect">
            <a:avLst/>
          </a:prstGeom>
          <a:noFill/>
        </p:spPr>
        <p:txBody>
          <a:bodyPr wrap="none">
            <a:spAutoFit/>
          </a:bodyPr>
          <a:lstStyle/>
          <a:p>
            <a:pPr>
              <a:defRPr/>
            </a:pPr>
            <a:r>
              <a:rPr lang="en-US" dirty="0">
                <a:latin typeface="+mn-lt"/>
              </a:rPr>
              <a:t>Groundwater abstraction = </a:t>
            </a:r>
            <a:r>
              <a:rPr lang="en-US" dirty="0" err="1">
                <a:latin typeface="+mn-lt"/>
              </a:rPr>
              <a:t>nonsustainable</a:t>
            </a:r>
            <a:r>
              <a:rPr lang="en-US" dirty="0">
                <a:latin typeface="+mn-lt"/>
              </a:rPr>
              <a:t> use</a:t>
            </a:r>
          </a:p>
        </p:txBody>
      </p:sp>
      <p:sp>
        <p:nvSpPr>
          <p:cNvPr id="6" name="TextBox 5"/>
          <p:cNvSpPr txBox="1"/>
          <p:nvPr/>
        </p:nvSpPr>
        <p:spPr>
          <a:xfrm>
            <a:off x="1985963" y="4724400"/>
            <a:ext cx="5176837" cy="369888"/>
          </a:xfrm>
          <a:prstGeom prst="rect">
            <a:avLst/>
          </a:prstGeom>
          <a:noFill/>
        </p:spPr>
        <p:txBody>
          <a:bodyPr wrap="none">
            <a:spAutoFit/>
          </a:bodyPr>
          <a:lstStyle/>
          <a:p>
            <a:pPr>
              <a:defRPr/>
            </a:pPr>
            <a:r>
              <a:rPr lang="en-US" dirty="0">
                <a:latin typeface="+mn-lt"/>
              </a:rPr>
              <a:t>Groundwater abstraction (million cubic meters/ year)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304800" y="390525"/>
            <a:ext cx="8686800" cy="6315075"/>
          </a:xfrm>
          <a:prstGeom prst="rect">
            <a:avLst/>
          </a:prstGeom>
          <a:noFill/>
          <a:ln w="9525">
            <a:noFill/>
            <a:miter lim="800000"/>
            <a:headEnd/>
            <a:tailEnd/>
          </a:ln>
        </p:spPr>
      </p:pic>
      <p:sp>
        <p:nvSpPr>
          <p:cNvPr id="4099" name="TextBox 2"/>
          <p:cNvSpPr txBox="1">
            <a:spLocks noChangeArrowheads="1"/>
          </p:cNvSpPr>
          <p:nvPr/>
        </p:nvSpPr>
        <p:spPr bwMode="auto">
          <a:xfrm>
            <a:off x="6705600" y="576262"/>
            <a:ext cx="481013" cy="369888"/>
          </a:xfrm>
          <a:prstGeom prst="rect">
            <a:avLst/>
          </a:prstGeom>
          <a:noFill/>
          <a:ln w="9525">
            <a:noFill/>
            <a:miter lim="800000"/>
            <a:headEnd/>
            <a:tailEnd/>
          </a:ln>
        </p:spPr>
        <p:txBody>
          <a:bodyPr wrap="none">
            <a:spAutoFit/>
          </a:bodyPr>
          <a:lstStyle/>
          <a:p>
            <a:r>
              <a:rPr lang="en-US">
                <a:latin typeface="Calibri" pitchFamily="34" charset="0"/>
              </a:rPr>
              <a:t>1:1</a:t>
            </a:r>
          </a:p>
        </p:txBody>
      </p:sp>
      <p:sp>
        <p:nvSpPr>
          <p:cNvPr id="4100" name="TextBox 3"/>
          <p:cNvSpPr txBox="1">
            <a:spLocks noChangeArrowheads="1"/>
          </p:cNvSpPr>
          <p:nvPr/>
        </p:nvSpPr>
        <p:spPr bwMode="auto">
          <a:xfrm>
            <a:off x="4800600" y="576262"/>
            <a:ext cx="598488" cy="369888"/>
          </a:xfrm>
          <a:prstGeom prst="rect">
            <a:avLst/>
          </a:prstGeom>
          <a:noFill/>
          <a:ln w="9525">
            <a:noFill/>
            <a:miter lim="800000"/>
            <a:headEnd/>
            <a:tailEnd/>
          </a:ln>
        </p:spPr>
        <p:txBody>
          <a:bodyPr wrap="none">
            <a:spAutoFit/>
          </a:bodyPr>
          <a:lstStyle/>
          <a:p>
            <a:r>
              <a:rPr lang="en-US">
                <a:latin typeface="Calibri" pitchFamily="34" charset="0"/>
              </a:rPr>
              <a:t>10:1</a:t>
            </a:r>
          </a:p>
        </p:txBody>
      </p:sp>
      <p:sp>
        <p:nvSpPr>
          <p:cNvPr id="4101" name="TextBox 4"/>
          <p:cNvSpPr txBox="1">
            <a:spLocks noChangeArrowheads="1"/>
          </p:cNvSpPr>
          <p:nvPr/>
        </p:nvSpPr>
        <p:spPr bwMode="auto">
          <a:xfrm>
            <a:off x="2865438" y="576262"/>
            <a:ext cx="715962" cy="369888"/>
          </a:xfrm>
          <a:prstGeom prst="rect">
            <a:avLst/>
          </a:prstGeom>
          <a:noFill/>
          <a:ln w="9525">
            <a:noFill/>
            <a:miter lim="800000"/>
            <a:headEnd/>
            <a:tailEnd/>
          </a:ln>
        </p:spPr>
        <p:txBody>
          <a:bodyPr wrap="none">
            <a:spAutoFit/>
          </a:bodyPr>
          <a:lstStyle/>
          <a:p>
            <a:r>
              <a:rPr lang="en-US">
                <a:latin typeface="Calibri" pitchFamily="34" charset="0"/>
              </a:rPr>
              <a:t>100:1</a:t>
            </a:r>
          </a:p>
        </p:txBody>
      </p:sp>
      <p:sp>
        <p:nvSpPr>
          <p:cNvPr id="6" name="TextBox 5"/>
          <p:cNvSpPr txBox="1">
            <a:spLocks noChangeArrowheads="1"/>
          </p:cNvSpPr>
          <p:nvPr/>
        </p:nvSpPr>
        <p:spPr bwMode="auto">
          <a:xfrm>
            <a:off x="76200" y="11668"/>
            <a:ext cx="5294526" cy="369332"/>
          </a:xfrm>
          <a:prstGeom prst="rect">
            <a:avLst/>
          </a:prstGeom>
          <a:noFill/>
          <a:ln w="9525">
            <a:noFill/>
            <a:miter lim="800000"/>
            <a:headEnd/>
            <a:tailEnd/>
          </a:ln>
        </p:spPr>
        <p:txBody>
          <a:bodyPr wrap="none">
            <a:spAutoFit/>
          </a:bodyPr>
          <a:lstStyle/>
          <a:p>
            <a:r>
              <a:rPr lang="en-US" dirty="0">
                <a:latin typeface="Calibri" pitchFamily="34" charset="0"/>
              </a:rPr>
              <a:t>ESS 102, Spring 2012: 82 </a:t>
            </a:r>
            <a:r>
              <a:rPr lang="en-US" dirty="0" smtClean="0">
                <a:latin typeface="Calibri" pitchFamily="34" charset="0"/>
              </a:rPr>
              <a:t>students (blue triangle = Tim)</a:t>
            </a:r>
            <a:endParaRPr lang="en-US" dirty="0">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04800" y="466725"/>
            <a:ext cx="8686800" cy="6315075"/>
          </a:xfrm>
          <a:prstGeom prst="rect">
            <a:avLst/>
          </a:prstGeom>
          <a:noFill/>
          <a:ln w="9525">
            <a:noFill/>
            <a:miter lim="800000"/>
            <a:headEnd/>
            <a:tailEnd/>
          </a:ln>
        </p:spPr>
      </p:pic>
      <p:sp>
        <p:nvSpPr>
          <p:cNvPr id="5123" name="TextBox 2"/>
          <p:cNvSpPr txBox="1">
            <a:spLocks noChangeArrowheads="1"/>
          </p:cNvSpPr>
          <p:nvPr/>
        </p:nvSpPr>
        <p:spPr bwMode="auto">
          <a:xfrm>
            <a:off x="6705600" y="652462"/>
            <a:ext cx="481013" cy="369888"/>
          </a:xfrm>
          <a:prstGeom prst="rect">
            <a:avLst/>
          </a:prstGeom>
          <a:noFill/>
          <a:ln w="9525">
            <a:noFill/>
            <a:miter lim="800000"/>
            <a:headEnd/>
            <a:tailEnd/>
          </a:ln>
        </p:spPr>
        <p:txBody>
          <a:bodyPr wrap="none">
            <a:spAutoFit/>
          </a:bodyPr>
          <a:lstStyle/>
          <a:p>
            <a:r>
              <a:rPr lang="en-US">
                <a:latin typeface="Calibri" pitchFamily="34" charset="0"/>
              </a:rPr>
              <a:t>1:1</a:t>
            </a:r>
          </a:p>
        </p:txBody>
      </p:sp>
      <p:sp>
        <p:nvSpPr>
          <p:cNvPr id="5124" name="TextBox 3"/>
          <p:cNvSpPr txBox="1">
            <a:spLocks noChangeArrowheads="1"/>
          </p:cNvSpPr>
          <p:nvPr/>
        </p:nvSpPr>
        <p:spPr bwMode="auto">
          <a:xfrm>
            <a:off x="4800600" y="652462"/>
            <a:ext cx="598488" cy="369888"/>
          </a:xfrm>
          <a:prstGeom prst="rect">
            <a:avLst/>
          </a:prstGeom>
          <a:noFill/>
          <a:ln w="9525">
            <a:noFill/>
            <a:miter lim="800000"/>
            <a:headEnd/>
            <a:tailEnd/>
          </a:ln>
        </p:spPr>
        <p:txBody>
          <a:bodyPr wrap="none">
            <a:spAutoFit/>
          </a:bodyPr>
          <a:lstStyle/>
          <a:p>
            <a:r>
              <a:rPr lang="en-US">
                <a:latin typeface="Calibri" pitchFamily="34" charset="0"/>
              </a:rPr>
              <a:t>10:1</a:t>
            </a:r>
          </a:p>
        </p:txBody>
      </p:sp>
      <p:sp>
        <p:nvSpPr>
          <p:cNvPr id="5125" name="TextBox 4"/>
          <p:cNvSpPr txBox="1">
            <a:spLocks noChangeArrowheads="1"/>
          </p:cNvSpPr>
          <p:nvPr/>
        </p:nvSpPr>
        <p:spPr bwMode="auto">
          <a:xfrm>
            <a:off x="2865438" y="652462"/>
            <a:ext cx="715962" cy="369888"/>
          </a:xfrm>
          <a:prstGeom prst="rect">
            <a:avLst/>
          </a:prstGeom>
          <a:noFill/>
          <a:ln w="9525">
            <a:noFill/>
            <a:miter lim="800000"/>
            <a:headEnd/>
            <a:tailEnd/>
          </a:ln>
        </p:spPr>
        <p:txBody>
          <a:bodyPr wrap="none">
            <a:spAutoFit/>
          </a:bodyPr>
          <a:lstStyle/>
          <a:p>
            <a:r>
              <a:rPr lang="en-US">
                <a:latin typeface="Calibri" pitchFamily="34" charset="0"/>
              </a:rPr>
              <a:t>100:1</a:t>
            </a:r>
          </a:p>
        </p:txBody>
      </p:sp>
      <p:sp>
        <p:nvSpPr>
          <p:cNvPr id="6" name="TextBox 5"/>
          <p:cNvSpPr txBox="1">
            <a:spLocks noChangeArrowheads="1"/>
          </p:cNvSpPr>
          <p:nvPr/>
        </p:nvSpPr>
        <p:spPr bwMode="auto">
          <a:xfrm>
            <a:off x="76200" y="11668"/>
            <a:ext cx="5294526" cy="369332"/>
          </a:xfrm>
          <a:prstGeom prst="rect">
            <a:avLst/>
          </a:prstGeom>
          <a:noFill/>
          <a:ln w="9525">
            <a:noFill/>
            <a:miter lim="800000"/>
            <a:headEnd/>
            <a:tailEnd/>
          </a:ln>
        </p:spPr>
        <p:txBody>
          <a:bodyPr wrap="none">
            <a:spAutoFit/>
          </a:bodyPr>
          <a:lstStyle/>
          <a:p>
            <a:r>
              <a:rPr lang="en-US" dirty="0">
                <a:latin typeface="Calibri" pitchFamily="34" charset="0"/>
              </a:rPr>
              <a:t>ESS 102, Spring 2012: 82 </a:t>
            </a:r>
            <a:r>
              <a:rPr lang="en-US" dirty="0" smtClean="0">
                <a:latin typeface="Calibri" pitchFamily="34" charset="0"/>
              </a:rPr>
              <a:t>students (blue triangle = Tim)</a:t>
            </a:r>
            <a:endParaRPr lang="en-US"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l="18106" t="14877" r="11905"/>
          <a:stretch>
            <a:fillRect/>
          </a:stretch>
        </p:blipFill>
        <p:spPr bwMode="auto">
          <a:xfrm>
            <a:off x="1023938" y="849312"/>
            <a:ext cx="6899275" cy="5715000"/>
          </a:xfrm>
          <a:prstGeom prst="rect">
            <a:avLst/>
          </a:prstGeom>
          <a:noFill/>
          <a:ln w="9525">
            <a:noFill/>
            <a:miter lim="800000"/>
            <a:headEnd/>
            <a:tailEnd/>
          </a:ln>
        </p:spPr>
      </p:pic>
      <p:sp>
        <p:nvSpPr>
          <p:cNvPr id="6147" name="TextBox 2"/>
          <p:cNvSpPr txBox="1">
            <a:spLocks noChangeArrowheads="1"/>
          </p:cNvSpPr>
          <p:nvPr/>
        </p:nvSpPr>
        <p:spPr bwMode="auto">
          <a:xfrm>
            <a:off x="7696200" y="6259512"/>
            <a:ext cx="1063625" cy="369888"/>
          </a:xfrm>
          <a:prstGeom prst="rect">
            <a:avLst/>
          </a:prstGeom>
          <a:noFill/>
          <a:ln w="9525">
            <a:noFill/>
            <a:miter lim="800000"/>
            <a:headEnd/>
            <a:tailEnd/>
          </a:ln>
        </p:spPr>
        <p:txBody>
          <a:bodyPr wrap="none">
            <a:spAutoFit/>
          </a:bodyPr>
          <a:lstStyle/>
          <a:p>
            <a:r>
              <a:rPr lang="en-US">
                <a:latin typeface="Calibri" pitchFamily="34" charset="0"/>
              </a:rPr>
              <a:t>Domestic</a:t>
            </a:r>
          </a:p>
        </p:txBody>
      </p:sp>
      <p:sp>
        <p:nvSpPr>
          <p:cNvPr id="6148" name="TextBox 3"/>
          <p:cNvSpPr txBox="1">
            <a:spLocks noChangeArrowheads="1"/>
          </p:cNvSpPr>
          <p:nvPr/>
        </p:nvSpPr>
        <p:spPr bwMode="auto">
          <a:xfrm>
            <a:off x="533400" y="6259512"/>
            <a:ext cx="652463" cy="369888"/>
          </a:xfrm>
          <a:prstGeom prst="rect">
            <a:avLst/>
          </a:prstGeom>
          <a:noFill/>
          <a:ln w="9525">
            <a:noFill/>
            <a:miter lim="800000"/>
            <a:headEnd/>
            <a:tailEnd/>
          </a:ln>
        </p:spPr>
        <p:txBody>
          <a:bodyPr wrap="none">
            <a:spAutoFit/>
          </a:bodyPr>
          <a:lstStyle/>
          <a:p>
            <a:r>
              <a:rPr lang="en-US">
                <a:latin typeface="Calibri" pitchFamily="34" charset="0"/>
              </a:rPr>
              <a:t>Food</a:t>
            </a:r>
          </a:p>
        </p:txBody>
      </p:sp>
      <p:sp>
        <p:nvSpPr>
          <p:cNvPr id="6149" name="TextBox 4"/>
          <p:cNvSpPr txBox="1">
            <a:spLocks noChangeArrowheads="1"/>
          </p:cNvSpPr>
          <p:nvPr/>
        </p:nvSpPr>
        <p:spPr bwMode="auto">
          <a:xfrm>
            <a:off x="3995738" y="544512"/>
            <a:ext cx="1068387" cy="369888"/>
          </a:xfrm>
          <a:prstGeom prst="rect">
            <a:avLst/>
          </a:prstGeom>
          <a:noFill/>
          <a:ln w="9525">
            <a:noFill/>
            <a:miter lim="800000"/>
            <a:headEnd/>
            <a:tailEnd/>
          </a:ln>
        </p:spPr>
        <p:txBody>
          <a:bodyPr wrap="none">
            <a:spAutoFit/>
          </a:bodyPr>
          <a:lstStyle/>
          <a:p>
            <a:r>
              <a:rPr lang="en-US">
                <a:latin typeface="Calibri" pitchFamily="34" charset="0"/>
              </a:rPr>
              <a:t>Industrial</a:t>
            </a:r>
          </a:p>
        </p:txBody>
      </p:sp>
      <p:sp>
        <p:nvSpPr>
          <p:cNvPr id="6150" name="TextBox 5"/>
          <p:cNvSpPr txBox="1">
            <a:spLocks noChangeArrowheads="1"/>
          </p:cNvSpPr>
          <p:nvPr/>
        </p:nvSpPr>
        <p:spPr bwMode="auto">
          <a:xfrm>
            <a:off x="76200" y="76200"/>
            <a:ext cx="5294526" cy="369332"/>
          </a:xfrm>
          <a:prstGeom prst="rect">
            <a:avLst/>
          </a:prstGeom>
          <a:noFill/>
          <a:ln w="9525">
            <a:noFill/>
            <a:miter lim="800000"/>
            <a:headEnd/>
            <a:tailEnd/>
          </a:ln>
        </p:spPr>
        <p:txBody>
          <a:bodyPr wrap="none">
            <a:spAutoFit/>
          </a:bodyPr>
          <a:lstStyle/>
          <a:p>
            <a:r>
              <a:rPr lang="en-US" dirty="0">
                <a:latin typeface="Calibri" pitchFamily="34" charset="0"/>
              </a:rPr>
              <a:t>ESS 102, Spring 2012: 82 </a:t>
            </a:r>
            <a:r>
              <a:rPr lang="en-US" dirty="0" smtClean="0">
                <a:latin typeface="Calibri" pitchFamily="34" charset="0"/>
              </a:rPr>
              <a:t>students (blue triangle = Tim)</a:t>
            </a:r>
            <a:endParaRPr lang="en-US" dirty="0">
              <a:latin typeface="Calibri" pitchFamily="34" charset="0"/>
            </a:endParaRPr>
          </a:p>
        </p:txBody>
      </p:sp>
      <p:sp>
        <p:nvSpPr>
          <p:cNvPr id="6151" name="TextBox 7"/>
          <p:cNvSpPr txBox="1">
            <a:spLocks noChangeArrowheads="1"/>
          </p:cNvSpPr>
          <p:nvPr/>
        </p:nvSpPr>
        <p:spPr bwMode="auto">
          <a:xfrm>
            <a:off x="228601" y="925512"/>
            <a:ext cx="1676399" cy="646331"/>
          </a:xfrm>
          <a:prstGeom prst="rect">
            <a:avLst/>
          </a:prstGeom>
          <a:noFill/>
          <a:ln w="9525">
            <a:noFill/>
            <a:miter lim="800000"/>
            <a:headEnd/>
            <a:tailEnd/>
          </a:ln>
        </p:spPr>
        <p:txBody>
          <a:bodyPr wrap="square">
            <a:spAutoFit/>
          </a:bodyPr>
          <a:lstStyle/>
          <a:p>
            <a:r>
              <a:rPr lang="en-US" dirty="0">
                <a:latin typeface="Calibri" pitchFamily="34" charset="0"/>
              </a:rPr>
              <a:t>Water footprint components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28600" y="271463"/>
            <a:ext cx="8686800" cy="63150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271463"/>
            <a:ext cx="8686800" cy="631507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533400"/>
            <a:ext cx="8458200" cy="3693319"/>
          </a:xfrm>
          <a:prstGeom prst="rect">
            <a:avLst/>
          </a:prstGeom>
          <a:noFill/>
        </p:spPr>
        <p:txBody>
          <a:bodyPr wrap="square">
            <a:spAutoFit/>
          </a:bodyPr>
          <a:lstStyle/>
          <a:p>
            <a:pPr>
              <a:defRPr/>
            </a:pPr>
            <a:r>
              <a:rPr lang="en-US" dirty="0" smtClean="0"/>
              <a:t>How do the basic inputs of the water footprint calculator (</a:t>
            </a:r>
            <a:r>
              <a:rPr lang="en-US" dirty="0" smtClean="0">
                <a:hlinkClick r:id="rId2"/>
              </a:rPr>
              <a:t>www.waterfootprint.org</a:t>
            </a:r>
            <a:r>
              <a:rPr lang="en-US" dirty="0" smtClean="0"/>
              <a:t>) translate into water usage?  Roughly</a:t>
            </a:r>
            <a:r>
              <a:rPr lang="en-US" dirty="0"/>
              <a:t>,</a:t>
            </a:r>
          </a:p>
          <a:p>
            <a:pPr>
              <a:defRPr/>
            </a:pPr>
            <a:endParaRPr lang="en-US" dirty="0"/>
          </a:p>
          <a:p>
            <a:pPr>
              <a:defRPr/>
            </a:pPr>
            <a:r>
              <a:rPr lang="en-US" dirty="0"/>
              <a:t>1 pound of vegetables/week=    960 gallons/year</a:t>
            </a:r>
          </a:p>
          <a:p>
            <a:pPr>
              <a:defRPr/>
            </a:pPr>
            <a:r>
              <a:rPr lang="en-US" dirty="0"/>
              <a:t>1      “      “        fruit/week    =  1,300      “         “</a:t>
            </a:r>
          </a:p>
          <a:p>
            <a:pPr>
              <a:defRPr/>
            </a:pPr>
            <a:r>
              <a:rPr lang="en-US" dirty="0"/>
              <a:t>1      “      “        cereal/week=  3,700      “         “</a:t>
            </a:r>
          </a:p>
          <a:p>
            <a:pPr>
              <a:defRPr/>
            </a:pPr>
            <a:r>
              <a:rPr lang="en-US" dirty="0"/>
              <a:t>1      “      “        dairy/week  =  4,300      “         “</a:t>
            </a:r>
          </a:p>
          <a:p>
            <a:pPr>
              <a:defRPr/>
            </a:pPr>
            <a:r>
              <a:rPr lang="en-US" dirty="0"/>
              <a:t>1      “      “        meat/week = 33,200      “         “</a:t>
            </a:r>
          </a:p>
          <a:p>
            <a:pPr marL="342900" indent="-342900">
              <a:defRPr/>
            </a:pPr>
            <a:endParaRPr lang="en-US" dirty="0"/>
          </a:p>
          <a:p>
            <a:pPr marL="342900" indent="-342900">
              <a:defRPr/>
            </a:pPr>
            <a:r>
              <a:rPr lang="en-US" dirty="0"/>
              <a:t>1 load of laundry/week       =   1,850      “         “ </a:t>
            </a:r>
          </a:p>
          <a:p>
            <a:pPr marL="342900" indent="-342900">
              <a:defRPr/>
            </a:pPr>
            <a:r>
              <a:rPr lang="en-US" dirty="0"/>
              <a:t>1 10-minute shower/day     = 11,500      “         “</a:t>
            </a:r>
          </a:p>
          <a:p>
            <a:pPr marL="342900" indent="-342900">
              <a:defRPr/>
            </a:pPr>
            <a:endParaRPr lang="en-US" dirty="0"/>
          </a:p>
          <a:p>
            <a:pPr marL="342900" indent="-342900">
              <a:defRPr/>
            </a:pPr>
            <a:r>
              <a:rPr lang="en-US" dirty="0"/>
              <a:t>Each $1000 gross income  =  6,500       “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533400"/>
            <a:ext cx="8382000" cy="3693319"/>
          </a:xfrm>
          <a:prstGeom prst="rect">
            <a:avLst/>
          </a:prstGeom>
          <a:noFill/>
        </p:spPr>
        <p:txBody>
          <a:bodyPr wrap="square">
            <a:spAutoFit/>
          </a:bodyPr>
          <a:lstStyle/>
          <a:p>
            <a:pPr>
              <a:defRPr/>
            </a:pPr>
            <a:r>
              <a:rPr lang="en-US" dirty="0"/>
              <a:t>How do the basic inputs of the water footprint </a:t>
            </a:r>
            <a:r>
              <a:rPr lang="en-US" dirty="0" smtClean="0"/>
              <a:t>calculator </a:t>
            </a:r>
            <a:r>
              <a:rPr lang="en-US" dirty="0"/>
              <a:t>(</a:t>
            </a:r>
            <a:r>
              <a:rPr lang="en-US" dirty="0">
                <a:hlinkClick r:id="rId2"/>
              </a:rPr>
              <a:t>www.waterfootprint.org</a:t>
            </a:r>
            <a:r>
              <a:rPr lang="en-US" dirty="0"/>
              <a:t>)</a:t>
            </a:r>
            <a:r>
              <a:rPr lang="en-US" dirty="0" smtClean="0"/>
              <a:t> </a:t>
            </a:r>
            <a:r>
              <a:rPr lang="en-US" dirty="0"/>
              <a:t>translate into water usage? </a:t>
            </a:r>
            <a:r>
              <a:rPr lang="en-US" dirty="0" smtClean="0"/>
              <a:t>Roughly</a:t>
            </a:r>
            <a:r>
              <a:rPr lang="en-US" dirty="0"/>
              <a:t>,</a:t>
            </a:r>
          </a:p>
          <a:p>
            <a:pPr>
              <a:defRPr/>
            </a:pPr>
            <a:endParaRPr lang="en-US" dirty="0"/>
          </a:p>
          <a:p>
            <a:pPr>
              <a:defRPr/>
            </a:pPr>
            <a:r>
              <a:rPr lang="en-US" dirty="0"/>
              <a:t>4 ounces of vegetables/day=  1,680 gallons/year</a:t>
            </a:r>
          </a:p>
          <a:p>
            <a:pPr>
              <a:defRPr/>
            </a:pPr>
            <a:r>
              <a:rPr lang="en-US" dirty="0"/>
              <a:t>4      “      “              fruit/day =  2,280      “         “</a:t>
            </a:r>
          </a:p>
          <a:p>
            <a:pPr>
              <a:defRPr/>
            </a:pPr>
            <a:r>
              <a:rPr lang="en-US" dirty="0"/>
              <a:t>4      “      “          cereal/day =  6,480      “         “</a:t>
            </a:r>
          </a:p>
          <a:p>
            <a:pPr>
              <a:defRPr/>
            </a:pPr>
            <a:r>
              <a:rPr lang="en-US" dirty="0"/>
              <a:t>4      “      “            dairy/day =  7,520      “         “</a:t>
            </a:r>
          </a:p>
          <a:p>
            <a:pPr>
              <a:defRPr/>
            </a:pPr>
            <a:r>
              <a:rPr lang="en-US" dirty="0"/>
              <a:t>4      “      “           meat/day = 58,100      “         “</a:t>
            </a:r>
          </a:p>
          <a:p>
            <a:pPr marL="342900" indent="-342900">
              <a:defRPr/>
            </a:pPr>
            <a:endParaRPr lang="en-US" dirty="0"/>
          </a:p>
          <a:p>
            <a:pPr marL="342900" indent="-342900">
              <a:defRPr/>
            </a:pPr>
            <a:r>
              <a:rPr lang="en-US" dirty="0"/>
              <a:t>1 load of laundry/week       =   1,850      “         “ </a:t>
            </a:r>
          </a:p>
          <a:p>
            <a:pPr marL="342900" indent="-342900">
              <a:defRPr/>
            </a:pPr>
            <a:r>
              <a:rPr lang="en-US" dirty="0"/>
              <a:t>1 10-minute shower/day     = 11,500      “         “</a:t>
            </a:r>
          </a:p>
          <a:p>
            <a:pPr marL="342900" indent="-342900">
              <a:defRPr/>
            </a:pPr>
            <a:endParaRPr lang="en-US" dirty="0"/>
          </a:p>
          <a:p>
            <a:pPr marL="342900" indent="-342900">
              <a:defRPr/>
            </a:pPr>
            <a:r>
              <a:rPr lang="en-US" dirty="0"/>
              <a:t>Each $1000 gross income  =  6,500       “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675</TotalTime>
  <Words>962</Words>
  <Application>Microsoft Office PowerPoint</Application>
  <PresentationFormat>On-screen Show (4:3)</PresentationFormat>
  <Paragraphs>134</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Symbol</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West Chester University of Pennsylvania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Tim Lutz</dc:creator>
  <cp:lastModifiedBy>Tim Lutz</cp:lastModifiedBy>
  <cp:revision>71</cp:revision>
  <dcterms:created xsi:type="dcterms:W3CDTF">2010-02-27T18:49:16Z</dcterms:created>
  <dcterms:modified xsi:type="dcterms:W3CDTF">2012-06-24T20:50:00Z</dcterms:modified>
</cp:coreProperties>
</file>