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presProps" Id="rId2" Target="presProps.xml"/><Relationship Type="http://schemas.openxmlformats.org/officeDocument/2006/relationships/slide" Id="rId12" Target="slides/slide6.xml"/><Relationship Type="http://schemas.openxmlformats.org/officeDocument/2006/relationships/theme" Id="rId1" Target="theme/theme2.xml"/><Relationship Type="http://schemas.openxmlformats.org/officeDocument/2006/relationships/slide" Id="rId13" Target="slides/slide7.xml"/><Relationship Type="http://schemas.openxmlformats.org/officeDocument/2006/relationships/slideMaster" Id="rId4" Target="slideMasters/slideMaster1.xml"/><Relationship Type="http://schemas.openxmlformats.org/officeDocument/2006/relationships/slide" Id="rId10" Target="slides/slide4.xml"/><Relationship Type="http://schemas.openxmlformats.org/officeDocument/2006/relationships/tableStyles" Id="rId3" Target="tableStyles.xml"/><Relationship Type="http://schemas.openxmlformats.org/officeDocument/2006/relationships/slide" Id="rId11" Target="slides/slide5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3" id="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4" id="4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5" id="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(Who here is in a School, rather than a department? Can have an advantage, esp. for sustainability. I’ll talk about a couple of examples)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7" id="1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Last Thought:</a:t>
            </a:r>
          </a:p>
          <a:p>
            <a:pPr>
              <a:buNone/>
            </a:pPr>
            <a:r>
              <a:rPr lang="en"/>
              <a:t>Since we're at Stanford, this is a motivating development that should keep us thinking - the future of education is not like the past.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1" id="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" id="5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3" id="5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GIS has become a foundational tool in much of sustainability and earth science.</a:t>
            </a:r>
          </a:p>
          <a:p>
            <a:pPr rtl="0"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We can offer it because of our School structure, like many geology units, we’ve joined a School - the other department-level units are geography and atmospheric science. Geography already had a focus in GIS, and we’ve been able to bring this technical skill into our earth science programs because of their faculty.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2" id="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" id="6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4" id="6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Brought in an environmental and earth science part of the chain, for users rather than makers</a:t>
            </a:r>
          </a:p>
          <a:p>
            <a:pPr rtl="0" lvl="0">
              <a:buNone/>
            </a:pPr>
            <a:r>
              <a:rPr lang="en"/>
              <a:t>One intro:</a:t>
            </a:r>
          </a:p>
          <a:p>
            <a:pPr rtl="0" lvl="0">
              <a:buNone/>
            </a:pPr>
            <a:r>
              <a:rPr lang="en"/>
              <a:t>Introduction to GIS (software basics, math concepts)</a:t>
            </a:r>
          </a:p>
          <a:p>
            <a:pPr rtl="0" lvl="0">
              <a:buNone/>
            </a:pPr>
            <a:r>
              <a:rPr lang="en"/>
              <a:t>Two middle:</a:t>
            </a:r>
          </a:p>
          <a:p>
            <a:pPr rtl="0" lvl="0">
              <a:buNone/>
            </a:pPr>
            <a:r>
              <a:rPr lang="en"/>
              <a:t>Environmental GIS (applications)</a:t>
            </a:r>
          </a:p>
          <a:p>
            <a:pPr rtl="0" lvl="0">
              <a:buNone/>
            </a:pPr>
            <a:r>
              <a:rPr lang="en"/>
              <a:t>Remote Sensing (incorporating satellite and aerial observations)</a:t>
            </a:r>
          </a:p>
          <a:p>
            <a:pPr rtl="0" lvl="0">
              <a:buNone/>
            </a:pPr>
            <a:r>
              <a:rPr lang="en"/>
              <a:t>Two upper:</a:t>
            </a:r>
          </a:p>
          <a:p>
            <a:pPr rtl="0" lvl="0">
              <a:buNone/>
            </a:pPr>
            <a:r>
              <a:rPr lang="en"/>
              <a:t>Advanced GIS (database management, interface between software and automated data systems)</a:t>
            </a:r>
          </a:p>
          <a:p>
            <a:pPr>
              <a:buNone/>
            </a:pPr>
            <a:r>
              <a:rPr lang="en"/>
              <a:t>Programming for GIS (creation of new GIS apps, mobile GIS, cloud GIS)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1" id="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2" id="7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3" id="7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Sustainable Business</a:t>
            </a:r>
            <a:r>
              <a:rPr lang="en" sz="1200">
                <a:solidFill>
                  <a:schemeClr val="dk1"/>
                </a:solidFill>
              </a:rPr>
              <a:t> - about markets and marketing</a:t>
            </a:r>
          </a:p>
          <a:p>
            <a:pPr rtl="0" lv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Sustainable Organizations</a:t>
            </a:r>
            <a:r>
              <a:rPr lang="en" sz="1200">
                <a:solidFill>
                  <a:schemeClr val="dk1"/>
                </a:solidFill>
              </a:rPr>
              <a:t> - institutional  processes; organizational change, supply chain sustainability</a:t>
            </a:r>
          </a:p>
          <a:p>
            <a:pPr rtl="0" lvl="0">
              <a:spcBef>
                <a:spcPts val="600"/>
              </a:spcBef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Sustainable Entrepreneurship</a:t>
            </a:r>
            <a:r>
              <a:rPr lang="en" sz="1200">
                <a:solidFill>
                  <a:schemeClr val="dk1"/>
                </a:solidFill>
              </a:rPr>
              <a:t> -</a:t>
            </a:r>
            <a:r>
              <a:rPr lang="en" i="1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launching green initiatives and products, transformative approaches</a:t>
            </a:r>
          </a:p>
          <a:p>
            <a:pPr>
              <a:buNone/>
            </a:pPr>
            <a:r>
              <a:rPr lang="en"/>
              <a:t>We have 3 courses, taught by two professors from the Business College. They’re committed folk, but I’m still very careful to treat them well (small class sizes) as I couldn’t afford to pay them market rates! The three courses are all online: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0" id="8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I’ve mentioned online courses; we offer enough major coursework that  you can complete all of the requirements (outside lab based science courses) entirely online. These courses are popular with our own students as well - Kevin and Kim here are taking ESE 320 Water Planet and are regular on-campus students in our major.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6" id="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" id="8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8" id="8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"Thirty-one percent of all higher education students now take at least one course online."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3" id="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" id="9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5" id="9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This Fall we will launch our Environmental Sustainability bachelor degree completion program for people with some college or an associates degree, entirely online. It’s exactly the same degree - same piece of paper, same requirements, same graduation ceremony, same everything - as that given out to traditional students. Here’s a screenshot of next year’s classes: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2" id="10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1" id="1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here’s a free Massive Open Online Course that anyone can take - if you're interested in how an online sustainability course might work - even you can take it! “Lurkers” welcome.</a:t>
            </a:r>
          </a:p>
          <a:p>
            <a:pPr>
              <a:buNone/>
            </a:pPr>
            <a:r>
              <a:rPr lang="en"/>
              <a:t>8 weeks long, talk to me for details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5" id="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" id="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39" id="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5" id="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" id="2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0" id="30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3" id="33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4" id="34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4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4" id="2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6.pn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0.png"/><Relationship Type="http://schemas.openxmlformats.org/officeDocument/2006/relationships/image" Id="rId3" Target="../media/image02.png"/><Relationship Type="http://schemas.openxmlformats.org/officeDocument/2006/relationships/image" Id="rId5" Target="../media/image01.pn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pn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pn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jp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University of Illinois	</a:t>
            </a:r>
          </a:p>
        </p:txBody>
      </p:sp>
      <p:sp>
        <p:nvSpPr>
          <p:cNvPr name="Shape 42" id="42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School of Earth, Society and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14" id="114"/>
          <p:cNvSpPr/>
          <p:nvPr/>
        </p:nvSpPr>
        <p:spPr>
          <a:xfrm>
            <a:off y="-5013" x="1248275"/>
            <a:ext cy="6868026" cx="68680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 lvl="0">
              <a:buClr>
                <a:srgbClr val="000000"/>
              </a:buClr>
              <a:buSzPct val="3055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Geographic Information Systems</a:t>
            </a:r>
          </a:p>
        </p:txBody>
      </p:sp>
      <p:sp>
        <p:nvSpPr>
          <p:cNvPr name="Shape 48" id="48"/>
          <p:cNvSpPr txBox="1"/>
          <p:nvPr/>
        </p:nvSpPr>
        <p:spPr>
          <a:xfrm>
            <a:off y="2272525" x="263550"/>
            <a:ext cy="463499" cx="3199799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93C47D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Introduction to GIS</a:t>
            </a:r>
          </a:p>
        </p:txBody>
      </p:sp>
      <p:cxnSp>
        <p:nvCxnSpPr>
          <p:cNvPr name="Shape 49" id="49"/>
          <p:cNvCxnSpPr/>
          <p:nvPr/>
        </p:nvCxnSpPr>
        <p:spPr>
          <a:xfrm>
            <a:off y="2736025" x="3099525"/>
            <a:ext cy="2247000" cx="18600"/>
          </a:xfrm>
          <a:prstGeom prst="straightConnector1">
            <a:avLst/>
          </a:prstGeom>
          <a:noFill/>
          <a:ln w="38100" cap="flat">
            <a:solidFill>
              <a:srgbClr val="93C47D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0" id="50"/>
          <p:cNvSpPr txBox="1"/>
          <p:nvPr/>
        </p:nvSpPr>
        <p:spPr>
          <a:xfrm>
            <a:off y="5017825" x="2052089"/>
            <a:ext cy="836699" cx="6917399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274E13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Advanced GIS</a:t>
            </a:r>
            <a:r>
              <a:rPr lang="en" sz="2400"/>
              <a:t> </a:t>
            </a:r>
            <a:r>
              <a:rPr lang="en" i="1" sz="2400"/>
              <a:t>databases, interfaces, automated</a:t>
            </a:r>
            <a:r>
              <a:rPr lang="en" sz="2400"/>
              <a:t> 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Programming for GIS</a:t>
            </a:r>
            <a:r>
              <a:rPr lang="en" sz="2400"/>
              <a:t> </a:t>
            </a:r>
            <a:r>
              <a:rPr lang="en" i="1" sz="2400"/>
              <a:t>apps, mobile, cloud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name="Shape 54" id="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name="Shape 55" id="55"/>
          <p:cNvCxnSpPr/>
          <p:nvPr/>
        </p:nvCxnSpPr>
        <p:spPr>
          <a:xfrm>
            <a:off y="2736025" x="2169075"/>
            <a:ext cy="718199" cx="4500"/>
          </a:xfrm>
          <a:prstGeom prst="straightConnector1">
            <a:avLst/>
          </a:prstGeom>
          <a:noFill/>
          <a:ln w="38100" cap="flat">
            <a:solidFill>
              <a:srgbClr val="93C47D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6" id="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>
                <a:solidFill>
                  <a:srgbClr val="000000"/>
                </a:solidFill>
              </a:rPr>
              <a:t>Geographic Information Systems</a:t>
            </a:r>
          </a:p>
        </p:txBody>
      </p:sp>
      <p:sp>
        <p:nvSpPr>
          <p:cNvPr name="Shape 57" id="57"/>
          <p:cNvSpPr txBox="1"/>
          <p:nvPr/>
        </p:nvSpPr>
        <p:spPr>
          <a:xfrm>
            <a:off y="2272525" x="263550"/>
            <a:ext cy="463499" cx="3199799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93C47D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2400" b="1"/>
              <a:t>Introduction to GIS</a:t>
            </a:r>
          </a:p>
        </p:txBody>
      </p:sp>
      <p:cxnSp>
        <p:nvCxnSpPr>
          <p:cNvPr name="Shape 58" id="58"/>
          <p:cNvCxnSpPr/>
          <p:nvPr/>
        </p:nvCxnSpPr>
        <p:spPr>
          <a:xfrm>
            <a:off y="2736025" x="3099525"/>
            <a:ext cy="2247000" cx="18600"/>
          </a:xfrm>
          <a:prstGeom prst="straightConnector1">
            <a:avLst/>
          </a:prstGeom>
          <a:noFill/>
          <a:ln w="38100" cap="flat">
            <a:solidFill>
              <a:srgbClr val="93C47D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9" id="59"/>
          <p:cNvSpPr txBox="1"/>
          <p:nvPr/>
        </p:nvSpPr>
        <p:spPr>
          <a:xfrm>
            <a:off y="3454225" x="727144"/>
            <a:ext cy="845400" cx="5926499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38761D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Environmental GIS</a:t>
            </a:r>
            <a:r>
              <a:rPr lang="en" sz="2400"/>
              <a:t> </a:t>
            </a:r>
            <a:r>
              <a:rPr lang="en" i="1" sz="2400"/>
              <a:t>applications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Remote Sensing</a:t>
            </a:r>
            <a:r>
              <a:rPr lang="en" sz="2400"/>
              <a:t> </a:t>
            </a:r>
            <a:r>
              <a:rPr lang="en" i="1" sz="2400"/>
              <a:t>aerial and satellite obs.</a:t>
            </a:r>
          </a:p>
        </p:txBody>
      </p:sp>
      <p:cxnSp>
        <p:nvCxnSpPr>
          <p:cNvPr name="Shape 60" id="60"/>
          <p:cNvCxnSpPr/>
          <p:nvPr/>
        </p:nvCxnSpPr>
        <p:spPr>
          <a:xfrm>
            <a:off y="4299625" x="5103801"/>
            <a:ext cy="718199" cx="45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61" id="61"/>
          <p:cNvSpPr txBox="1"/>
          <p:nvPr/>
        </p:nvSpPr>
        <p:spPr>
          <a:xfrm>
            <a:off y="5017825" x="2052089"/>
            <a:ext cy="836699" cx="6917399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274E13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Advanced GIS</a:t>
            </a:r>
            <a:r>
              <a:rPr lang="en" sz="2400"/>
              <a:t> </a:t>
            </a:r>
            <a:r>
              <a:rPr lang="en" i="1" sz="2400"/>
              <a:t>databases, interfaces, automated</a:t>
            </a:r>
            <a:r>
              <a:rPr lang="en" sz="2400"/>
              <a:t> 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/>
              <a:t>Programming for GIS</a:t>
            </a:r>
            <a:r>
              <a:rPr lang="en" sz="2400"/>
              <a:t> </a:t>
            </a:r>
            <a:r>
              <a:rPr lang="en" i="1" sz="2400"/>
              <a:t>apps, mobile, cloud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5" id="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6" id="66"/>
          <p:cNvSpPr txBox="1"/>
          <p:nvPr>
            <p:ph type="title"/>
          </p:nvPr>
        </p:nvSpPr>
        <p:spPr>
          <a:xfrm>
            <a:off y="1728470" x="146400"/>
            <a:ext cy="882299" cx="3978299"/>
          </a:xfrm>
          <a:prstGeom prst="rect">
            <a:avLst/>
          </a:prstGeom>
          <a:ln w="38100" cap="flat">
            <a:solidFill>
              <a:srgbClr val="38761D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 sz="2400"/>
              <a:t>The Market as part of a Sustainable Society</a:t>
            </a:r>
          </a:p>
        </p:txBody>
      </p:sp>
      <p:sp>
        <p:nvSpPr>
          <p:cNvPr name="Shape 67" id="67"/>
          <p:cNvSpPr txBox="1"/>
          <p:nvPr>
            <p:ph type="body" idx="1"/>
          </p:nvPr>
        </p:nvSpPr>
        <p:spPr>
          <a:xfrm>
            <a:off y="2731062" x="0"/>
            <a:ext cy="2862300" cx="46401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400" b="1"/>
              <a:t>3 courses:</a:t>
            </a:r>
          </a:p>
          <a:p>
            <a:pPr rtl="0" lvl="0">
              <a:buNone/>
            </a:pPr>
            <a:r>
              <a:rPr lang="en" sz="2400" b="1"/>
              <a:t>Sustainable Business</a:t>
            </a:r>
            <a:r>
              <a:rPr lang="en" sz="2400"/>
              <a:t> </a:t>
            </a:r>
          </a:p>
          <a:p>
            <a:pPr rtl="0" lvl="0">
              <a:buNone/>
            </a:pPr>
            <a:r>
              <a:rPr lang="en" sz="2400" b="1"/>
              <a:t>Sustainable Organizations</a:t>
            </a:r>
            <a:r>
              <a:rPr lang="en" sz="2400"/>
              <a:t> </a:t>
            </a:r>
          </a:p>
          <a:p>
            <a:pPr>
              <a:buNone/>
            </a:pPr>
            <a:r>
              <a:rPr lang="en" sz="2400" b="1"/>
              <a:t>Sustainable Entrepreneurship</a:t>
            </a:r>
            <a:r>
              <a:rPr lang="en" sz="2400"/>
              <a:t> </a:t>
            </a:r>
          </a:p>
        </p:txBody>
      </p:sp>
      <p:sp>
        <p:nvSpPr>
          <p:cNvPr name="Shape 68" id="68"/>
          <p:cNvSpPr/>
          <p:nvPr/>
        </p:nvSpPr>
        <p:spPr>
          <a:xfrm>
            <a:off y="461200" x="4476750"/>
            <a:ext cy="1905000" cx="4667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name="Shape 69" id="69"/>
          <p:cNvSpPr/>
          <p:nvPr/>
        </p:nvSpPr>
        <p:spPr>
          <a:xfrm>
            <a:off y="4441675" x="4476750"/>
            <a:ext cy="1905000" cx="4667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name="Shape 70" id="70"/>
          <p:cNvSpPr/>
          <p:nvPr/>
        </p:nvSpPr>
        <p:spPr>
          <a:xfrm>
            <a:off y="2436375" x="4476750"/>
            <a:ext cy="1905000" cx="4667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4" id="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5" id="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Online Courses</a:t>
            </a:r>
          </a:p>
        </p:txBody>
      </p:sp>
      <p:sp>
        <p:nvSpPr>
          <p:cNvPr name="Shape 76" id="7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77" id="77"/>
          <p:cNvSpPr/>
          <p:nvPr/>
        </p:nvSpPr>
        <p:spPr>
          <a:xfrm>
            <a:off y="1600200" x="-1"/>
            <a:ext cy="4572001" cx="91440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1" id="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" id="82"/>
          <p:cNvSpPr txBox="1"/>
          <p:nvPr>
            <p:ph type="title"/>
          </p:nvPr>
        </p:nvSpPr>
        <p:spPr>
          <a:xfrm>
            <a:off y="284687" x="0"/>
            <a:ext cy="1143000" cx="9492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sz="3300"/>
              <a:t>Percentage of US students in online courses</a:t>
            </a:r>
          </a:p>
        </p:txBody>
      </p:sp>
      <p:sp>
        <p:nvSpPr>
          <p:cNvPr name="Shape 83" id="83"/>
          <p:cNvSpPr/>
          <p:nvPr/>
        </p:nvSpPr>
        <p:spPr>
          <a:xfrm>
            <a:off y="1683900" x="214312"/>
            <a:ext cy="4981575" cx="8715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name="Shape 84" id="84"/>
          <p:cNvSpPr txBox="1"/>
          <p:nvPr/>
        </p:nvSpPr>
        <p:spPr>
          <a:xfrm>
            <a:off y="5777150" x="245245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85" id="85"/>
          <p:cNvSpPr txBox="1"/>
          <p:nvPr/>
        </p:nvSpPr>
        <p:spPr>
          <a:xfrm>
            <a:off y="6094500" x="5789200"/>
            <a:ext cy="473400" cx="30000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lnSpc>
                <a:spcPct val="115000"/>
              </a:lnSpc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Allen and Seaman (2011)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9" id="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0" id="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91" id="9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92" id="92"/>
          <p:cNvSpPr/>
          <p:nvPr/>
        </p:nvSpPr>
        <p:spPr>
          <a:xfrm>
            <a:off y="7640" x="811770"/>
            <a:ext cy="6842718" cx="75702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6" id="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" id="97"/>
          <p:cNvSpPr/>
          <p:nvPr/>
        </p:nvSpPr>
        <p:spPr>
          <a:xfrm>
            <a:off y="0" x="3573179"/>
            <a:ext cy="6858001" cx="55708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98" id="98"/>
          <p:cNvSpPr txBox="1"/>
          <p:nvPr>
            <p:ph type="title"/>
          </p:nvPr>
        </p:nvSpPr>
        <p:spPr>
          <a:xfrm>
            <a:off y="1074925" x="-269700"/>
            <a:ext cy="690300" cx="3908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r">
              <a:buNone/>
            </a:pPr>
            <a:r>
              <a:rPr lang="en" sz="3500"/>
              <a:t>Free Online Text</a:t>
            </a:r>
          </a:p>
        </p:txBody>
      </p:sp>
      <p:sp>
        <p:nvSpPr>
          <p:cNvPr name="Shape 99" id="99"/>
          <p:cNvSpPr txBox="1"/>
          <p:nvPr>
            <p:ph type="body" idx="1"/>
          </p:nvPr>
        </p:nvSpPr>
        <p:spPr>
          <a:xfrm>
            <a:off y="1662725" x="-806200"/>
            <a:ext cy="4967700" cx="66228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1. Humanity and the Environment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2. Environmental Policy in the US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3. Climate and Global Change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4. Biosphere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5. Physical Resources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	         6. Environmental Economics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	         7. Modern Environmental Management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8. Sustainable Energy Systems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9. Metrics, and Tools for Sustainability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10. Ethics, Culture, and History</a:t>
            </a:r>
          </a:p>
          <a:p>
            <a:pPr rtl="0" lvl="0">
              <a:buNone/>
            </a:pPr>
            <a:r>
              <a:rPr lang="en" sz="1400" b="1">
                <a:solidFill>
                  <a:srgbClr val="000000"/>
                </a:solidFill>
              </a:rPr>
              <a:t>         	11. Sustainable Infrastructure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3" id="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" id="104"/>
          <p:cNvSpPr txBox="1"/>
          <p:nvPr>
            <p:ph type="title"/>
          </p:nvPr>
        </p:nvSpPr>
        <p:spPr>
          <a:xfrm>
            <a:off y="154327" x="457200"/>
            <a:ext cy="6416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Free Online Sustainability Course</a:t>
            </a:r>
          </a:p>
        </p:txBody>
      </p:sp>
      <p:sp>
        <p:nvSpPr>
          <p:cNvPr name="Shape 105" id="10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06" id="106"/>
          <p:cNvSpPr/>
          <p:nvPr/>
        </p:nvSpPr>
        <p:spPr>
          <a:xfrm>
            <a:off y="793383" x="4636"/>
            <a:ext cy="6089312" cx="9134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07" id="107"/>
          <p:cNvSpPr txBox="1"/>
          <p:nvPr/>
        </p:nvSpPr>
        <p:spPr>
          <a:xfrm>
            <a:off y="3152239" x="605973"/>
            <a:ext cy="457200" cx="41486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3000" b="1">
                <a:solidFill>
                  <a:srgbClr val="20124D"/>
                </a:solidFill>
              </a:rPr>
              <a:t>Starts August 27th</a:t>
            </a:r>
          </a:p>
        </p:txBody>
      </p:sp>
      <p:sp>
        <p:nvSpPr>
          <p:cNvPr name="Shape 108" id="108"/>
          <p:cNvSpPr txBox="1"/>
          <p:nvPr/>
        </p:nvSpPr>
        <p:spPr>
          <a:xfrm>
            <a:off y="3609439" x="9273"/>
            <a:ext cy="457200" cx="53420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0124D"/>
                </a:solidFill>
              </a:rPr>
              <a:t>http://www.earth.illinois.edu/class.html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