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2" r:id="rId1"/>
  </p:sldMasterIdLst>
  <p:sldIdLst>
    <p:sldId id="256" r:id="rId2"/>
    <p:sldId id="259" r:id="rId3"/>
    <p:sldId id="260" r:id="rId4"/>
    <p:sldId id="258" r:id="rId5"/>
    <p:sldId id="263" r:id="rId6"/>
    <p:sldId id="257" r:id="rId7"/>
    <p:sldId id="261" r:id="rId8"/>
    <p:sldId id="262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5" d="100"/>
          <a:sy n="95" d="100"/>
        </p:scale>
        <p:origin x="-86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8D91A-A2EE-4B54-B3C6-F6C67903BA9C}" type="datetime1">
              <a:rPr lang="en-US" smtClean="0"/>
              <a:pPr/>
              <a:t>12-05-25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FA84A37A-AFC2-4A01-80A1-FC20F2C0D5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CA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785C6-EBAF-49D5-AD4D-BABF4DFAAD59}" type="datetime1">
              <a:rPr lang="en-US" smtClean="0"/>
              <a:pPr/>
              <a:t>12-05-25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04122-9A3A-4FD8-98B8-22631F32846C}" type="datetime1">
              <a:rPr lang="en-US" smtClean="0"/>
              <a:pPr/>
              <a:t>12-05-25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9A7B8-0EC4-44C9-AFEF-25E144F11C06}" type="datetime1">
              <a:rPr lang="en-US" smtClean="0"/>
              <a:pPr/>
              <a:t>12-05-25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B47B5-C739-4DAE-AACD-CC58CA843AC4}" type="datetime1">
              <a:rPr lang="en-US" smtClean="0"/>
              <a:pPr/>
              <a:t>12-05-25</a:t>
            </a:fld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CA" smtClean="0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2AE48-94E6-46E0-BE32-5F0716DE9115}" type="datetime1">
              <a:rPr lang="en-US" smtClean="0"/>
              <a:pPr/>
              <a:t>12-05-25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4C285-8BCE-48FC-97D9-E2837AF38351}" type="datetime1">
              <a:rPr lang="en-US" smtClean="0"/>
              <a:pPr/>
              <a:t>12-05-25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3E6-EF16-4488-94A4-211508FE4682}" type="datetime1">
              <a:rPr lang="en-US" smtClean="0"/>
              <a:pPr/>
              <a:t>12-05-25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7FB3B-20DA-4D0E-BF16-8262B7156612}" type="datetime1">
              <a:rPr lang="en-US" smtClean="0"/>
              <a:pPr/>
              <a:t>12-05-25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73C2C-6BD0-40EC-8D8D-4D51F089C5EB}" type="datetime1">
              <a:rPr lang="en-US" smtClean="0"/>
              <a:pPr/>
              <a:t>12-05-25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CA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CA" smtClean="0"/>
              <a:t>Drag picture to placeholder or click icon to add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77F5C-EDA7-4864-9756-35769B0E62CF}" type="datetime1">
              <a:rPr lang="en-US" smtClean="0"/>
              <a:pPr/>
              <a:t>12-05-25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CA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88B99C93-F56F-46AB-9EB8-53614A95B15F}" type="datetime1">
              <a:rPr lang="en-US" smtClean="0"/>
              <a:pPr/>
              <a:t>12-05-25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FA84A37A-AFC2-4A01-80A1-FC20F2C0D5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CA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2" r:id="rId10"/>
    <p:sldLayoutId id="2147483983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969541" y="5815808"/>
            <a:ext cx="6553200" cy="4572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Erin Lane: ENVIRONMENTAL SCIENCE, The University of BRITISH COLUMBIA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604704" y="4202661"/>
            <a:ext cx="7604113" cy="1219201"/>
          </a:xfrm>
        </p:spPr>
        <p:txBody>
          <a:bodyPr/>
          <a:lstStyle/>
          <a:p>
            <a:r>
              <a:rPr lang="en-US" dirty="0" smtClean="0"/>
              <a:t>TEAM TEACHING: </a:t>
            </a:r>
            <a:br>
              <a:rPr lang="en-US" dirty="0" smtClean="0"/>
            </a:br>
            <a:r>
              <a:rPr lang="en-US" dirty="0" smtClean="0"/>
              <a:t>DO AS I DO, NOT AS I SAY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0367" y="0"/>
            <a:ext cx="8558704" cy="350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50884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Environmental science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Program is grounded in Science</a:t>
            </a:r>
            <a:endParaRPr lang="en-US" dirty="0"/>
          </a:p>
          <a:p>
            <a:r>
              <a:rPr lang="en-US" dirty="0" smtClean="0"/>
              <a:t>Pre-</a:t>
            </a:r>
            <a:r>
              <a:rPr lang="en-US" dirty="0" err="1" smtClean="0"/>
              <a:t>req’s</a:t>
            </a:r>
            <a:r>
              <a:rPr lang="en-US" dirty="0" smtClean="0"/>
              <a:t>.: First year Biology, Physics, Chemistry, English and Differential and Integral Calculus</a:t>
            </a:r>
          </a:p>
          <a:p>
            <a:r>
              <a:rPr lang="en-US" dirty="0" smtClean="0"/>
              <a:t>Choose </a:t>
            </a:r>
            <a:r>
              <a:rPr lang="en-US" dirty="0"/>
              <a:t>area of </a:t>
            </a:r>
            <a:r>
              <a:rPr lang="en-US" dirty="0" smtClean="0"/>
              <a:t>concentration: an Ecology and Conservation or Land, Air and Water</a:t>
            </a:r>
          </a:p>
          <a:p>
            <a:r>
              <a:rPr lang="en-US" dirty="0"/>
              <a:t>Co-op, </a:t>
            </a:r>
            <a:r>
              <a:rPr lang="en-US" dirty="0" smtClean="0"/>
              <a:t>work study</a:t>
            </a:r>
            <a:r>
              <a:rPr lang="en-US" dirty="0"/>
              <a:t>, </a:t>
            </a:r>
            <a:r>
              <a:rPr lang="en-US" dirty="0" smtClean="0"/>
              <a:t>exchange opportunities</a:t>
            </a:r>
          </a:p>
          <a:p>
            <a:r>
              <a:rPr lang="en-US" dirty="0" smtClean="0"/>
              <a:t>All students are required to take:</a:t>
            </a:r>
          </a:p>
          <a:p>
            <a:pPr lvl="1"/>
            <a:r>
              <a:rPr lang="en-US" dirty="0" smtClean="0"/>
              <a:t>Ecology, </a:t>
            </a:r>
            <a:r>
              <a:rPr lang="en-US" dirty="0"/>
              <a:t>Oceanography, Atmospheric Science, Hydrology and Biogeochemistry </a:t>
            </a:r>
          </a:p>
          <a:p>
            <a:pPr lvl="1"/>
            <a:r>
              <a:rPr lang="en-US" dirty="0" smtClean="0"/>
              <a:t>Physical Chemistry, Coordination or Organic Chemistry, Statistics, Calculus III</a:t>
            </a:r>
          </a:p>
          <a:p>
            <a:pPr lvl="1"/>
            <a:r>
              <a:rPr lang="en-US" dirty="0" smtClean="0"/>
              <a:t>At least one “tools” course: GIS, MATLAB, Computation, Instrumental Analytical Chemistry</a:t>
            </a:r>
          </a:p>
          <a:p>
            <a:pPr lvl="1"/>
            <a:r>
              <a:rPr lang="en-US" dirty="0" smtClean="0"/>
              <a:t>Core backbone of environmental science courses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96718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series OF CORE COURSES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Enhance breadth, not depth</a:t>
            </a:r>
          </a:p>
          <a:p>
            <a:pPr lvl="1"/>
            <a:r>
              <a:rPr lang="en-US" dirty="0" smtClean="0"/>
              <a:t>Broad perspective on </a:t>
            </a:r>
            <a:r>
              <a:rPr lang="en-CA" dirty="0" smtClean="0"/>
              <a:t>global</a:t>
            </a:r>
            <a:r>
              <a:rPr lang="en-CA" dirty="0"/>
              <a:t>, regional, and local environmental issues </a:t>
            </a:r>
            <a:endParaRPr lang="en-CA" dirty="0" smtClean="0"/>
          </a:p>
          <a:p>
            <a:pPr lvl="1"/>
            <a:r>
              <a:rPr lang="en-CA" dirty="0"/>
              <a:t>V</a:t>
            </a:r>
            <a:r>
              <a:rPr lang="en-CA" dirty="0" smtClean="0"/>
              <a:t>ariety </a:t>
            </a:r>
            <a:r>
              <a:rPr lang="en-CA" dirty="0"/>
              <a:t>of perspectives: scientific, technical, social, political, economic, legal, and ethical. </a:t>
            </a:r>
            <a:endParaRPr lang="en-US" dirty="0" smtClean="0"/>
          </a:p>
          <a:p>
            <a:r>
              <a:rPr lang="en-US" dirty="0" smtClean="0"/>
              <a:t>Process-orientated </a:t>
            </a:r>
            <a:r>
              <a:rPr lang="en-US" dirty="0"/>
              <a:t>learning objectives</a:t>
            </a:r>
          </a:p>
          <a:p>
            <a:pPr lvl="1"/>
            <a:r>
              <a:rPr lang="en-US" dirty="0" smtClean="0"/>
              <a:t>Problem-solving</a:t>
            </a:r>
            <a:r>
              <a:rPr lang="en-US" dirty="0"/>
              <a:t>, critical thinking, research</a:t>
            </a:r>
            <a:r>
              <a:rPr lang="en-US" dirty="0" smtClean="0"/>
              <a:t>, </a:t>
            </a:r>
            <a:r>
              <a:rPr lang="en-US" dirty="0"/>
              <a:t>team-work and communication </a:t>
            </a:r>
          </a:p>
          <a:p>
            <a:r>
              <a:rPr lang="en-US" dirty="0"/>
              <a:t>Build a </a:t>
            </a:r>
            <a:r>
              <a:rPr lang="en-US" dirty="0" smtClean="0"/>
              <a:t>cohort</a:t>
            </a:r>
          </a:p>
          <a:p>
            <a:r>
              <a:rPr lang="en-US" dirty="0" smtClean="0"/>
              <a:t>Each student will leave our program with a very different set of content knowledge and technical skills </a:t>
            </a:r>
          </a:p>
          <a:p>
            <a:r>
              <a:rPr lang="en-US" dirty="0" smtClean="0"/>
              <a:t>Establish </a:t>
            </a:r>
            <a:r>
              <a:rPr lang="en-US" dirty="0"/>
              <a:t>c</a:t>
            </a:r>
            <a:r>
              <a:rPr lang="en-US" dirty="0" smtClean="0"/>
              <a:t>onnections </a:t>
            </a:r>
            <a:r>
              <a:rPr lang="en-US" dirty="0"/>
              <a:t>between </a:t>
            </a:r>
            <a:r>
              <a:rPr lang="en-US" dirty="0" smtClean="0"/>
              <a:t>core disciplines</a:t>
            </a:r>
          </a:p>
          <a:p>
            <a:r>
              <a:rPr lang="en-US" dirty="0"/>
              <a:t>Project based</a:t>
            </a:r>
          </a:p>
          <a:p>
            <a:r>
              <a:rPr lang="en-US" dirty="0" smtClean="0"/>
              <a:t>Student-centered learning</a:t>
            </a:r>
          </a:p>
          <a:p>
            <a:r>
              <a:rPr lang="en-US" dirty="0"/>
              <a:t>T</a:t>
            </a:r>
            <a:r>
              <a:rPr lang="en-US" dirty="0" smtClean="0"/>
              <a:t>eam teaching</a:t>
            </a:r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788074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team teaching?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endParaRPr lang="en-US" dirty="0"/>
          </a:p>
          <a:p>
            <a:pPr marL="342900" lvl="1">
              <a:buClr>
                <a:schemeClr val="accent1"/>
              </a:buClr>
            </a:pPr>
            <a:r>
              <a:rPr lang="en-US" sz="2400" dirty="0"/>
              <a:t>Integrative cross-disciplinary approach </a:t>
            </a:r>
          </a:p>
          <a:p>
            <a:pPr lvl="1"/>
            <a:r>
              <a:rPr lang="en-US" dirty="0" smtClean="0"/>
              <a:t>Breakdown silos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Model </a:t>
            </a:r>
            <a:r>
              <a:rPr lang="en-US" dirty="0"/>
              <a:t>how experts think, learn and interact </a:t>
            </a:r>
            <a:endParaRPr lang="en-US" dirty="0" smtClean="0"/>
          </a:p>
          <a:p>
            <a:pPr lvl="1"/>
            <a:r>
              <a:rPr lang="en-US" dirty="0" smtClean="0"/>
              <a:t>Often no right answer</a:t>
            </a:r>
            <a:endParaRPr lang="en-US" dirty="0"/>
          </a:p>
          <a:p>
            <a:pPr marL="411480" lvl="1" indent="0">
              <a:buNone/>
            </a:pPr>
            <a:endParaRPr lang="en-US" dirty="0"/>
          </a:p>
          <a:p>
            <a:r>
              <a:rPr lang="en-US" dirty="0" smtClean="0"/>
              <a:t>Emulate </a:t>
            </a:r>
            <a:r>
              <a:rPr lang="en-US" dirty="0"/>
              <a:t>scholarly discussion and communication that occurs in real professional or academic settings</a:t>
            </a:r>
          </a:p>
          <a:p>
            <a:pPr marL="114300" indent="0">
              <a:buNone/>
            </a:pPr>
            <a:endParaRPr lang="en-US" dirty="0" smtClean="0"/>
          </a:p>
          <a:p>
            <a:r>
              <a:rPr lang="en-US" dirty="0" smtClean="0"/>
              <a:t>Provide expertise </a:t>
            </a:r>
            <a:r>
              <a:rPr lang="en-US" dirty="0"/>
              <a:t>in specific areas covered within one course </a:t>
            </a:r>
            <a:endParaRPr lang="en-US" dirty="0" smtClean="0"/>
          </a:p>
          <a:p>
            <a:pPr marL="114300" indent="0">
              <a:buNone/>
            </a:pPr>
            <a:r>
              <a:rPr lang="en-US" dirty="0" smtClean="0"/>
              <a:t> </a:t>
            </a:r>
          </a:p>
          <a:p>
            <a:r>
              <a:rPr lang="en-US" dirty="0" smtClean="0"/>
              <a:t>Provide a wealth of contacts and resources</a:t>
            </a:r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85662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Sequence of courses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5024582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Second </a:t>
            </a:r>
            <a:r>
              <a:rPr lang="en-US" dirty="0" smtClean="0"/>
              <a:t>year</a:t>
            </a:r>
          </a:p>
          <a:p>
            <a:pPr lvl="1"/>
            <a:r>
              <a:rPr lang="en-US" dirty="0"/>
              <a:t>D</a:t>
            </a:r>
            <a:r>
              <a:rPr lang="en-US" dirty="0" smtClean="0"/>
              <a:t>ifferent perspectives/career paths</a:t>
            </a:r>
          </a:p>
          <a:p>
            <a:pPr lvl="1"/>
            <a:r>
              <a:rPr lang="en-US" dirty="0" smtClean="0"/>
              <a:t>Critical thinking </a:t>
            </a:r>
          </a:p>
          <a:p>
            <a:pPr lvl="1"/>
            <a:r>
              <a:rPr lang="en-US" dirty="0" smtClean="0"/>
              <a:t>Scientific literacy</a:t>
            </a:r>
          </a:p>
          <a:p>
            <a:pPr lvl="1"/>
            <a:r>
              <a:rPr lang="en-US" dirty="0"/>
              <a:t>T</a:t>
            </a:r>
            <a:r>
              <a:rPr lang="en-US" dirty="0" smtClean="0"/>
              <a:t>eam work </a:t>
            </a:r>
            <a:endParaRPr lang="en-US" dirty="0" smtClean="0">
              <a:solidFill>
                <a:schemeClr val="tx1"/>
              </a:solidFill>
            </a:endParaRPr>
          </a:p>
          <a:p>
            <a:pPr lvl="1"/>
            <a:r>
              <a:rPr lang="en-US" sz="2100" dirty="0"/>
              <a:t>Communication skills</a:t>
            </a:r>
          </a:p>
          <a:p>
            <a:r>
              <a:rPr lang="en-US" dirty="0" smtClean="0"/>
              <a:t>Third </a:t>
            </a:r>
            <a:r>
              <a:rPr lang="en-US" dirty="0"/>
              <a:t>year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Build on the skills of second year</a:t>
            </a:r>
          </a:p>
          <a:p>
            <a:pPr lvl="1"/>
            <a:r>
              <a:rPr lang="en-US" dirty="0" smtClean="0"/>
              <a:t>Data analysis</a:t>
            </a:r>
          </a:p>
          <a:p>
            <a:pPr lvl="1"/>
            <a:r>
              <a:rPr lang="en-US" dirty="0" smtClean="0"/>
              <a:t>Research proposal</a:t>
            </a:r>
          </a:p>
          <a:p>
            <a:pPr lvl="0"/>
            <a:r>
              <a:rPr lang="en-US" dirty="0" smtClean="0"/>
              <a:t>Forth </a:t>
            </a:r>
            <a:r>
              <a:rPr lang="en-US" dirty="0"/>
              <a:t>year: </a:t>
            </a:r>
            <a:endParaRPr lang="en-US" dirty="0" smtClean="0"/>
          </a:p>
          <a:p>
            <a:pPr lvl="1"/>
            <a:r>
              <a:rPr lang="en-CA" dirty="0"/>
              <a:t>Project management</a:t>
            </a:r>
          </a:p>
          <a:p>
            <a:pPr lvl="1"/>
            <a:r>
              <a:rPr lang="en-US" dirty="0" smtClean="0"/>
              <a:t>Work</a:t>
            </a:r>
            <a:r>
              <a:rPr lang="en-CA" dirty="0" smtClean="0"/>
              <a:t> with </a:t>
            </a:r>
            <a:r>
              <a:rPr lang="en-CA" dirty="0"/>
              <a:t>community stakeholders </a:t>
            </a:r>
            <a:endParaRPr lang="en-CA" dirty="0" smtClean="0"/>
          </a:p>
          <a:p>
            <a:pPr lvl="1"/>
            <a:r>
              <a:rPr lang="en-CA" dirty="0" smtClean="0"/>
              <a:t>Market their skills</a:t>
            </a:r>
          </a:p>
          <a:p>
            <a:pPr lvl="1"/>
            <a:r>
              <a:rPr lang="en-CA" dirty="0" smtClean="0"/>
              <a:t>Apply ‘tools</a:t>
            </a:r>
            <a:r>
              <a:rPr lang="en-CA" dirty="0"/>
              <a:t>’ </a:t>
            </a:r>
            <a:r>
              <a:rPr lang="en-CA" dirty="0" smtClean="0"/>
              <a:t>classes to </a:t>
            </a:r>
            <a:r>
              <a:rPr lang="en-CA" sz="2100" dirty="0" smtClean="0"/>
              <a:t>real </a:t>
            </a:r>
            <a:r>
              <a:rPr lang="en-CA" sz="2100" dirty="0"/>
              <a:t>world problems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82217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4014" y="543834"/>
            <a:ext cx="8260672" cy="1039427"/>
          </a:xfrm>
        </p:spPr>
        <p:txBody>
          <a:bodyPr>
            <a:noAutofit/>
          </a:bodyPr>
          <a:lstStyle/>
          <a:p>
            <a:r>
              <a:rPr lang="en-US" sz="2400" dirty="0"/>
              <a:t>Do students in specific courses consider having multiple instructors an advantage or a disadvantage?  </a:t>
            </a:r>
            <a:br>
              <a:rPr lang="en-US" sz="2400" dirty="0"/>
            </a:br>
            <a:endParaRPr lang="en-US" sz="2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7391975"/>
              </p:ext>
            </p:extLst>
          </p:nvPr>
        </p:nvGraphicFramePr>
        <p:xfrm>
          <a:off x="444014" y="1912275"/>
          <a:ext cx="8463000" cy="36957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0500"/>
                <a:gridCol w="1410500"/>
                <a:gridCol w="1410500"/>
                <a:gridCol w="1410500"/>
                <a:gridCol w="1410500"/>
                <a:gridCol w="1410500"/>
              </a:tblGrid>
              <a:tr h="585475">
                <a:tc>
                  <a:txBody>
                    <a:bodyPr/>
                    <a:lstStyle/>
                    <a:p>
                      <a:r>
                        <a:rPr lang="en-US" dirty="0" smtClean="0"/>
                        <a:t>Course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Model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Adv.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Neutral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Disadv</a:t>
                      </a:r>
                      <a:r>
                        <a:rPr lang="en-US" dirty="0" smtClean="0"/>
                        <a:t>.</a:t>
                      </a:r>
                      <a:endParaRPr lang="en-US" dirty="0"/>
                    </a:p>
                  </a:txBody>
                  <a:tcPr/>
                </a:tc>
              </a:tr>
              <a:tr h="5854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j-lt"/>
                          <a:ea typeface="HG明朝B"/>
                          <a:cs typeface="Times New Roman"/>
                        </a:rPr>
                        <a:t>2</a:t>
                      </a:r>
                      <a:r>
                        <a:rPr lang="en-US" sz="1400" baseline="30000" dirty="0">
                          <a:effectLst/>
                          <a:latin typeface="+mj-lt"/>
                          <a:ea typeface="HG明朝B"/>
                          <a:cs typeface="Times New Roman"/>
                        </a:rPr>
                        <a:t>nd</a:t>
                      </a:r>
                      <a:r>
                        <a:rPr lang="en-US" sz="1400" dirty="0">
                          <a:effectLst/>
                          <a:latin typeface="+mj-lt"/>
                          <a:ea typeface="HG明朝B"/>
                          <a:cs typeface="Times New Roman"/>
                        </a:rPr>
                        <a:t> year. Environ. Science</a:t>
                      </a:r>
                    </a:p>
                  </a:txBody>
                  <a:tcPr marL="73025" marR="73025" marT="18415" marB="1841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j-lt"/>
                          <a:ea typeface="HG明朝B"/>
                          <a:cs typeface="Times New Roman"/>
                        </a:rPr>
                        <a:t>TT (2)</a:t>
                      </a:r>
                    </a:p>
                  </a:txBody>
                  <a:tcPr marL="73025" marR="73025" marT="18415" marB="18415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effectLst/>
                          <a:latin typeface="+mj-lt"/>
                          <a:ea typeface="HG明朝B"/>
                          <a:cs typeface="Times New Roman"/>
                        </a:rPr>
                        <a:t>36</a:t>
                      </a:r>
                      <a:r>
                        <a:rPr lang="en-US" sz="1400" dirty="0" smtClean="0">
                          <a:effectLst/>
                          <a:latin typeface="+mj-lt"/>
                        </a:rPr>
                        <a:t> 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marL="73025" marR="73025" marT="18415" marB="1841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j-lt"/>
                          <a:ea typeface="HG明朝B"/>
                          <a:cs typeface="Times New Roman"/>
                        </a:rPr>
                        <a:t>81%</a:t>
                      </a:r>
                    </a:p>
                  </a:txBody>
                  <a:tcPr marL="73025" marR="73025" marT="18415" marB="1841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j-lt"/>
                          <a:ea typeface="HG明朝B"/>
                          <a:cs typeface="Times New Roman"/>
                        </a:rPr>
                        <a:t>19%</a:t>
                      </a:r>
                    </a:p>
                  </a:txBody>
                  <a:tcPr marL="73025" marR="73025" marT="18415" marB="1841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j-lt"/>
                          <a:ea typeface="HG明朝B"/>
                          <a:cs typeface="Times New Roman"/>
                        </a:rPr>
                        <a:t>0%</a:t>
                      </a:r>
                    </a:p>
                  </a:txBody>
                  <a:tcPr marL="73025" marR="73025" marT="18415" marB="18415" anchor="ctr"/>
                </a:tc>
              </a:tr>
              <a:tr h="5854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j-lt"/>
                          <a:ea typeface="HG明朝B"/>
                          <a:cs typeface="Times New Roman"/>
                        </a:rPr>
                        <a:t>2</a:t>
                      </a:r>
                      <a:r>
                        <a:rPr lang="en-US" sz="1400" baseline="30000" dirty="0">
                          <a:effectLst/>
                          <a:latin typeface="+mj-lt"/>
                          <a:ea typeface="HG明朝B"/>
                          <a:cs typeface="Times New Roman"/>
                        </a:rPr>
                        <a:t>nd</a:t>
                      </a:r>
                      <a:r>
                        <a:rPr lang="en-US" sz="1400" dirty="0">
                          <a:effectLst/>
                          <a:latin typeface="+mj-lt"/>
                          <a:ea typeface="HG明朝B"/>
                          <a:cs typeface="Times New Roman"/>
                        </a:rPr>
                        <a:t> year. Earth Science Topics</a:t>
                      </a:r>
                    </a:p>
                  </a:txBody>
                  <a:tcPr marL="73025" marR="73025" marT="18415" marB="1841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j-lt"/>
                          <a:ea typeface="HG明朝B"/>
                          <a:cs typeface="Times New Roman"/>
                        </a:rPr>
                        <a:t>HY (2)</a:t>
                      </a:r>
                    </a:p>
                  </a:txBody>
                  <a:tcPr marL="73025" marR="73025" marT="18415" marB="18415" anchor="ctr"/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17</a:t>
                      </a:r>
                      <a:r>
                        <a:rPr lang="en-US" sz="1400" dirty="0" smtClean="0">
                          <a:effectLst/>
                          <a:latin typeface="+mj-lt"/>
                        </a:rPr>
                        <a:t> 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marL="73025" marR="73025" marT="18415" marB="1841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j-lt"/>
                          <a:ea typeface="HG明朝B"/>
                          <a:cs typeface="Times New Roman"/>
                        </a:rPr>
                        <a:t>100%</a:t>
                      </a:r>
                    </a:p>
                  </a:txBody>
                  <a:tcPr marL="73025" marR="73025" marT="18415" marB="1841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j-lt"/>
                          <a:ea typeface="HG明朝B"/>
                          <a:cs typeface="Times New Roman"/>
                        </a:rPr>
                        <a:t>0%</a:t>
                      </a:r>
                    </a:p>
                  </a:txBody>
                  <a:tcPr marL="73025" marR="73025" marT="18415" marB="1841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j-lt"/>
                          <a:ea typeface="HG明朝B"/>
                          <a:cs typeface="Times New Roman"/>
                        </a:rPr>
                        <a:t>0%</a:t>
                      </a:r>
                    </a:p>
                  </a:txBody>
                  <a:tcPr marL="73025" marR="73025" marT="18415" marB="18415" anchor="ctr"/>
                </a:tc>
              </a:tr>
              <a:tr h="5854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j-lt"/>
                          <a:ea typeface="HG明朝B"/>
                          <a:cs typeface="Times New Roman"/>
                        </a:rPr>
                        <a:t>3</a:t>
                      </a:r>
                      <a:r>
                        <a:rPr lang="en-US" sz="1400" baseline="30000" dirty="0">
                          <a:effectLst/>
                          <a:latin typeface="+mj-lt"/>
                          <a:ea typeface="HG明朝B"/>
                          <a:cs typeface="Times New Roman"/>
                        </a:rPr>
                        <a:t>rd</a:t>
                      </a:r>
                      <a:r>
                        <a:rPr lang="en-US" sz="1400" dirty="0">
                          <a:effectLst/>
                          <a:latin typeface="+mj-lt"/>
                          <a:ea typeface="HG明朝B"/>
                          <a:cs typeface="Times New Roman"/>
                        </a:rPr>
                        <a:t> year. Oceanography</a:t>
                      </a:r>
                    </a:p>
                  </a:txBody>
                  <a:tcPr marL="73025" marR="73025" marT="18415" marB="1841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j-lt"/>
                          <a:ea typeface="HG明朝B"/>
                          <a:cs typeface="Times New Roman"/>
                        </a:rPr>
                        <a:t>HY (3)</a:t>
                      </a:r>
                    </a:p>
                  </a:txBody>
                  <a:tcPr marL="73025" marR="73025" marT="18415" marB="18415"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+mj-lt"/>
                        </a:rPr>
                        <a:t>131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marL="73025" marR="73025" marT="18415" marB="1841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j-lt"/>
                          <a:ea typeface="HG明朝B"/>
                          <a:cs typeface="Times New Roman"/>
                        </a:rPr>
                        <a:t>58%</a:t>
                      </a:r>
                    </a:p>
                  </a:txBody>
                  <a:tcPr marL="73025" marR="73025" marT="18415" marB="1841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j-lt"/>
                          <a:ea typeface="HG明朝B"/>
                          <a:cs typeface="Times New Roman"/>
                        </a:rPr>
                        <a:t>22%</a:t>
                      </a:r>
                    </a:p>
                  </a:txBody>
                  <a:tcPr marL="73025" marR="73025" marT="18415" marB="1841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j-lt"/>
                          <a:ea typeface="HG明朝B"/>
                          <a:cs typeface="Times New Roman"/>
                        </a:rPr>
                        <a:t>19%</a:t>
                      </a:r>
                    </a:p>
                  </a:txBody>
                  <a:tcPr marL="73025" marR="73025" marT="18415" marB="18415" anchor="ctr"/>
                </a:tc>
              </a:tr>
              <a:tr h="5854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j-lt"/>
                          <a:ea typeface="HG明朝B"/>
                          <a:cs typeface="Times New Roman"/>
                        </a:rPr>
                        <a:t>2</a:t>
                      </a:r>
                      <a:r>
                        <a:rPr lang="en-US" sz="1400" baseline="30000" dirty="0">
                          <a:effectLst/>
                          <a:latin typeface="+mj-lt"/>
                          <a:ea typeface="HG明朝B"/>
                          <a:cs typeface="Times New Roman"/>
                        </a:rPr>
                        <a:t>nd</a:t>
                      </a:r>
                      <a:r>
                        <a:rPr lang="en-US" sz="1400" dirty="0">
                          <a:effectLst/>
                          <a:latin typeface="+mj-lt"/>
                          <a:ea typeface="HG明朝B"/>
                          <a:cs typeface="Times New Roman"/>
                        </a:rPr>
                        <a:t> year. Majors Geology</a:t>
                      </a:r>
                    </a:p>
                  </a:txBody>
                  <a:tcPr marL="73025" marR="73025" marT="18415" marB="1841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j-lt"/>
                          <a:ea typeface="HG明朝B"/>
                          <a:cs typeface="Times New Roman"/>
                        </a:rPr>
                        <a:t>SM (2)</a:t>
                      </a:r>
                    </a:p>
                  </a:txBody>
                  <a:tcPr marL="73025" marR="73025" marT="18415" marB="18415"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+mj-lt"/>
                        </a:rPr>
                        <a:t>54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marL="73025" marR="73025" marT="18415" marB="1841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j-lt"/>
                          <a:ea typeface="HG明朝B"/>
                          <a:cs typeface="Times New Roman"/>
                        </a:rPr>
                        <a:t>35%</a:t>
                      </a:r>
                    </a:p>
                  </a:txBody>
                  <a:tcPr marL="73025" marR="73025" marT="18415" marB="1841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j-lt"/>
                          <a:ea typeface="HG明朝B"/>
                          <a:cs typeface="Times New Roman"/>
                        </a:rPr>
                        <a:t>39%</a:t>
                      </a:r>
                    </a:p>
                  </a:txBody>
                  <a:tcPr marL="73025" marR="73025" marT="18415" marB="1841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j-lt"/>
                          <a:ea typeface="HG明朝B"/>
                          <a:cs typeface="Times New Roman"/>
                        </a:rPr>
                        <a:t>26%</a:t>
                      </a:r>
                    </a:p>
                  </a:txBody>
                  <a:tcPr marL="73025" marR="73025" marT="18415" marB="18415" anchor="ctr"/>
                </a:tc>
              </a:tr>
              <a:tr h="5854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j-lt"/>
                          <a:ea typeface="HG明朝B"/>
                          <a:cs typeface="Times New Roman"/>
                        </a:rPr>
                        <a:t>2</a:t>
                      </a:r>
                      <a:r>
                        <a:rPr lang="en-US" sz="1400" baseline="30000">
                          <a:effectLst/>
                          <a:latin typeface="+mj-lt"/>
                          <a:ea typeface="HG明朝B"/>
                          <a:cs typeface="Times New Roman"/>
                        </a:rPr>
                        <a:t>nd</a:t>
                      </a:r>
                      <a:r>
                        <a:rPr lang="en-US" sz="1400">
                          <a:effectLst/>
                          <a:latin typeface="+mj-lt"/>
                          <a:ea typeface="HG明朝B"/>
                          <a:cs typeface="Times New Roman"/>
                        </a:rPr>
                        <a:t> year. Computer Science</a:t>
                      </a:r>
                    </a:p>
                  </a:txBody>
                  <a:tcPr marL="73025" marR="73025" marT="18415" marB="1841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j-lt"/>
                          <a:ea typeface="HG明朝B"/>
                          <a:cs typeface="Times New Roman"/>
                        </a:rPr>
                        <a:t>SM (2)</a:t>
                      </a:r>
                    </a:p>
                  </a:txBody>
                  <a:tcPr marL="73025" marR="73025" marT="18415" marB="18415"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+mj-lt"/>
                        </a:rPr>
                        <a:t>203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marL="73025" marR="73025" marT="18415" marB="1841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j-lt"/>
                          <a:ea typeface="HG明朝B"/>
                          <a:cs typeface="Times New Roman"/>
                        </a:rPr>
                        <a:t>14%</a:t>
                      </a:r>
                    </a:p>
                  </a:txBody>
                  <a:tcPr marL="73025" marR="73025" marT="18415" marB="1841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j-lt"/>
                          <a:ea typeface="HG明朝B"/>
                          <a:cs typeface="Times New Roman"/>
                        </a:rPr>
                        <a:t>33%</a:t>
                      </a:r>
                    </a:p>
                  </a:txBody>
                  <a:tcPr marL="73025" marR="73025" marT="18415" marB="1841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j-lt"/>
                          <a:ea typeface="HG明朝B"/>
                          <a:cs typeface="Times New Roman"/>
                        </a:rPr>
                        <a:t>54%</a:t>
                      </a:r>
                    </a:p>
                  </a:txBody>
                  <a:tcPr marL="73025" marR="73025" marT="18415" marB="18415" anchor="ctr"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444014" y="5855251"/>
            <a:ext cx="826067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/>
              <a:t>Benefits and Drawbacks of Using Multiple Instructors to Teach Single Courses;  Jones &amp; Harris, Accepted to </a:t>
            </a:r>
            <a:r>
              <a:rPr lang="en-US" sz="1400" dirty="0" smtClean="0"/>
              <a:t>College Teaching (2012)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219399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Advantages</a:t>
            </a:r>
            <a:endParaRPr lang="en-US" dirty="0"/>
          </a:p>
        </p:txBody>
      </p:sp>
      <p:pic>
        <p:nvPicPr>
          <p:cNvPr id="5" name="Picture 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5158" y="1985622"/>
            <a:ext cx="5708624" cy="4155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6098980" y="2274838"/>
            <a:ext cx="3045019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“… [instructors] working together enriched the class; they could bounce ideas off each other”,  and “… you could see how they interacted …” </a:t>
            </a:r>
            <a:r>
              <a:rPr lang="en-US" dirty="0" smtClean="0"/>
              <a:t> </a:t>
            </a:r>
          </a:p>
          <a:p>
            <a:endParaRPr lang="en-US" dirty="0" smtClean="0"/>
          </a:p>
          <a:p>
            <a:r>
              <a:rPr lang="en-US" dirty="0" smtClean="0"/>
              <a:t>=&gt; students </a:t>
            </a:r>
            <a:r>
              <a:rPr lang="en-US" dirty="0"/>
              <a:t>recognize true team teaching as bringing aspects of expert thinking, communication and discussion into the class </a:t>
            </a:r>
          </a:p>
        </p:txBody>
      </p:sp>
      <p:sp>
        <p:nvSpPr>
          <p:cNvPr id="7" name="Rectangle 6"/>
          <p:cNvSpPr/>
          <p:nvPr/>
        </p:nvSpPr>
        <p:spPr>
          <a:xfrm>
            <a:off x="265158" y="6156680"/>
            <a:ext cx="826067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/>
              <a:t>Benefits and Drawbacks of Using Multiple Instructors to Teach Single Courses;  Jones &amp; Harris, Accepted to </a:t>
            </a:r>
            <a:r>
              <a:rPr lang="en-US" sz="1400" dirty="0" smtClean="0"/>
              <a:t>College Teaching (2012)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1818739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Disadvantages</a:t>
            </a: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6038" y="2078181"/>
            <a:ext cx="5772416" cy="4053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6630171" y="3429000"/>
            <a:ext cx="22567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Resource intensive</a:t>
            </a:r>
          </a:p>
        </p:txBody>
      </p:sp>
      <p:sp>
        <p:nvSpPr>
          <p:cNvPr id="5" name="Rectangle 4"/>
          <p:cNvSpPr/>
          <p:nvPr/>
        </p:nvSpPr>
        <p:spPr>
          <a:xfrm>
            <a:off x="265158" y="6156680"/>
            <a:ext cx="826067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/>
              <a:t>Benefits and Drawbacks of Using Multiple Instructors to Teach Single Courses;  Jones &amp; Harris, Accepted to </a:t>
            </a:r>
            <a:r>
              <a:rPr lang="en-US" sz="1400" dirty="0" smtClean="0"/>
              <a:t>College Teaching (2012)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132906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ecar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ＭＳ Ｐ明朝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Apothecary.thmx</Template>
  <TotalTime>1024</TotalTime>
  <Words>542</Words>
  <Application>Microsoft Macintosh PowerPoint</Application>
  <PresentationFormat>On-screen Show (4:3)</PresentationFormat>
  <Paragraphs>102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Apothecary</vt:lpstr>
      <vt:lpstr>TEAM TEACHING:  DO AS I DO, NOT AS I SAY</vt:lpstr>
      <vt:lpstr>Environmental science</vt:lpstr>
      <vt:lpstr>A series OF CORE COURSES</vt:lpstr>
      <vt:lpstr>Why team teaching?</vt:lpstr>
      <vt:lpstr>Sequence of courses</vt:lpstr>
      <vt:lpstr>Do students in specific courses consider having multiple instructors an advantage or a disadvantage?   </vt:lpstr>
      <vt:lpstr>Advantages</vt:lpstr>
      <vt:lpstr>Disadvantages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Erin Lane</dc:creator>
  <cp:lastModifiedBy>Erin Lane</cp:lastModifiedBy>
  <cp:revision>31</cp:revision>
  <cp:lastPrinted>2012-05-25T06:52:29Z</cp:lastPrinted>
  <dcterms:created xsi:type="dcterms:W3CDTF">2012-05-24T17:20:27Z</dcterms:created>
  <dcterms:modified xsi:type="dcterms:W3CDTF">2012-05-25T18:26:46Z</dcterms:modified>
</cp:coreProperties>
</file>