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96" y="-10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6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8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0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37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9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6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2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7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0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225A3-C1F3-3741-A7C3-C3A64B55A852}" type="datetimeFigureOut">
              <a:rPr lang="en-US" smtClean="0"/>
              <a:t>5/23/12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CFF1D-4B51-6348-8597-D56C495C4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1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19"/>
            <a:ext cx="7772400" cy="11510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University of Colorado</a:t>
            </a:r>
            <a:br>
              <a:rPr lang="en-US" dirty="0" smtClean="0"/>
            </a:br>
            <a:r>
              <a:rPr lang="en-US" sz="3200" dirty="0" smtClean="0"/>
              <a:t>Environmental Studies Program</a:t>
            </a:r>
            <a:endParaRPr lang="en-US" sz="3200" dirty="0"/>
          </a:p>
        </p:txBody>
      </p:sp>
      <p:pic>
        <p:nvPicPr>
          <p:cNvPr id="4" name="Picture 3" descr="Preview_z01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424545"/>
            <a:ext cx="7620000" cy="48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308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/>
              <a:t>s</a:t>
            </a:r>
            <a:r>
              <a:rPr lang="en-US" dirty="0" smtClean="0"/>
              <a:t>tructure and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Grew </a:t>
            </a:r>
            <a:r>
              <a:rPr lang="en-US" sz="2800" dirty="0" smtClean="0"/>
              <a:t>out of a conservation biology certificate </a:t>
            </a:r>
            <a:r>
              <a:rPr lang="en-US" sz="2800" dirty="0" smtClean="0"/>
              <a:t>program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ENVS now is essentially a department: </a:t>
            </a:r>
            <a:r>
              <a:rPr lang="en-US" sz="2800" dirty="0" smtClean="0"/>
              <a:t>6 full tenure track faculty FTE – multiple split positions (dual </a:t>
            </a:r>
            <a:r>
              <a:rPr lang="en-US" sz="2800" dirty="0" smtClean="0"/>
              <a:t>unit affiliations).  Faculty from other units volunteer time in ENVS (some actively, some less so).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Mix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FF0000"/>
                </a:solidFill>
              </a:rPr>
              <a:t>science, social science &amp; some </a:t>
            </a:r>
            <a:r>
              <a:rPr lang="en-US" sz="2800" dirty="0" smtClean="0">
                <a:solidFill>
                  <a:srgbClr val="FF0000"/>
                </a:solidFill>
              </a:rPr>
              <a:t>humanities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23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51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Undergraduate program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608"/>
            <a:ext cx="8229600" cy="4877556"/>
          </a:xfrm>
        </p:spPr>
        <p:txBody>
          <a:bodyPr/>
          <a:lstStyle/>
          <a:p>
            <a:r>
              <a:rPr lang="en-US" dirty="0" smtClean="0"/>
              <a:t>Focus of ENVS is on science, policy, and values components of environmental issues</a:t>
            </a:r>
            <a:r>
              <a:rPr lang="en-US" dirty="0" smtClean="0"/>
              <a:t>. Highly interdisciplinary unit.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Courses begged, borrowed, or stolen from other units…</a:t>
            </a:r>
          </a:p>
          <a:p>
            <a:endParaRPr lang="en-US" dirty="0"/>
          </a:p>
          <a:p>
            <a:r>
              <a:rPr lang="en-US" dirty="0" smtClean="0"/>
              <a:t>Challenge #1: We don’t control the </a:t>
            </a:r>
            <a:r>
              <a:rPr lang="en-US" i="1" dirty="0" smtClean="0"/>
              <a:t>content</a:t>
            </a:r>
            <a:r>
              <a:rPr lang="en-US" dirty="0" smtClean="0"/>
              <a:t> of our curriculum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6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62" y="125232"/>
            <a:ext cx="8229600" cy="6538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ENVS Curriculum Structure</a:t>
            </a:r>
            <a:br>
              <a:rPr lang="en-US" dirty="0" smtClean="0"/>
            </a:br>
            <a:r>
              <a:rPr lang="en-US" sz="2200" dirty="0" smtClean="0"/>
              <a:t>Yes I know it’s really ugly…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290214" y="5868815"/>
            <a:ext cx="8504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66FF"/>
                </a:solidFill>
              </a:rPr>
              <a:t>Introductory courses: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Introduction to Environmental Science (ENVS)</a:t>
            </a:r>
          </a:p>
          <a:p>
            <a:r>
              <a:rPr lang="en-US" sz="1600" dirty="0" err="1" smtClean="0"/>
              <a:t>Chem</a:t>
            </a:r>
            <a:r>
              <a:rPr lang="en-US" sz="1600" dirty="0" smtClean="0"/>
              <a:t> or Physics (1 semester) +</a:t>
            </a:r>
            <a:r>
              <a:rPr lang="en-US" sz="1600" dirty="0"/>
              <a:t> </a:t>
            </a:r>
            <a:r>
              <a:rPr lang="en-US" sz="1600" dirty="0" smtClean="0"/>
              <a:t>Geology, Geography, or Atm. Science (1 year) + Biology ( 1 year)</a:t>
            </a:r>
            <a:endParaRPr lang="en-US" sz="16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4322610"/>
            <a:ext cx="9144000" cy="1440191"/>
            <a:chOff x="0" y="4322610"/>
            <a:chExt cx="9144000" cy="1440191"/>
          </a:xfrm>
        </p:grpSpPr>
        <p:sp>
          <p:nvSpPr>
            <p:cNvPr id="5" name="TextBox 4"/>
            <p:cNvSpPr txBox="1"/>
            <p:nvPr/>
          </p:nvSpPr>
          <p:spPr>
            <a:xfrm>
              <a:off x="4402012" y="4322610"/>
              <a:ext cx="411880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3366FF"/>
                  </a:solidFill>
                </a:rPr>
                <a:t>Intermediate courses:</a:t>
              </a:r>
            </a:p>
            <a:p>
              <a:r>
                <a:rPr lang="en-US" sz="1600" dirty="0" smtClean="0"/>
                <a:t>Intermediate Natural Science (1 semester)</a:t>
              </a:r>
            </a:p>
            <a:p>
              <a:r>
                <a:rPr lang="en-US" sz="1600" dirty="0" smtClean="0"/>
                <a:t>Intermediate Social Science (1 semester)</a:t>
              </a:r>
            </a:p>
            <a:p>
              <a:r>
                <a:rPr lang="en-US" sz="1600" dirty="0" smtClean="0"/>
                <a:t>Intermediate Values – Econ or Phil (1 semester)</a:t>
              </a:r>
            </a:p>
            <a:p>
              <a:r>
                <a:rPr lang="en-US" sz="1600" dirty="0" smtClean="0"/>
                <a:t>Intermediate Policy  (1 semester)</a:t>
              </a:r>
              <a:endParaRPr lang="en-US" sz="16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0214" y="4440130"/>
              <a:ext cx="325318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3366FF"/>
                  </a:solidFill>
                </a:rPr>
                <a:t>Skills:</a:t>
              </a:r>
            </a:p>
            <a:p>
              <a:r>
                <a:rPr lang="en-US" sz="1600" dirty="0" smtClean="0"/>
                <a:t>Statistics (1 semester)</a:t>
              </a:r>
            </a:p>
            <a:p>
              <a:r>
                <a:rPr lang="en-US" sz="1600" dirty="0" smtClean="0"/>
                <a:t>Calculus or Social Science Research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Methods (1 semester)</a:t>
              </a:r>
              <a:endParaRPr lang="en-US" sz="16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0" y="5741457"/>
              <a:ext cx="9144000" cy="2134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0" y="1151938"/>
            <a:ext cx="9144000" cy="3170672"/>
            <a:chOff x="0" y="1151938"/>
            <a:chExt cx="9144000" cy="3170672"/>
          </a:xfrm>
        </p:grpSpPr>
        <p:sp>
          <p:nvSpPr>
            <p:cNvPr id="7" name="TextBox 6"/>
            <p:cNvSpPr txBox="1"/>
            <p:nvPr/>
          </p:nvSpPr>
          <p:spPr>
            <a:xfrm>
              <a:off x="2695928" y="1944882"/>
              <a:ext cx="37654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3366FF"/>
                  </a:solidFill>
                </a:rPr>
                <a:t>Specializations (12-15 </a:t>
              </a:r>
              <a:r>
                <a:rPr lang="en-US" sz="1600" dirty="0" err="1" smtClean="0">
                  <a:solidFill>
                    <a:srgbClr val="3366FF"/>
                  </a:solidFill>
                </a:rPr>
                <a:t>hrs</a:t>
              </a:r>
              <a:r>
                <a:rPr lang="en-US" sz="1600" dirty="0" smtClean="0">
                  <a:solidFill>
                    <a:srgbClr val="3366FF"/>
                  </a:solidFill>
                </a:rPr>
                <a:t>):</a:t>
              </a:r>
            </a:p>
            <a:p>
              <a:r>
                <a:rPr lang="en-US" sz="1600" dirty="0" smtClean="0">
                  <a:solidFill>
                    <a:srgbClr val="000000"/>
                  </a:solidFill>
                </a:rPr>
                <a:t>Climate and energy</a:t>
              </a:r>
            </a:p>
            <a:p>
              <a:r>
                <a:rPr lang="en-US" sz="1600" dirty="0" smtClean="0">
                  <a:solidFill>
                    <a:srgbClr val="000000"/>
                  </a:solidFill>
                </a:rPr>
                <a:t>Natural Resources and the Environment</a:t>
              </a:r>
            </a:p>
            <a:p>
              <a:r>
                <a:rPr lang="en-US" sz="1600" dirty="0" smtClean="0">
                  <a:solidFill>
                    <a:srgbClr val="000000"/>
                  </a:solidFill>
                </a:rPr>
                <a:t>Sustainable Development</a:t>
              </a:r>
            </a:p>
            <a:p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95928" y="3260383"/>
              <a:ext cx="37654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3366FF"/>
                  </a:solidFill>
                </a:rPr>
                <a:t>Upper Division:</a:t>
              </a:r>
            </a:p>
            <a:p>
              <a:r>
                <a:rPr lang="en-US" sz="1600" dirty="0" smtClean="0">
                  <a:solidFill>
                    <a:srgbClr val="FF0000"/>
                  </a:solidFill>
                </a:rPr>
                <a:t>‘Cornerstone’ – Mid level integration of science policy &amp; values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5255" y="1151938"/>
              <a:ext cx="376548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3366FF"/>
                  </a:solidFill>
                </a:rPr>
                <a:t>Capstone:</a:t>
              </a:r>
            </a:p>
            <a:p>
              <a:r>
                <a:rPr lang="en-US" sz="1600" dirty="0" smtClean="0">
                  <a:solidFill>
                    <a:srgbClr val="FF0000"/>
                  </a:solidFill>
                </a:rPr>
                <a:t>1 semester high level integrative course 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V="1">
              <a:off x="0" y="4301266"/>
              <a:ext cx="9144000" cy="2134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460353" y="3692461"/>
              <a:ext cx="1583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Upper division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7204202" y="1151938"/>
              <a:ext cx="0" cy="290985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237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#2: Program Growth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565" y="1330432"/>
            <a:ext cx="6994506" cy="510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5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Challenge #1: We don’t control the content of our curriculum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Opportunity: As we grow, we can</a:t>
            </a:r>
            <a:r>
              <a:rPr lang="en-US" dirty="0" smtClean="0">
                <a:solidFill>
                  <a:srgbClr val="0000FF"/>
                </a:solidFill>
              </a:rPr>
              <a:t> build courses using modern science </a:t>
            </a:r>
            <a:r>
              <a:rPr lang="en-US" dirty="0" err="1" smtClean="0">
                <a:solidFill>
                  <a:srgbClr val="0000FF"/>
                </a:solidFill>
              </a:rPr>
              <a:t>ed</a:t>
            </a:r>
            <a:r>
              <a:rPr lang="en-US" dirty="0" smtClean="0">
                <a:solidFill>
                  <a:srgbClr val="0000FF"/>
                </a:solidFill>
              </a:rPr>
              <a:t> principles &amp; can be flexible in responding to new areas of need.</a:t>
            </a:r>
          </a:p>
          <a:p>
            <a:pPr marL="0" indent="0">
              <a:buNone/>
            </a:pPr>
            <a:r>
              <a:rPr lang="en-US" i="1" dirty="0" smtClean="0"/>
              <a:t>Challenge #2: The growth of the undergraduate population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Opportunity: </a:t>
            </a:r>
            <a:r>
              <a:rPr lang="en-US" dirty="0" smtClean="0">
                <a:solidFill>
                  <a:srgbClr val="0000FF"/>
                </a:solidFill>
              </a:rPr>
              <a:t> We have th</a:t>
            </a:r>
            <a:r>
              <a:rPr lang="en-US" dirty="0" smtClean="0">
                <a:solidFill>
                  <a:srgbClr val="0000FF"/>
                </a:solidFill>
              </a:rPr>
              <a:t>e chance to reach over 1000 students in a curriculum rich in interdisciplinary topics and sustainability.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547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CU is exceptionally strong in environmental science but those efforts are diffuse and fractured across campus.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Resource constraints and slow growth </a:t>
            </a:r>
            <a:r>
              <a:rPr lang="en-US" i="1" dirty="0" smtClean="0">
                <a:solidFill>
                  <a:srgbClr val="0000FF"/>
                </a:solidFill>
              </a:rPr>
              <a:t>could </a:t>
            </a:r>
            <a:r>
              <a:rPr lang="en-US" dirty="0" smtClean="0">
                <a:solidFill>
                  <a:srgbClr val="0000FF"/>
                </a:solidFill>
              </a:rPr>
              <a:t>provide incentive to remove redundancies and build stronger links across programs.</a:t>
            </a:r>
          </a:p>
        </p:txBody>
      </p:sp>
    </p:spTree>
    <p:extLst>
      <p:ext uri="{BB962C8B-B14F-4D97-AF65-F5344CB8AC3E}">
        <p14:creationId xmlns:p14="http://schemas.microsoft.com/office/powerpoint/2010/main" val="1698585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350</Words>
  <Application>Microsoft Macintosh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University of Colorado Environmental Studies Program</vt:lpstr>
      <vt:lpstr>Program structure and people</vt:lpstr>
      <vt:lpstr>Undergraduate program structure</vt:lpstr>
      <vt:lpstr>ENVS Curriculum Structure Yes I know it’s really ugly…</vt:lpstr>
      <vt:lpstr>Challenge #2: Program Growth</vt:lpstr>
      <vt:lpstr>Opportunities</vt:lpstr>
      <vt:lpstr>Opportunities</vt:lpstr>
    </vt:vector>
  </TitlesOfParts>
  <Company>University of Colorado at Boulder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Colorado Environmental Studies Program</dc:title>
  <dc:creator>jason neff</dc:creator>
  <cp:lastModifiedBy>jason neff</cp:lastModifiedBy>
  <cp:revision>11</cp:revision>
  <dcterms:created xsi:type="dcterms:W3CDTF">2012-05-22T14:31:18Z</dcterms:created>
  <dcterms:modified xsi:type="dcterms:W3CDTF">2012-05-23T15:51:59Z</dcterms:modified>
</cp:coreProperties>
</file>