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2" r:id="rId2"/>
    <p:sldId id="283" r:id="rId3"/>
    <p:sldId id="263" r:id="rId4"/>
    <p:sldId id="266" r:id="rId5"/>
    <p:sldId id="268" r:id="rId6"/>
    <p:sldId id="271" r:id="rId7"/>
    <p:sldId id="272" r:id="rId8"/>
    <p:sldId id="269" r:id="rId9"/>
    <p:sldId id="284" r:id="rId10"/>
    <p:sldId id="270" r:id="rId11"/>
    <p:sldId id="281" r:id="rId12"/>
    <p:sldId id="257" r:id="rId13"/>
    <p:sldId id="282" r:id="rId14"/>
    <p:sldId id="260" r:id="rId15"/>
    <p:sldId id="256" r:id="rId16"/>
    <p:sldId id="285" r:id="rId17"/>
    <p:sldId id="258" r:id="rId18"/>
    <p:sldId id="264"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E2"/>
    <a:srgbClr val="F4EF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264"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965B3B-2175-0A40-A524-48B718E5117E}" type="datetimeFigureOut">
              <a:rPr lang="en-US" smtClean="0"/>
              <a:pPr/>
              <a:t>5/23/12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46EB46-A85D-ED4E-9DA7-53A64907BE49}" type="slidenum">
              <a:rPr lang="en-US" smtClean="0"/>
              <a:pPr/>
              <a:t>‹#›</a:t>
            </a:fld>
            <a:endParaRPr lang="en-US"/>
          </a:p>
        </p:txBody>
      </p:sp>
    </p:spTree>
    <p:extLst>
      <p:ext uri="{BB962C8B-B14F-4D97-AF65-F5344CB8AC3E}">
        <p14:creationId xmlns:p14="http://schemas.microsoft.com/office/powerpoint/2010/main" val="34165782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Although curriculum revision is a natural and continuous process, a combination of factors at Northern Arizona University have allowed us to accelerate that process in up-date a curriculum little changed from the 1990s.</a:t>
            </a: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70D366-A480-1F4A-AAD1-FE303098741E}"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Although curriculum revision is a natural and continuous process, a combination of factors at Northern Arizona University have allowed us to accelerate that process in up-date a curriculum little changed from the 1990s.</a:t>
            </a: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70D366-A480-1F4A-AAD1-FE303098741E}"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result of these drivers, we are pursuing curriculum</a:t>
            </a:r>
            <a:r>
              <a:rPr lang="en-US" baseline="0" dirty="0" smtClean="0"/>
              <a:t> revision goals</a:t>
            </a:r>
            <a:endParaRPr lang="en-US" dirty="0"/>
          </a:p>
        </p:txBody>
      </p:sp>
      <p:sp>
        <p:nvSpPr>
          <p:cNvPr id="4" name="Slide Number Placeholder 3"/>
          <p:cNvSpPr>
            <a:spLocks noGrp="1"/>
          </p:cNvSpPr>
          <p:nvPr>
            <p:ph type="sldNum" sz="quarter" idx="10"/>
          </p:nvPr>
        </p:nvSpPr>
        <p:spPr/>
        <p:txBody>
          <a:bodyPr/>
          <a:lstStyle/>
          <a:p>
            <a:pPr>
              <a:defRPr/>
            </a:pPr>
            <a:fld id="{57F76262-5E94-964E-B052-38CCA2AC916B}" type="slidenum">
              <a:rPr lang="en-US" smtClean="0"/>
              <a:pPr>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result of these drivers, we are pursuing curriculum</a:t>
            </a:r>
            <a:r>
              <a:rPr lang="en-US" baseline="0" dirty="0" smtClean="0"/>
              <a:t> revision goals</a:t>
            </a:r>
            <a:endParaRPr lang="en-US" dirty="0"/>
          </a:p>
        </p:txBody>
      </p:sp>
      <p:sp>
        <p:nvSpPr>
          <p:cNvPr id="4" name="Slide Number Placeholder 3"/>
          <p:cNvSpPr>
            <a:spLocks noGrp="1"/>
          </p:cNvSpPr>
          <p:nvPr>
            <p:ph type="sldNum" sz="quarter" idx="10"/>
          </p:nvPr>
        </p:nvSpPr>
        <p:spPr/>
        <p:txBody>
          <a:bodyPr/>
          <a:lstStyle/>
          <a:p>
            <a:pPr>
              <a:defRPr/>
            </a:pPr>
            <a:fld id="{57F76262-5E94-964E-B052-38CCA2AC916B}"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ADE21D-20D5-AB4A-9E00-16AE6C018E28}" type="slidenum">
              <a:rPr lang="en-US"/>
              <a:pPr/>
              <a:t>12</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a:t>Joe – slides 5 - 9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Although curriculum revision is a natural and continuous process, a combination of factors at Northern Arizona University have allowed us to accelerate that process in up-date a curriculum little changed from the 1990s.</a:t>
            </a: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70D366-A480-1F4A-AAD1-FE303098741E}" type="slidenum">
              <a:rPr lang="en-US" smtClean="0"/>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8CA730-F52A-3A4E-9CD5-5F9D8A770323}" type="slidenum">
              <a:rPr lang="en-US" smtClean="0"/>
              <a:pPr/>
              <a:t>26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0673C9-D7DB-AB41-9305-C4EA8EBE5EF4}" type="datetimeFigureOut">
              <a:rPr lang="en-US" smtClean="0"/>
              <a:pPr/>
              <a:t>5/23/12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9DBC6-89C0-CF40-9A32-AA4966FF1E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673C9-D7DB-AB41-9305-C4EA8EBE5EF4}" type="datetimeFigureOut">
              <a:rPr lang="en-US" smtClean="0"/>
              <a:pPr/>
              <a:t>5/23/12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9DBC6-89C0-CF40-9A32-AA4966FF1E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673C9-D7DB-AB41-9305-C4EA8EBE5EF4}" type="datetimeFigureOut">
              <a:rPr lang="en-US" smtClean="0"/>
              <a:pPr/>
              <a:t>5/23/12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9DBC6-89C0-CF40-9A32-AA4966FF1E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673C9-D7DB-AB41-9305-C4EA8EBE5EF4}" type="datetimeFigureOut">
              <a:rPr lang="en-US" smtClean="0"/>
              <a:pPr/>
              <a:t>5/23/12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9DBC6-89C0-CF40-9A32-AA4966FF1E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673C9-D7DB-AB41-9305-C4EA8EBE5EF4}" type="datetimeFigureOut">
              <a:rPr lang="en-US" smtClean="0"/>
              <a:pPr/>
              <a:t>5/23/12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9DBC6-89C0-CF40-9A32-AA4966FF1E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0673C9-D7DB-AB41-9305-C4EA8EBE5EF4}" type="datetimeFigureOut">
              <a:rPr lang="en-US" smtClean="0"/>
              <a:pPr/>
              <a:t>5/23/12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9DBC6-89C0-CF40-9A32-AA4966FF1E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0673C9-D7DB-AB41-9305-C4EA8EBE5EF4}" type="datetimeFigureOut">
              <a:rPr lang="en-US" smtClean="0"/>
              <a:pPr/>
              <a:t>5/23/12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9DBC6-89C0-CF40-9A32-AA4966FF1E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0673C9-D7DB-AB41-9305-C4EA8EBE5EF4}" type="datetimeFigureOut">
              <a:rPr lang="en-US" smtClean="0"/>
              <a:pPr/>
              <a:t>5/23/12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9DBC6-89C0-CF40-9A32-AA4966FF1E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673C9-D7DB-AB41-9305-C4EA8EBE5EF4}" type="datetimeFigureOut">
              <a:rPr lang="en-US" smtClean="0"/>
              <a:pPr/>
              <a:t>5/23/12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9DBC6-89C0-CF40-9A32-AA4966FF1E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673C9-D7DB-AB41-9305-C4EA8EBE5EF4}" type="datetimeFigureOut">
              <a:rPr lang="en-US" smtClean="0"/>
              <a:pPr/>
              <a:t>5/23/12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9DBC6-89C0-CF40-9A32-AA4966FF1E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673C9-D7DB-AB41-9305-C4EA8EBE5EF4}" type="datetimeFigureOut">
              <a:rPr lang="en-US" smtClean="0"/>
              <a:pPr/>
              <a:t>5/23/12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9DBC6-89C0-CF40-9A32-AA4966FF1E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E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673C9-D7DB-AB41-9305-C4EA8EBE5EF4}" type="datetimeFigureOut">
              <a:rPr lang="en-US" smtClean="0"/>
              <a:pPr/>
              <a:t>5/23/12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9DBC6-89C0-CF40-9A32-AA4966FF1E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211" y="1172979"/>
            <a:ext cx="8805863" cy="1470025"/>
          </a:xfrm>
        </p:spPr>
        <p:txBody>
          <a:bodyPr rtlCol="0">
            <a:normAutofit fontScale="90000"/>
          </a:bodyPr>
          <a:lstStyle/>
          <a:p>
            <a:pPr algn="l" eaLnBrk="1" fontAlgn="auto" hangingPunct="1">
              <a:spcAft>
                <a:spcPts val="0"/>
              </a:spcAft>
              <a:defRPr/>
            </a:pPr>
            <a:r>
              <a:rPr lang="en-US" sz="3556" dirty="0" smtClean="0">
                <a:solidFill>
                  <a:schemeClr val="accent3">
                    <a:lumMod val="50000"/>
                  </a:schemeClr>
                </a:solidFill>
              </a:rPr>
              <a:t>Determining Program Success in the </a:t>
            </a:r>
            <a:br>
              <a:rPr lang="en-US" sz="3556" dirty="0" smtClean="0">
                <a:solidFill>
                  <a:schemeClr val="accent3">
                    <a:lumMod val="50000"/>
                  </a:schemeClr>
                </a:solidFill>
              </a:rPr>
            </a:br>
            <a:r>
              <a:rPr lang="en-US" sz="3556" dirty="0" smtClean="0">
                <a:solidFill>
                  <a:schemeClr val="accent3">
                    <a:lumMod val="50000"/>
                  </a:schemeClr>
                </a:solidFill>
              </a:rPr>
              <a:t>School of Earth Sciences &amp; Environmental Sustainability, Northern Arizona University</a:t>
            </a:r>
            <a:br>
              <a:rPr lang="en-US" sz="3556" dirty="0" smtClean="0">
                <a:solidFill>
                  <a:schemeClr val="accent3">
                    <a:lumMod val="50000"/>
                  </a:schemeClr>
                </a:solidFill>
              </a:rPr>
            </a:br>
            <a:r>
              <a:rPr lang="en-US" sz="3111" i="1" dirty="0" smtClean="0">
                <a:solidFill>
                  <a:schemeClr val="accent3">
                    <a:lumMod val="75000"/>
                  </a:schemeClr>
                </a:solidFill>
              </a:rPr>
              <a:t>assessment as a continuous process</a:t>
            </a:r>
            <a:r>
              <a:rPr lang="en-US" dirty="0" smtClean="0">
                <a:ea typeface="+mj-ea"/>
                <a:cs typeface="+mj-cs"/>
              </a:rPr>
              <a:t/>
            </a:r>
            <a:br>
              <a:rPr lang="en-US" dirty="0" smtClean="0">
                <a:ea typeface="+mj-ea"/>
                <a:cs typeface="+mj-cs"/>
              </a:rPr>
            </a:br>
            <a:endParaRPr lang="en-US" sz="2667" i="1" dirty="0">
              <a:solidFill>
                <a:schemeClr val="accent3">
                  <a:lumMod val="50000"/>
                </a:schemeClr>
              </a:solidFill>
              <a:ea typeface="+mj-ea"/>
              <a:cs typeface="+mj-cs"/>
            </a:endParaRPr>
          </a:p>
        </p:txBody>
      </p:sp>
      <p:sp>
        <p:nvSpPr>
          <p:cNvPr id="3" name="Subtitle 2"/>
          <p:cNvSpPr>
            <a:spLocks noGrp="1"/>
          </p:cNvSpPr>
          <p:nvPr>
            <p:ph type="subTitle" idx="1"/>
          </p:nvPr>
        </p:nvSpPr>
        <p:spPr>
          <a:xfrm>
            <a:off x="-123907" y="4736285"/>
            <a:ext cx="8255084" cy="1951329"/>
          </a:xfrm>
        </p:spPr>
        <p:txBody>
          <a:bodyPr rtlCol="0">
            <a:normAutofit fontScale="85000" lnSpcReduction="20000"/>
          </a:bodyPr>
          <a:lstStyle/>
          <a:p>
            <a:pPr algn="r" eaLnBrk="1" fontAlgn="auto" hangingPunct="1">
              <a:spcAft>
                <a:spcPts val="0"/>
              </a:spcAft>
              <a:buFont typeface="Arial"/>
              <a:buNone/>
              <a:defRPr/>
            </a:pPr>
            <a:r>
              <a:rPr lang="en-US" sz="3840" dirty="0" smtClean="0">
                <a:solidFill>
                  <a:schemeClr val="accent3">
                    <a:lumMod val="50000"/>
                  </a:schemeClr>
                </a:solidFill>
                <a:ea typeface="+mn-ea"/>
                <a:cs typeface="+mn-cs"/>
              </a:rPr>
              <a:t>Rod Parnell</a:t>
            </a:r>
          </a:p>
          <a:p>
            <a:pPr algn="r" eaLnBrk="1" fontAlgn="auto" hangingPunct="1">
              <a:spcAft>
                <a:spcPts val="0"/>
              </a:spcAft>
              <a:buFont typeface="Arial"/>
              <a:buNone/>
              <a:defRPr/>
            </a:pPr>
            <a:r>
              <a:rPr lang="en-US" dirty="0" smtClean="0">
                <a:solidFill>
                  <a:schemeClr val="accent3">
                    <a:lumMod val="75000"/>
                  </a:schemeClr>
                </a:solidFill>
                <a:ea typeface="+mn-ea"/>
                <a:cs typeface="+mn-cs"/>
              </a:rPr>
              <a:t>Academic </a:t>
            </a:r>
            <a:r>
              <a:rPr lang="en-US" dirty="0" smtClean="0">
                <a:solidFill>
                  <a:schemeClr val="accent3">
                    <a:lumMod val="75000"/>
                  </a:schemeClr>
                </a:solidFill>
                <a:ea typeface="+mn-ea"/>
                <a:cs typeface="+mn-cs"/>
              </a:rPr>
              <a:t>Affairs and</a:t>
            </a:r>
            <a:endParaRPr lang="en-US" dirty="0" smtClean="0">
              <a:solidFill>
                <a:schemeClr val="accent3">
                  <a:lumMod val="75000"/>
                </a:schemeClr>
              </a:solidFill>
              <a:ea typeface="+mn-ea"/>
              <a:cs typeface="+mn-cs"/>
            </a:endParaRPr>
          </a:p>
          <a:p>
            <a:pPr algn="r" eaLnBrk="1" fontAlgn="auto" hangingPunct="1">
              <a:spcAft>
                <a:spcPts val="0"/>
              </a:spcAft>
              <a:buFont typeface="Arial"/>
              <a:buNone/>
              <a:defRPr/>
            </a:pPr>
            <a:r>
              <a:rPr lang="en-US" sz="3800" dirty="0" smtClean="0">
                <a:solidFill>
                  <a:schemeClr val="accent3">
                    <a:lumMod val="75000"/>
                  </a:schemeClr>
                </a:solidFill>
                <a:ea typeface="+mn-ea"/>
                <a:cs typeface="+mn-cs"/>
              </a:rPr>
              <a:t>School </a:t>
            </a:r>
            <a:r>
              <a:rPr lang="en-US" sz="3800" dirty="0" smtClean="0">
                <a:solidFill>
                  <a:schemeClr val="accent3">
                    <a:lumMod val="75000"/>
                  </a:schemeClr>
                </a:solidFill>
                <a:ea typeface="+mn-ea"/>
                <a:cs typeface="+mn-cs"/>
              </a:rPr>
              <a:t>of Earth Sciences &amp; </a:t>
            </a:r>
            <a:endParaRPr lang="en-US" sz="3800" dirty="0" smtClean="0">
              <a:solidFill>
                <a:schemeClr val="accent3">
                  <a:lumMod val="75000"/>
                </a:schemeClr>
              </a:solidFill>
              <a:ea typeface="+mn-ea"/>
              <a:cs typeface="+mn-cs"/>
            </a:endParaRPr>
          </a:p>
          <a:p>
            <a:pPr algn="r" eaLnBrk="1" fontAlgn="auto" hangingPunct="1">
              <a:spcAft>
                <a:spcPts val="0"/>
              </a:spcAft>
              <a:buFont typeface="Arial"/>
              <a:buNone/>
              <a:defRPr/>
            </a:pPr>
            <a:r>
              <a:rPr lang="en-US" sz="3800" dirty="0" smtClean="0">
                <a:solidFill>
                  <a:schemeClr val="accent3">
                    <a:lumMod val="75000"/>
                  </a:schemeClr>
                </a:solidFill>
                <a:ea typeface="+mn-ea"/>
                <a:cs typeface="+mn-cs"/>
              </a:rPr>
              <a:t>Environmental </a:t>
            </a:r>
            <a:r>
              <a:rPr lang="en-US" sz="3800" dirty="0" smtClean="0">
                <a:solidFill>
                  <a:schemeClr val="accent3">
                    <a:lumMod val="75000"/>
                  </a:schemeClr>
                </a:solidFill>
                <a:ea typeface="+mn-ea"/>
                <a:cs typeface="+mn-cs"/>
              </a:rPr>
              <a:t>Sustainability</a:t>
            </a:r>
          </a:p>
        </p:txBody>
      </p:sp>
      <p:sp>
        <p:nvSpPr>
          <p:cNvPr id="4" name="Rectangle 3"/>
          <p:cNvSpPr/>
          <p:nvPr/>
        </p:nvSpPr>
        <p:spPr>
          <a:xfrm>
            <a:off x="159926" y="900030"/>
            <a:ext cx="338137" cy="1742973"/>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8350250" y="4736285"/>
            <a:ext cx="339725" cy="1784817"/>
          </a:xfrm>
          <a:prstGeom prst="rect">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 y="2314801"/>
            <a:ext cx="8712200" cy="3709987"/>
          </a:xfrm>
        </p:spPr>
        <p:txBody>
          <a:bodyPr>
            <a:normAutofit/>
          </a:bodyPr>
          <a:lstStyle/>
          <a:p>
            <a:pPr algn="l" eaLnBrk="1" hangingPunct="1">
              <a:defRPr/>
            </a:pPr>
            <a:r>
              <a:rPr lang="en-US" sz="2400" dirty="0" smtClean="0">
                <a:solidFill>
                  <a:srgbClr val="4F6228"/>
                </a:solidFill>
              </a:rPr>
              <a:t/>
            </a:r>
            <a:br>
              <a:rPr lang="en-US" sz="2400" dirty="0" smtClean="0">
                <a:solidFill>
                  <a:srgbClr val="4F6228"/>
                </a:solidFill>
              </a:rPr>
            </a:br>
            <a:endParaRPr lang="en-US" sz="2400" dirty="0" smtClean="0">
              <a:solidFill>
                <a:srgbClr val="4F6228"/>
              </a:solidFill>
            </a:endParaRPr>
          </a:p>
        </p:txBody>
      </p:sp>
      <p:sp>
        <p:nvSpPr>
          <p:cNvPr id="4" name="Rectangle 3"/>
          <p:cNvSpPr/>
          <p:nvPr/>
        </p:nvSpPr>
        <p:spPr>
          <a:xfrm>
            <a:off x="247650" y="373063"/>
            <a:ext cx="222250" cy="721182"/>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601663" y="239713"/>
            <a:ext cx="8542337" cy="6401754"/>
          </a:xfrm>
          <a:prstGeom prst="rect">
            <a:avLst/>
          </a:prstGeom>
          <a:noFill/>
        </p:spPr>
        <p:txBody>
          <a:bodyPr>
            <a:spAutoFit/>
          </a:bodyPr>
          <a:lstStyle/>
          <a:p>
            <a:pPr fontAlgn="auto">
              <a:spcBef>
                <a:spcPts val="0"/>
              </a:spcBef>
              <a:spcAft>
                <a:spcPts val="0"/>
              </a:spcAft>
              <a:defRPr/>
            </a:pPr>
            <a:r>
              <a:rPr lang="en-US" sz="2800" dirty="0" smtClean="0">
                <a:solidFill>
                  <a:schemeClr val="accent3">
                    <a:lumMod val="50000"/>
                  </a:schemeClr>
                </a:solidFill>
              </a:rPr>
              <a:t>Revise teaching and assessment by adding a c</a:t>
            </a:r>
            <a:r>
              <a:rPr lang="en-US" sz="2800" dirty="0" smtClean="0">
                <a:solidFill>
                  <a:schemeClr val="accent3">
                    <a:lumMod val="50000"/>
                  </a:schemeClr>
                </a:solidFill>
                <a:latin typeface="+mn-lt"/>
                <a:ea typeface="+mn-ea"/>
                <a:cs typeface="+mn-cs"/>
              </a:rPr>
              <a:t>urriculum goal (our current stage in SESES)</a:t>
            </a:r>
          </a:p>
          <a:p>
            <a:pPr fontAlgn="auto">
              <a:spcBef>
                <a:spcPts val="0"/>
              </a:spcBef>
              <a:spcAft>
                <a:spcPts val="0"/>
              </a:spcAft>
              <a:defRPr/>
            </a:pPr>
            <a:endParaRPr lang="en-US" sz="2800" dirty="0" smtClean="0">
              <a:solidFill>
                <a:schemeClr val="accent3">
                  <a:lumMod val="50000"/>
                </a:schemeClr>
              </a:solidFill>
              <a:latin typeface="+mn-lt"/>
              <a:ea typeface="+mn-ea"/>
              <a:cs typeface="+mn-cs"/>
            </a:endParaRPr>
          </a:p>
          <a:p>
            <a:pPr fontAlgn="auto">
              <a:spcBef>
                <a:spcPts val="0"/>
              </a:spcBef>
              <a:spcAft>
                <a:spcPts val="0"/>
              </a:spcAft>
              <a:defRPr/>
            </a:pPr>
            <a:r>
              <a:rPr lang="en-US" sz="2800" i="1" dirty="0" smtClean="0">
                <a:solidFill>
                  <a:schemeClr val="accent3">
                    <a:lumMod val="75000"/>
                  </a:schemeClr>
                </a:solidFill>
                <a:latin typeface="+mn-lt"/>
                <a:ea typeface="+mn-ea"/>
                <a:cs typeface="+mn-cs"/>
              </a:rPr>
              <a:t>incorporate </a:t>
            </a:r>
            <a:r>
              <a:rPr lang="en-US" sz="2800" i="1" dirty="0">
                <a:solidFill>
                  <a:schemeClr val="accent3">
                    <a:lumMod val="75000"/>
                  </a:schemeClr>
                </a:solidFill>
                <a:latin typeface="+mn-lt"/>
                <a:ea typeface="+mn-ea"/>
                <a:cs typeface="+mn-cs"/>
              </a:rPr>
              <a:t>concepts &amp; practice of sustainability and social &amp; environmental justice in</a:t>
            </a:r>
            <a:r>
              <a:rPr lang="en-US" sz="2800" i="1" dirty="0" smtClean="0">
                <a:solidFill>
                  <a:schemeClr val="accent3">
                    <a:lumMod val="75000"/>
                  </a:schemeClr>
                </a:solidFill>
                <a:latin typeface="+mn-lt"/>
                <a:ea typeface="+mn-ea"/>
                <a:cs typeface="+mn-cs"/>
              </a:rPr>
              <a:t> undergraduate curriculum</a:t>
            </a:r>
          </a:p>
          <a:p>
            <a:pPr fontAlgn="auto">
              <a:spcBef>
                <a:spcPts val="0"/>
              </a:spcBef>
              <a:spcAft>
                <a:spcPts val="0"/>
              </a:spcAft>
              <a:defRPr/>
            </a:pPr>
            <a:endParaRPr lang="en-US" sz="2800" dirty="0" smtClean="0">
              <a:solidFill>
                <a:schemeClr val="accent3">
                  <a:lumMod val="50000"/>
                </a:schemeClr>
              </a:solidFill>
            </a:endParaRPr>
          </a:p>
          <a:p>
            <a:pPr fontAlgn="auto">
              <a:spcBef>
                <a:spcPts val="0"/>
              </a:spcBef>
              <a:spcAft>
                <a:spcPts val="0"/>
              </a:spcAft>
              <a:defRPr/>
            </a:pPr>
            <a:r>
              <a:rPr lang="en-US" sz="2800" dirty="0" smtClean="0">
                <a:solidFill>
                  <a:schemeClr val="accent3">
                    <a:lumMod val="50000"/>
                  </a:schemeClr>
                </a:solidFill>
                <a:latin typeface="+mn-lt"/>
                <a:ea typeface="+mn-ea"/>
                <a:cs typeface="+mn-cs"/>
              </a:rPr>
              <a:t>Go back to individual courses</a:t>
            </a:r>
          </a:p>
          <a:p>
            <a:pPr fontAlgn="auto">
              <a:spcBef>
                <a:spcPts val="0"/>
              </a:spcBef>
              <a:spcAft>
                <a:spcPts val="0"/>
              </a:spcAft>
              <a:defRPr/>
            </a:pPr>
            <a:r>
              <a:rPr lang="en-US" sz="2800" dirty="0" smtClean="0">
                <a:solidFill>
                  <a:schemeClr val="accent3">
                    <a:lumMod val="50000"/>
                  </a:schemeClr>
                </a:solidFill>
              </a:rPr>
              <a:t>	develop new learning outcomes and ways to assess 	them</a:t>
            </a:r>
          </a:p>
          <a:p>
            <a:pPr fontAlgn="auto">
              <a:spcBef>
                <a:spcPts val="0"/>
              </a:spcBef>
              <a:spcAft>
                <a:spcPts val="0"/>
              </a:spcAft>
              <a:defRPr/>
            </a:pPr>
            <a:endParaRPr lang="en-US" sz="2800" dirty="0" smtClean="0">
              <a:solidFill>
                <a:schemeClr val="accent3">
                  <a:lumMod val="50000"/>
                </a:schemeClr>
              </a:solidFill>
            </a:endParaRPr>
          </a:p>
          <a:p>
            <a:pPr fontAlgn="auto">
              <a:spcBef>
                <a:spcPts val="0"/>
              </a:spcBef>
              <a:spcAft>
                <a:spcPts val="0"/>
              </a:spcAft>
              <a:defRPr/>
            </a:pPr>
            <a:r>
              <a:rPr lang="en-US" sz="2800" dirty="0" smtClean="0">
                <a:solidFill>
                  <a:schemeClr val="accent3">
                    <a:lumMod val="50000"/>
                  </a:schemeClr>
                </a:solidFill>
              </a:rPr>
              <a:t>Remap these learning outcomes throughout the program</a:t>
            </a:r>
          </a:p>
          <a:p>
            <a:pPr fontAlgn="auto">
              <a:spcBef>
                <a:spcPts val="0"/>
              </a:spcBef>
              <a:spcAft>
                <a:spcPts val="0"/>
              </a:spcAft>
              <a:defRPr/>
            </a:pPr>
            <a:endParaRPr lang="en-US" sz="2800" dirty="0" smtClean="0">
              <a:solidFill>
                <a:schemeClr val="accent3">
                  <a:lumMod val="50000"/>
                </a:schemeClr>
              </a:solidFill>
              <a:latin typeface="+mn-lt"/>
              <a:ea typeface="+mn-ea"/>
              <a:cs typeface="+mn-cs"/>
            </a:endParaRPr>
          </a:p>
          <a:p>
            <a:pPr fontAlgn="auto">
              <a:spcBef>
                <a:spcPts val="0"/>
              </a:spcBef>
              <a:spcAft>
                <a:spcPts val="0"/>
              </a:spcAft>
              <a:defRPr/>
            </a:pPr>
            <a:r>
              <a:rPr lang="en-US" sz="2800" dirty="0" smtClean="0">
                <a:solidFill>
                  <a:schemeClr val="accent3">
                    <a:lumMod val="50000"/>
                  </a:schemeClr>
                </a:solidFill>
              </a:rPr>
              <a:t>Rinse and repeat</a:t>
            </a:r>
            <a:r>
              <a:rPr lang="en-US" sz="2000" dirty="0" smtClean="0">
                <a:solidFill>
                  <a:schemeClr val="accent3">
                    <a:lumMod val="50000"/>
                  </a:schemeClr>
                </a:solidFill>
                <a:latin typeface="+mn-lt"/>
                <a:ea typeface="+mn-ea"/>
                <a:cs typeface="+mn-cs"/>
              </a:rPr>
              <a:t/>
            </a:r>
            <a:br>
              <a:rPr lang="en-US" sz="2000" dirty="0" smtClean="0">
                <a:solidFill>
                  <a:schemeClr val="accent3">
                    <a:lumMod val="50000"/>
                  </a:schemeClr>
                </a:solidFill>
                <a:latin typeface="+mn-lt"/>
                <a:ea typeface="+mn-ea"/>
                <a:cs typeface="+mn-cs"/>
              </a:rPr>
            </a:br>
            <a:endParaRPr lang="en-US" dirty="0">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14" y="826753"/>
            <a:ext cx="8837613" cy="6031247"/>
          </a:xfrm>
        </p:spPr>
        <p:txBody>
          <a:bodyPr rtlCol="0">
            <a:normAutofit/>
          </a:bodyPr>
          <a:lstStyle/>
          <a:p>
            <a:pPr algn="l"/>
            <a:r>
              <a:rPr lang="en-US" sz="3111" dirty="0" smtClean="0">
                <a:solidFill>
                  <a:schemeClr val="accent3">
                    <a:lumMod val="50000"/>
                  </a:schemeClr>
                </a:solidFill>
                <a:ea typeface="+mj-ea"/>
                <a:cs typeface="+mj-cs"/>
              </a:rPr>
              <a:t>Rubric from University Assessment Committee</a:t>
            </a:r>
            <a:br>
              <a:rPr lang="en-US" sz="3111" dirty="0" smtClean="0">
                <a:solidFill>
                  <a:schemeClr val="accent3">
                    <a:lumMod val="50000"/>
                  </a:schemeClr>
                </a:solidFill>
                <a:ea typeface="+mj-ea"/>
                <a:cs typeface="+mj-cs"/>
              </a:rPr>
            </a:br>
            <a:r>
              <a:rPr lang="en-US" sz="3111" dirty="0" smtClean="0">
                <a:solidFill>
                  <a:schemeClr val="accent3">
                    <a:lumMod val="50000"/>
                  </a:schemeClr>
                </a:solidFill>
                <a:ea typeface="+mj-ea"/>
                <a:cs typeface="+mj-cs"/>
              </a:rPr>
              <a:t> </a:t>
            </a:r>
            <a:r>
              <a:rPr lang="en-US" sz="2667" dirty="0" smtClean="0">
                <a:solidFill>
                  <a:schemeClr val="accent3">
                    <a:lumMod val="50000"/>
                  </a:schemeClr>
                </a:solidFill>
              </a:rPr>
              <a:t>1) PROCESS: conversations and action plan completed</a:t>
            </a:r>
            <a:br>
              <a:rPr lang="en-US" sz="2667" dirty="0" smtClean="0">
                <a:solidFill>
                  <a:schemeClr val="accent3">
                    <a:lumMod val="50000"/>
                  </a:schemeClr>
                </a:solidFill>
              </a:rPr>
            </a:br>
            <a:r>
              <a:rPr lang="en-US" sz="2667" dirty="0" smtClean="0">
                <a:solidFill>
                  <a:schemeClr val="accent3">
                    <a:lumMod val="50000"/>
                  </a:schemeClr>
                </a:solidFill>
              </a:rPr>
              <a:t>	</a:t>
            </a:r>
            <a:r>
              <a:rPr lang="en-US" sz="2222" dirty="0" smtClean="0"/>
              <a:t>a) faculty reviewed plan </a:t>
            </a:r>
            <a:r>
              <a:rPr lang="en-US" sz="2222" dirty="0"/>
              <a:t>and identified</a:t>
            </a:r>
            <a:r>
              <a:rPr lang="en-US" sz="2222" dirty="0" smtClean="0"/>
              <a:t> revisions,  </a:t>
            </a:r>
            <a:br>
              <a:rPr lang="en-US" sz="2222" dirty="0" smtClean="0"/>
            </a:br>
            <a:r>
              <a:rPr lang="en-US" sz="2222" dirty="0" smtClean="0"/>
              <a:t>		students </a:t>
            </a:r>
            <a:r>
              <a:rPr lang="en-US" sz="2222" dirty="0"/>
              <a:t>and/or other stakeholders</a:t>
            </a:r>
            <a:r>
              <a:rPr lang="en-US" sz="2222" dirty="0" smtClean="0"/>
              <a:t> included </a:t>
            </a:r>
            <a:br>
              <a:rPr lang="en-US" sz="2222" dirty="0" smtClean="0"/>
            </a:br>
            <a:r>
              <a:rPr lang="en-US" sz="2222" dirty="0" smtClean="0"/>
              <a:t>	</a:t>
            </a:r>
            <a:r>
              <a:rPr lang="en-US" sz="2222" dirty="0" err="1" smtClean="0"/>
              <a:t>b</a:t>
            </a:r>
            <a:r>
              <a:rPr lang="en-US" sz="2222" dirty="0" smtClean="0"/>
              <a:t>) previous feedback informs </a:t>
            </a:r>
            <a:r>
              <a:rPr lang="en-US" sz="2222" dirty="0"/>
              <a:t>priorities for this</a:t>
            </a:r>
            <a:r>
              <a:rPr lang="en-US" sz="2222" dirty="0" smtClean="0"/>
              <a:t> cycle (e.g. 			program </a:t>
            </a:r>
            <a:r>
              <a:rPr lang="en-US" sz="2222" dirty="0"/>
              <a:t>review, assessment</a:t>
            </a:r>
            <a:r>
              <a:rPr lang="en-US" sz="2222" dirty="0" smtClean="0"/>
              <a:t> or accreditation reports)</a:t>
            </a:r>
            <a:br>
              <a:rPr lang="en-US" sz="2222" dirty="0" smtClean="0"/>
            </a:br>
            <a:r>
              <a:rPr lang="en-US" sz="2222" dirty="0" smtClean="0"/>
              <a:t>	</a:t>
            </a:r>
            <a:r>
              <a:rPr lang="en-US" sz="2222" dirty="0" err="1" smtClean="0"/>
              <a:t>c</a:t>
            </a:r>
            <a:r>
              <a:rPr lang="en-US" sz="2222" dirty="0" smtClean="0"/>
              <a:t>) learning outcomes and methods/indicators </a:t>
            </a:r>
            <a:r>
              <a:rPr lang="en-US" sz="2222" dirty="0"/>
              <a:t>are</a:t>
            </a:r>
            <a:r>
              <a:rPr lang="en-US" sz="2222" dirty="0" smtClean="0"/>
              <a:t> 				prioritized and feasible/valid</a:t>
            </a:r>
            <a:br>
              <a:rPr lang="en-US" sz="2222" dirty="0" smtClean="0"/>
            </a:br>
            <a:r>
              <a:rPr lang="en-US" sz="2667" dirty="0" smtClean="0"/>
              <a:t/>
            </a:r>
            <a:br>
              <a:rPr lang="en-US" sz="2667" dirty="0" smtClean="0"/>
            </a:br>
            <a:r>
              <a:rPr lang="en-US" sz="2400" dirty="0" smtClean="0">
                <a:solidFill>
                  <a:schemeClr val="accent3">
                    <a:lumMod val="50000"/>
                  </a:schemeClr>
                </a:solidFill>
              </a:rPr>
              <a:t>2) DATA: Collection </a:t>
            </a:r>
            <a:r>
              <a:rPr lang="en-US" sz="2400" dirty="0">
                <a:solidFill>
                  <a:schemeClr val="accent3">
                    <a:lumMod val="50000"/>
                  </a:schemeClr>
                </a:solidFill>
              </a:rPr>
              <a:t>and Analyses of </a:t>
            </a:r>
            <a:r>
              <a:rPr lang="en-US" sz="2400" dirty="0" smtClean="0">
                <a:solidFill>
                  <a:schemeClr val="accent3">
                    <a:lumMod val="50000"/>
                  </a:schemeClr>
                </a:solidFill>
              </a:rPr>
              <a:t>Evidence</a:t>
            </a:r>
            <a:br>
              <a:rPr lang="en-US" sz="2400" dirty="0" smtClean="0">
                <a:solidFill>
                  <a:schemeClr val="accent3">
                    <a:lumMod val="50000"/>
                  </a:schemeClr>
                </a:solidFill>
              </a:rPr>
            </a:br>
            <a:r>
              <a:rPr lang="en-US" sz="2000" dirty="0" smtClean="0"/>
              <a:t>	a) student </a:t>
            </a:r>
            <a:r>
              <a:rPr lang="en-US" sz="2000" dirty="0"/>
              <a:t>Learning Outcomes have been</a:t>
            </a:r>
            <a:r>
              <a:rPr lang="en-US" sz="2000" dirty="0" smtClean="0"/>
              <a:t> assessed and interpreted</a:t>
            </a:r>
            <a:br>
              <a:rPr lang="en-US" sz="2000" dirty="0" smtClean="0"/>
            </a:br>
            <a:r>
              <a:rPr lang="en-US" sz="2000" dirty="0" smtClean="0"/>
              <a:t>	</a:t>
            </a:r>
            <a:r>
              <a:rPr lang="en-US" sz="2000" dirty="0" err="1" smtClean="0"/>
              <a:t>b</a:t>
            </a:r>
            <a:r>
              <a:rPr lang="en-US" sz="2000" dirty="0" smtClean="0"/>
              <a:t>) findings interpreted </a:t>
            </a:r>
            <a:r>
              <a:rPr lang="en-US" sz="2000" dirty="0"/>
              <a:t>with respect</a:t>
            </a:r>
            <a:r>
              <a:rPr lang="en-US" sz="2000" dirty="0" smtClean="0"/>
              <a:t> to goals and students to be </a:t>
            </a:r>
            <a:r>
              <a:rPr lang="en-US" sz="2000" i="1" dirty="0" smtClean="0"/>
              <a:t>below</a:t>
            </a:r>
            <a:r>
              <a:rPr lang="en-US" sz="2000" i="1" dirty="0"/>
              <a:t>, at, or</a:t>
            </a:r>
            <a:r>
              <a:rPr lang="en-US" sz="2000" i="1" dirty="0" smtClean="0"/>
              <a:t> 			above </a:t>
            </a:r>
            <a:r>
              <a:rPr lang="en-US" sz="2000" i="1" dirty="0"/>
              <a:t>expected</a:t>
            </a:r>
            <a:r>
              <a:rPr lang="en-US" sz="2000" dirty="0"/>
              <a:t> levels of proficiency</a:t>
            </a:r>
            <a:r>
              <a:rPr lang="en-US" sz="2000" dirty="0" smtClean="0"/>
              <a:t>.</a:t>
            </a:r>
            <a:br>
              <a:rPr lang="en-US" sz="2000" dirty="0" smtClean="0"/>
            </a:br>
            <a:r>
              <a:rPr lang="en-US" sz="2000" dirty="0" smtClean="0"/>
              <a:t/>
            </a:r>
            <a:br>
              <a:rPr lang="en-US" sz="2000" dirty="0" smtClean="0"/>
            </a:br>
            <a:r>
              <a:rPr lang="en-US" sz="2667" dirty="0" smtClean="0">
                <a:solidFill>
                  <a:srgbClr val="4F6228"/>
                </a:solidFill>
              </a:rPr>
              <a:t>3) IMPLEMENTATION</a:t>
            </a:r>
            <a:r>
              <a:rPr lang="en-US" sz="2000" dirty="0" smtClean="0"/>
              <a:t/>
            </a:r>
            <a:br>
              <a:rPr lang="en-US" sz="2000" dirty="0" smtClean="0"/>
            </a:br>
            <a:r>
              <a:rPr lang="en-US" sz="2000" dirty="0" smtClean="0"/>
              <a:t>	findings recommend specific curricular changes</a:t>
            </a:r>
            <a:endParaRPr lang="en-US" sz="2400" dirty="0">
              <a:solidFill>
                <a:schemeClr val="accent3">
                  <a:lumMod val="50000"/>
                </a:schemeClr>
              </a:solidFill>
              <a:ea typeface="+mj-ea"/>
              <a:cs typeface="+mj-cs"/>
            </a:endParaRPr>
          </a:p>
        </p:txBody>
      </p:sp>
      <p:sp>
        <p:nvSpPr>
          <p:cNvPr id="4" name="Rectangle 3"/>
          <p:cNvSpPr/>
          <p:nvPr/>
        </p:nvSpPr>
        <p:spPr>
          <a:xfrm>
            <a:off x="375051" y="133278"/>
            <a:ext cx="226612" cy="543830"/>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601663" y="0"/>
            <a:ext cx="8542337" cy="677108"/>
          </a:xfrm>
          <a:prstGeom prst="rect">
            <a:avLst/>
          </a:prstGeom>
          <a:noFill/>
        </p:spPr>
        <p:txBody>
          <a:bodyPr wrap="square">
            <a:spAutoFit/>
          </a:bodyPr>
          <a:lstStyle/>
          <a:p>
            <a:pPr fontAlgn="auto">
              <a:spcBef>
                <a:spcPts val="0"/>
              </a:spcBef>
              <a:spcAft>
                <a:spcPts val="0"/>
              </a:spcAft>
              <a:defRPr/>
            </a:pPr>
            <a:r>
              <a:rPr lang="en-US" sz="2000" dirty="0" smtClean="0">
                <a:solidFill>
                  <a:schemeClr val="accent3">
                    <a:lumMod val="50000"/>
                  </a:schemeClr>
                </a:solidFill>
                <a:latin typeface="+mn-lt"/>
                <a:ea typeface="+mn-ea"/>
                <a:cs typeface="+mn-cs"/>
              </a:rPr>
              <a:t/>
            </a:r>
            <a:br>
              <a:rPr lang="en-US" sz="2000" dirty="0" smtClean="0">
                <a:solidFill>
                  <a:schemeClr val="accent3">
                    <a:lumMod val="50000"/>
                  </a:schemeClr>
                </a:solidFill>
                <a:latin typeface="+mn-lt"/>
                <a:ea typeface="+mn-ea"/>
                <a:cs typeface="+mn-cs"/>
              </a:rPr>
            </a:br>
            <a:endParaRPr lang="en-US" dirty="0">
              <a:latin typeface="+mn-lt"/>
              <a:ea typeface="+mn-ea"/>
              <a:cs typeface="+mn-cs"/>
            </a:endParaRPr>
          </a:p>
        </p:txBody>
      </p:sp>
      <p:sp>
        <p:nvSpPr>
          <p:cNvPr id="6" name="TextBox 5"/>
          <p:cNvSpPr txBox="1"/>
          <p:nvPr/>
        </p:nvSpPr>
        <p:spPr>
          <a:xfrm>
            <a:off x="762000" y="133278"/>
            <a:ext cx="7470374" cy="584776"/>
          </a:xfrm>
          <a:prstGeom prst="rect">
            <a:avLst/>
          </a:prstGeom>
          <a:noFill/>
        </p:spPr>
        <p:txBody>
          <a:bodyPr wrap="none" rtlCol="0">
            <a:spAutoFit/>
          </a:bodyPr>
          <a:lstStyle/>
          <a:p>
            <a:r>
              <a:rPr lang="en-US" sz="3200" i="1" dirty="0" smtClean="0">
                <a:solidFill>
                  <a:schemeClr val="accent3">
                    <a:lumMod val="75000"/>
                  </a:schemeClr>
                </a:solidFill>
              </a:rPr>
              <a:t>How is an assessment plan assessed ?</a:t>
            </a:r>
            <a:endParaRPr lang="en-US" sz="3200" i="1" dirty="0">
              <a:solidFill>
                <a:schemeClr val="accent3">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846138" y="263407"/>
            <a:ext cx="7921566" cy="838200"/>
          </a:xfrm>
        </p:spPr>
        <p:txBody>
          <a:bodyPr>
            <a:normAutofit/>
          </a:bodyPr>
          <a:lstStyle/>
          <a:p>
            <a:r>
              <a:rPr lang="en-US" sz="2800" dirty="0" smtClean="0"/>
              <a:t>NAU On-going Degree</a:t>
            </a:r>
            <a:r>
              <a:rPr lang="en-US" sz="2800" dirty="0"/>
              <a:t>-Program Assessment Process</a:t>
            </a:r>
          </a:p>
        </p:txBody>
      </p:sp>
      <p:sp>
        <p:nvSpPr>
          <p:cNvPr id="159748" name="AutoShape 4"/>
          <p:cNvSpPr>
            <a:spLocks noChangeArrowheads="1"/>
          </p:cNvSpPr>
          <p:nvPr/>
        </p:nvSpPr>
        <p:spPr bwMode="auto">
          <a:xfrm>
            <a:off x="3048000" y="1295400"/>
            <a:ext cx="2514600" cy="1143000"/>
          </a:xfrm>
          <a:prstGeom prst="roundRect">
            <a:avLst>
              <a:gd name="adj" fmla="val 16667"/>
            </a:avLst>
          </a:prstGeom>
          <a:solidFill>
            <a:schemeClr val="accent6">
              <a:lumMod val="40000"/>
              <a:lumOff val="60000"/>
            </a:schemeClr>
          </a:solidFill>
          <a:ln w="9525">
            <a:solidFill>
              <a:schemeClr val="tx1"/>
            </a:solidFill>
            <a:round/>
            <a:headEnd/>
            <a:tailEnd/>
          </a:ln>
          <a:effectLst/>
        </p:spPr>
        <p:txBody>
          <a:bodyPr wrap="none" anchor="ctr">
            <a:prstTxWarp prst="textNoShape">
              <a:avLst/>
            </a:prstTxWarp>
          </a:bodyPr>
          <a:lstStyle/>
          <a:p>
            <a:pPr algn="ctr"/>
            <a:r>
              <a:rPr lang="en-US" b="1" dirty="0">
                <a:solidFill>
                  <a:schemeClr val="folHlink"/>
                </a:solidFill>
              </a:rPr>
              <a:t>DEPARTMENT</a:t>
            </a:r>
          </a:p>
          <a:p>
            <a:pPr algn="ctr"/>
            <a:r>
              <a:rPr lang="en-US" sz="1600" b="1" dirty="0"/>
              <a:t>Degree-Program Annual </a:t>
            </a:r>
          </a:p>
          <a:p>
            <a:pPr algn="ctr"/>
            <a:r>
              <a:rPr lang="en-US" sz="1600" b="1" dirty="0"/>
              <a:t>Assessment Report</a:t>
            </a:r>
            <a:endParaRPr lang="en-US" sz="1600" b="1" dirty="0" smtClean="0"/>
          </a:p>
          <a:p>
            <a:pPr algn="ctr"/>
            <a:endParaRPr lang="en-US" sz="1600" b="1" dirty="0"/>
          </a:p>
        </p:txBody>
      </p:sp>
      <p:sp>
        <p:nvSpPr>
          <p:cNvPr id="159751" name="Oval 7"/>
          <p:cNvSpPr>
            <a:spLocks noChangeArrowheads="1"/>
          </p:cNvSpPr>
          <p:nvPr/>
        </p:nvSpPr>
        <p:spPr bwMode="auto">
          <a:xfrm>
            <a:off x="762000" y="2133600"/>
            <a:ext cx="1371600" cy="1371600"/>
          </a:xfrm>
          <a:prstGeom prst="ellipse">
            <a:avLst/>
          </a:prstGeom>
          <a:solidFill>
            <a:schemeClr val="tx2">
              <a:lumMod val="20000"/>
              <a:lumOff val="80000"/>
            </a:schemeClr>
          </a:solidFill>
          <a:ln w="9525">
            <a:solidFill>
              <a:schemeClr val="tx1"/>
            </a:solidFill>
            <a:round/>
            <a:headEnd/>
            <a:tailEnd/>
          </a:ln>
          <a:effectLst/>
        </p:spPr>
        <p:txBody>
          <a:bodyPr wrap="none" anchor="ctr">
            <a:prstTxWarp prst="textNoShape">
              <a:avLst/>
            </a:prstTxWarp>
          </a:bodyPr>
          <a:lstStyle/>
          <a:p>
            <a:pPr algn="ctr"/>
            <a:r>
              <a:rPr lang="en-US" sz="2400" b="1" dirty="0">
                <a:solidFill>
                  <a:schemeClr val="folHlink"/>
                </a:solidFill>
              </a:rPr>
              <a:t> OAA </a:t>
            </a:r>
          </a:p>
          <a:p>
            <a:pPr algn="ctr"/>
            <a:r>
              <a:rPr lang="en-US" sz="1600" b="1" dirty="0"/>
              <a:t>Database,</a:t>
            </a:r>
          </a:p>
          <a:p>
            <a:pPr algn="ctr"/>
            <a:r>
              <a:rPr lang="en-US" sz="1600" b="1" dirty="0"/>
              <a:t>Web Site</a:t>
            </a:r>
          </a:p>
        </p:txBody>
      </p:sp>
      <p:sp>
        <p:nvSpPr>
          <p:cNvPr id="159753" name="AutoShape 9"/>
          <p:cNvSpPr>
            <a:spLocks noChangeArrowheads="1"/>
          </p:cNvSpPr>
          <p:nvPr/>
        </p:nvSpPr>
        <p:spPr bwMode="auto">
          <a:xfrm>
            <a:off x="457200" y="4343400"/>
            <a:ext cx="1981200" cy="1295400"/>
          </a:xfrm>
          <a:prstGeom prst="roundRect">
            <a:avLst>
              <a:gd name="adj" fmla="val 16667"/>
            </a:avLst>
          </a:prstGeom>
          <a:solidFill>
            <a:schemeClr val="accent1">
              <a:lumMod val="60000"/>
              <a:lumOff val="40000"/>
            </a:schemeClr>
          </a:solidFill>
          <a:ln w="9525">
            <a:solidFill>
              <a:schemeClr val="tx1"/>
            </a:solidFill>
            <a:round/>
            <a:headEnd/>
            <a:tailEnd/>
          </a:ln>
          <a:effectLst/>
        </p:spPr>
        <p:txBody>
          <a:bodyPr wrap="none" anchor="ctr">
            <a:prstTxWarp prst="textNoShape">
              <a:avLst/>
            </a:prstTxWarp>
          </a:bodyPr>
          <a:lstStyle/>
          <a:p>
            <a:pPr algn="ctr"/>
            <a:r>
              <a:rPr lang="en-US" sz="2400" b="1" dirty="0">
                <a:solidFill>
                  <a:schemeClr val="folHlink"/>
                </a:solidFill>
              </a:rPr>
              <a:t>UAC</a:t>
            </a:r>
            <a:r>
              <a:rPr lang="en-US" sz="1600" b="1" dirty="0"/>
              <a:t> </a:t>
            </a:r>
          </a:p>
          <a:p>
            <a:pPr algn="ctr"/>
            <a:r>
              <a:rPr lang="en-US" sz="1600" b="1" dirty="0"/>
              <a:t>Subcommittees,</a:t>
            </a:r>
          </a:p>
          <a:p>
            <a:pPr algn="ctr"/>
            <a:r>
              <a:rPr lang="en-US" sz="1600" b="1" dirty="0"/>
              <a:t>Monthly Review,</a:t>
            </a:r>
          </a:p>
          <a:p>
            <a:pPr algn="ctr"/>
            <a:r>
              <a:rPr lang="en-US" sz="1600" b="1" dirty="0"/>
              <a:t>Rubric Feedback</a:t>
            </a:r>
          </a:p>
        </p:txBody>
      </p:sp>
      <p:sp>
        <p:nvSpPr>
          <p:cNvPr id="159755" name="Oval 11"/>
          <p:cNvSpPr>
            <a:spLocks noChangeArrowheads="1"/>
          </p:cNvSpPr>
          <p:nvPr/>
        </p:nvSpPr>
        <p:spPr bwMode="auto">
          <a:xfrm>
            <a:off x="3505200" y="4343400"/>
            <a:ext cx="1600200" cy="1676400"/>
          </a:xfrm>
          <a:prstGeom prst="ellipse">
            <a:avLst/>
          </a:prstGeom>
          <a:solidFill>
            <a:schemeClr val="accent1">
              <a:lumMod val="40000"/>
              <a:lumOff val="60000"/>
            </a:schemeClr>
          </a:solidFill>
          <a:ln w="9525">
            <a:solidFill>
              <a:schemeClr val="tx1"/>
            </a:solidFill>
            <a:round/>
            <a:headEnd/>
            <a:tailEnd/>
          </a:ln>
          <a:effectLst/>
        </p:spPr>
        <p:txBody>
          <a:bodyPr wrap="none" anchor="ctr">
            <a:prstTxWarp prst="textNoShape">
              <a:avLst/>
            </a:prstTxWarp>
          </a:bodyPr>
          <a:lstStyle/>
          <a:p>
            <a:pPr algn="ctr"/>
            <a:r>
              <a:rPr lang="en-US" sz="2400" b="1" dirty="0">
                <a:solidFill>
                  <a:schemeClr val="folHlink"/>
                </a:solidFill>
              </a:rPr>
              <a:t> OAA </a:t>
            </a:r>
          </a:p>
          <a:p>
            <a:pPr algn="ctr"/>
            <a:r>
              <a:rPr lang="en-US" sz="1600" b="1" dirty="0">
                <a:solidFill>
                  <a:schemeClr val="folHlink"/>
                </a:solidFill>
              </a:rPr>
              <a:t>Review</a:t>
            </a:r>
            <a:r>
              <a:rPr lang="en-US" sz="1600" b="1" dirty="0"/>
              <a:t>,</a:t>
            </a:r>
          </a:p>
          <a:p>
            <a:pPr algn="ctr"/>
            <a:r>
              <a:rPr lang="en-US" sz="1600" b="1" dirty="0"/>
              <a:t>Letter with</a:t>
            </a:r>
          </a:p>
          <a:p>
            <a:pPr algn="ctr"/>
            <a:r>
              <a:rPr lang="en-US" sz="1600" b="1" dirty="0"/>
              <a:t> UAC Rubric </a:t>
            </a:r>
          </a:p>
        </p:txBody>
      </p:sp>
      <p:sp>
        <p:nvSpPr>
          <p:cNvPr id="159756" name="AutoShape 12"/>
          <p:cNvSpPr>
            <a:spLocks noChangeArrowheads="1"/>
          </p:cNvSpPr>
          <p:nvPr/>
        </p:nvSpPr>
        <p:spPr bwMode="auto">
          <a:xfrm>
            <a:off x="5867400" y="4343400"/>
            <a:ext cx="2209800" cy="1295400"/>
          </a:xfrm>
          <a:prstGeom prst="roundRect">
            <a:avLst>
              <a:gd name="adj" fmla="val 16667"/>
            </a:avLst>
          </a:prstGeom>
          <a:solidFill>
            <a:schemeClr val="accent1">
              <a:lumMod val="60000"/>
              <a:lumOff val="40000"/>
            </a:schemeClr>
          </a:solidFill>
          <a:ln w="9525">
            <a:solidFill>
              <a:schemeClr val="tx1"/>
            </a:solidFill>
            <a:round/>
            <a:headEnd/>
            <a:tailEnd/>
          </a:ln>
          <a:effectLst/>
        </p:spPr>
        <p:txBody>
          <a:bodyPr wrap="none" anchor="ctr">
            <a:prstTxWarp prst="textNoShape">
              <a:avLst/>
            </a:prstTxWarp>
          </a:bodyPr>
          <a:lstStyle/>
          <a:p>
            <a:pPr algn="ctr"/>
            <a:r>
              <a:rPr lang="en-US" sz="2400" b="1" dirty="0">
                <a:solidFill>
                  <a:schemeClr val="folHlink"/>
                </a:solidFill>
              </a:rPr>
              <a:t>UAC</a:t>
            </a:r>
            <a:r>
              <a:rPr lang="en-US" sz="1600" b="1" dirty="0"/>
              <a:t> </a:t>
            </a:r>
          </a:p>
          <a:p>
            <a:pPr algn="ctr"/>
            <a:r>
              <a:rPr lang="en-US" sz="1600" b="1" dirty="0"/>
              <a:t>Summer Review,</a:t>
            </a:r>
          </a:p>
          <a:p>
            <a:pPr algn="ctr"/>
            <a:r>
              <a:rPr lang="en-US" sz="1600" b="1" i="1" dirty="0">
                <a:solidFill>
                  <a:schemeClr val="folHlink"/>
                </a:solidFill>
              </a:rPr>
              <a:t>Seal of Assessment</a:t>
            </a:r>
          </a:p>
          <a:p>
            <a:pPr algn="ctr"/>
            <a:r>
              <a:rPr lang="en-US" sz="1600" b="1" dirty="0"/>
              <a:t>Nominations</a:t>
            </a:r>
          </a:p>
        </p:txBody>
      </p:sp>
      <p:sp>
        <p:nvSpPr>
          <p:cNvPr id="159757" name="Oval 13"/>
          <p:cNvSpPr>
            <a:spLocks noChangeArrowheads="1"/>
          </p:cNvSpPr>
          <p:nvPr/>
        </p:nvSpPr>
        <p:spPr bwMode="auto">
          <a:xfrm>
            <a:off x="6172200" y="1981200"/>
            <a:ext cx="1524000" cy="1524000"/>
          </a:xfrm>
          <a:prstGeom prst="ellipse">
            <a:avLst/>
          </a:prstGeom>
          <a:solidFill>
            <a:schemeClr val="tx2">
              <a:lumMod val="20000"/>
              <a:lumOff val="80000"/>
            </a:schemeClr>
          </a:solidFill>
          <a:ln w="9525">
            <a:solidFill>
              <a:schemeClr val="tx1"/>
            </a:solidFill>
            <a:round/>
            <a:headEnd/>
            <a:tailEnd/>
          </a:ln>
          <a:effectLst/>
        </p:spPr>
        <p:txBody>
          <a:bodyPr wrap="none" anchor="ctr">
            <a:prstTxWarp prst="textNoShape">
              <a:avLst/>
            </a:prstTxWarp>
          </a:bodyPr>
          <a:lstStyle/>
          <a:p>
            <a:pPr algn="ctr"/>
            <a:r>
              <a:rPr lang="en-US" sz="2400" b="1" dirty="0">
                <a:solidFill>
                  <a:schemeClr val="folHlink"/>
                </a:solidFill>
              </a:rPr>
              <a:t> OAA </a:t>
            </a:r>
          </a:p>
          <a:p>
            <a:pPr algn="ctr"/>
            <a:r>
              <a:rPr lang="en-US" sz="1600" b="1" i="1" dirty="0">
                <a:solidFill>
                  <a:schemeClr val="folHlink"/>
                </a:solidFill>
              </a:rPr>
              <a:t>Seal Awards</a:t>
            </a:r>
          </a:p>
          <a:p>
            <a:pPr algn="ctr"/>
            <a:r>
              <a:rPr lang="en-US" sz="1600" b="1" dirty="0"/>
              <a:t>Certificates,</a:t>
            </a:r>
          </a:p>
          <a:p>
            <a:pPr algn="ctr"/>
            <a:r>
              <a:rPr lang="en-US" sz="1600" b="1" dirty="0"/>
              <a:t>E-Emblem</a:t>
            </a:r>
          </a:p>
        </p:txBody>
      </p:sp>
      <p:sp>
        <p:nvSpPr>
          <p:cNvPr id="159758" name="AutoShape 14"/>
          <p:cNvSpPr>
            <a:spLocks noChangeArrowheads="1"/>
          </p:cNvSpPr>
          <p:nvPr/>
        </p:nvSpPr>
        <p:spPr bwMode="auto">
          <a:xfrm>
            <a:off x="4038600" y="2514600"/>
            <a:ext cx="457200" cy="1676400"/>
          </a:xfrm>
          <a:prstGeom prst="upArrow">
            <a:avLst>
              <a:gd name="adj1" fmla="val 50000"/>
              <a:gd name="adj2" fmla="val 91667"/>
            </a:avLst>
          </a:prstGeom>
          <a:solidFill>
            <a:srgbClr val="CC3300"/>
          </a:solidFill>
          <a:ln w="9525">
            <a:solidFill>
              <a:schemeClr val="tx1"/>
            </a:solidFill>
            <a:miter lim="800000"/>
            <a:headEnd/>
            <a:tailEnd/>
          </a:ln>
          <a:effectLst/>
        </p:spPr>
        <p:txBody>
          <a:bodyPr vert="eaVert" wrap="none" anchor="ctr">
            <a:prstTxWarp prst="textNoShape">
              <a:avLst/>
            </a:prstTxWarp>
          </a:bodyPr>
          <a:lstStyle/>
          <a:p>
            <a:endParaRPr lang="en-US"/>
          </a:p>
        </p:txBody>
      </p:sp>
      <p:sp>
        <p:nvSpPr>
          <p:cNvPr id="159759" name="AutoShape 15"/>
          <p:cNvSpPr>
            <a:spLocks noChangeArrowheads="1"/>
          </p:cNvSpPr>
          <p:nvPr/>
        </p:nvSpPr>
        <p:spPr bwMode="auto">
          <a:xfrm>
            <a:off x="5181600" y="4876800"/>
            <a:ext cx="609600" cy="304800"/>
          </a:xfrm>
          <a:prstGeom prst="rightArrow">
            <a:avLst>
              <a:gd name="adj1" fmla="val 50000"/>
              <a:gd name="adj2" fmla="val 50000"/>
            </a:avLst>
          </a:prstGeom>
          <a:solidFill>
            <a:srgbClr val="6CC274"/>
          </a:solidFill>
          <a:ln w="9525">
            <a:solidFill>
              <a:schemeClr val="tx1"/>
            </a:solidFill>
            <a:miter lim="800000"/>
            <a:headEnd/>
            <a:tailEnd/>
          </a:ln>
          <a:effectLst/>
        </p:spPr>
        <p:txBody>
          <a:bodyPr wrap="none" anchor="ctr">
            <a:prstTxWarp prst="textNoShape">
              <a:avLst/>
            </a:prstTxWarp>
          </a:bodyPr>
          <a:lstStyle/>
          <a:p>
            <a:endParaRPr lang="en-US"/>
          </a:p>
        </p:txBody>
      </p:sp>
      <p:sp>
        <p:nvSpPr>
          <p:cNvPr id="159761" name="AutoShape 17"/>
          <p:cNvSpPr>
            <a:spLocks noChangeArrowheads="1"/>
          </p:cNvSpPr>
          <p:nvPr/>
        </p:nvSpPr>
        <p:spPr bwMode="auto">
          <a:xfrm rot="1394258">
            <a:off x="5791200" y="1828800"/>
            <a:ext cx="533400" cy="457200"/>
          </a:xfrm>
          <a:prstGeom prst="leftArrow">
            <a:avLst>
              <a:gd name="adj1" fmla="val 50000"/>
              <a:gd name="adj2" fmla="val 29167"/>
            </a:avLst>
          </a:prstGeom>
          <a:solidFill>
            <a:srgbClr val="6CC274"/>
          </a:solidFill>
          <a:ln w="9525">
            <a:solidFill>
              <a:schemeClr val="tx1"/>
            </a:solidFill>
            <a:miter lim="800000"/>
            <a:headEnd/>
            <a:tailEnd/>
          </a:ln>
          <a:effectLst/>
        </p:spPr>
        <p:txBody>
          <a:bodyPr wrap="none" anchor="ctr">
            <a:prstTxWarp prst="textNoShape">
              <a:avLst/>
            </a:prstTxWarp>
          </a:bodyPr>
          <a:lstStyle/>
          <a:p>
            <a:endParaRPr lang="en-US"/>
          </a:p>
        </p:txBody>
      </p:sp>
      <p:sp>
        <p:nvSpPr>
          <p:cNvPr id="159762" name="AutoShape 18"/>
          <p:cNvSpPr>
            <a:spLocks noChangeArrowheads="1"/>
          </p:cNvSpPr>
          <p:nvPr/>
        </p:nvSpPr>
        <p:spPr bwMode="auto">
          <a:xfrm>
            <a:off x="6705600" y="3581400"/>
            <a:ext cx="381000" cy="609600"/>
          </a:xfrm>
          <a:prstGeom prst="upArrow">
            <a:avLst>
              <a:gd name="adj1" fmla="val 50000"/>
              <a:gd name="adj2" fmla="val 40000"/>
            </a:avLst>
          </a:prstGeom>
          <a:solidFill>
            <a:srgbClr val="6CC274"/>
          </a:solidFill>
          <a:ln w="9525">
            <a:solidFill>
              <a:schemeClr val="tx1"/>
            </a:solidFill>
            <a:miter lim="800000"/>
            <a:headEnd/>
            <a:tailEnd/>
          </a:ln>
          <a:effectLst/>
        </p:spPr>
        <p:txBody>
          <a:bodyPr vert="eaVert" wrap="none" anchor="ctr">
            <a:prstTxWarp prst="textNoShape">
              <a:avLst/>
            </a:prstTxWarp>
          </a:bodyPr>
          <a:lstStyle/>
          <a:p>
            <a:endParaRPr lang="en-US"/>
          </a:p>
        </p:txBody>
      </p:sp>
      <p:sp>
        <p:nvSpPr>
          <p:cNvPr id="159763" name="AutoShape 19"/>
          <p:cNvSpPr>
            <a:spLocks noChangeArrowheads="1"/>
          </p:cNvSpPr>
          <p:nvPr/>
        </p:nvSpPr>
        <p:spPr bwMode="auto">
          <a:xfrm rot="-1955555">
            <a:off x="1981200" y="1828800"/>
            <a:ext cx="914400" cy="457200"/>
          </a:xfrm>
          <a:prstGeom prst="leftArrow">
            <a:avLst>
              <a:gd name="adj1" fmla="val 50000"/>
              <a:gd name="adj2" fmla="val 50000"/>
            </a:avLst>
          </a:prstGeom>
          <a:solidFill>
            <a:srgbClr val="CC33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59764" name="AutoShape 20"/>
          <p:cNvSpPr>
            <a:spLocks noChangeArrowheads="1"/>
          </p:cNvSpPr>
          <p:nvPr/>
        </p:nvSpPr>
        <p:spPr bwMode="auto">
          <a:xfrm>
            <a:off x="1219200" y="3657600"/>
            <a:ext cx="381000" cy="609600"/>
          </a:xfrm>
          <a:prstGeom prst="downArrow">
            <a:avLst>
              <a:gd name="adj1" fmla="val 50000"/>
              <a:gd name="adj2" fmla="val 40000"/>
            </a:avLst>
          </a:prstGeom>
          <a:solidFill>
            <a:srgbClr val="CC3300"/>
          </a:solidFill>
          <a:ln w="9525">
            <a:solidFill>
              <a:schemeClr val="tx1"/>
            </a:solidFill>
            <a:miter lim="800000"/>
            <a:headEnd/>
            <a:tailEnd/>
          </a:ln>
          <a:effectLst/>
        </p:spPr>
        <p:txBody>
          <a:bodyPr vert="eaVert" wrap="none" anchor="ctr">
            <a:prstTxWarp prst="textNoShape">
              <a:avLst/>
            </a:prstTxWarp>
          </a:bodyPr>
          <a:lstStyle/>
          <a:p>
            <a:endParaRPr lang="en-US"/>
          </a:p>
        </p:txBody>
      </p:sp>
      <p:sp>
        <p:nvSpPr>
          <p:cNvPr id="159765" name="AutoShape 21"/>
          <p:cNvSpPr>
            <a:spLocks noChangeArrowheads="1"/>
          </p:cNvSpPr>
          <p:nvPr/>
        </p:nvSpPr>
        <p:spPr bwMode="auto">
          <a:xfrm>
            <a:off x="2590800" y="4800600"/>
            <a:ext cx="838200" cy="381000"/>
          </a:xfrm>
          <a:prstGeom prst="rightArrow">
            <a:avLst>
              <a:gd name="adj1" fmla="val 50000"/>
              <a:gd name="adj2" fmla="val 55000"/>
            </a:avLst>
          </a:prstGeom>
          <a:solidFill>
            <a:srgbClr val="CC33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59766" name="Text Box 22"/>
          <p:cNvSpPr txBox="1">
            <a:spLocks noChangeArrowheads="1"/>
          </p:cNvSpPr>
          <p:nvPr/>
        </p:nvSpPr>
        <p:spPr bwMode="auto">
          <a:xfrm>
            <a:off x="152400" y="6276975"/>
            <a:ext cx="4198938" cy="581025"/>
          </a:xfrm>
          <a:prstGeom prst="rect">
            <a:avLst/>
          </a:prstGeom>
          <a:noFill/>
          <a:ln w="9525">
            <a:noFill/>
            <a:miter lim="800000"/>
            <a:headEnd/>
            <a:tailEnd/>
          </a:ln>
          <a:effectLst/>
        </p:spPr>
        <p:txBody>
          <a:bodyPr wrap="none">
            <a:prstTxWarp prst="textNoShape">
              <a:avLst/>
            </a:prstTxWarp>
            <a:spAutoFit/>
          </a:bodyPr>
          <a:lstStyle/>
          <a:p>
            <a:r>
              <a:rPr lang="en-US" sz="1600" b="1"/>
              <a:t>OAA = Office of Academic Assessment</a:t>
            </a:r>
          </a:p>
          <a:p>
            <a:r>
              <a:rPr lang="en-US" sz="1600" b="1"/>
              <a:t>UAC = University Assessment Committee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211" y="651875"/>
            <a:ext cx="8805863" cy="496311"/>
          </a:xfrm>
        </p:spPr>
        <p:txBody>
          <a:bodyPr rtlCol="0">
            <a:normAutofit fontScale="90000"/>
          </a:bodyPr>
          <a:lstStyle/>
          <a:p>
            <a:pPr algn="l" eaLnBrk="1" fontAlgn="auto" hangingPunct="1">
              <a:spcAft>
                <a:spcPts val="0"/>
              </a:spcAft>
              <a:defRPr/>
            </a:pPr>
            <a:r>
              <a:rPr lang="en-US" sz="3556" dirty="0" smtClean="0">
                <a:solidFill>
                  <a:schemeClr val="accent3">
                    <a:lumMod val="50000"/>
                  </a:schemeClr>
                </a:solidFill>
              </a:rPr>
              <a:t>Carrots and sticks, concepts </a:t>
            </a:r>
            <a:r>
              <a:rPr lang="en-US" sz="3556" dirty="0" err="1" smtClean="0">
                <a:solidFill>
                  <a:schemeClr val="accent3">
                    <a:lumMod val="50000"/>
                  </a:schemeClr>
                </a:solidFill>
              </a:rPr>
              <a:t>vs</a:t>
            </a:r>
            <a:r>
              <a:rPr lang="en-US" sz="3556" dirty="0" smtClean="0">
                <a:solidFill>
                  <a:schemeClr val="accent3">
                    <a:lumMod val="50000"/>
                  </a:schemeClr>
                </a:solidFill>
              </a:rPr>
              <a:t> practice</a:t>
            </a:r>
            <a:br>
              <a:rPr lang="en-US" sz="3556" dirty="0" smtClean="0">
                <a:solidFill>
                  <a:schemeClr val="accent3">
                    <a:lumMod val="50000"/>
                  </a:schemeClr>
                </a:solidFill>
              </a:rPr>
            </a:br>
            <a:r>
              <a:rPr lang="en-US" dirty="0" smtClean="0">
                <a:ea typeface="+mj-ea"/>
                <a:cs typeface="+mj-cs"/>
              </a:rPr>
              <a:t/>
            </a:r>
            <a:br>
              <a:rPr lang="en-US" dirty="0" smtClean="0">
                <a:ea typeface="+mj-ea"/>
                <a:cs typeface="+mj-cs"/>
              </a:rPr>
            </a:br>
            <a:endParaRPr lang="en-US" sz="2667" i="1" dirty="0">
              <a:solidFill>
                <a:schemeClr val="accent3">
                  <a:lumMod val="50000"/>
                </a:schemeClr>
              </a:solidFill>
              <a:ea typeface="+mj-ea"/>
              <a:cs typeface="+mj-cs"/>
            </a:endParaRPr>
          </a:p>
        </p:txBody>
      </p:sp>
      <p:sp>
        <p:nvSpPr>
          <p:cNvPr id="3" name="Subtitle 2"/>
          <p:cNvSpPr>
            <a:spLocks noGrp="1"/>
          </p:cNvSpPr>
          <p:nvPr>
            <p:ph type="subTitle" idx="1"/>
          </p:nvPr>
        </p:nvSpPr>
        <p:spPr>
          <a:xfrm>
            <a:off x="117743" y="1148186"/>
            <a:ext cx="8839130" cy="5709814"/>
          </a:xfrm>
        </p:spPr>
        <p:txBody>
          <a:bodyPr rtlCol="0">
            <a:normAutofit fontScale="92500" lnSpcReduction="10000"/>
          </a:bodyPr>
          <a:lstStyle/>
          <a:p>
            <a:pPr algn="l" eaLnBrk="1" fontAlgn="auto" hangingPunct="1">
              <a:spcAft>
                <a:spcPts val="0"/>
              </a:spcAft>
              <a:buFont typeface="Arial"/>
              <a:buNone/>
              <a:defRPr/>
            </a:pPr>
            <a:r>
              <a:rPr lang="en-US" dirty="0" smtClean="0">
                <a:solidFill>
                  <a:schemeClr val="accent3">
                    <a:lumMod val="50000"/>
                  </a:schemeClr>
                </a:solidFill>
                <a:ea typeface="+mn-ea"/>
                <a:cs typeface="+mn-cs"/>
              </a:rPr>
              <a:t>Roughly half NAU academic programs participate annually</a:t>
            </a:r>
          </a:p>
          <a:p>
            <a:pPr algn="l" eaLnBrk="1" fontAlgn="auto" hangingPunct="1">
              <a:spcAft>
                <a:spcPts val="0"/>
              </a:spcAft>
              <a:buFont typeface="Arial"/>
              <a:buNone/>
              <a:defRPr/>
            </a:pPr>
            <a:r>
              <a:rPr lang="en-US" dirty="0" smtClean="0">
                <a:solidFill>
                  <a:schemeClr val="accent3">
                    <a:lumMod val="75000"/>
                  </a:schemeClr>
                </a:solidFill>
              </a:rPr>
              <a:t>	very small carrots (seal of participation)</a:t>
            </a:r>
          </a:p>
          <a:p>
            <a:pPr algn="l" eaLnBrk="1" fontAlgn="auto" hangingPunct="1">
              <a:spcAft>
                <a:spcPts val="0"/>
              </a:spcAft>
              <a:buFont typeface="Arial"/>
              <a:buNone/>
              <a:defRPr/>
            </a:pPr>
            <a:r>
              <a:rPr lang="en-US" dirty="0" smtClean="0">
                <a:solidFill>
                  <a:schemeClr val="accent3">
                    <a:lumMod val="75000"/>
                  </a:schemeClr>
                </a:solidFill>
              </a:rPr>
              <a:t>	small sticks</a:t>
            </a:r>
          </a:p>
          <a:p>
            <a:pPr algn="l" eaLnBrk="1" fontAlgn="auto" hangingPunct="1">
              <a:spcAft>
                <a:spcPts val="0"/>
              </a:spcAft>
              <a:buFont typeface="Arial"/>
              <a:buNone/>
              <a:defRPr/>
            </a:pPr>
            <a:r>
              <a:rPr lang="en-US" dirty="0" smtClean="0">
                <a:solidFill>
                  <a:schemeClr val="accent3">
                    <a:lumMod val="75000"/>
                  </a:schemeClr>
                </a:solidFill>
              </a:rPr>
              <a:t>		</a:t>
            </a:r>
            <a:r>
              <a:rPr lang="en-US" sz="3027" i="1" dirty="0" smtClean="0">
                <a:solidFill>
                  <a:schemeClr val="accent3">
                    <a:lumMod val="75000"/>
                  </a:schemeClr>
                </a:solidFill>
              </a:rPr>
              <a:t>reports necessary for external reviews and 				accreditation</a:t>
            </a:r>
          </a:p>
          <a:p>
            <a:pPr algn="l" eaLnBrk="1" fontAlgn="auto" hangingPunct="1">
              <a:spcAft>
                <a:spcPts val="0"/>
              </a:spcAft>
              <a:buFont typeface="Arial"/>
              <a:buNone/>
              <a:defRPr/>
            </a:pPr>
            <a:r>
              <a:rPr lang="en-US" sz="3027" i="1" dirty="0" smtClean="0">
                <a:solidFill>
                  <a:schemeClr val="accent3">
                    <a:lumMod val="75000"/>
                  </a:schemeClr>
                </a:solidFill>
              </a:rPr>
              <a:t>		any curricular changes must have basis in 				assessment</a:t>
            </a:r>
          </a:p>
          <a:p>
            <a:pPr algn="l" eaLnBrk="1" fontAlgn="auto" hangingPunct="1">
              <a:spcAft>
                <a:spcPts val="0"/>
              </a:spcAft>
              <a:buFont typeface="Arial"/>
              <a:buNone/>
              <a:defRPr/>
            </a:pPr>
            <a:r>
              <a:rPr lang="en-US" dirty="0" smtClean="0">
                <a:solidFill>
                  <a:schemeClr val="accent3">
                    <a:lumMod val="75000"/>
                  </a:schemeClr>
                </a:solidFill>
                <a:ea typeface="+mn-ea"/>
                <a:cs typeface="+mn-cs"/>
              </a:rPr>
              <a:t>	</a:t>
            </a:r>
            <a:r>
              <a:rPr lang="en-US" dirty="0" smtClean="0">
                <a:solidFill>
                  <a:schemeClr val="accent3">
                    <a:lumMod val="75000"/>
                  </a:schemeClr>
                </a:solidFill>
              </a:rPr>
              <a:t>perception that review cycle is too frequent </a:t>
            </a:r>
          </a:p>
          <a:p>
            <a:pPr algn="l" eaLnBrk="1" fontAlgn="auto" hangingPunct="1">
              <a:spcAft>
                <a:spcPts val="0"/>
              </a:spcAft>
              <a:buFont typeface="Arial"/>
              <a:buNone/>
              <a:defRPr/>
            </a:pPr>
            <a:r>
              <a:rPr lang="en-US" dirty="0" smtClean="0">
                <a:solidFill>
                  <a:schemeClr val="accent3">
                    <a:lumMod val="75000"/>
                  </a:schemeClr>
                </a:solidFill>
              </a:rPr>
              <a:t>		</a:t>
            </a:r>
            <a:r>
              <a:rPr lang="en-US" sz="3027" i="1" dirty="0" smtClean="0">
                <a:solidFill>
                  <a:schemeClr val="accent3">
                    <a:lumMod val="75000"/>
                  </a:schemeClr>
                </a:solidFill>
              </a:rPr>
              <a:t>(annual reports desired)</a:t>
            </a:r>
          </a:p>
          <a:p>
            <a:pPr algn="l" eaLnBrk="1" fontAlgn="auto" hangingPunct="1">
              <a:spcAft>
                <a:spcPts val="0"/>
              </a:spcAft>
              <a:buFont typeface="Arial"/>
              <a:buNone/>
              <a:defRPr/>
            </a:pPr>
            <a:r>
              <a:rPr lang="en-US" dirty="0" smtClean="0">
                <a:solidFill>
                  <a:schemeClr val="accent3">
                    <a:lumMod val="75000"/>
                  </a:schemeClr>
                </a:solidFill>
              </a:rPr>
              <a:t>	not a high priority in light of increased 				teaching loads and decreased tenure density</a:t>
            </a:r>
            <a:endParaRPr lang="en-US" dirty="0" smtClean="0">
              <a:solidFill>
                <a:schemeClr val="accent3">
                  <a:lumMod val="75000"/>
                </a:schemeClr>
              </a:solidFill>
              <a:ea typeface="+mn-ea"/>
              <a:cs typeface="+mn-cs"/>
            </a:endParaRPr>
          </a:p>
        </p:txBody>
      </p:sp>
      <p:sp>
        <p:nvSpPr>
          <p:cNvPr id="4" name="Rectangle 3"/>
          <p:cNvSpPr/>
          <p:nvPr/>
        </p:nvSpPr>
        <p:spPr>
          <a:xfrm>
            <a:off x="396210" y="244053"/>
            <a:ext cx="203706" cy="407822"/>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503075" y="358505"/>
            <a:ext cx="8461551" cy="664062"/>
          </a:xfrm>
        </p:spPr>
        <p:txBody>
          <a:bodyPr>
            <a:noAutofit/>
          </a:bodyPr>
          <a:lstStyle/>
          <a:p>
            <a:r>
              <a:rPr lang="en-US" sz="3600" dirty="0" smtClean="0"/>
              <a:t>How NAU tries to increase faculty buy-in</a:t>
            </a:r>
            <a:endParaRPr lang="en-US" sz="3600" dirty="0"/>
          </a:p>
        </p:txBody>
      </p:sp>
      <p:sp>
        <p:nvSpPr>
          <p:cNvPr id="169987" name="Rectangle 3"/>
          <p:cNvSpPr>
            <a:spLocks noGrp="1" noChangeArrowheads="1"/>
          </p:cNvSpPr>
          <p:nvPr>
            <p:ph type="body" idx="1"/>
          </p:nvPr>
        </p:nvSpPr>
        <p:spPr>
          <a:xfrm>
            <a:off x="667131" y="1212235"/>
            <a:ext cx="7924800" cy="5525159"/>
          </a:xfrm>
        </p:spPr>
        <p:txBody>
          <a:bodyPr>
            <a:normAutofit/>
          </a:bodyPr>
          <a:lstStyle/>
          <a:p>
            <a:pPr>
              <a:lnSpc>
                <a:spcPct val="90000"/>
              </a:lnSpc>
            </a:pPr>
            <a:r>
              <a:rPr lang="en-US" dirty="0">
                <a:solidFill>
                  <a:schemeClr val="accent3">
                    <a:lumMod val="50000"/>
                  </a:schemeClr>
                </a:solidFill>
              </a:rPr>
              <a:t>a</a:t>
            </a:r>
            <a:r>
              <a:rPr lang="en-US" dirty="0" smtClean="0">
                <a:solidFill>
                  <a:schemeClr val="accent3">
                    <a:lumMod val="50000"/>
                  </a:schemeClr>
                </a:solidFill>
              </a:rPr>
              <a:t>ssessment </a:t>
            </a:r>
            <a:r>
              <a:rPr lang="en-US" dirty="0">
                <a:solidFill>
                  <a:schemeClr val="accent3">
                    <a:lumMod val="50000"/>
                  </a:schemeClr>
                </a:solidFill>
              </a:rPr>
              <a:t>start-up mini-</a:t>
            </a:r>
            <a:r>
              <a:rPr lang="en-US" dirty="0" smtClean="0">
                <a:solidFill>
                  <a:schemeClr val="accent3">
                    <a:lumMod val="50000"/>
                  </a:schemeClr>
                </a:solidFill>
              </a:rPr>
              <a:t>grants</a:t>
            </a:r>
          </a:p>
          <a:p>
            <a:pPr>
              <a:lnSpc>
                <a:spcPct val="90000"/>
              </a:lnSpc>
            </a:pPr>
            <a:r>
              <a:rPr lang="en-US" dirty="0" smtClean="0">
                <a:solidFill>
                  <a:schemeClr val="accent3">
                    <a:lumMod val="50000"/>
                  </a:schemeClr>
                </a:solidFill>
              </a:rPr>
              <a:t>OAA and UAC feedback and consulting</a:t>
            </a:r>
          </a:p>
          <a:p>
            <a:pPr>
              <a:lnSpc>
                <a:spcPct val="90000"/>
              </a:lnSpc>
            </a:pPr>
            <a:r>
              <a:rPr lang="en-US" dirty="0" smtClean="0">
                <a:solidFill>
                  <a:schemeClr val="accent3">
                    <a:lumMod val="50000"/>
                  </a:schemeClr>
                </a:solidFill>
              </a:rPr>
              <a:t>Outside experts </a:t>
            </a:r>
          </a:p>
          <a:p>
            <a:pPr>
              <a:lnSpc>
                <a:spcPct val="90000"/>
              </a:lnSpc>
            </a:pPr>
            <a:r>
              <a:rPr lang="en-US" dirty="0" smtClean="0">
                <a:solidFill>
                  <a:schemeClr val="accent3">
                    <a:lumMod val="50000"/>
                  </a:schemeClr>
                </a:solidFill>
              </a:rPr>
              <a:t> Internal conferences/workshops</a:t>
            </a:r>
          </a:p>
          <a:p>
            <a:pPr>
              <a:lnSpc>
                <a:spcPct val="90000"/>
              </a:lnSpc>
            </a:pPr>
            <a:r>
              <a:rPr lang="en-US" dirty="0">
                <a:solidFill>
                  <a:schemeClr val="accent3">
                    <a:lumMod val="50000"/>
                  </a:schemeClr>
                </a:solidFill>
              </a:rPr>
              <a:t>Tied to 7-year Program Review process. </a:t>
            </a:r>
          </a:p>
          <a:p>
            <a:pPr>
              <a:lnSpc>
                <a:spcPct val="90000"/>
              </a:lnSpc>
            </a:pPr>
            <a:r>
              <a:rPr lang="en-US" dirty="0">
                <a:solidFill>
                  <a:schemeClr val="accent3">
                    <a:lumMod val="50000"/>
                  </a:schemeClr>
                </a:solidFill>
              </a:rPr>
              <a:t>Curriculum change </a:t>
            </a:r>
            <a:r>
              <a:rPr lang="en-US" dirty="0" smtClean="0">
                <a:solidFill>
                  <a:schemeClr val="accent3">
                    <a:lumMod val="50000"/>
                  </a:schemeClr>
                </a:solidFill>
              </a:rPr>
              <a:t>forms require </a:t>
            </a:r>
            <a:r>
              <a:rPr lang="en-US" dirty="0">
                <a:solidFill>
                  <a:schemeClr val="accent3">
                    <a:lumMod val="50000"/>
                  </a:schemeClr>
                </a:solidFill>
              </a:rPr>
              <a:t>assessment justifications. </a:t>
            </a:r>
            <a:endParaRPr lang="en-US" dirty="0" smtClean="0">
              <a:solidFill>
                <a:schemeClr val="accent3">
                  <a:lumMod val="50000"/>
                </a:schemeClr>
              </a:solidFill>
            </a:endParaRPr>
          </a:p>
          <a:p>
            <a:pPr>
              <a:lnSpc>
                <a:spcPct val="90000"/>
              </a:lnSpc>
            </a:pPr>
            <a:r>
              <a:rPr lang="en-US" dirty="0" smtClean="0">
                <a:solidFill>
                  <a:schemeClr val="accent3">
                    <a:lumMod val="50000"/>
                  </a:schemeClr>
                </a:solidFill>
              </a:rPr>
              <a:t>Institutional </a:t>
            </a:r>
            <a:r>
              <a:rPr lang="en-US" dirty="0">
                <a:solidFill>
                  <a:schemeClr val="accent3">
                    <a:lumMod val="50000"/>
                  </a:schemeClr>
                </a:solidFill>
              </a:rPr>
              <a:t>recognition for using assessment to improve learning </a:t>
            </a:r>
            <a:r>
              <a:rPr lang="en-US" dirty="0" smtClean="0">
                <a:solidFill>
                  <a:schemeClr val="accent3">
                    <a:lumMod val="50000"/>
                  </a:schemeClr>
                </a:solidFill>
              </a:rPr>
              <a:t>(seals of OAA approval) </a:t>
            </a:r>
            <a:endParaRPr lang="en-US" dirty="0">
              <a:solidFill>
                <a:schemeClr val="accent3">
                  <a:lumMod val="50000"/>
                </a:schemeClr>
              </a:solidFill>
            </a:endParaRPr>
          </a:p>
        </p:txBody>
      </p:sp>
      <p:sp>
        <p:nvSpPr>
          <p:cNvPr id="5" name="Rectangle 4"/>
          <p:cNvSpPr/>
          <p:nvPr/>
        </p:nvSpPr>
        <p:spPr>
          <a:xfrm>
            <a:off x="272155" y="394911"/>
            <a:ext cx="230920" cy="627656"/>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64716"/>
            <a:ext cx="8926689" cy="1470025"/>
          </a:xfrm>
        </p:spPr>
        <p:txBody>
          <a:bodyPr>
            <a:normAutofit fontScale="90000"/>
          </a:bodyPr>
          <a:lstStyle/>
          <a:p>
            <a:r>
              <a:rPr lang="en-US" dirty="0" smtClean="0">
                <a:solidFill>
                  <a:schemeClr val="accent3">
                    <a:lumMod val="50000"/>
                  </a:schemeClr>
                </a:solidFill>
              </a:rPr>
              <a:t>Resources useful to me:</a:t>
            </a:r>
            <a:br>
              <a:rPr lang="en-US" dirty="0" smtClean="0">
                <a:solidFill>
                  <a:schemeClr val="accent3">
                    <a:lumMod val="50000"/>
                  </a:schemeClr>
                </a:solidFill>
              </a:rPr>
            </a:br>
            <a:r>
              <a:rPr lang="en-US" dirty="0">
                <a:solidFill>
                  <a:schemeClr val="accent3">
                    <a:lumMod val="50000"/>
                  </a:schemeClr>
                </a:solidFill>
              </a:rPr>
              <a:t/>
            </a:r>
            <a:br>
              <a:rPr lang="en-US" dirty="0">
                <a:solidFill>
                  <a:schemeClr val="accent3">
                    <a:lumMod val="50000"/>
                  </a:schemeClr>
                </a:solidFill>
              </a:rPr>
            </a:br>
            <a:r>
              <a:rPr lang="en-US" dirty="0" smtClean="0">
                <a:solidFill>
                  <a:schemeClr val="accent3">
                    <a:lumMod val="50000"/>
                  </a:schemeClr>
                </a:solidFill>
              </a:rPr>
              <a:t/>
            </a:r>
            <a:br>
              <a:rPr lang="en-US" dirty="0" smtClean="0">
                <a:solidFill>
                  <a:schemeClr val="accent3">
                    <a:lumMod val="50000"/>
                  </a:schemeClr>
                </a:solidFill>
              </a:rPr>
            </a:br>
            <a:r>
              <a:rPr lang="en-US" sz="3556" dirty="0" smtClean="0">
                <a:solidFill>
                  <a:schemeClr val="accent3">
                    <a:lumMod val="50000"/>
                  </a:schemeClr>
                </a:solidFill>
              </a:rPr>
              <a:t>http://</a:t>
            </a:r>
            <a:r>
              <a:rPr lang="en-US" sz="3556" dirty="0" err="1" smtClean="0">
                <a:solidFill>
                  <a:schemeClr val="accent3">
                    <a:lumMod val="50000"/>
                  </a:schemeClr>
                </a:solidFill>
              </a:rPr>
              <a:t>www.bridgew.edu/AssessmentGuidebook</a:t>
            </a:r>
            <a:r>
              <a:rPr lang="en-US" sz="3556" dirty="0" smtClean="0">
                <a:solidFill>
                  <a:schemeClr val="accent3">
                    <a:lumMod val="50000"/>
                  </a:schemeClr>
                </a:solidFill>
              </a:rPr>
              <a:t>/</a:t>
            </a:r>
            <a:br>
              <a:rPr lang="en-US" sz="3556" dirty="0" smtClean="0">
                <a:solidFill>
                  <a:schemeClr val="accent3">
                    <a:lumMod val="50000"/>
                  </a:schemeClr>
                </a:solidFill>
              </a:rPr>
            </a:br>
            <a:r>
              <a:rPr lang="en-US" sz="3556" dirty="0" smtClean="0">
                <a:solidFill>
                  <a:schemeClr val="accent3">
                    <a:lumMod val="50000"/>
                  </a:schemeClr>
                </a:solidFill>
              </a:rPr>
              <a:t/>
            </a:r>
            <a:br>
              <a:rPr lang="en-US" sz="3556" dirty="0" smtClean="0">
                <a:solidFill>
                  <a:schemeClr val="accent3">
                    <a:lumMod val="50000"/>
                  </a:schemeClr>
                </a:solidFill>
              </a:rPr>
            </a:br>
            <a:r>
              <a:rPr lang="en-US" sz="3556" dirty="0" smtClean="0">
                <a:solidFill>
                  <a:schemeClr val="accent3">
                    <a:lumMod val="50000"/>
                  </a:schemeClr>
                </a:solidFill>
              </a:rPr>
              <a:t>https://www4.nau.edu/assessment/</a:t>
            </a:r>
            <a:endParaRPr lang="en-US" sz="3556" dirty="0">
              <a:solidFill>
                <a:schemeClr val="accent3">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03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1175B2EA-2699-D748-8B70-389C9E512477}" type="slidenum">
              <a:rPr lang="en-US"/>
              <a:pPr/>
              <a:t>17</a:t>
            </a:fld>
            <a:endParaRPr lang="en-US"/>
          </a:p>
        </p:txBody>
      </p:sp>
      <p:sp>
        <p:nvSpPr>
          <p:cNvPr id="157698" name="Rectangle 2"/>
          <p:cNvSpPr>
            <a:spLocks noGrp="1" noChangeArrowheads="1"/>
          </p:cNvSpPr>
          <p:nvPr>
            <p:ph type="title"/>
          </p:nvPr>
        </p:nvSpPr>
        <p:spPr>
          <a:xfrm>
            <a:off x="325496" y="0"/>
            <a:ext cx="8229600" cy="1143000"/>
          </a:xfrm>
        </p:spPr>
        <p:txBody>
          <a:bodyPr/>
          <a:lstStyle/>
          <a:p>
            <a:r>
              <a:rPr lang="en-US" dirty="0" err="1" smtClean="0">
                <a:solidFill>
                  <a:srgbClr val="4F6228"/>
                </a:solidFill>
              </a:rPr>
              <a:t>NAU’s</a:t>
            </a:r>
            <a:r>
              <a:rPr lang="en-US" dirty="0" smtClean="0">
                <a:solidFill>
                  <a:srgbClr val="4F6228"/>
                </a:solidFill>
              </a:rPr>
              <a:t> history of assessment</a:t>
            </a:r>
            <a:endParaRPr lang="en-US" dirty="0">
              <a:solidFill>
                <a:srgbClr val="4F6228"/>
              </a:solidFill>
            </a:endParaRPr>
          </a:p>
        </p:txBody>
      </p:sp>
      <p:sp>
        <p:nvSpPr>
          <p:cNvPr id="157699" name="Rectangle 3"/>
          <p:cNvSpPr>
            <a:spLocks noGrp="1" noChangeArrowheads="1"/>
          </p:cNvSpPr>
          <p:nvPr>
            <p:ph type="body" idx="1"/>
          </p:nvPr>
        </p:nvSpPr>
        <p:spPr>
          <a:xfrm>
            <a:off x="134186" y="1143000"/>
            <a:ext cx="9009814" cy="5435020"/>
          </a:xfrm>
        </p:spPr>
        <p:txBody>
          <a:bodyPr>
            <a:normAutofit fontScale="70000" lnSpcReduction="20000"/>
          </a:bodyPr>
          <a:lstStyle/>
          <a:p>
            <a:pPr>
              <a:lnSpc>
                <a:spcPct val="90000"/>
              </a:lnSpc>
            </a:pPr>
            <a:r>
              <a:rPr lang="en-US" dirty="0"/>
              <a:t>1997: NCA Self </a:t>
            </a:r>
            <a:r>
              <a:rPr lang="en-US" dirty="0" smtClean="0"/>
              <a:t>Study requires improved assessment</a:t>
            </a:r>
          </a:p>
          <a:p>
            <a:pPr>
              <a:lnSpc>
                <a:spcPct val="90000"/>
              </a:lnSpc>
            </a:pPr>
            <a:endParaRPr lang="en-US" dirty="0" smtClean="0"/>
          </a:p>
          <a:p>
            <a:pPr>
              <a:lnSpc>
                <a:spcPct val="90000"/>
              </a:lnSpc>
            </a:pPr>
            <a:r>
              <a:rPr lang="en-US" dirty="0" smtClean="0"/>
              <a:t>1999</a:t>
            </a:r>
            <a:r>
              <a:rPr lang="en-US" dirty="0"/>
              <a:t>: Degree-Program Assessment</a:t>
            </a:r>
          </a:p>
          <a:p>
            <a:pPr lvl="1">
              <a:lnSpc>
                <a:spcPct val="90000"/>
              </a:lnSpc>
            </a:pPr>
            <a:r>
              <a:rPr lang="en-US" dirty="0"/>
              <a:t>First program assessment plans</a:t>
            </a:r>
          </a:p>
          <a:p>
            <a:pPr lvl="1">
              <a:lnSpc>
                <a:spcPct val="90000"/>
              </a:lnSpc>
            </a:pPr>
            <a:r>
              <a:rPr lang="en-US" dirty="0"/>
              <a:t>University Assessment </a:t>
            </a:r>
            <a:r>
              <a:rPr lang="en-US" dirty="0" smtClean="0"/>
              <a:t>Committee</a:t>
            </a:r>
          </a:p>
          <a:p>
            <a:pPr lvl="1">
              <a:lnSpc>
                <a:spcPct val="90000"/>
              </a:lnSpc>
            </a:pPr>
            <a:endParaRPr lang="en-US" dirty="0" smtClean="0"/>
          </a:p>
          <a:p>
            <a:pPr>
              <a:lnSpc>
                <a:spcPct val="90000"/>
              </a:lnSpc>
            </a:pPr>
            <a:r>
              <a:rPr lang="en-US" dirty="0"/>
              <a:t>2002: Office of Academic </a:t>
            </a:r>
            <a:r>
              <a:rPr lang="en-US" dirty="0" smtClean="0"/>
              <a:t>Assessment created</a:t>
            </a:r>
          </a:p>
          <a:p>
            <a:pPr>
              <a:lnSpc>
                <a:spcPct val="90000"/>
              </a:lnSpc>
            </a:pPr>
            <a:r>
              <a:rPr lang="en-US" dirty="0" smtClean="0"/>
              <a:t>2005:OAA Director, budget expanded</a:t>
            </a:r>
          </a:p>
          <a:p>
            <a:pPr>
              <a:lnSpc>
                <a:spcPct val="90000"/>
              </a:lnSpc>
            </a:pPr>
            <a:endParaRPr lang="en-US" dirty="0" smtClean="0"/>
          </a:p>
          <a:p>
            <a:pPr lvl="1">
              <a:lnSpc>
                <a:spcPct val="90000"/>
              </a:lnSpc>
            </a:pPr>
            <a:r>
              <a:rPr lang="en-US" dirty="0" smtClean="0"/>
              <a:t>Startup Mini-grant Project</a:t>
            </a:r>
          </a:p>
          <a:p>
            <a:pPr lvl="2">
              <a:lnSpc>
                <a:spcPct val="90000"/>
              </a:lnSpc>
            </a:pPr>
            <a:r>
              <a:rPr lang="en-US" dirty="0" smtClean="0"/>
              <a:t>Consulting, Guest Presenters, Books, Workshops to stimulate program assessment.</a:t>
            </a:r>
          </a:p>
          <a:p>
            <a:pPr lvl="2">
              <a:lnSpc>
                <a:spcPct val="90000"/>
              </a:lnSpc>
            </a:pPr>
            <a:endParaRPr lang="en-US" dirty="0" smtClean="0"/>
          </a:p>
          <a:p>
            <a:pPr>
              <a:lnSpc>
                <a:spcPct val="90000"/>
              </a:lnSpc>
            </a:pPr>
            <a:r>
              <a:rPr lang="en-US" dirty="0" smtClean="0"/>
              <a:t>2006-07: Assessment Committee focuses on annual assessment </a:t>
            </a:r>
            <a:r>
              <a:rPr lang="en-US" i="1" dirty="0" smtClean="0"/>
              <a:t>reports</a:t>
            </a:r>
            <a:r>
              <a:rPr lang="en-US" dirty="0" smtClean="0"/>
              <a:t>.</a:t>
            </a:r>
          </a:p>
          <a:p>
            <a:pPr lvl="1">
              <a:lnSpc>
                <a:spcPct val="90000"/>
              </a:lnSpc>
            </a:pPr>
            <a:r>
              <a:rPr lang="en-US" dirty="0" smtClean="0"/>
              <a:t>Rubrics with feedback to all departments.</a:t>
            </a:r>
          </a:p>
          <a:p>
            <a:pPr lvl="1">
              <a:lnSpc>
                <a:spcPct val="90000"/>
              </a:lnSpc>
            </a:pPr>
            <a:r>
              <a:rPr lang="en-US" dirty="0" smtClean="0"/>
              <a:t>Recognition System Installed</a:t>
            </a:r>
          </a:p>
          <a:p>
            <a:pPr lvl="1">
              <a:lnSpc>
                <a:spcPct val="90000"/>
              </a:lnSpc>
            </a:pPr>
            <a:endParaRPr lang="en-US" dirty="0" smtClean="0"/>
          </a:p>
          <a:p>
            <a:pPr>
              <a:lnSpc>
                <a:spcPct val="90000"/>
              </a:lnSpc>
            </a:pPr>
            <a:r>
              <a:rPr lang="en-US" dirty="0" smtClean="0"/>
              <a:t>2007: </a:t>
            </a:r>
            <a:r>
              <a:rPr lang="en-US" i="1" dirty="0" smtClean="0"/>
              <a:t>NCA Site Visit</a:t>
            </a:r>
            <a:r>
              <a:rPr lang="en-US" dirty="0" smtClean="0"/>
              <a:t>: Highest Ratings</a:t>
            </a:r>
          </a:p>
          <a:p>
            <a:pPr>
              <a:lnSpc>
                <a:spcPct val="90000"/>
              </a:lnSpc>
            </a:pPr>
            <a:endParaRPr lang="en-US" dirty="0" smtClean="0"/>
          </a:p>
          <a:p>
            <a:pPr>
              <a:lnSpc>
                <a:spcPct val="90000"/>
              </a:lnSpc>
            </a:pP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20213" y="30121"/>
          <a:ext cx="9123787" cy="6842839"/>
        </p:xfrm>
        <a:graphic>
          <a:graphicData uri="http://schemas.openxmlformats.org/presentationml/2006/ole">
            <mc:AlternateContent xmlns:mc="http://schemas.openxmlformats.org/markup-compatibility/2006">
              <mc:Choice xmlns:v="urn:schemas-microsoft-com:vml" Requires="v">
                <p:oleObj spid="_x0000_s25608" name="Document" r:id="rId3" imgW="5486400" imgH="4114800" progId="Word.Document.12">
                  <p:link updateAutomatic="1"/>
                </p:oleObj>
              </mc:Choice>
              <mc:Fallback>
                <p:oleObj name="Document" r:id="rId3" imgW="5486400" imgH="41148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13" y="30121"/>
                        <a:ext cx="9123787" cy="6842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TextBox 2"/>
          <p:cNvSpPr txBox="1"/>
          <p:nvPr/>
        </p:nvSpPr>
        <p:spPr>
          <a:xfrm>
            <a:off x="849454" y="6473507"/>
            <a:ext cx="184666" cy="369332"/>
          </a:xfrm>
          <a:prstGeom prst="rect">
            <a:avLst/>
          </a:prstGeom>
          <a:noFill/>
        </p:spPr>
        <p:txBody>
          <a:bodyPr wrap="none" rtlCol="0">
            <a:spAutoFit/>
          </a:bodyPr>
          <a:lstStyle/>
          <a:p>
            <a:endParaRPr lang="en-US" dirty="0"/>
          </a:p>
        </p:txBody>
      </p:sp>
      <p:sp>
        <p:nvSpPr>
          <p:cNvPr id="4" name="TextBox 3"/>
          <p:cNvSpPr txBox="1"/>
          <p:nvPr/>
        </p:nvSpPr>
        <p:spPr>
          <a:xfrm>
            <a:off x="-72120" y="399453"/>
            <a:ext cx="184666" cy="369332"/>
          </a:xfrm>
          <a:prstGeom prst="rect">
            <a:avLst/>
          </a:prstGeom>
          <a:noFill/>
        </p:spPr>
        <p:txBody>
          <a:bodyPr wrap="none" rtlCol="0">
            <a:spAutoFit/>
          </a:bodyPr>
          <a:lstStyle/>
          <a:p>
            <a:r>
              <a:rPr lang="en-US" dirty="0" smtClean="0"/>
              <a:t> </a:t>
            </a:r>
            <a:endParaRPr lang="en-US" dirty="0"/>
          </a:p>
        </p:txBody>
      </p:sp>
      <p:sp>
        <p:nvSpPr>
          <p:cNvPr id="5" name="TextBox 4"/>
          <p:cNvSpPr txBox="1"/>
          <p:nvPr/>
        </p:nvSpPr>
        <p:spPr>
          <a:xfrm>
            <a:off x="672319" y="30121"/>
            <a:ext cx="896424" cy="400110"/>
          </a:xfrm>
          <a:prstGeom prst="rect">
            <a:avLst/>
          </a:prstGeom>
          <a:noFill/>
        </p:spPr>
        <p:txBody>
          <a:bodyPr wrap="square" rtlCol="0">
            <a:spAutoFit/>
          </a:bodyPr>
          <a:lstStyle/>
          <a:p>
            <a:r>
              <a:rPr lang="en-US" sz="2000" dirty="0" smtClean="0"/>
              <a:t>New</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353650"/>
            <a:ext cx="222250" cy="1052913"/>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601663" y="239713"/>
            <a:ext cx="8542337" cy="1477328"/>
          </a:xfrm>
          <a:prstGeom prst="rect">
            <a:avLst/>
          </a:prstGeom>
          <a:noFill/>
        </p:spPr>
        <p:txBody>
          <a:bodyPr wrap="square">
            <a:spAutoFit/>
          </a:bodyPr>
          <a:lstStyle/>
          <a:p>
            <a:pPr fontAlgn="auto">
              <a:spcBef>
                <a:spcPts val="0"/>
              </a:spcBef>
              <a:spcAft>
                <a:spcPts val="0"/>
              </a:spcAft>
              <a:defRPr/>
            </a:pPr>
            <a:r>
              <a:rPr lang="en-US" sz="3600" dirty="0" smtClean="0">
                <a:solidFill>
                  <a:schemeClr val="accent3">
                    <a:lumMod val="50000"/>
                  </a:schemeClr>
                </a:solidFill>
              </a:rPr>
              <a:t>Develop additional </a:t>
            </a:r>
            <a:r>
              <a:rPr lang="en-US" sz="3600" dirty="0" smtClean="0">
                <a:solidFill>
                  <a:schemeClr val="accent3">
                    <a:lumMod val="50000"/>
                  </a:schemeClr>
                </a:solidFill>
                <a:latin typeface="+mn-lt"/>
                <a:ea typeface="+mn-ea"/>
                <a:cs typeface="+mn-cs"/>
              </a:rPr>
              <a:t>GLI learning goals for ENV programs</a:t>
            </a:r>
            <a:r>
              <a:rPr lang="en-US" sz="2000" dirty="0" smtClean="0">
                <a:solidFill>
                  <a:schemeClr val="accent3">
                    <a:lumMod val="50000"/>
                  </a:schemeClr>
                </a:solidFill>
                <a:latin typeface="+mn-lt"/>
                <a:ea typeface="+mn-ea"/>
                <a:cs typeface="+mn-cs"/>
              </a:rPr>
              <a:t/>
            </a:r>
            <a:br>
              <a:rPr lang="en-US" sz="2000" dirty="0" smtClean="0">
                <a:solidFill>
                  <a:schemeClr val="accent3">
                    <a:lumMod val="50000"/>
                  </a:schemeClr>
                </a:solidFill>
                <a:latin typeface="+mn-lt"/>
                <a:ea typeface="+mn-ea"/>
                <a:cs typeface="+mn-cs"/>
              </a:rPr>
            </a:br>
            <a:endParaRPr lang="en-US" dirty="0">
              <a:latin typeface="+mn-lt"/>
              <a:ea typeface="+mn-ea"/>
              <a:cs typeface="+mn-cs"/>
            </a:endParaRPr>
          </a:p>
        </p:txBody>
      </p:sp>
      <p:sp>
        <p:nvSpPr>
          <p:cNvPr id="6" name="TextBox 5"/>
          <p:cNvSpPr txBox="1"/>
          <p:nvPr/>
        </p:nvSpPr>
        <p:spPr>
          <a:xfrm>
            <a:off x="469900" y="1138296"/>
            <a:ext cx="8243888" cy="1138773"/>
          </a:xfrm>
          <a:prstGeom prst="rect">
            <a:avLst/>
          </a:prstGeom>
          <a:noFill/>
        </p:spPr>
        <p:txBody>
          <a:bodyPr>
            <a:spAutoFit/>
          </a:bodyPr>
          <a:lstStyle/>
          <a:p>
            <a:pPr fontAlgn="auto">
              <a:spcBef>
                <a:spcPts val="0"/>
              </a:spcBef>
              <a:spcAft>
                <a:spcPts val="0"/>
              </a:spcAft>
              <a:defRPr/>
            </a:pPr>
            <a:endParaRPr lang="en-US" sz="2000" dirty="0" smtClean="0">
              <a:solidFill>
                <a:schemeClr val="accent3">
                  <a:lumMod val="50000"/>
                </a:schemeClr>
              </a:solidFill>
              <a:latin typeface="+mn-lt"/>
              <a:ea typeface="+mn-ea"/>
              <a:cs typeface="+mn-cs"/>
            </a:endParaRPr>
          </a:p>
          <a:p>
            <a:r>
              <a:rPr lang="en-US" sz="2400" dirty="0" smtClean="0"/>
              <a:t> </a:t>
            </a:r>
          </a:p>
          <a:p>
            <a:pPr fontAlgn="auto">
              <a:spcBef>
                <a:spcPts val="0"/>
              </a:spcBef>
              <a:spcAft>
                <a:spcPts val="0"/>
              </a:spcAft>
              <a:defRPr/>
            </a:pPr>
            <a:endParaRPr lang="en-US" sz="2400" dirty="0">
              <a:solidFill>
                <a:schemeClr val="accent3">
                  <a:lumMod val="50000"/>
                </a:schemeClr>
              </a:solidFill>
              <a:latin typeface="+mn-lt"/>
              <a:ea typeface="+mn-ea"/>
              <a:cs typeface="+mn-cs"/>
            </a:endParaRPr>
          </a:p>
        </p:txBody>
      </p:sp>
      <p:sp>
        <p:nvSpPr>
          <p:cNvPr id="7" name="Rectangle 6"/>
          <p:cNvSpPr/>
          <p:nvPr/>
        </p:nvSpPr>
        <p:spPr>
          <a:xfrm>
            <a:off x="601663" y="1888813"/>
            <a:ext cx="8112125" cy="3108544"/>
          </a:xfrm>
          <a:prstGeom prst="rect">
            <a:avLst/>
          </a:prstGeom>
        </p:spPr>
        <p:txBody>
          <a:bodyPr wrap="square">
            <a:spAutoFit/>
          </a:bodyPr>
          <a:lstStyle/>
          <a:p>
            <a:pPr>
              <a:buNone/>
            </a:pPr>
            <a:r>
              <a:rPr lang="en-US" sz="2800" dirty="0" smtClean="0">
                <a:solidFill>
                  <a:schemeClr val="accent3">
                    <a:lumMod val="75000"/>
                  </a:schemeClr>
                </a:solidFill>
              </a:rPr>
              <a:t>Enhancing awareness of relationships between human and non-human components of the environment at local to global scales </a:t>
            </a:r>
          </a:p>
          <a:p>
            <a:pPr>
              <a:buNone/>
            </a:pPr>
            <a:endParaRPr lang="en-US" sz="2800" dirty="0" smtClean="0">
              <a:solidFill>
                <a:schemeClr val="accent3">
                  <a:lumMod val="75000"/>
                </a:schemeClr>
              </a:solidFill>
            </a:endParaRPr>
          </a:p>
          <a:p>
            <a:pPr>
              <a:buNone/>
            </a:pPr>
            <a:r>
              <a:rPr lang="en-US" sz="2800" dirty="0" smtClean="0">
                <a:solidFill>
                  <a:schemeClr val="accent3">
                    <a:lumMod val="75000"/>
                  </a:schemeClr>
                </a:solidFill>
              </a:rPr>
              <a:t>Generating environmentally aware citizen who are inspired, committed, active, participatory, persuasive and influential.</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211" y="155634"/>
            <a:ext cx="8457789" cy="916783"/>
          </a:xfrm>
        </p:spPr>
        <p:txBody>
          <a:bodyPr rtlCol="0">
            <a:normAutofit fontScale="90000"/>
          </a:bodyPr>
          <a:lstStyle/>
          <a:p>
            <a:pPr algn="l" eaLnBrk="1" fontAlgn="auto" hangingPunct="1">
              <a:spcAft>
                <a:spcPts val="0"/>
              </a:spcAft>
              <a:defRPr/>
            </a:pPr>
            <a:r>
              <a:rPr lang="en-US" sz="3556" dirty="0" smtClean="0">
                <a:solidFill>
                  <a:schemeClr val="accent3">
                    <a:lumMod val="50000"/>
                  </a:schemeClr>
                </a:solidFill>
              </a:rPr>
              <a:t>What does NAU SESES mean by assessment ?</a:t>
            </a:r>
            <a:endParaRPr lang="en-US" sz="2667" i="1" dirty="0">
              <a:solidFill>
                <a:schemeClr val="accent3">
                  <a:lumMod val="50000"/>
                </a:schemeClr>
              </a:solidFill>
              <a:ea typeface="+mj-ea"/>
              <a:cs typeface="+mj-cs"/>
            </a:endParaRPr>
          </a:p>
        </p:txBody>
      </p:sp>
      <p:sp>
        <p:nvSpPr>
          <p:cNvPr id="3" name="Subtitle 2"/>
          <p:cNvSpPr>
            <a:spLocks noGrp="1"/>
          </p:cNvSpPr>
          <p:nvPr>
            <p:ph type="subTitle" idx="1"/>
          </p:nvPr>
        </p:nvSpPr>
        <p:spPr>
          <a:xfrm>
            <a:off x="159926" y="1278450"/>
            <a:ext cx="8984074" cy="5105388"/>
          </a:xfrm>
        </p:spPr>
        <p:txBody>
          <a:bodyPr rtlCol="0">
            <a:noAutofit/>
          </a:bodyPr>
          <a:lstStyle/>
          <a:p>
            <a:pPr algn="l"/>
            <a:r>
              <a:rPr lang="en-US" sz="2800" b="1" dirty="0" smtClean="0">
                <a:solidFill>
                  <a:schemeClr val="accent3">
                    <a:lumMod val="50000"/>
                  </a:schemeClr>
                </a:solidFill>
              </a:rPr>
              <a:t>Our degree programs: </a:t>
            </a:r>
            <a:r>
              <a:rPr lang="en-US" sz="2800" dirty="0" smtClean="0">
                <a:solidFill>
                  <a:schemeClr val="accent3">
                    <a:lumMod val="50000"/>
                  </a:schemeClr>
                </a:solidFill>
              </a:rPr>
              <a:t>assess what we do/teach compared to what we say want to do</a:t>
            </a:r>
          </a:p>
          <a:p>
            <a:pPr algn="l"/>
            <a:r>
              <a:rPr lang="en-US" sz="2800" dirty="0" smtClean="0">
                <a:solidFill>
                  <a:schemeClr val="accent3">
                    <a:lumMod val="50000"/>
                  </a:schemeClr>
                </a:solidFill>
              </a:rPr>
              <a:t>	compare activities in each course to our program 		goals, competencies, and learning outcomes</a:t>
            </a:r>
          </a:p>
          <a:p>
            <a:pPr algn="l"/>
            <a:r>
              <a:rPr lang="en-US" sz="2800" b="1" dirty="0" smtClean="0">
                <a:solidFill>
                  <a:schemeClr val="accent3">
                    <a:lumMod val="50000"/>
                  </a:schemeClr>
                </a:solidFill>
              </a:rPr>
              <a:t>Our students: </a:t>
            </a:r>
            <a:r>
              <a:rPr lang="en-US" sz="2800" dirty="0" smtClean="0">
                <a:solidFill>
                  <a:schemeClr val="accent3">
                    <a:lumMod val="50000"/>
                  </a:schemeClr>
                </a:solidFill>
              </a:rPr>
              <a:t>assess what students have learned and developed including dispositional (internalized) outcomes</a:t>
            </a:r>
          </a:p>
          <a:p>
            <a:pPr algn="l"/>
            <a:r>
              <a:rPr lang="en-US" sz="2800" dirty="0" smtClean="0">
                <a:solidFill>
                  <a:schemeClr val="accent3">
                    <a:lumMod val="50000"/>
                  </a:schemeClr>
                </a:solidFill>
              </a:rPr>
              <a:t>	did they learn what we wanted them to learn, </a:t>
            </a:r>
          </a:p>
          <a:p>
            <a:pPr algn="l"/>
            <a:r>
              <a:rPr lang="en-US" sz="2800" dirty="0" smtClean="0">
                <a:solidFill>
                  <a:schemeClr val="accent3">
                    <a:lumMod val="50000"/>
                  </a:schemeClr>
                </a:solidFill>
              </a:rPr>
              <a:t>	did they develop the skills we wanted them to </a:t>
            </a:r>
          </a:p>
          <a:p>
            <a:pPr algn="l"/>
            <a:endParaRPr lang="en-US" sz="2800" dirty="0" smtClean="0">
              <a:solidFill>
                <a:schemeClr val="accent3">
                  <a:lumMod val="50000"/>
                </a:schemeClr>
              </a:solidFill>
            </a:endParaRPr>
          </a:p>
          <a:p>
            <a:pPr algn="l"/>
            <a:r>
              <a:rPr lang="en-US" sz="2800" dirty="0" smtClean="0">
                <a:solidFill>
                  <a:schemeClr val="accent6">
                    <a:lumMod val="50000"/>
                  </a:schemeClr>
                </a:solidFill>
              </a:rPr>
              <a:t>look at performance, not student achievement (measure student progress not student aptitude/ability)</a:t>
            </a:r>
          </a:p>
          <a:p>
            <a:pPr algn="l" eaLnBrk="1" fontAlgn="auto" hangingPunct="1">
              <a:spcAft>
                <a:spcPts val="0"/>
              </a:spcAft>
              <a:buFont typeface="Arial"/>
              <a:buNone/>
              <a:defRPr/>
            </a:pPr>
            <a:endParaRPr lang="en-US" sz="2400" dirty="0" smtClean="0">
              <a:ea typeface="+mn-ea"/>
              <a:cs typeface="+mn-cs"/>
            </a:endParaRPr>
          </a:p>
        </p:txBody>
      </p:sp>
      <p:sp>
        <p:nvSpPr>
          <p:cNvPr id="4" name="Rectangle 3"/>
          <p:cNvSpPr/>
          <p:nvPr/>
        </p:nvSpPr>
        <p:spPr>
          <a:xfrm>
            <a:off x="159926" y="155634"/>
            <a:ext cx="338137" cy="916783"/>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387" y="1771528"/>
            <a:ext cx="8837613" cy="5869520"/>
          </a:xfrm>
        </p:spPr>
        <p:txBody>
          <a:bodyPr rtlCol="0">
            <a:normAutofit/>
          </a:bodyPr>
          <a:lstStyle/>
          <a:p>
            <a:pPr algn="l" eaLnBrk="1" fontAlgn="auto" hangingPunct="1">
              <a:spcAft>
                <a:spcPts val="0"/>
              </a:spcAft>
              <a:defRPr/>
            </a:pPr>
            <a:r>
              <a:rPr lang="en-US" sz="2667" dirty="0" smtClean="0">
                <a:solidFill>
                  <a:schemeClr val="accent3">
                    <a:lumMod val="60000"/>
                    <a:lumOff val="40000"/>
                  </a:schemeClr>
                </a:solidFill>
                <a:ea typeface="+mj-ea"/>
                <a:cs typeface="+mj-cs"/>
              </a:rPr>
              <a:t/>
            </a:r>
            <a:br>
              <a:rPr lang="en-US" sz="2667" dirty="0" smtClean="0">
                <a:solidFill>
                  <a:schemeClr val="accent3">
                    <a:lumMod val="60000"/>
                    <a:lumOff val="40000"/>
                  </a:schemeClr>
                </a:solidFill>
                <a:ea typeface="+mj-ea"/>
                <a:cs typeface="+mj-cs"/>
              </a:rPr>
            </a:br>
            <a:r>
              <a:rPr lang="en-US" sz="2667" dirty="0" smtClean="0">
                <a:solidFill>
                  <a:schemeClr val="accent3">
                    <a:lumMod val="60000"/>
                    <a:lumOff val="40000"/>
                  </a:schemeClr>
                </a:solidFill>
                <a:ea typeface="+mj-ea"/>
                <a:cs typeface="+mj-cs"/>
              </a:rPr>
              <a:t>	</a:t>
            </a:r>
            <a:br>
              <a:rPr lang="en-US" sz="2667" dirty="0" smtClean="0">
                <a:solidFill>
                  <a:schemeClr val="accent3">
                    <a:lumMod val="60000"/>
                    <a:lumOff val="40000"/>
                  </a:schemeClr>
                </a:solidFill>
                <a:ea typeface="+mj-ea"/>
                <a:cs typeface="+mj-cs"/>
              </a:rPr>
            </a:br>
            <a:r>
              <a:rPr lang="en-US" sz="2667" dirty="0" smtClean="0">
                <a:solidFill>
                  <a:schemeClr val="accent3">
                    <a:lumMod val="60000"/>
                    <a:lumOff val="40000"/>
                  </a:schemeClr>
                </a:solidFill>
                <a:ea typeface="+mj-ea"/>
                <a:cs typeface="+mj-cs"/>
              </a:rPr>
              <a:t>	</a:t>
            </a:r>
            <a:br>
              <a:rPr lang="en-US" sz="2667" dirty="0" smtClean="0">
                <a:solidFill>
                  <a:schemeClr val="accent3">
                    <a:lumMod val="60000"/>
                    <a:lumOff val="40000"/>
                  </a:schemeClr>
                </a:solidFill>
                <a:ea typeface="+mj-ea"/>
                <a:cs typeface="+mj-cs"/>
              </a:rPr>
            </a:br>
            <a:r>
              <a:rPr lang="en-US" sz="2222" dirty="0" smtClean="0">
                <a:solidFill>
                  <a:schemeClr val="accent3">
                    <a:lumMod val="50000"/>
                  </a:schemeClr>
                </a:solidFill>
                <a:ea typeface="+mj-ea"/>
                <a:cs typeface="+mj-cs"/>
              </a:rPr>
              <a:t/>
            </a:r>
            <a:br>
              <a:rPr lang="en-US" sz="2222" dirty="0" smtClean="0">
                <a:solidFill>
                  <a:schemeClr val="accent3">
                    <a:lumMod val="50000"/>
                  </a:schemeClr>
                </a:solidFill>
                <a:ea typeface="+mj-ea"/>
                <a:cs typeface="+mj-cs"/>
              </a:rPr>
            </a:br>
            <a:r>
              <a:rPr lang="en-US" sz="2222" dirty="0" smtClean="0">
                <a:solidFill>
                  <a:schemeClr val="accent3">
                    <a:lumMod val="50000"/>
                  </a:schemeClr>
                </a:solidFill>
                <a:ea typeface="+mj-ea"/>
                <a:cs typeface="+mj-cs"/>
              </a:rPr>
              <a:t>	</a:t>
            </a:r>
            <a:br>
              <a:rPr lang="en-US" sz="2222" dirty="0" smtClean="0">
                <a:solidFill>
                  <a:schemeClr val="accent3">
                    <a:lumMod val="50000"/>
                  </a:schemeClr>
                </a:solidFill>
                <a:ea typeface="+mj-ea"/>
                <a:cs typeface="+mj-cs"/>
              </a:rPr>
            </a:br>
            <a:r>
              <a:rPr lang="en-US" sz="2222" dirty="0" smtClean="0">
                <a:solidFill>
                  <a:schemeClr val="accent3">
                    <a:lumMod val="50000"/>
                  </a:schemeClr>
                </a:solidFill>
                <a:ea typeface="+mj-ea"/>
                <a:cs typeface="+mj-cs"/>
              </a:rPr>
              <a:t>	</a:t>
            </a: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endParaRPr lang="en-US" sz="2667" dirty="0">
              <a:solidFill>
                <a:schemeClr val="accent3">
                  <a:lumMod val="50000"/>
                </a:schemeClr>
              </a:solidFill>
              <a:ea typeface="+mj-ea"/>
              <a:cs typeface="+mj-cs"/>
            </a:endParaRPr>
          </a:p>
        </p:txBody>
      </p:sp>
      <p:sp>
        <p:nvSpPr>
          <p:cNvPr id="4" name="Rectangle 3"/>
          <p:cNvSpPr/>
          <p:nvPr/>
        </p:nvSpPr>
        <p:spPr>
          <a:xfrm>
            <a:off x="247650" y="239713"/>
            <a:ext cx="222250" cy="937807"/>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601663" y="239713"/>
            <a:ext cx="8542337" cy="1354217"/>
          </a:xfrm>
          <a:prstGeom prst="rect">
            <a:avLst/>
          </a:prstGeom>
          <a:noFill/>
        </p:spPr>
        <p:txBody>
          <a:bodyPr>
            <a:spAutoFit/>
          </a:bodyPr>
          <a:lstStyle/>
          <a:p>
            <a:pPr fontAlgn="auto">
              <a:spcBef>
                <a:spcPts val="0"/>
              </a:spcBef>
              <a:spcAft>
                <a:spcPts val="0"/>
              </a:spcAft>
              <a:defRPr/>
            </a:pPr>
            <a:r>
              <a:rPr lang="en-US" sz="3200" dirty="0" smtClean="0">
                <a:solidFill>
                  <a:schemeClr val="accent3">
                    <a:lumMod val="50000"/>
                  </a:schemeClr>
                </a:solidFill>
              </a:rPr>
              <a:t>Multiple levels of competencies and assessments</a:t>
            </a:r>
            <a:r>
              <a:rPr lang="en-US" sz="2000" dirty="0" smtClean="0">
                <a:solidFill>
                  <a:schemeClr val="accent3">
                    <a:lumMod val="50000"/>
                  </a:schemeClr>
                </a:solidFill>
                <a:latin typeface="+mn-lt"/>
                <a:ea typeface="+mn-ea"/>
                <a:cs typeface="+mn-cs"/>
              </a:rPr>
              <a:t/>
            </a:r>
            <a:br>
              <a:rPr lang="en-US" sz="2000" dirty="0" smtClean="0">
                <a:solidFill>
                  <a:schemeClr val="accent3">
                    <a:lumMod val="50000"/>
                  </a:schemeClr>
                </a:solidFill>
                <a:latin typeface="+mn-lt"/>
                <a:ea typeface="+mn-ea"/>
                <a:cs typeface="+mn-cs"/>
              </a:rPr>
            </a:br>
            <a:endParaRPr lang="en-US" dirty="0">
              <a:latin typeface="+mn-lt"/>
              <a:ea typeface="+mn-ea"/>
              <a:cs typeface="+mn-cs"/>
            </a:endParaRPr>
          </a:p>
        </p:txBody>
      </p:sp>
      <p:graphicFrame>
        <p:nvGraphicFramePr>
          <p:cNvPr id="6" name="Table 5"/>
          <p:cNvGraphicFramePr>
            <a:graphicFrameLocks noGrp="1"/>
          </p:cNvGraphicFramePr>
          <p:nvPr/>
        </p:nvGraphicFramePr>
        <p:xfrm>
          <a:off x="-1" y="1408682"/>
          <a:ext cx="9144000" cy="4674966"/>
        </p:xfrm>
        <a:graphic>
          <a:graphicData uri="http://schemas.openxmlformats.org/drawingml/2006/table">
            <a:tbl>
              <a:tblPr firstRow="1" bandRow="1">
                <a:tableStyleId>{F5AB1C69-6EDB-4FF4-983F-18BD219EF322}</a:tableStyleId>
              </a:tblPr>
              <a:tblGrid>
                <a:gridCol w="4572000"/>
                <a:gridCol w="4572000"/>
              </a:tblGrid>
              <a:tr h="709070">
                <a:tc>
                  <a:txBody>
                    <a:bodyPr/>
                    <a:lstStyle/>
                    <a:p>
                      <a:r>
                        <a:rPr lang="en-US" dirty="0" smtClean="0"/>
                        <a:t>Introductory,</a:t>
                      </a:r>
                      <a:r>
                        <a:rPr lang="en-US" baseline="0" dirty="0" smtClean="0"/>
                        <a:t> </a:t>
                      </a:r>
                      <a:r>
                        <a:rPr lang="en-US" dirty="0" smtClean="0"/>
                        <a:t>“novice” level</a:t>
                      </a:r>
                      <a:endParaRPr lang="en-US" dirty="0"/>
                    </a:p>
                  </a:txBody>
                  <a:tcPr/>
                </a:tc>
                <a:tc>
                  <a:txBody>
                    <a:bodyPr/>
                    <a:lstStyle/>
                    <a:p>
                      <a:r>
                        <a:rPr lang="en-US" dirty="0" smtClean="0"/>
                        <a:t>Advanced, senior level capstone</a:t>
                      </a:r>
                      <a:endParaRPr lang="en-US" dirty="0"/>
                    </a:p>
                  </a:txBody>
                  <a:tcPr/>
                </a:tc>
              </a:tr>
              <a:tr h="1820162">
                <a:tc>
                  <a:txBody>
                    <a:bodyPr/>
                    <a:lstStyle/>
                    <a:p>
                      <a:r>
                        <a:rPr lang="en-US" sz="2400" dirty="0" smtClean="0"/>
                        <a:t>Interdisciplinary analysis</a:t>
                      </a:r>
                    </a:p>
                    <a:p>
                      <a:endParaRPr lang="en-US" dirty="0" smtClean="0"/>
                    </a:p>
                    <a:p>
                      <a:r>
                        <a:rPr lang="en-US" dirty="0" smtClean="0"/>
                        <a:t>Work in</a:t>
                      </a:r>
                      <a:r>
                        <a:rPr lang="en-US" baseline="0" dirty="0" smtClean="0"/>
                        <a:t> small group to understand and communicate a local resource issue</a:t>
                      </a:r>
                      <a:endParaRPr lang="en-US" dirty="0" smtClean="0"/>
                    </a:p>
                    <a:p>
                      <a:endParaRPr lang="en-US" dirty="0"/>
                    </a:p>
                  </a:txBody>
                  <a:tcPr/>
                </a:tc>
                <a:tc>
                  <a:txBody>
                    <a:bodyPr/>
                    <a:lstStyle/>
                    <a:p>
                      <a:r>
                        <a:rPr lang="en-US" sz="2400" dirty="0" smtClean="0"/>
                        <a:t>Interdisciplinary</a:t>
                      </a:r>
                      <a:r>
                        <a:rPr lang="en-US" sz="2400" baseline="0" dirty="0" smtClean="0"/>
                        <a:t> analysis  </a:t>
                      </a:r>
                      <a:r>
                        <a:rPr lang="en-US" baseline="0" dirty="0" smtClean="0"/>
                        <a:t>                            </a:t>
                      </a:r>
                    </a:p>
                    <a:p>
                      <a:endParaRPr lang="en-US" baseline="0" dirty="0" smtClean="0"/>
                    </a:p>
                    <a:p>
                      <a:r>
                        <a:rPr lang="en-US" baseline="0" dirty="0" smtClean="0"/>
                        <a:t>apply expertise in small group to use            multiple perspectives to analyze a resource issue</a:t>
                      </a:r>
                    </a:p>
                    <a:p>
                      <a:endParaRPr lang="en-US" baseline="0" dirty="0" smtClean="0"/>
                    </a:p>
                    <a:p>
                      <a:endParaRPr lang="en-US" dirty="0"/>
                    </a:p>
                  </a:txBody>
                  <a:tcPr/>
                </a:tc>
              </a:tr>
              <a:tr h="1862777">
                <a:tc>
                  <a:txBody>
                    <a:bodyPr/>
                    <a:lstStyle/>
                    <a:p>
                      <a:r>
                        <a:rPr lang="en-US" sz="2400" dirty="0" smtClean="0"/>
                        <a:t>Systems analysis</a:t>
                      </a:r>
                    </a:p>
                    <a:p>
                      <a:endParaRPr lang="en-US" dirty="0" smtClean="0"/>
                    </a:p>
                    <a:p>
                      <a:r>
                        <a:rPr lang="en-US" dirty="0" smtClean="0"/>
                        <a:t>Understand</a:t>
                      </a:r>
                      <a:r>
                        <a:rPr lang="en-US" baseline="0" dirty="0" smtClean="0"/>
                        <a:t>  concepts of system components/structures and functions/interactions</a:t>
                      </a:r>
                      <a:endParaRPr lang="en-US" dirty="0"/>
                    </a:p>
                  </a:txBody>
                  <a:tcPr/>
                </a:tc>
                <a:tc>
                  <a:txBody>
                    <a:bodyPr/>
                    <a:lstStyle/>
                    <a:p>
                      <a:r>
                        <a:rPr lang="en-US" sz="2400" dirty="0" smtClean="0"/>
                        <a:t>Systems</a:t>
                      </a:r>
                      <a:r>
                        <a:rPr lang="en-US" sz="2400" baseline="0" dirty="0" smtClean="0"/>
                        <a:t> analysis</a:t>
                      </a:r>
                    </a:p>
                    <a:p>
                      <a:endParaRPr lang="en-US" baseline="0" dirty="0" smtClean="0"/>
                    </a:p>
                    <a:p>
                      <a:r>
                        <a:rPr lang="en-US" baseline="0" dirty="0" smtClean="0"/>
                        <a:t>Working with others, develop a quantitative (e.g. STELLAII) analysis of a linked natural/social system</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707" y="98958"/>
            <a:ext cx="9020293" cy="6894194"/>
          </a:xfrm>
          <a:prstGeom prst="rect">
            <a:avLst/>
          </a:prstGeom>
          <a:noFill/>
        </p:spPr>
        <p:txBody>
          <a:bodyPr wrap="square" rtlCol="0">
            <a:spAutoFit/>
          </a:bodyPr>
          <a:lstStyle/>
          <a:p>
            <a:r>
              <a:rPr lang="en-US" sz="3200" dirty="0" smtClean="0">
                <a:solidFill>
                  <a:schemeClr val="accent3">
                    <a:lumMod val="50000"/>
                  </a:schemeClr>
                </a:solidFill>
              </a:rPr>
              <a:t> “</a:t>
            </a:r>
            <a:r>
              <a:rPr lang="en-US" sz="3200" b="1" dirty="0" smtClean="0">
                <a:solidFill>
                  <a:schemeClr val="accent3">
                    <a:lumMod val="50000"/>
                  </a:schemeClr>
                </a:solidFill>
              </a:rPr>
              <a:t>competencies</a:t>
            </a:r>
            <a:r>
              <a:rPr lang="en-US" sz="3200" dirty="0" smtClean="0">
                <a:solidFill>
                  <a:schemeClr val="accent3">
                    <a:lumMod val="50000"/>
                  </a:schemeClr>
                </a:solidFill>
              </a:rPr>
              <a:t>” and “</a:t>
            </a:r>
            <a:r>
              <a:rPr lang="en-US" sz="3200" b="1" dirty="0" smtClean="0">
                <a:solidFill>
                  <a:schemeClr val="accent3">
                    <a:lumMod val="50000"/>
                  </a:schemeClr>
                </a:solidFill>
              </a:rPr>
              <a:t>learning outcomes</a:t>
            </a:r>
            <a:r>
              <a:rPr lang="en-US" sz="3200" dirty="0" smtClean="0">
                <a:solidFill>
                  <a:schemeClr val="accent3">
                    <a:lumMod val="50000"/>
                  </a:schemeClr>
                </a:solidFill>
              </a:rPr>
              <a:t>” in sustainability</a:t>
            </a:r>
          </a:p>
          <a:p>
            <a:endParaRPr lang="en-US" dirty="0" smtClean="0"/>
          </a:p>
          <a:p>
            <a:r>
              <a:rPr lang="en-US" dirty="0" smtClean="0"/>
              <a:t>	</a:t>
            </a:r>
            <a:r>
              <a:rPr lang="en-US" sz="2400" b="1" dirty="0" smtClean="0">
                <a:solidFill>
                  <a:schemeClr val="accent3">
                    <a:lumMod val="75000"/>
                  </a:schemeClr>
                </a:solidFill>
              </a:rPr>
              <a:t>competency</a:t>
            </a:r>
            <a:r>
              <a:rPr lang="en-US" sz="2400" dirty="0" smtClean="0">
                <a:solidFill>
                  <a:schemeClr val="accent3">
                    <a:lumMod val="75000"/>
                  </a:schemeClr>
                </a:solidFill>
              </a:rPr>
              <a:t>: a functionally linked complex of knowledge,</a:t>
            </a:r>
          </a:p>
          <a:p>
            <a:r>
              <a:rPr lang="en-US" sz="2400" dirty="0" smtClean="0">
                <a:solidFill>
                  <a:schemeClr val="accent3">
                    <a:lumMod val="75000"/>
                  </a:schemeClr>
                </a:solidFill>
              </a:rPr>
              <a:t>	skills, and attitudes that enable successful task performance</a:t>
            </a:r>
          </a:p>
          <a:p>
            <a:r>
              <a:rPr lang="en-US" sz="2400" dirty="0" smtClean="0">
                <a:solidFill>
                  <a:schemeClr val="accent3">
                    <a:lumMod val="75000"/>
                  </a:schemeClr>
                </a:solidFill>
              </a:rPr>
              <a:t>	and problem solving (</a:t>
            </a:r>
            <a:r>
              <a:rPr lang="en-US" sz="2400" dirty="0" err="1" smtClean="0">
                <a:solidFill>
                  <a:schemeClr val="accent3">
                    <a:lumMod val="75000"/>
                  </a:schemeClr>
                </a:solidFill>
              </a:rPr>
              <a:t>Weik</a:t>
            </a:r>
            <a:r>
              <a:rPr lang="en-US" sz="2400" dirty="0" smtClean="0">
                <a:solidFill>
                  <a:schemeClr val="accent3">
                    <a:lumMod val="75000"/>
                  </a:schemeClr>
                </a:solidFill>
              </a:rPr>
              <a:t> et al 2011)</a:t>
            </a:r>
          </a:p>
          <a:p>
            <a:endParaRPr lang="en-US" sz="2400" dirty="0" smtClean="0">
              <a:solidFill>
                <a:schemeClr val="accent3">
                  <a:lumMod val="75000"/>
                </a:schemeClr>
              </a:solidFill>
            </a:endParaRPr>
          </a:p>
          <a:p>
            <a:r>
              <a:rPr lang="en-US" sz="2400" dirty="0" smtClean="0">
                <a:solidFill>
                  <a:schemeClr val="accent3">
                    <a:lumMod val="75000"/>
                  </a:schemeClr>
                </a:solidFill>
              </a:rPr>
              <a:t>	complexes of knowledge, skills, and attitudes that</a:t>
            </a:r>
          </a:p>
          <a:p>
            <a:r>
              <a:rPr lang="en-US" sz="2400" dirty="0" smtClean="0">
                <a:solidFill>
                  <a:schemeClr val="accent3">
                    <a:lumMod val="75000"/>
                  </a:schemeClr>
                </a:solidFill>
              </a:rPr>
              <a:t>	enable successful task performance and problem solving</a:t>
            </a:r>
          </a:p>
          <a:p>
            <a:r>
              <a:rPr lang="en-US" sz="2400" dirty="0" smtClean="0">
                <a:solidFill>
                  <a:schemeClr val="accent3">
                    <a:lumMod val="75000"/>
                  </a:schemeClr>
                </a:solidFill>
              </a:rPr>
              <a:t>	with respect to real-world sustainability problems, challenges,</a:t>
            </a:r>
          </a:p>
          <a:p>
            <a:r>
              <a:rPr lang="en-US" sz="2400" dirty="0" smtClean="0">
                <a:solidFill>
                  <a:schemeClr val="accent3">
                    <a:lumMod val="75000"/>
                  </a:schemeClr>
                </a:solidFill>
              </a:rPr>
              <a:t>	and opportunities</a:t>
            </a:r>
          </a:p>
          <a:p>
            <a:endParaRPr lang="en-US" sz="2400" dirty="0" smtClean="0">
              <a:solidFill>
                <a:schemeClr val="accent3">
                  <a:lumMod val="75000"/>
                </a:schemeClr>
              </a:solidFill>
            </a:endParaRPr>
          </a:p>
          <a:p>
            <a:r>
              <a:rPr lang="en-US" sz="2400" dirty="0" smtClean="0">
                <a:solidFill>
                  <a:schemeClr val="accent3">
                    <a:lumMod val="75000"/>
                  </a:schemeClr>
                </a:solidFill>
              </a:rPr>
              <a:t>	competencies usually discussed as laundry list rather than 	coherent programmatic framework</a:t>
            </a:r>
          </a:p>
          <a:p>
            <a:endParaRPr lang="en-US" sz="2400" dirty="0" smtClean="0">
              <a:solidFill>
                <a:schemeClr val="accent3">
                  <a:lumMod val="75000"/>
                </a:schemeClr>
              </a:solidFill>
            </a:endParaRPr>
          </a:p>
          <a:p>
            <a:r>
              <a:rPr lang="en-US" sz="2400" dirty="0" smtClean="0">
                <a:solidFill>
                  <a:schemeClr val="accent3">
                    <a:lumMod val="75000"/>
                  </a:schemeClr>
                </a:solidFill>
              </a:rPr>
              <a:t>	</a:t>
            </a:r>
            <a:r>
              <a:rPr lang="en-US" sz="2400" b="1" dirty="0" smtClean="0">
                <a:solidFill>
                  <a:schemeClr val="accent3">
                    <a:lumMod val="75000"/>
                  </a:schemeClr>
                </a:solidFill>
              </a:rPr>
              <a:t>learning outcomes: </a:t>
            </a:r>
            <a:r>
              <a:rPr lang="en-US" sz="2400" dirty="0" smtClean="0">
                <a:solidFill>
                  <a:schemeClr val="accent3">
                    <a:lumMod val="75000"/>
                  </a:schemeClr>
                </a:solidFill>
              </a:rPr>
              <a:t>the specific knowledge, skills and 	attitudes taught to/acquired by students to help them achieve 	the broader competencies</a:t>
            </a:r>
            <a:endParaRPr lang="en-US" sz="2400" dirty="0">
              <a:solidFill>
                <a:schemeClr val="accent3">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707" y="98958"/>
            <a:ext cx="9020293" cy="6771083"/>
          </a:xfrm>
          <a:prstGeom prst="rect">
            <a:avLst/>
          </a:prstGeom>
          <a:noFill/>
        </p:spPr>
        <p:txBody>
          <a:bodyPr wrap="square" rtlCol="0">
            <a:spAutoFit/>
          </a:bodyPr>
          <a:lstStyle/>
          <a:p>
            <a:r>
              <a:rPr lang="en-US" sz="3200" dirty="0" smtClean="0">
                <a:solidFill>
                  <a:schemeClr val="accent3">
                    <a:lumMod val="50000"/>
                  </a:schemeClr>
                </a:solidFill>
              </a:rPr>
              <a:t> a framework for competencies in sustainability</a:t>
            </a:r>
          </a:p>
          <a:p>
            <a:endParaRPr lang="en-US" dirty="0" smtClean="0"/>
          </a:p>
          <a:p>
            <a:r>
              <a:rPr lang="en-US" dirty="0" smtClean="0"/>
              <a:t>	</a:t>
            </a:r>
            <a:r>
              <a:rPr lang="en-US" sz="2400" dirty="0" smtClean="0">
                <a:solidFill>
                  <a:schemeClr val="accent3">
                    <a:lumMod val="75000"/>
                  </a:schemeClr>
                </a:solidFill>
              </a:rPr>
              <a:t>analyze and solve sustainability problems,</a:t>
            </a:r>
          </a:p>
          <a:p>
            <a:r>
              <a:rPr lang="en-US" sz="2400" dirty="0" smtClean="0">
                <a:solidFill>
                  <a:schemeClr val="accent3">
                    <a:lumMod val="75000"/>
                  </a:schemeClr>
                </a:solidFill>
              </a:rPr>
              <a:t>			&amp; explore less desirable future conditions that would </a:t>
            </a:r>
          </a:p>
          <a:p>
            <a:r>
              <a:rPr lang="en-US" sz="2400" dirty="0" smtClean="0">
                <a:solidFill>
                  <a:schemeClr val="accent3">
                    <a:lumMod val="75000"/>
                  </a:schemeClr>
                </a:solidFill>
              </a:rPr>
              <a:t>			occur without action </a:t>
            </a:r>
          </a:p>
          <a:p>
            <a:r>
              <a:rPr lang="en-US" sz="2400" dirty="0" smtClean="0">
                <a:solidFill>
                  <a:schemeClr val="accent3">
                    <a:lumMod val="75000"/>
                  </a:schemeClr>
                </a:solidFill>
              </a:rPr>
              <a:t>	</a:t>
            </a:r>
          </a:p>
          <a:p>
            <a:r>
              <a:rPr lang="en-US" sz="2400" dirty="0" smtClean="0">
                <a:solidFill>
                  <a:schemeClr val="accent3">
                    <a:lumMod val="75000"/>
                  </a:schemeClr>
                </a:solidFill>
              </a:rPr>
              <a:t>	anticipate and prepare for future sustainability challenges, 	</a:t>
            </a:r>
          </a:p>
          <a:p>
            <a:endParaRPr lang="en-US" sz="2400" dirty="0" smtClean="0">
              <a:solidFill>
                <a:schemeClr val="accent3">
                  <a:lumMod val="75000"/>
                </a:schemeClr>
              </a:solidFill>
            </a:endParaRPr>
          </a:p>
          <a:p>
            <a:r>
              <a:rPr lang="en-US" sz="2400" dirty="0" smtClean="0">
                <a:solidFill>
                  <a:schemeClr val="accent3">
                    <a:lumMod val="75000"/>
                  </a:schemeClr>
                </a:solidFill>
              </a:rPr>
              <a:t>	create and enact opportunities for sustainability</a:t>
            </a:r>
          </a:p>
          <a:p>
            <a:r>
              <a:rPr lang="en-US" sz="2400" dirty="0" smtClean="0">
                <a:solidFill>
                  <a:schemeClr val="accent3">
                    <a:lumMod val="75000"/>
                  </a:schemeClr>
                </a:solidFill>
              </a:rPr>
              <a:t>			how to get from current to more sustainable conditions. </a:t>
            </a:r>
          </a:p>
          <a:p>
            <a:endParaRPr lang="en-US" sz="2400" dirty="0" smtClean="0">
              <a:solidFill>
                <a:schemeClr val="accent3">
                  <a:lumMod val="75000"/>
                </a:schemeClr>
              </a:solidFill>
            </a:endParaRPr>
          </a:p>
          <a:p>
            <a:r>
              <a:rPr lang="en-US" sz="2400" dirty="0" smtClean="0">
                <a:solidFill>
                  <a:schemeClr val="accent3">
                    <a:lumMod val="75000"/>
                  </a:schemeClr>
                </a:solidFill>
              </a:rPr>
              <a:t>	sustainability problems have specific 	characteristics so 	analyzing &amp; solving sustainability problems requires </a:t>
            </a:r>
          </a:p>
          <a:p>
            <a:r>
              <a:rPr lang="en-US" sz="2400" dirty="0" smtClean="0">
                <a:solidFill>
                  <a:schemeClr val="accent3">
                    <a:lumMod val="75000"/>
                  </a:schemeClr>
                </a:solidFill>
              </a:rPr>
              <a:t>	specialized, interlinked competencies (</a:t>
            </a:r>
            <a:r>
              <a:rPr lang="en-US" sz="2400" dirty="0" err="1" smtClean="0">
                <a:solidFill>
                  <a:schemeClr val="accent3">
                    <a:lumMod val="75000"/>
                  </a:schemeClr>
                </a:solidFill>
              </a:rPr>
              <a:t>Wiek</a:t>
            </a:r>
            <a:r>
              <a:rPr lang="en-US" sz="2400" dirty="0" smtClean="0">
                <a:solidFill>
                  <a:schemeClr val="accent3">
                    <a:lumMod val="75000"/>
                  </a:schemeClr>
                </a:solidFill>
              </a:rPr>
              <a:t> et al. 2011)</a:t>
            </a:r>
          </a:p>
          <a:p>
            <a:endParaRPr lang="en-US" sz="2400" dirty="0" smtClean="0">
              <a:solidFill>
                <a:schemeClr val="accent3">
                  <a:lumMod val="75000"/>
                </a:schemeClr>
              </a:solidFill>
            </a:endParaRPr>
          </a:p>
          <a:p>
            <a:r>
              <a:rPr lang="en-US" sz="2400" dirty="0" smtClean="0"/>
              <a:t>	systems-thinking competence,  anticipatory competence, </a:t>
            </a:r>
          </a:p>
          <a:p>
            <a:r>
              <a:rPr lang="en-US" sz="2400" dirty="0" smtClean="0"/>
              <a:t>	normative competence, strategic competence,</a:t>
            </a:r>
          </a:p>
          <a:p>
            <a:r>
              <a:rPr lang="en-US" sz="2400" dirty="0" smtClean="0"/>
              <a:t>	interpersonal competence.</a:t>
            </a:r>
            <a:endParaRPr lang="en-US" sz="2400" dirty="0">
              <a:solidFill>
                <a:schemeClr val="accent3">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8878" y="0"/>
            <a:ext cx="8304857" cy="3780512"/>
          </a:xfrm>
          <a:prstGeom prst="rect">
            <a:avLst/>
          </a:prstGeom>
        </p:spPr>
      </p:pic>
      <p:sp>
        <p:nvSpPr>
          <p:cNvPr id="5" name="TextBox 4"/>
          <p:cNvSpPr txBox="1"/>
          <p:nvPr/>
        </p:nvSpPr>
        <p:spPr>
          <a:xfrm>
            <a:off x="4767284" y="3472735"/>
            <a:ext cx="1305453" cy="307777"/>
          </a:xfrm>
          <a:prstGeom prst="rect">
            <a:avLst/>
          </a:prstGeom>
          <a:noFill/>
        </p:spPr>
        <p:txBody>
          <a:bodyPr wrap="none" rtlCol="0">
            <a:spAutoFit/>
          </a:bodyPr>
          <a:lstStyle/>
          <a:p>
            <a:r>
              <a:rPr lang="en-US" sz="1400" dirty="0" err="1" smtClean="0">
                <a:latin typeface="Times"/>
                <a:cs typeface="Times"/>
              </a:rPr>
              <a:t>Weik</a:t>
            </a:r>
            <a:r>
              <a:rPr lang="en-US" sz="1400" dirty="0" smtClean="0">
                <a:latin typeface="Times"/>
                <a:cs typeface="Times"/>
              </a:rPr>
              <a:t> et al 2011</a:t>
            </a:r>
            <a:endParaRPr lang="en-US" sz="1400" dirty="0">
              <a:latin typeface="Times"/>
              <a:cs typeface="Times"/>
            </a:endParaRPr>
          </a:p>
        </p:txBody>
      </p:sp>
      <p:sp>
        <p:nvSpPr>
          <p:cNvPr id="6" name="TextBox 5"/>
          <p:cNvSpPr txBox="1"/>
          <p:nvPr/>
        </p:nvSpPr>
        <p:spPr>
          <a:xfrm>
            <a:off x="0" y="3780512"/>
            <a:ext cx="9074511" cy="3139321"/>
          </a:xfrm>
          <a:prstGeom prst="rect">
            <a:avLst/>
          </a:prstGeom>
          <a:noFill/>
        </p:spPr>
        <p:txBody>
          <a:bodyPr wrap="square" rtlCol="0">
            <a:spAutoFit/>
          </a:bodyPr>
          <a:lstStyle/>
          <a:p>
            <a:r>
              <a:rPr lang="en-US" b="1" dirty="0" smtClean="0"/>
              <a:t>Systems-thinking</a:t>
            </a:r>
            <a:r>
              <a:rPr lang="en-US" dirty="0" smtClean="0"/>
              <a:t>: analyze coupled human-environment systems across domains (society, environment, economy) and scales, considering systemic features (e.g. feedback loops)</a:t>
            </a:r>
          </a:p>
          <a:p>
            <a:r>
              <a:rPr lang="en-US" b="1" dirty="0" smtClean="0"/>
              <a:t>Anticipatory: </a:t>
            </a:r>
            <a:r>
              <a:rPr lang="en-US" dirty="0" smtClean="0"/>
              <a:t>collectively analyze, evaluate, and conceptualize the future of sustainability issues and solutions</a:t>
            </a:r>
          </a:p>
          <a:p>
            <a:r>
              <a:rPr lang="en-US" b="1" dirty="0" smtClean="0"/>
              <a:t>Normative: </a:t>
            </a:r>
            <a:r>
              <a:rPr lang="en-US" dirty="0" smtClean="0"/>
              <a:t>collectively map, specify, apply, reconcile, and negotiate sustainability values, principles, goals by collectively assessing the sustainability of current and/or future states of systems and then creating sustainability visions for these systems.</a:t>
            </a:r>
          </a:p>
          <a:p>
            <a:r>
              <a:rPr lang="en-US" b="1" dirty="0" smtClean="0"/>
              <a:t>Strategic: </a:t>
            </a:r>
            <a:r>
              <a:rPr lang="en-US" dirty="0" smtClean="0"/>
              <a:t>collectively design &amp; implement governance strategies toward sustainability.</a:t>
            </a:r>
          </a:p>
          <a:p>
            <a:r>
              <a:rPr lang="en-US" b="1" dirty="0" smtClean="0"/>
              <a:t>Interpersonal: </a:t>
            </a:r>
            <a:r>
              <a:rPr lang="en-US" dirty="0" smtClean="0"/>
              <a:t>motivate, enable, and facilitate collaborative and participatory</a:t>
            </a:r>
          </a:p>
          <a:p>
            <a:r>
              <a:rPr lang="en-US" dirty="0" smtClean="0"/>
              <a:t>sustainability research and problem solving.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761"/>
            <a:ext cx="8060018" cy="757918"/>
          </a:xfrm>
        </p:spPr>
        <p:txBody>
          <a:bodyPr>
            <a:normAutofit fontScale="90000"/>
          </a:bodyPr>
          <a:lstStyle/>
          <a:p>
            <a:r>
              <a:rPr lang="en-US" dirty="0" smtClean="0"/>
              <a:t>Sustainability competencies build upon basic (liberal studies) ones</a:t>
            </a:r>
            <a:endParaRPr lang="en-US" dirty="0"/>
          </a:p>
        </p:txBody>
      </p:sp>
      <p:pic>
        <p:nvPicPr>
          <p:cNvPr id="4" name="Picture 3"/>
          <p:cNvPicPr>
            <a:picLocks noChangeAspect="1"/>
          </p:cNvPicPr>
          <p:nvPr/>
        </p:nvPicPr>
        <p:blipFill>
          <a:blip r:embed="rId2"/>
          <a:stretch>
            <a:fillRect/>
          </a:stretch>
        </p:blipFill>
        <p:spPr>
          <a:xfrm>
            <a:off x="134563" y="2102714"/>
            <a:ext cx="8872771" cy="376280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78" y="157062"/>
            <a:ext cx="8799683" cy="840383"/>
          </a:xfrm>
        </p:spPr>
        <p:txBody>
          <a:bodyPr>
            <a:normAutofit fontScale="90000"/>
          </a:bodyPr>
          <a:lstStyle/>
          <a:p>
            <a:r>
              <a:rPr lang="en-US" dirty="0" smtClean="0"/>
              <a:t>Moving from program competencies to learning outcomes</a:t>
            </a:r>
            <a:endParaRPr lang="en-US" dirty="0"/>
          </a:p>
        </p:txBody>
      </p:sp>
      <p:sp>
        <p:nvSpPr>
          <p:cNvPr id="4" name="TextBox 3"/>
          <p:cNvSpPr txBox="1"/>
          <p:nvPr/>
        </p:nvSpPr>
        <p:spPr>
          <a:xfrm>
            <a:off x="503075" y="1781245"/>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stretch>
            <a:fillRect/>
          </a:stretch>
        </p:blipFill>
        <p:spPr>
          <a:xfrm>
            <a:off x="206178" y="1571006"/>
            <a:ext cx="8997572" cy="324000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819" y="2127946"/>
            <a:ext cx="3826798" cy="3458056"/>
          </a:xfrm>
          <a:solidFill>
            <a:schemeClr val="bg2"/>
          </a:solidFill>
          <a:ln w="25400">
            <a:solidFill>
              <a:schemeClr val="accent3">
                <a:lumMod val="50000"/>
              </a:schemeClr>
            </a:solidFill>
          </a:ln>
        </p:spPr>
        <p:txBody>
          <a:bodyPr rtlCol="0">
            <a:normAutofit/>
          </a:bodyPr>
          <a:lstStyle/>
          <a:p>
            <a:pPr eaLnBrk="1" fontAlgn="auto" hangingPunct="1">
              <a:spcAft>
                <a:spcPts val="0"/>
              </a:spcAft>
              <a:buFont typeface="Arial"/>
              <a:buNone/>
              <a:defRPr/>
            </a:pPr>
            <a:r>
              <a:rPr lang="en-US" sz="2400" b="1" dirty="0" smtClean="0">
                <a:ea typeface="+mn-ea"/>
                <a:cs typeface="+mn-cs"/>
              </a:rPr>
              <a:t>studies</a:t>
            </a:r>
          </a:p>
          <a:p>
            <a:pPr eaLnBrk="1" fontAlgn="auto" hangingPunct="1">
              <a:spcAft>
                <a:spcPts val="0"/>
              </a:spcAft>
              <a:buFont typeface="Arial"/>
              <a:buNone/>
              <a:defRPr/>
            </a:pPr>
            <a:r>
              <a:rPr lang="en-US" sz="2400" dirty="0" smtClean="0">
                <a:ea typeface="+mn-ea"/>
                <a:cs typeface="+mn-cs"/>
              </a:rPr>
              <a:t>environ politics</a:t>
            </a:r>
          </a:p>
          <a:p>
            <a:pPr eaLnBrk="1" fontAlgn="auto" hangingPunct="1">
              <a:spcAft>
                <a:spcPts val="0"/>
              </a:spcAft>
              <a:buFont typeface="Arial"/>
              <a:buNone/>
              <a:defRPr/>
            </a:pPr>
            <a:r>
              <a:rPr lang="en-US" sz="2400" dirty="0" smtClean="0">
                <a:ea typeface="+mn-ea"/>
                <a:cs typeface="+mn-cs"/>
              </a:rPr>
              <a:t>environ economics </a:t>
            </a:r>
            <a:r>
              <a:rPr lang="en-US" sz="1600" dirty="0" smtClean="0">
                <a:ea typeface="+mn-ea"/>
                <a:cs typeface="+mn-cs"/>
              </a:rPr>
              <a:t>(</a:t>
            </a:r>
            <a:r>
              <a:rPr lang="en-US" sz="1600" dirty="0" err="1" smtClean="0">
                <a:ea typeface="+mn-ea"/>
                <a:cs typeface="+mn-cs"/>
              </a:rPr>
              <a:t>rec</a:t>
            </a:r>
            <a:r>
              <a:rPr lang="en-US" sz="1600" dirty="0" smtClean="0">
                <a:ea typeface="+mn-ea"/>
                <a:cs typeface="+mn-cs"/>
              </a:rPr>
              <a:t>)</a:t>
            </a:r>
          </a:p>
          <a:p>
            <a:pPr eaLnBrk="1" fontAlgn="auto" hangingPunct="1">
              <a:spcAft>
                <a:spcPts val="0"/>
              </a:spcAft>
              <a:buFont typeface="Arial"/>
              <a:buNone/>
              <a:defRPr/>
            </a:pPr>
            <a:r>
              <a:rPr lang="en-US" sz="2400" dirty="0" smtClean="0">
                <a:ea typeface="+mn-ea"/>
                <a:cs typeface="+mn-cs"/>
              </a:rPr>
              <a:t>environ ethics</a:t>
            </a:r>
          </a:p>
          <a:p>
            <a:pPr eaLnBrk="1" fontAlgn="auto" hangingPunct="1">
              <a:spcAft>
                <a:spcPts val="0"/>
              </a:spcAft>
              <a:buFont typeface="Arial"/>
              <a:buNone/>
              <a:defRPr/>
            </a:pPr>
            <a:r>
              <a:rPr lang="en-US" sz="2400" dirty="0" smtClean="0">
                <a:ea typeface="+mn-ea"/>
                <a:cs typeface="+mn-cs"/>
              </a:rPr>
              <a:t>intensive writing</a:t>
            </a:r>
          </a:p>
          <a:p>
            <a:pPr eaLnBrk="1" fontAlgn="auto" hangingPunct="1">
              <a:spcAft>
                <a:spcPts val="0"/>
              </a:spcAft>
              <a:buFont typeface="Arial"/>
              <a:buNone/>
              <a:defRPr/>
            </a:pPr>
            <a:r>
              <a:rPr lang="en-US" sz="2400" dirty="0" smtClean="0">
                <a:ea typeface="+mn-ea"/>
                <a:cs typeface="+mn-cs"/>
              </a:rPr>
              <a:t>environ humanities</a:t>
            </a:r>
          </a:p>
          <a:p>
            <a:pPr eaLnBrk="1" fontAlgn="auto" hangingPunct="1">
              <a:spcAft>
                <a:spcPts val="0"/>
              </a:spcAft>
              <a:buFont typeface="Arial"/>
              <a:buNone/>
              <a:defRPr/>
            </a:pPr>
            <a:r>
              <a:rPr lang="en-US" sz="2400" dirty="0" smtClean="0">
                <a:ea typeface="+mn-ea"/>
                <a:cs typeface="+mn-cs"/>
              </a:rPr>
              <a:t>environ communications</a:t>
            </a:r>
          </a:p>
          <a:p>
            <a:pPr eaLnBrk="1" fontAlgn="auto" hangingPunct="1">
              <a:spcAft>
                <a:spcPts val="0"/>
              </a:spcAft>
              <a:buFont typeface="Arial"/>
              <a:buNone/>
              <a:defRPr/>
            </a:pPr>
            <a:r>
              <a:rPr lang="en-US" sz="2000" i="1" dirty="0" smtClean="0">
                <a:ea typeface="+mn-ea"/>
                <a:cs typeface="+mn-cs"/>
              </a:rPr>
              <a:t>plus focus area courses</a:t>
            </a:r>
            <a:endParaRPr lang="en-US" sz="2000" i="1" dirty="0">
              <a:ea typeface="+mn-ea"/>
              <a:cs typeface="+mn-cs"/>
            </a:endParaRPr>
          </a:p>
        </p:txBody>
      </p:sp>
      <p:sp>
        <p:nvSpPr>
          <p:cNvPr id="6" name="TextBox 5"/>
          <p:cNvSpPr txBox="1"/>
          <p:nvPr/>
        </p:nvSpPr>
        <p:spPr>
          <a:xfrm>
            <a:off x="4420789" y="2127946"/>
            <a:ext cx="4338553" cy="3354765"/>
          </a:xfrm>
          <a:prstGeom prst="rect">
            <a:avLst/>
          </a:prstGeom>
          <a:solidFill>
            <a:srgbClr val="FAF5DD"/>
          </a:solidFill>
          <a:ln w="25400">
            <a:solidFill>
              <a:schemeClr val="accent3">
                <a:lumMod val="50000"/>
              </a:schemeClr>
            </a:solidFill>
          </a:ln>
        </p:spPr>
        <p:txBody>
          <a:bodyPr wrap="square">
            <a:spAutoFit/>
          </a:bodyPr>
          <a:lstStyle/>
          <a:p>
            <a:pPr fontAlgn="auto">
              <a:spcBef>
                <a:spcPts val="0"/>
              </a:spcBef>
              <a:spcAft>
                <a:spcPts val="0"/>
              </a:spcAft>
              <a:defRPr/>
            </a:pPr>
            <a:r>
              <a:rPr lang="en-US" sz="2400" b="1" dirty="0" smtClean="0">
                <a:latin typeface="+mn-lt"/>
                <a:ea typeface="+mn-ea"/>
                <a:cs typeface="+mn-cs"/>
              </a:rPr>
              <a:t>Sciences</a:t>
            </a:r>
          </a:p>
          <a:p>
            <a:pPr fontAlgn="auto">
              <a:spcBef>
                <a:spcPts val="0"/>
              </a:spcBef>
              <a:spcAft>
                <a:spcPts val="0"/>
              </a:spcAft>
              <a:defRPr/>
            </a:pPr>
            <a:r>
              <a:rPr lang="en-US" sz="2400" dirty="0" smtClean="0">
                <a:latin typeface="+mn-lt"/>
                <a:ea typeface="+mn-ea"/>
                <a:cs typeface="+mn-cs"/>
              </a:rPr>
              <a:t>conservation ecology</a:t>
            </a:r>
          </a:p>
          <a:p>
            <a:pPr fontAlgn="auto">
              <a:spcBef>
                <a:spcPts val="0"/>
              </a:spcBef>
              <a:spcAft>
                <a:spcPts val="0"/>
              </a:spcAft>
              <a:defRPr/>
            </a:pPr>
            <a:r>
              <a:rPr lang="en-US" sz="2400" dirty="0" smtClean="0">
                <a:latin typeface="+mn-lt"/>
                <a:ea typeface="+mn-ea"/>
                <a:cs typeface="+mn-cs"/>
              </a:rPr>
              <a:t>energy resources and policy</a:t>
            </a:r>
          </a:p>
          <a:p>
            <a:pPr fontAlgn="auto">
              <a:spcBef>
                <a:spcPts val="0"/>
              </a:spcBef>
              <a:spcAft>
                <a:spcPts val="0"/>
              </a:spcAft>
              <a:defRPr/>
            </a:pPr>
            <a:r>
              <a:rPr lang="en-US" sz="2400" dirty="0" smtClean="0">
                <a:latin typeface="+mn-lt"/>
                <a:ea typeface="+mn-ea"/>
                <a:cs typeface="+mn-cs"/>
              </a:rPr>
              <a:t>atmosphere/hydrosphere</a:t>
            </a:r>
          </a:p>
          <a:p>
            <a:pPr fontAlgn="auto">
              <a:spcBef>
                <a:spcPts val="0"/>
              </a:spcBef>
              <a:spcAft>
                <a:spcPts val="0"/>
              </a:spcAft>
              <a:defRPr/>
            </a:pPr>
            <a:endParaRPr lang="en-US" sz="2400" dirty="0" smtClean="0">
              <a:latin typeface="+mn-lt"/>
              <a:ea typeface="+mn-ea"/>
              <a:cs typeface="+mn-cs"/>
            </a:endParaRPr>
          </a:p>
          <a:p>
            <a:pPr fontAlgn="auto">
              <a:spcBef>
                <a:spcPts val="0"/>
              </a:spcBef>
              <a:spcAft>
                <a:spcPts val="0"/>
              </a:spcAft>
              <a:defRPr/>
            </a:pPr>
            <a:r>
              <a:rPr lang="en-US" sz="2400" dirty="0" smtClean="0">
                <a:latin typeface="+mn-lt"/>
                <a:ea typeface="+mn-ea"/>
                <a:cs typeface="+mn-cs"/>
              </a:rPr>
              <a:t>chemistry</a:t>
            </a:r>
          </a:p>
          <a:p>
            <a:pPr fontAlgn="auto">
              <a:spcBef>
                <a:spcPts val="0"/>
              </a:spcBef>
              <a:spcAft>
                <a:spcPts val="0"/>
              </a:spcAft>
              <a:defRPr/>
            </a:pPr>
            <a:r>
              <a:rPr lang="en-US" sz="2400" dirty="0" smtClean="0">
                <a:latin typeface="+mn-lt"/>
                <a:ea typeface="+mn-ea"/>
                <a:cs typeface="+mn-cs"/>
              </a:rPr>
              <a:t>calculus, statistics</a:t>
            </a:r>
          </a:p>
          <a:p>
            <a:pPr fontAlgn="auto">
              <a:spcBef>
                <a:spcPts val="0"/>
              </a:spcBef>
              <a:spcAft>
                <a:spcPts val="0"/>
              </a:spcAft>
              <a:defRPr/>
            </a:pPr>
            <a:r>
              <a:rPr lang="en-US" sz="2400" dirty="0" smtClean="0">
                <a:latin typeface="+mn-lt"/>
                <a:ea typeface="+mn-ea"/>
                <a:cs typeface="+mn-cs"/>
              </a:rPr>
              <a:t>GIS</a:t>
            </a:r>
          </a:p>
          <a:p>
            <a:pPr fontAlgn="auto">
              <a:spcBef>
                <a:spcPts val="0"/>
              </a:spcBef>
              <a:spcAft>
                <a:spcPts val="0"/>
              </a:spcAft>
              <a:defRPr/>
            </a:pPr>
            <a:r>
              <a:rPr lang="en-US" sz="2000" i="1" dirty="0" smtClean="0">
                <a:latin typeface="+mn-lt"/>
                <a:ea typeface="+mn-ea"/>
                <a:cs typeface="+mn-cs"/>
              </a:rPr>
              <a:t>plus emphasis area courses</a:t>
            </a:r>
            <a:endParaRPr lang="en-US" sz="2000" i="1" dirty="0">
              <a:latin typeface="+mn-lt"/>
              <a:ea typeface="+mn-ea"/>
              <a:cs typeface="+mn-cs"/>
            </a:endParaRPr>
          </a:p>
        </p:txBody>
      </p:sp>
      <p:sp>
        <p:nvSpPr>
          <p:cNvPr id="21509" name="TextBox 7"/>
          <p:cNvSpPr txBox="1">
            <a:spLocks noChangeArrowheads="1"/>
          </p:cNvSpPr>
          <p:nvPr/>
        </p:nvSpPr>
        <p:spPr bwMode="auto">
          <a:xfrm>
            <a:off x="344819" y="130260"/>
            <a:ext cx="8747237"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chemeClr val="accent3">
                    <a:lumMod val="75000"/>
                  </a:schemeClr>
                </a:solidFill>
                <a:latin typeface="Calibri" charset="0"/>
              </a:rPr>
              <a:t> ENV: expose students to broad, multiple perspectives in core curriculum</a:t>
            </a:r>
            <a:endParaRPr lang="en-US" sz="2000" dirty="0">
              <a:solidFill>
                <a:schemeClr val="accent3">
                  <a:lumMod val="75000"/>
                </a:schemeClr>
              </a:solidFill>
              <a:latin typeface="Calibri" charset="0"/>
            </a:endParaRPr>
          </a:p>
        </p:txBody>
      </p:sp>
      <p:sp>
        <p:nvSpPr>
          <p:cNvPr id="8" name="TextBox 7"/>
          <p:cNvSpPr txBox="1"/>
          <p:nvPr/>
        </p:nvSpPr>
        <p:spPr>
          <a:xfrm>
            <a:off x="1034795" y="851182"/>
            <a:ext cx="6497842" cy="830997"/>
          </a:xfrm>
          <a:prstGeom prst="rect">
            <a:avLst/>
          </a:prstGeom>
          <a:solidFill>
            <a:schemeClr val="accent3">
              <a:lumMod val="40000"/>
              <a:lumOff val="60000"/>
            </a:schemeClr>
          </a:solidFill>
        </p:spPr>
        <p:txBody>
          <a:bodyPr wrap="none" rtlCol="0">
            <a:spAutoFit/>
          </a:bodyPr>
          <a:lstStyle/>
          <a:p>
            <a:pPr algn="ctr"/>
            <a:r>
              <a:rPr lang="en-US" sz="2400" dirty="0" smtClean="0">
                <a:solidFill>
                  <a:schemeClr val="accent3">
                    <a:lumMod val="50000"/>
                  </a:schemeClr>
                </a:solidFill>
              </a:rPr>
              <a:t>senior capstone project &amp; presentation course</a:t>
            </a:r>
          </a:p>
          <a:p>
            <a:pPr algn="ctr"/>
            <a:r>
              <a:rPr lang="en-US" sz="2400" dirty="0" smtClean="0">
                <a:solidFill>
                  <a:schemeClr val="accent3">
                    <a:lumMod val="50000"/>
                  </a:schemeClr>
                </a:solidFill>
              </a:rPr>
              <a:t>internship or undergraduate research</a:t>
            </a:r>
            <a:endParaRPr lang="en-US" sz="2400" dirty="0">
              <a:solidFill>
                <a:schemeClr val="accent3">
                  <a:lumMod val="50000"/>
                </a:schemeClr>
              </a:solidFill>
            </a:endParaRPr>
          </a:p>
        </p:txBody>
      </p:sp>
      <p:sp>
        <p:nvSpPr>
          <p:cNvPr id="12" name="Right Arrow 11"/>
          <p:cNvSpPr/>
          <p:nvPr/>
        </p:nvSpPr>
        <p:spPr>
          <a:xfrm rot="19667612">
            <a:off x="1963001" y="1764680"/>
            <a:ext cx="547422" cy="235504"/>
          </a:xfrm>
          <a:prstGeom prst="rightArrow">
            <a:avLst>
              <a:gd name="adj1" fmla="val 50000"/>
              <a:gd name="adj2" fmla="val 128160"/>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ight Arrow 14"/>
          <p:cNvSpPr/>
          <p:nvPr/>
        </p:nvSpPr>
        <p:spPr>
          <a:xfrm rot="12988849">
            <a:off x="3855500" y="5630479"/>
            <a:ext cx="423368" cy="235504"/>
          </a:xfrm>
          <a:prstGeom prst="rightArrow">
            <a:avLst>
              <a:gd name="adj1" fmla="val 65860"/>
              <a:gd name="adj2" fmla="val 128160"/>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5"/>
          <p:cNvSpPr txBox="1"/>
          <p:nvPr/>
        </p:nvSpPr>
        <p:spPr>
          <a:xfrm>
            <a:off x="344819" y="5901831"/>
            <a:ext cx="8414523" cy="830997"/>
          </a:xfrm>
          <a:prstGeom prst="rect">
            <a:avLst/>
          </a:prstGeom>
          <a:solidFill>
            <a:schemeClr val="accent3">
              <a:lumMod val="40000"/>
              <a:lumOff val="60000"/>
            </a:schemeClr>
          </a:solidFill>
        </p:spPr>
        <p:txBody>
          <a:bodyPr wrap="square" rtlCol="0">
            <a:spAutoFit/>
          </a:bodyPr>
          <a:lstStyle/>
          <a:p>
            <a:pPr algn="ctr"/>
            <a:r>
              <a:rPr lang="en-US" sz="2400" dirty="0" smtClean="0">
                <a:solidFill>
                  <a:srgbClr val="4F6228"/>
                </a:solidFill>
              </a:rPr>
              <a:t>ecology</a:t>
            </a:r>
          </a:p>
          <a:p>
            <a:pPr algn="ctr"/>
            <a:r>
              <a:rPr lang="en-US" sz="2400" dirty="0" smtClean="0">
                <a:solidFill>
                  <a:srgbClr val="4F6228"/>
                </a:solidFill>
              </a:rPr>
              <a:t>environmental sustainability    foundations of </a:t>
            </a:r>
            <a:r>
              <a:rPr lang="en-US" sz="2400" dirty="0" err="1" smtClean="0">
                <a:solidFill>
                  <a:srgbClr val="4F6228"/>
                </a:solidFill>
              </a:rPr>
              <a:t>envi</a:t>
            </a:r>
            <a:r>
              <a:rPr lang="en-US" sz="2400" dirty="0" smtClean="0">
                <a:solidFill>
                  <a:srgbClr val="4F6228"/>
                </a:solidFill>
              </a:rPr>
              <a:t> sciences</a:t>
            </a:r>
            <a:endParaRPr lang="en-US" sz="2400" dirty="0">
              <a:solidFill>
                <a:srgbClr val="4F6228"/>
              </a:solidFill>
            </a:endParaRPr>
          </a:p>
        </p:txBody>
      </p:sp>
      <p:sp>
        <p:nvSpPr>
          <p:cNvPr id="10" name="Right Arrow 9"/>
          <p:cNvSpPr/>
          <p:nvPr/>
        </p:nvSpPr>
        <p:spPr>
          <a:xfrm rot="18432832">
            <a:off x="4401066" y="5566135"/>
            <a:ext cx="408879" cy="235504"/>
          </a:xfrm>
          <a:prstGeom prst="rightArrow">
            <a:avLst>
              <a:gd name="adj1" fmla="val 65860"/>
              <a:gd name="adj2" fmla="val 128160"/>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Arrow 10"/>
          <p:cNvSpPr/>
          <p:nvPr/>
        </p:nvSpPr>
        <p:spPr>
          <a:xfrm rot="13005389">
            <a:off x="5438816" y="1787310"/>
            <a:ext cx="508212" cy="235504"/>
          </a:xfrm>
          <a:prstGeom prst="rightArrow">
            <a:avLst>
              <a:gd name="adj1" fmla="val 50000"/>
              <a:gd name="adj2" fmla="val 128160"/>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114575" y="130260"/>
            <a:ext cx="188125" cy="400110"/>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36" y="2085892"/>
            <a:ext cx="9059864" cy="5869520"/>
          </a:xfrm>
        </p:spPr>
        <p:txBody>
          <a:bodyPr rtlCol="0">
            <a:normAutofit fontScale="90000"/>
          </a:bodyPr>
          <a:lstStyle/>
          <a:p>
            <a:pPr algn="l">
              <a:defRPr/>
            </a:pPr>
            <a:r>
              <a:rPr lang="en-US" sz="2667" dirty="0" smtClean="0">
                <a:solidFill>
                  <a:schemeClr val="accent3">
                    <a:lumMod val="60000"/>
                    <a:lumOff val="40000"/>
                  </a:schemeClr>
                </a:solidFill>
                <a:ea typeface="+mj-ea"/>
                <a:cs typeface="+mj-cs"/>
              </a:rPr>
              <a:t/>
            </a:r>
            <a:br>
              <a:rPr lang="en-US" sz="2667" dirty="0" smtClean="0">
                <a:solidFill>
                  <a:schemeClr val="accent3">
                    <a:lumMod val="60000"/>
                    <a:lumOff val="40000"/>
                  </a:schemeClr>
                </a:solidFill>
                <a:ea typeface="+mj-ea"/>
                <a:cs typeface="+mj-cs"/>
              </a:rPr>
            </a:br>
            <a:r>
              <a:rPr lang="en-US" sz="3556" dirty="0" smtClean="0">
                <a:solidFill>
                  <a:schemeClr val="accent3">
                    <a:lumMod val="75000"/>
                  </a:schemeClr>
                </a:solidFill>
                <a:ea typeface="+mj-ea"/>
                <a:cs typeface="+mj-cs"/>
              </a:rPr>
              <a:t>well established </a:t>
            </a:r>
            <a:r>
              <a:rPr lang="en-US" sz="3556" dirty="0" smtClean="0">
                <a:solidFill>
                  <a:schemeClr val="accent3">
                    <a:lumMod val="75000"/>
                  </a:schemeClr>
                </a:solidFill>
                <a:ea typeface="+mj-ea"/>
                <a:cs typeface="+mj-cs"/>
              </a:rPr>
              <a:t>undergraduate</a:t>
            </a: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rPr>
              <a:t>	</a:t>
            </a:r>
            <a:r>
              <a:rPr lang="en-US" sz="2667" dirty="0" smtClean="0">
                <a:solidFill>
                  <a:schemeClr val="accent3">
                    <a:lumMod val="50000"/>
                  </a:schemeClr>
                </a:solidFill>
                <a:ea typeface="+mj-ea"/>
                <a:cs typeface="+mj-cs"/>
              </a:rPr>
              <a:t>environmental sciences (BS)</a:t>
            </a:r>
            <a:r>
              <a:rPr lang="en-US" sz="2667" dirty="0" smtClean="0">
                <a:solidFill>
                  <a:schemeClr val="accent3">
                    <a:lumMod val="50000"/>
                  </a:schemeClr>
                </a:solidFill>
              </a:rPr>
              <a:t/>
            </a:r>
            <a:br>
              <a:rPr lang="en-US" sz="2667" dirty="0" smtClean="0">
                <a:solidFill>
                  <a:schemeClr val="accent3">
                    <a:lumMod val="50000"/>
                  </a:schemeClr>
                </a:solidFill>
              </a:rPr>
            </a:br>
            <a:r>
              <a:rPr lang="en-US" sz="2667" dirty="0" smtClean="0">
                <a:solidFill>
                  <a:schemeClr val="accent3">
                    <a:lumMod val="50000"/>
                  </a:schemeClr>
                </a:solidFill>
              </a:rPr>
              <a:t>	environmental studies (includes sustainability focus) (BA/ BS) </a:t>
            </a:r>
            <a:br>
              <a:rPr lang="en-US" sz="2667" dirty="0" smtClean="0">
                <a:solidFill>
                  <a:schemeClr val="accent3">
                    <a:lumMod val="50000"/>
                  </a:schemeClr>
                </a:solidFill>
              </a:rPr>
            </a:br>
            <a:r>
              <a:rPr lang="en-US" sz="2667" dirty="0" smtClean="0">
                <a:solidFill>
                  <a:schemeClr val="accent3">
                    <a:lumMod val="50000"/>
                  </a:schemeClr>
                </a:solidFill>
              </a:rPr>
              <a:t>	geology (BS)</a:t>
            </a:r>
            <a:br>
              <a:rPr lang="en-US" sz="2667" dirty="0" smtClean="0">
                <a:solidFill>
                  <a:schemeClr val="accent3">
                    <a:lumMod val="50000"/>
                  </a:schemeClr>
                </a:solidFill>
              </a:rPr>
            </a:br>
            <a:r>
              <a:rPr lang="en-US" sz="2667" dirty="0" smtClean="0">
                <a:solidFill>
                  <a:schemeClr val="accent3">
                    <a:lumMod val="50000"/>
                  </a:schemeClr>
                </a:solidFill>
              </a:rPr>
              <a:t>	</a:t>
            </a:r>
            <a:r>
              <a:rPr lang="en-US" sz="2222" i="1" dirty="0" smtClean="0">
                <a:solidFill>
                  <a:schemeClr val="accent3">
                    <a:lumMod val="50000"/>
                  </a:schemeClr>
                </a:solidFill>
              </a:rPr>
              <a:t>also earth science (BS) and sustainability </a:t>
            </a:r>
            <a:r>
              <a:rPr lang="en-US" sz="2222" i="1" dirty="0" smtClean="0">
                <a:solidFill>
                  <a:schemeClr val="accent3">
                    <a:lumMod val="50000"/>
                  </a:schemeClr>
                </a:solidFill>
              </a:rPr>
              <a:t>minor</a:t>
            </a:r>
            <a:br>
              <a:rPr lang="en-US" sz="2222" i="1" dirty="0" smtClean="0">
                <a:solidFill>
                  <a:schemeClr val="accent3">
                    <a:lumMod val="50000"/>
                  </a:schemeClr>
                </a:solidFill>
              </a:rPr>
            </a:br>
            <a:r>
              <a:rPr lang="en-US" sz="2222" i="1" dirty="0" smtClean="0">
                <a:solidFill>
                  <a:schemeClr val="accent3">
                    <a:lumMod val="50000"/>
                  </a:schemeClr>
                </a:solidFill>
              </a:rPr>
              <a:t/>
            </a:r>
            <a:br>
              <a:rPr lang="en-US" sz="2222" i="1" dirty="0" smtClean="0">
                <a:solidFill>
                  <a:schemeClr val="accent3">
                    <a:lumMod val="50000"/>
                  </a:schemeClr>
                </a:solidFill>
              </a:rPr>
            </a:br>
            <a:r>
              <a:rPr lang="en-US" sz="2700" dirty="0" smtClean="0">
                <a:solidFill>
                  <a:srgbClr val="FF0000"/>
                </a:solidFill>
              </a:rPr>
              <a:t>assessment and course redesign for </a:t>
            </a:r>
            <a:r>
              <a:rPr lang="en-US" sz="2700" b="1" dirty="0" smtClean="0">
                <a:solidFill>
                  <a:srgbClr val="FF0000"/>
                </a:solidFill>
              </a:rPr>
              <a:t>core</a:t>
            </a:r>
            <a:r>
              <a:rPr lang="en-US" sz="2700" dirty="0" smtClean="0">
                <a:solidFill>
                  <a:srgbClr val="FF0000"/>
                </a:solidFill>
              </a:rPr>
              <a:t> courses in ENV and GLG</a:t>
            </a:r>
            <a:r>
              <a:rPr lang="en-US" sz="2700" dirty="0" smtClean="0">
                <a:solidFill>
                  <a:srgbClr val="FF0000"/>
                </a:solidFill>
              </a:rPr>
              <a:t/>
            </a:r>
            <a:br>
              <a:rPr lang="en-US" sz="2700" dirty="0" smtClean="0">
                <a:solidFill>
                  <a:srgbClr val="FF0000"/>
                </a:solidFill>
              </a:rPr>
            </a:br>
            <a:r>
              <a:rPr lang="en-US" sz="2700" dirty="0" smtClean="0">
                <a:solidFill>
                  <a:srgbClr val="FF0000"/>
                </a:solidFill>
              </a:rPr>
              <a:t/>
            </a:r>
            <a:br>
              <a:rPr lang="en-US" sz="2700" dirty="0" smtClean="0">
                <a:solidFill>
                  <a:srgbClr val="FF0000"/>
                </a:solidFill>
              </a:rPr>
            </a:br>
            <a:r>
              <a:rPr lang="en-US" sz="2700" i="1" dirty="0" smtClean="0">
                <a:solidFill>
                  <a:schemeClr val="accent3">
                    <a:lumMod val="75000"/>
                  </a:schemeClr>
                </a:solidFill>
              </a:rPr>
              <a:t>also have:</a:t>
            </a:r>
            <a:r>
              <a:rPr lang="en-US" sz="2700" dirty="0" smtClean="0">
                <a:solidFill>
                  <a:srgbClr val="FF0000"/>
                </a:solidFill>
              </a:rPr>
              <a:t/>
            </a:r>
            <a:br>
              <a:rPr lang="en-US" sz="2700" dirty="0" smtClean="0">
                <a:solidFill>
                  <a:srgbClr val="FF0000"/>
                </a:solidFill>
              </a:rPr>
            </a:br>
            <a:r>
              <a:rPr lang="en-US" sz="2700" dirty="0" smtClean="0">
                <a:solidFill>
                  <a:schemeClr val="accent3">
                    <a:lumMod val="75000"/>
                  </a:schemeClr>
                </a:solidFill>
              </a:rPr>
              <a:t>well </a:t>
            </a:r>
            <a:r>
              <a:rPr lang="en-US" sz="2700" dirty="0" smtClean="0">
                <a:solidFill>
                  <a:schemeClr val="accent3">
                    <a:lumMod val="75000"/>
                  </a:schemeClr>
                </a:solidFill>
              </a:rPr>
              <a:t>established </a:t>
            </a:r>
            <a:r>
              <a:rPr lang="en-US" sz="2700" dirty="0" smtClean="0">
                <a:solidFill>
                  <a:schemeClr val="accent3">
                    <a:lumMod val="75000"/>
                  </a:schemeClr>
                </a:solidFill>
              </a:rPr>
              <a:t>graduate</a:t>
            </a:r>
            <a:r>
              <a:rPr lang="en-US" sz="2700" dirty="0" smtClean="0">
                <a:solidFill>
                  <a:schemeClr val="accent3">
                    <a:lumMod val="50000"/>
                  </a:schemeClr>
                </a:solidFill>
              </a:rPr>
              <a:t/>
            </a:r>
            <a:br>
              <a:rPr lang="en-US" sz="2700" dirty="0" smtClean="0">
                <a:solidFill>
                  <a:schemeClr val="accent3">
                    <a:lumMod val="50000"/>
                  </a:schemeClr>
                </a:solidFill>
              </a:rPr>
            </a:br>
            <a:r>
              <a:rPr lang="en-US" sz="2667" dirty="0" smtClean="0">
                <a:solidFill>
                  <a:schemeClr val="accent3">
                    <a:lumMod val="50000"/>
                  </a:schemeClr>
                </a:solidFill>
              </a:rPr>
              <a:t>	</a:t>
            </a:r>
            <a:r>
              <a:rPr lang="en-US" sz="2200" dirty="0" smtClean="0">
                <a:solidFill>
                  <a:schemeClr val="accent3">
                    <a:lumMod val="50000"/>
                  </a:schemeClr>
                </a:solidFill>
              </a:rPr>
              <a:t>environmental sciences and policy (MS)</a:t>
            </a:r>
            <a:br>
              <a:rPr lang="en-US" sz="2200" dirty="0" smtClean="0">
                <a:solidFill>
                  <a:schemeClr val="accent3">
                    <a:lumMod val="50000"/>
                  </a:schemeClr>
                </a:solidFill>
              </a:rPr>
            </a:br>
            <a:r>
              <a:rPr lang="en-US" sz="2200" dirty="0" smtClean="0">
                <a:solidFill>
                  <a:schemeClr val="accent3">
                    <a:lumMod val="50000"/>
                  </a:schemeClr>
                </a:solidFill>
              </a:rPr>
              <a:t>	geology (MS)</a:t>
            </a:r>
            <a:r>
              <a:rPr lang="en-US" sz="2667" dirty="0" smtClean="0">
                <a:solidFill>
                  <a:schemeClr val="accent3">
                    <a:lumMod val="50000"/>
                  </a:schemeClr>
                </a:solidFill>
              </a:rPr>
              <a:t/>
            </a:r>
            <a:br>
              <a:rPr lang="en-US" sz="2667" dirty="0" smtClean="0">
                <a:solidFill>
                  <a:schemeClr val="accent3">
                    <a:lumMod val="50000"/>
                  </a:schemeClr>
                </a:solidFill>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700" dirty="0" smtClean="0">
                <a:solidFill>
                  <a:schemeClr val="accent3">
                    <a:lumMod val="75000"/>
                  </a:schemeClr>
                </a:solidFill>
                <a:ea typeface="+mj-ea"/>
                <a:cs typeface="+mj-cs"/>
              </a:rPr>
              <a:t>newer or revised </a:t>
            </a:r>
            <a:r>
              <a:rPr lang="en-US" sz="2700" b="1" dirty="0" smtClean="0">
                <a:solidFill>
                  <a:schemeClr val="accent3">
                    <a:lumMod val="75000"/>
                  </a:schemeClr>
                </a:solidFill>
                <a:ea typeface="+mj-ea"/>
                <a:cs typeface="+mj-cs"/>
              </a:rPr>
              <a:t>sustainability</a:t>
            </a:r>
            <a:r>
              <a:rPr lang="en-US" sz="2700" dirty="0" smtClean="0">
                <a:solidFill>
                  <a:schemeClr val="accent3">
                    <a:lumMod val="75000"/>
                  </a:schemeClr>
                </a:solidFill>
                <a:ea typeface="+mj-ea"/>
                <a:cs typeface="+mj-cs"/>
              </a:rPr>
              <a:t> programs:</a:t>
            </a:r>
            <a:br>
              <a:rPr lang="en-US" sz="2700" dirty="0" smtClean="0">
                <a:solidFill>
                  <a:schemeClr val="accent3">
                    <a:lumMod val="75000"/>
                  </a:schemeClr>
                </a:solidFill>
                <a:ea typeface="+mj-ea"/>
                <a:cs typeface="+mj-cs"/>
              </a:rPr>
            </a:br>
            <a:r>
              <a:rPr lang="en-US" sz="2200" dirty="0" smtClean="0">
                <a:solidFill>
                  <a:schemeClr val="accent3">
                    <a:lumMod val="75000"/>
                  </a:schemeClr>
                </a:solidFill>
              </a:rPr>
              <a:t>	</a:t>
            </a:r>
            <a:r>
              <a:rPr lang="en-US" sz="2200" dirty="0" smtClean="0">
                <a:solidFill>
                  <a:schemeClr val="accent3">
                    <a:lumMod val="50000"/>
                  </a:schemeClr>
                </a:solidFill>
              </a:rPr>
              <a:t>climate sciences and solutions (PSM)</a:t>
            </a:r>
            <a:br>
              <a:rPr lang="en-US" sz="2200" dirty="0" smtClean="0">
                <a:solidFill>
                  <a:schemeClr val="accent3">
                    <a:lumMod val="50000"/>
                  </a:schemeClr>
                </a:solidFill>
              </a:rPr>
            </a:br>
            <a:r>
              <a:rPr lang="en-US" sz="2200" dirty="0" smtClean="0">
                <a:solidFill>
                  <a:schemeClr val="accent3">
                    <a:lumMod val="50000"/>
                  </a:schemeClr>
                </a:solidFill>
              </a:rPr>
              <a:t>	earth sciences and environmental sustainability (PhD)</a:t>
            </a:r>
            <a:r>
              <a:rPr lang="en-US" sz="2222" dirty="0" smtClean="0">
                <a:solidFill>
                  <a:schemeClr val="accent3">
                    <a:lumMod val="50000"/>
                  </a:schemeClr>
                </a:solidFill>
                <a:ea typeface="+mj-ea"/>
                <a:cs typeface="+mj-cs"/>
              </a:rPr>
              <a:t/>
            </a:r>
            <a:br>
              <a:rPr lang="en-US" sz="2222" dirty="0" smtClean="0">
                <a:solidFill>
                  <a:schemeClr val="accent3">
                    <a:lumMod val="50000"/>
                  </a:schemeClr>
                </a:solidFill>
                <a:ea typeface="+mj-ea"/>
                <a:cs typeface="+mj-cs"/>
              </a:rPr>
            </a:br>
            <a:r>
              <a:rPr lang="en-US" sz="2222" dirty="0" smtClean="0">
                <a:solidFill>
                  <a:schemeClr val="accent3">
                    <a:lumMod val="50000"/>
                  </a:schemeClr>
                </a:solidFill>
                <a:ea typeface="+mj-ea"/>
                <a:cs typeface="+mj-cs"/>
              </a:rPr>
              <a:t>	</a:t>
            </a: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endParaRPr lang="en-US" sz="2667" dirty="0">
              <a:solidFill>
                <a:schemeClr val="accent3">
                  <a:lumMod val="50000"/>
                </a:schemeClr>
              </a:solidFill>
              <a:ea typeface="+mj-ea"/>
              <a:cs typeface="+mj-cs"/>
            </a:endParaRPr>
          </a:p>
        </p:txBody>
      </p:sp>
      <p:sp>
        <p:nvSpPr>
          <p:cNvPr id="4" name="Rectangle 3"/>
          <p:cNvSpPr/>
          <p:nvPr/>
        </p:nvSpPr>
        <p:spPr>
          <a:xfrm>
            <a:off x="247815" y="213784"/>
            <a:ext cx="353847" cy="532790"/>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756547" y="161798"/>
            <a:ext cx="5131299" cy="646331"/>
          </a:xfrm>
          <a:prstGeom prst="rect">
            <a:avLst/>
          </a:prstGeom>
          <a:noFill/>
        </p:spPr>
        <p:txBody>
          <a:bodyPr wrap="square">
            <a:spAutoFit/>
          </a:bodyPr>
          <a:lstStyle/>
          <a:p>
            <a:pPr fontAlgn="auto">
              <a:spcBef>
                <a:spcPts val="0"/>
              </a:spcBef>
              <a:spcAft>
                <a:spcPts val="0"/>
              </a:spcAft>
              <a:defRPr/>
            </a:pPr>
            <a:r>
              <a:rPr lang="en-US" sz="3600" dirty="0" smtClean="0">
                <a:solidFill>
                  <a:schemeClr val="accent3">
                    <a:lumMod val="50000"/>
                  </a:schemeClr>
                </a:solidFill>
              </a:rPr>
              <a:t>SESES degree programs</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49" y="988480"/>
            <a:ext cx="8837613" cy="5869520"/>
          </a:xfrm>
        </p:spPr>
        <p:txBody>
          <a:bodyPr rtlCol="0">
            <a:normAutofit/>
          </a:bodyPr>
          <a:lstStyle/>
          <a:p>
            <a:pPr algn="l">
              <a:defRPr/>
            </a:pPr>
            <a:r>
              <a:rPr lang="en-US" sz="2667" dirty="0" smtClean="0">
                <a:solidFill>
                  <a:schemeClr val="accent3">
                    <a:lumMod val="60000"/>
                    <a:lumOff val="40000"/>
                  </a:schemeClr>
                </a:solidFill>
                <a:ea typeface="+mj-ea"/>
                <a:cs typeface="+mj-cs"/>
              </a:rPr>
              <a:t/>
            </a:r>
            <a:br>
              <a:rPr lang="en-US" sz="2667" dirty="0" smtClean="0">
                <a:solidFill>
                  <a:schemeClr val="accent3">
                    <a:lumMod val="60000"/>
                    <a:lumOff val="40000"/>
                  </a:schemeClr>
                </a:solidFill>
                <a:ea typeface="+mj-ea"/>
                <a:cs typeface="+mj-cs"/>
              </a:rPr>
            </a:br>
            <a:r>
              <a:rPr lang="en-US" sz="2667" dirty="0" smtClean="0">
                <a:solidFill>
                  <a:schemeClr val="accent3">
                    <a:lumMod val="60000"/>
                    <a:lumOff val="40000"/>
                  </a:schemeClr>
                </a:solidFill>
                <a:ea typeface="+mj-ea"/>
                <a:cs typeface="+mj-cs"/>
              </a:rPr>
              <a:t>	</a:t>
            </a:r>
            <a:r>
              <a:rPr lang="en-US" sz="2222" dirty="0" smtClean="0">
                <a:solidFill>
                  <a:schemeClr val="accent3">
                    <a:lumMod val="50000"/>
                  </a:schemeClr>
                </a:solidFill>
                <a:ea typeface="+mj-ea"/>
                <a:cs typeface="+mj-cs"/>
              </a:rPr>
              <a:t/>
            </a:r>
            <a:br>
              <a:rPr lang="en-US" sz="2222" dirty="0" smtClean="0">
                <a:solidFill>
                  <a:schemeClr val="accent3">
                    <a:lumMod val="50000"/>
                  </a:schemeClr>
                </a:solidFill>
                <a:ea typeface="+mj-ea"/>
                <a:cs typeface="+mj-cs"/>
              </a:rPr>
            </a:br>
            <a:r>
              <a:rPr lang="en-US" sz="2222" dirty="0" smtClean="0">
                <a:solidFill>
                  <a:schemeClr val="accent3">
                    <a:lumMod val="50000"/>
                  </a:schemeClr>
                </a:solidFill>
                <a:ea typeface="+mj-ea"/>
                <a:cs typeface="+mj-cs"/>
              </a:rPr>
              <a:t>	</a:t>
            </a:r>
            <a:br>
              <a:rPr lang="en-US" sz="2222" dirty="0" smtClean="0">
                <a:solidFill>
                  <a:schemeClr val="accent3">
                    <a:lumMod val="50000"/>
                  </a:schemeClr>
                </a:solidFill>
                <a:ea typeface="+mj-ea"/>
                <a:cs typeface="+mj-cs"/>
              </a:rPr>
            </a:br>
            <a:r>
              <a:rPr lang="en-US" sz="2222" dirty="0" smtClean="0">
                <a:solidFill>
                  <a:schemeClr val="accent3">
                    <a:lumMod val="50000"/>
                  </a:schemeClr>
                </a:solidFill>
                <a:ea typeface="+mj-ea"/>
                <a:cs typeface="+mj-cs"/>
              </a:rPr>
              <a:t>	</a:t>
            </a: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t>
            </a:r>
            <a:r>
              <a:rPr lang="en-US" sz="2667" dirty="0" smtClean="0">
                <a:solidFill>
                  <a:schemeClr val="accent3">
                    <a:lumMod val="50000"/>
                  </a:schemeClr>
                </a:solidFill>
              </a:rPr>
              <a:t>	</a:t>
            </a: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endParaRPr lang="en-US" sz="2667" dirty="0">
              <a:solidFill>
                <a:schemeClr val="accent3">
                  <a:lumMod val="50000"/>
                </a:schemeClr>
              </a:solidFill>
              <a:ea typeface="+mj-ea"/>
              <a:cs typeface="+mj-cs"/>
            </a:endParaRPr>
          </a:p>
        </p:txBody>
      </p:sp>
      <p:sp>
        <p:nvSpPr>
          <p:cNvPr id="4" name="Rectangle 3"/>
          <p:cNvSpPr/>
          <p:nvPr/>
        </p:nvSpPr>
        <p:spPr>
          <a:xfrm>
            <a:off x="247649" y="133278"/>
            <a:ext cx="354014" cy="966480"/>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880455" y="133278"/>
            <a:ext cx="8542337" cy="1077218"/>
          </a:xfrm>
          <a:prstGeom prst="rect">
            <a:avLst/>
          </a:prstGeom>
          <a:noFill/>
        </p:spPr>
        <p:txBody>
          <a:bodyPr wrap="square">
            <a:spAutoFit/>
          </a:bodyPr>
          <a:lstStyle/>
          <a:p>
            <a:pPr fontAlgn="auto">
              <a:spcBef>
                <a:spcPts val="0"/>
              </a:spcBef>
              <a:spcAft>
                <a:spcPts val="0"/>
              </a:spcAft>
              <a:defRPr/>
            </a:pPr>
            <a:r>
              <a:rPr lang="en-US" sz="3200" dirty="0" smtClean="0">
                <a:solidFill>
                  <a:schemeClr val="accent3">
                    <a:lumMod val="50000"/>
                  </a:schemeClr>
                </a:solidFill>
                <a:latin typeface="+mn-lt"/>
                <a:ea typeface="+mn-ea"/>
                <a:cs typeface="+mn-cs"/>
              </a:rPr>
              <a:t>Sustainability for every major, </a:t>
            </a:r>
            <a:endParaRPr lang="en-US" sz="3200" dirty="0" smtClean="0">
              <a:solidFill>
                <a:schemeClr val="accent3">
                  <a:lumMod val="50000"/>
                </a:schemeClr>
              </a:solidFill>
              <a:latin typeface="+mn-lt"/>
              <a:ea typeface="+mn-ea"/>
              <a:cs typeface="+mn-cs"/>
            </a:endParaRPr>
          </a:p>
          <a:p>
            <a:pPr fontAlgn="auto">
              <a:spcBef>
                <a:spcPts val="0"/>
              </a:spcBef>
              <a:spcAft>
                <a:spcPts val="0"/>
              </a:spcAft>
              <a:defRPr/>
            </a:pPr>
            <a:r>
              <a:rPr lang="en-US" sz="3200" dirty="0" smtClean="0">
                <a:solidFill>
                  <a:schemeClr val="accent3">
                    <a:lumMod val="50000"/>
                  </a:schemeClr>
                </a:solidFill>
                <a:latin typeface="+mn-lt"/>
                <a:ea typeface="+mn-ea"/>
                <a:cs typeface="+mn-cs"/>
              </a:rPr>
              <a:t>th</a:t>
            </a:r>
            <a:r>
              <a:rPr lang="en-US" sz="3200" dirty="0" smtClean="0">
                <a:solidFill>
                  <a:schemeClr val="accent3">
                    <a:lumMod val="50000"/>
                  </a:schemeClr>
                </a:solidFill>
              </a:rPr>
              <a:t>e </a:t>
            </a:r>
            <a:r>
              <a:rPr lang="en-US" sz="3200" dirty="0" smtClean="0">
                <a:solidFill>
                  <a:schemeClr val="accent3">
                    <a:lumMod val="50000"/>
                  </a:schemeClr>
                </a:solidFill>
              </a:rPr>
              <a:t>Global Learning Initiative</a:t>
            </a:r>
            <a:r>
              <a:rPr lang="en-US" dirty="0" smtClean="0">
                <a:solidFill>
                  <a:schemeClr val="accent3">
                    <a:lumMod val="50000"/>
                  </a:schemeClr>
                </a:solidFill>
              </a:rPr>
              <a:t> </a:t>
            </a:r>
            <a:endParaRPr lang="en-US" dirty="0">
              <a:latin typeface="+mn-lt"/>
              <a:ea typeface="+mn-ea"/>
              <a:cs typeface="+mn-cs"/>
            </a:endParaRPr>
          </a:p>
        </p:txBody>
      </p:sp>
      <p:sp>
        <p:nvSpPr>
          <p:cNvPr id="6" name="TextBox 5"/>
          <p:cNvSpPr txBox="1"/>
          <p:nvPr/>
        </p:nvSpPr>
        <p:spPr>
          <a:xfrm>
            <a:off x="188911" y="1468316"/>
            <a:ext cx="8896351" cy="6001642"/>
          </a:xfrm>
          <a:prstGeom prst="rect">
            <a:avLst/>
          </a:prstGeom>
          <a:noFill/>
        </p:spPr>
        <p:txBody>
          <a:bodyPr vert="horz" wrap="square" rtlCol="0">
            <a:spAutoFit/>
          </a:bodyPr>
          <a:lstStyle/>
          <a:p>
            <a:r>
              <a:rPr lang="en-US" sz="2400" dirty="0" smtClean="0"/>
              <a:t>diversity</a:t>
            </a:r>
            <a:r>
              <a:rPr lang="en-US" sz="2400" dirty="0"/>
              <a:t>, environmental sustainability, and </a:t>
            </a:r>
            <a:r>
              <a:rPr lang="en-US" sz="2400" dirty="0" smtClean="0"/>
              <a:t>global engagement are mission-central and interrelated university values</a:t>
            </a:r>
          </a:p>
          <a:p>
            <a:endParaRPr lang="en-US" sz="2400" dirty="0" smtClean="0"/>
          </a:p>
          <a:p>
            <a:r>
              <a:rPr lang="en-US" sz="2400" dirty="0" smtClean="0"/>
              <a:t>University-wide students learning </a:t>
            </a:r>
            <a:r>
              <a:rPr lang="en-US" sz="2400" dirty="0" smtClean="0"/>
              <a:t>outcomes result from them</a:t>
            </a:r>
          </a:p>
          <a:p>
            <a:endParaRPr lang="en-US" sz="2400" dirty="0" smtClean="0"/>
          </a:p>
          <a:p>
            <a:r>
              <a:rPr lang="en-US" sz="2400" dirty="0" smtClean="0"/>
              <a:t>using natural resources in sustainable, ethical &amp; responsible ways including, for example:</a:t>
            </a:r>
          </a:p>
          <a:p>
            <a:pPr>
              <a:buNone/>
            </a:pPr>
            <a:r>
              <a:rPr lang="en-US" sz="2400" dirty="0" smtClean="0"/>
              <a:t>	a. how culture determines use of environmental resources.</a:t>
            </a:r>
          </a:p>
          <a:p>
            <a:pPr>
              <a:buNone/>
            </a:pPr>
            <a:r>
              <a:rPr lang="en-US" sz="2400" dirty="0" smtClean="0"/>
              <a:t>	</a:t>
            </a:r>
            <a:r>
              <a:rPr lang="en-US" sz="2400" dirty="0" err="1" smtClean="0"/>
              <a:t>b</a:t>
            </a:r>
            <a:r>
              <a:rPr lang="en-US" sz="2400" dirty="0" smtClean="0"/>
              <a:t>.  the connection between environmental awareness and 	global </a:t>
            </a:r>
            <a:r>
              <a:rPr lang="en-US" sz="2400" dirty="0" smtClean="0"/>
              <a:t>	citizenship</a:t>
            </a:r>
            <a:r>
              <a:rPr lang="en-US" sz="2400" dirty="0" smtClean="0"/>
              <a:t>.</a:t>
            </a:r>
          </a:p>
          <a:p>
            <a:pPr>
              <a:buNone/>
            </a:pPr>
            <a:r>
              <a:rPr lang="en-US" sz="2400" dirty="0" smtClean="0"/>
              <a:t>	</a:t>
            </a:r>
            <a:r>
              <a:rPr lang="en-US" sz="2400" dirty="0" err="1" smtClean="0"/>
              <a:t>c</a:t>
            </a:r>
            <a:r>
              <a:rPr lang="en-US" sz="2400" dirty="0" smtClean="0"/>
              <a:t>.  the scientific basis, concepts and vocabulary of 				</a:t>
            </a:r>
            <a:r>
              <a:rPr lang="en-US" sz="2400" dirty="0" smtClean="0"/>
              <a:t>	environmental </a:t>
            </a:r>
            <a:r>
              <a:rPr lang="en-US" sz="2400" dirty="0" smtClean="0"/>
              <a:t>sustainability.</a:t>
            </a:r>
          </a:p>
          <a:p>
            <a:pPr>
              <a:buNone/>
            </a:pPr>
            <a:r>
              <a:rPr lang="en-US" sz="2400" dirty="0" smtClean="0"/>
              <a:t>	</a:t>
            </a:r>
            <a:r>
              <a:rPr lang="en-US" sz="2400" dirty="0" err="1" smtClean="0"/>
              <a:t>d</a:t>
            </a:r>
            <a:r>
              <a:rPr lang="en-US" sz="2400" dirty="0" smtClean="0"/>
              <a:t>. how human interactions with the environment relate to the 	</a:t>
            </a:r>
            <a:r>
              <a:rPr lang="en-US" sz="2400" dirty="0" smtClean="0"/>
              <a:t>root </a:t>
            </a:r>
            <a:r>
              <a:rPr lang="en-US" sz="2400" dirty="0" smtClean="0"/>
              <a:t>causes of many global problems.</a:t>
            </a:r>
          </a:p>
          <a:p>
            <a:r>
              <a:rPr lang="en-US" sz="2400" dirty="0" smtClean="0"/>
              <a:t> 	</a:t>
            </a:r>
          </a:p>
          <a:p>
            <a:pPr>
              <a:buFont typeface="Arial"/>
              <a:buChar char="•"/>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166" y="187082"/>
            <a:ext cx="230733" cy="830997"/>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468303" y="46891"/>
            <a:ext cx="8675697" cy="1661993"/>
          </a:xfrm>
          <a:prstGeom prst="rect">
            <a:avLst/>
          </a:prstGeom>
          <a:noFill/>
        </p:spPr>
        <p:txBody>
          <a:bodyPr wrap="square">
            <a:spAutoFit/>
          </a:bodyPr>
          <a:lstStyle/>
          <a:p>
            <a:pPr fontAlgn="auto">
              <a:spcBef>
                <a:spcPts val="0"/>
              </a:spcBef>
              <a:spcAft>
                <a:spcPts val="0"/>
              </a:spcAft>
              <a:defRPr/>
            </a:pPr>
            <a:r>
              <a:rPr lang="en-US" sz="3200" dirty="0" smtClean="0">
                <a:solidFill>
                  <a:schemeClr val="accent3">
                    <a:lumMod val="50000"/>
                  </a:schemeClr>
                </a:solidFill>
              </a:rPr>
              <a:t>university-wide drivers cause us to redesign and reassess our degree programs</a:t>
            </a:r>
          </a:p>
          <a:p>
            <a:pPr fontAlgn="auto">
              <a:spcBef>
                <a:spcPts val="0"/>
              </a:spcBef>
              <a:spcAft>
                <a:spcPts val="0"/>
              </a:spcAft>
              <a:defRPr/>
            </a:pPr>
            <a:r>
              <a:rPr lang="en-US" sz="2000" dirty="0" smtClean="0">
                <a:solidFill>
                  <a:schemeClr val="accent3">
                    <a:lumMod val="50000"/>
                  </a:schemeClr>
                </a:solidFill>
                <a:latin typeface="+mn-lt"/>
                <a:ea typeface="+mn-ea"/>
                <a:cs typeface="+mn-cs"/>
              </a:rPr>
              <a:t/>
            </a:r>
            <a:br>
              <a:rPr lang="en-US" sz="2000" dirty="0" smtClean="0">
                <a:solidFill>
                  <a:schemeClr val="accent3">
                    <a:lumMod val="50000"/>
                  </a:schemeClr>
                </a:solidFill>
                <a:latin typeface="+mn-lt"/>
                <a:ea typeface="+mn-ea"/>
                <a:cs typeface="+mn-cs"/>
              </a:rPr>
            </a:br>
            <a:endParaRPr lang="en-US" dirty="0">
              <a:latin typeface="+mn-lt"/>
              <a:ea typeface="+mn-ea"/>
              <a:cs typeface="+mn-cs"/>
            </a:endParaRPr>
          </a:p>
        </p:txBody>
      </p:sp>
      <p:sp>
        <p:nvSpPr>
          <p:cNvPr id="6" name="TextBox 5"/>
          <p:cNvSpPr txBox="1"/>
          <p:nvPr/>
        </p:nvSpPr>
        <p:spPr>
          <a:xfrm>
            <a:off x="118028" y="1418399"/>
            <a:ext cx="8568527" cy="5632310"/>
          </a:xfrm>
          <a:prstGeom prst="rect">
            <a:avLst/>
          </a:prstGeom>
          <a:noFill/>
        </p:spPr>
        <p:txBody>
          <a:bodyPr wrap="square">
            <a:spAutoFit/>
          </a:bodyPr>
          <a:lstStyle/>
          <a:p>
            <a:pPr fontAlgn="auto">
              <a:spcBef>
                <a:spcPts val="0"/>
              </a:spcBef>
              <a:spcAft>
                <a:spcPts val="0"/>
              </a:spcAft>
              <a:defRPr/>
            </a:pPr>
            <a:r>
              <a:rPr lang="en-US" sz="2800" dirty="0" smtClean="0">
                <a:solidFill>
                  <a:schemeClr val="accent3">
                    <a:lumMod val="50000"/>
                  </a:schemeClr>
                </a:solidFill>
                <a:latin typeface="+mn-lt"/>
                <a:ea typeface="+mn-ea"/>
                <a:cs typeface="+mn-cs"/>
              </a:rPr>
              <a:t>Global </a:t>
            </a:r>
            <a:r>
              <a:rPr lang="en-US" sz="2800" dirty="0">
                <a:solidFill>
                  <a:schemeClr val="accent3">
                    <a:lumMod val="50000"/>
                  </a:schemeClr>
                </a:solidFill>
                <a:latin typeface="+mn-lt"/>
                <a:ea typeface="+mn-ea"/>
                <a:cs typeface="+mn-cs"/>
              </a:rPr>
              <a:t>Learning </a:t>
            </a:r>
            <a:r>
              <a:rPr lang="en-US" sz="2800" dirty="0" smtClean="0">
                <a:solidFill>
                  <a:schemeClr val="accent3">
                    <a:lumMod val="50000"/>
                  </a:schemeClr>
                </a:solidFill>
                <a:latin typeface="+mn-lt"/>
                <a:ea typeface="+mn-ea"/>
                <a:cs typeface="+mn-cs"/>
              </a:rPr>
              <a:t>Initiative</a:t>
            </a:r>
          </a:p>
          <a:p>
            <a:pPr fontAlgn="auto">
              <a:spcBef>
                <a:spcPts val="0"/>
              </a:spcBef>
              <a:spcAft>
                <a:spcPts val="0"/>
              </a:spcAft>
              <a:defRPr/>
            </a:pPr>
            <a:r>
              <a:rPr lang="en-US" sz="2400" dirty="0" smtClean="0">
                <a:solidFill>
                  <a:schemeClr val="accent3">
                    <a:lumMod val="50000"/>
                  </a:schemeClr>
                </a:solidFill>
                <a:latin typeface="+mn-lt"/>
                <a:ea typeface="+mn-ea"/>
                <a:cs typeface="+mn-cs"/>
              </a:rPr>
              <a:t>	</a:t>
            </a:r>
            <a:r>
              <a:rPr lang="en-US" sz="2400" dirty="0" smtClean="0">
                <a:solidFill>
                  <a:schemeClr val="accent3">
                    <a:lumMod val="75000"/>
                  </a:schemeClr>
                </a:solidFill>
                <a:latin typeface="+mn-lt"/>
                <a:ea typeface="+mn-ea"/>
                <a:cs typeface="+mn-cs"/>
              </a:rPr>
              <a:t>build competencies throughout degree program (not gen </a:t>
            </a:r>
            <a:r>
              <a:rPr lang="en-US" sz="2400" dirty="0" err="1" smtClean="0">
                <a:solidFill>
                  <a:schemeClr val="accent3">
                    <a:lumMod val="75000"/>
                  </a:schemeClr>
                </a:solidFill>
                <a:latin typeface="+mn-lt"/>
                <a:ea typeface="+mn-ea"/>
                <a:cs typeface="+mn-cs"/>
              </a:rPr>
              <a:t>ed</a:t>
            </a:r>
            <a:r>
              <a:rPr lang="en-US" sz="2400" dirty="0" smtClean="0">
                <a:solidFill>
                  <a:schemeClr val="accent3">
                    <a:lumMod val="75000"/>
                  </a:schemeClr>
                </a:solidFill>
                <a:latin typeface="+mn-lt"/>
                <a:ea typeface="+mn-ea"/>
                <a:cs typeface="+mn-cs"/>
              </a:rPr>
              <a:t>)</a:t>
            </a:r>
          </a:p>
          <a:p>
            <a:pPr fontAlgn="auto">
              <a:spcBef>
                <a:spcPts val="0"/>
              </a:spcBef>
              <a:spcAft>
                <a:spcPts val="0"/>
              </a:spcAft>
              <a:defRPr/>
            </a:pPr>
            <a:r>
              <a:rPr lang="en-US" sz="2400" dirty="0" smtClean="0">
                <a:solidFill>
                  <a:schemeClr val="accent3">
                    <a:lumMod val="75000"/>
                  </a:schemeClr>
                </a:solidFill>
                <a:latin typeface="+mn-lt"/>
                <a:ea typeface="+mn-ea"/>
                <a:cs typeface="+mn-cs"/>
              </a:rPr>
              <a:t>	three interrelated themes</a:t>
            </a:r>
          </a:p>
          <a:p>
            <a:pPr fontAlgn="auto">
              <a:spcBef>
                <a:spcPts val="0"/>
              </a:spcBef>
              <a:spcAft>
                <a:spcPts val="0"/>
              </a:spcAft>
              <a:defRPr/>
            </a:pPr>
            <a:r>
              <a:rPr lang="en-US" sz="2400" dirty="0" smtClean="0">
                <a:solidFill>
                  <a:schemeClr val="accent3">
                    <a:lumMod val="50000"/>
                  </a:schemeClr>
                </a:solidFill>
                <a:latin typeface="+mn-lt"/>
                <a:ea typeface="+mn-ea"/>
                <a:cs typeface="+mn-cs"/>
              </a:rPr>
              <a:t>		</a:t>
            </a:r>
            <a:r>
              <a:rPr lang="en-US" sz="2000" dirty="0" smtClean="0">
                <a:solidFill>
                  <a:schemeClr val="accent3">
                    <a:lumMod val="50000"/>
                  </a:schemeClr>
                </a:solidFill>
                <a:latin typeface="+mn-lt"/>
                <a:ea typeface="+mn-ea"/>
                <a:cs typeface="+mn-cs"/>
              </a:rPr>
              <a:t>interdependence of human experience on a global scale</a:t>
            </a:r>
          </a:p>
          <a:p>
            <a:pPr fontAlgn="auto">
              <a:spcBef>
                <a:spcPts val="0"/>
              </a:spcBef>
              <a:spcAft>
                <a:spcPts val="0"/>
              </a:spcAft>
              <a:defRPr/>
            </a:pPr>
            <a:r>
              <a:rPr lang="en-US" sz="2400" dirty="0" smtClean="0">
                <a:solidFill>
                  <a:schemeClr val="accent3">
                    <a:lumMod val="50000"/>
                  </a:schemeClr>
                </a:solidFill>
                <a:latin typeface="+mn-lt"/>
                <a:ea typeface="+mn-ea"/>
                <a:cs typeface="+mn-cs"/>
              </a:rPr>
              <a:t>		</a:t>
            </a:r>
            <a:r>
              <a:rPr lang="en-US" sz="2000" dirty="0" smtClean="0">
                <a:solidFill>
                  <a:schemeClr val="accent3">
                    <a:lumMod val="50000"/>
                  </a:schemeClr>
                </a:solidFill>
                <a:latin typeface="+mn-lt"/>
                <a:ea typeface="+mn-ea"/>
                <a:cs typeface="+mn-cs"/>
              </a:rPr>
              <a:t>significance, options for &amp; ethics of sustainability</a:t>
            </a:r>
          </a:p>
          <a:p>
            <a:pPr fontAlgn="auto">
              <a:spcBef>
                <a:spcPts val="0"/>
              </a:spcBef>
              <a:spcAft>
                <a:spcPts val="0"/>
              </a:spcAft>
              <a:defRPr/>
            </a:pPr>
            <a:r>
              <a:rPr lang="en-US" sz="2000" dirty="0" smtClean="0">
                <a:solidFill>
                  <a:schemeClr val="accent3">
                    <a:lumMod val="50000"/>
                  </a:schemeClr>
                </a:solidFill>
                <a:latin typeface="+mn-lt"/>
                <a:ea typeface="+mn-ea"/>
                <a:cs typeface="+mn-cs"/>
              </a:rPr>
              <a:t>		nature &amp; consequences of diversity in the society &amp; environment </a:t>
            </a:r>
          </a:p>
          <a:p>
            <a:pPr fontAlgn="auto">
              <a:spcBef>
                <a:spcPts val="0"/>
              </a:spcBef>
              <a:spcAft>
                <a:spcPts val="0"/>
              </a:spcAft>
              <a:defRPr/>
            </a:pPr>
            <a:endParaRPr lang="en-US" sz="2400" dirty="0" smtClean="0">
              <a:solidFill>
                <a:schemeClr val="accent3">
                  <a:lumMod val="50000"/>
                </a:schemeClr>
              </a:solidFill>
              <a:latin typeface="+mn-lt"/>
              <a:ea typeface="+mn-ea"/>
              <a:cs typeface="+mn-cs"/>
            </a:endParaRPr>
          </a:p>
          <a:p>
            <a:pPr fontAlgn="auto">
              <a:spcBef>
                <a:spcPts val="0"/>
              </a:spcBef>
              <a:spcAft>
                <a:spcPts val="0"/>
              </a:spcAft>
              <a:defRPr/>
            </a:pPr>
            <a:r>
              <a:rPr lang="en-US" sz="2800" dirty="0" smtClean="0">
                <a:solidFill>
                  <a:schemeClr val="accent3">
                    <a:lumMod val="50000"/>
                  </a:schemeClr>
                </a:solidFill>
                <a:latin typeface="+mn-lt"/>
                <a:ea typeface="+mn-ea"/>
                <a:cs typeface="+mn-cs"/>
              </a:rPr>
              <a:t>curriculum redesign process</a:t>
            </a:r>
          </a:p>
          <a:p>
            <a:pPr fontAlgn="auto">
              <a:spcBef>
                <a:spcPts val="0"/>
              </a:spcBef>
              <a:spcAft>
                <a:spcPts val="0"/>
              </a:spcAft>
              <a:defRPr/>
            </a:pPr>
            <a:r>
              <a:rPr lang="en-US" sz="2400" dirty="0" smtClean="0">
                <a:solidFill>
                  <a:schemeClr val="accent3">
                    <a:lumMod val="50000"/>
                  </a:schemeClr>
                </a:solidFill>
                <a:latin typeface="+mn-lt"/>
                <a:ea typeface="+mn-ea"/>
                <a:cs typeface="+mn-cs"/>
              </a:rPr>
              <a:t>	</a:t>
            </a:r>
          </a:p>
          <a:p>
            <a:pPr fontAlgn="auto">
              <a:spcBef>
                <a:spcPts val="0"/>
              </a:spcBef>
              <a:spcAft>
                <a:spcPts val="0"/>
              </a:spcAft>
              <a:defRPr/>
            </a:pPr>
            <a:r>
              <a:rPr lang="en-US" sz="2400" dirty="0" smtClean="0">
                <a:solidFill>
                  <a:schemeClr val="accent3">
                    <a:lumMod val="50000"/>
                  </a:schemeClr>
                </a:solidFill>
                <a:latin typeface="+mn-lt"/>
                <a:ea typeface="+mn-ea"/>
                <a:cs typeface="+mn-cs"/>
              </a:rPr>
              <a:t>	ID learning outcomes    	        map curriculum</a:t>
            </a:r>
          </a:p>
          <a:p>
            <a:pPr fontAlgn="auto">
              <a:spcBef>
                <a:spcPts val="0"/>
              </a:spcBef>
              <a:spcAft>
                <a:spcPts val="0"/>
              </a:spcAft>
              <a:defRPr/>
            </a:pPr>
            <a:r>
              <a:rPr lang="en-US" sz="2400" dirty="0" smtClean="0">
                <a:solidFill>
                  <a:schemeClr val="accent3">
                    <a:lumMod val="50000"/>
                  </a:schemeClr>
                </a:solidFill>
                <a:latin typeface="+mn-lt"/>
                <a:ea typeface="+mn-ea"/>
                <a:cs typeface="+mn-cs"/>
              </a:rPr>
              <a:t>    			</a:t>
            </a:r>
          </a:p>
          <a:p>
            <a:pPr fontAlgn="auto">
              <a:spcBef>
                <a:spcPts val="0"/>
              </a:spcBef>
              <a:spcAft>
                <a:spcPts val="0"/>
              </a:spcAft>
              <a:defRPr/>
            </a:pPr>
            <a:r>
              <a:rPr lang="en-US" sz="2400" dirty="0" smtClean="0">
                <a:solidFill>
                  <a:schemeClr val="accent3">
                    <a:lumMod val="50000"/>
                  </a:schemeClr>
                </a:solidFill>
                <a:latin typeface="+mn-lt"/>
                <a:ea typeface="+mn-ea"/>
                <a:cs typeface="+mn-cs"/>
              </a:rPr>
              <a:t>	revise teaching/assessment     		 revise curriculum</a:t>
            </a:r>
          </a:p>
          <a:p>
            <a:pPr fontAlgn="auto">
              <a:spcBef>
                <a:spcPts val="0"/>
              </a:spcBef>
              <a:spcAft>
                <a:spcPts val="0"/>
              </a:spcAft>
              <a:defRPr/>
            </a:pPr>
            <a:r>
              <a:rPr lang="en-US" sz="2000" dirty="0">
                <a:solidFill>
                  <a:schemeClr val="accent3">
                    <a:lumMod val="50000"/>
                  </a:schemeClr>
                </a:solidFill>
                <a:latin typeface="+mn-lt"/>
                <a:ea typeface="+mn-ea"/>
                <a:cs typeface="+mn-cs"/>
              </a:rPr>
              <a:t>	</a:t>
            </a:r>
            <a:r>
              <a:rPr lang="en-US" sz="2000" dirty="0" smtClean="0">
                <a:solidFill>
                  <a:schemeClr val="accent3">
                    <a:lumMod val="75000"/>
                  </a:schemeClr>
                </a:solidFill>
                <a:latin typeface="+mn-lt"/>
                <a:ea typeface="+mn-ea"/>
                <a:cs typeface="+mn-cs"/>
              </a:rPr>
              <a:t>	</a:t>
            </a:r>
          </a:p>
          <a:p>
            <a:pPr fontAlgn="auto">
              <a:spcBef>
                <a:spcPts val="0"/>
              </a:spcBef>
              <a:spcAft>
                <a:spcPts val="0"/>
              </a:spcAft>
              <a:defRPr/>
            </a:pPr>
            <a:r>
              <a:rPr lang="en-US" sz="2400" dirty="0">
                <a:solidFill>
                  <a:schemeClr val="accent3">
                    <a:lumMod val="50000"/>
                  </a:schemeClr>
                </a:solidFill>
                <a:latin typeface="+mn-lt"/>
                <a:ea typeface="+mn-ea"/>
                <a:cs typeface="+mn-cs"/>
              </a:rPr>
              <a:t>	</a:t>
            </a:r>
          </a:p>
          <a:p>
            <a:pPr fontAlgn="auto">
              <a:spcBef>
                <a:spcPts val="0"/>
              </a:spcBef>
              <a:spcAft>
                <a:spcPts val="0"/>
              </a:spcAft>
              <a:defRPr/>
            </a:pPr>
            <a:r>
              <a:rPr lang="en-US" sz="2400" dirty="0" smtClean="0">
                <a:solidFill>
                  <a:schemeClr val="accent3">
                    <a:lumMod val="50000"/>
                  </a:schemeClr>
                </a:solidFill>
                <a:latin typeface="+mn-lt"/>
                <a:ea typeface="+mn-ea"/>
                <a:cs typeface="+mn-cs"/>
              </a:rPr>
              <a:t>	</a:t>
            </a:r>
            <a:endParaRPr lang="en-US" sz="2400" dirty="0">
              <a:solidFill>
                <a:schemeClr val="accent3">
                  <a:lumMod val="50000"/>
                </a:schemeClr>
              </a:solidFill>
              <a:latin typeface="+mn-lt"/>
              <a:ea typeface="+mn-ea"/>
              <a:cs typeface="+mn-cs"/>
            </a:endParaRPr>
          </a:p>
        </p:txBody>
      </p:sp>
      <p:sp>
        <p:nvSpPr>
          <p:cNvPr id="7" name="Right Arrow 6"/>
          <p:cNvSpPr/>
          <p:nvPr/>
        </p:nvSpPr>
        <p:spPr>
          <a:xfrm>
            <a:off x="7106429" y="4877577"/>
            <a:ext cx="533063" cy="311455"/>
          </a:xfrm>
          <a:prstGeom prst="righ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3429835" y="4877577"/>
            <a:ext cx="533063" cy="311455"/>
          </a:xfrm>
          <a:prstGeom prst="righ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4624012" y="5634345"/>
            <a:ext cx="533063" cy="311455"/>
          </a:xfrm>
          <a:prstGeom prst="righ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239713"/>
            <a:ext cx="222250" cy="898583"/>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601663" y="61078"/>
            <a:ext cx="8542337" cy="1077218"/>
          </a:xfrm>
          <a:prstGeom prst="rect">
            <a:avLst/>
          </a:prstGeom>
          <a:noFill/>
        </p:spPr>
        <p:txBody>
          <a:bodyPr>
            <a:spAutoFit/>
          </a:bodyPr>
          <a:lstStyle/>
          <a:p>
            <a:pPr fontAlgn="auto">
              <a:spcBef>
                <a:spcPts val="0"/>
              </a:spcBef>
              <a:spcAft>
                <a:spcPts val="0"/>
              </a:spcAft>
              <a:defRPr/>
            </a:pPr>
            <a:r>
              <a:rPr lang="en-US" sz="3200" dirty="0" smtClean="0">
                <a:solidFill>
                  <a:schemeClr val="accent3">
                    <a:lumMod val="50000"/>
                  </a:schemeClr>
                </a:solidFill>
              </a:rPr>
              <a:t>Some ENV programs</a:t>
            </a:r>
            <a:r>
              <a:rPr lang="en-US" sz="3200" dirty="0" smtClean="0">
                <a:solidFill>
                  <a:schemeClr val="accent3">
                    <a:lumMod val="50000"/>
                  </a:schemeClr>
                </a:solidFill>
                <a:latin typeface="+mn-lt"/>
                <a:ea typeface="+mn-ea"/>
                <a:cs typeface="+mn-cs"/>
              </a:rPr>
              <a:t> sustainability learning outcomes (pre-GLI effort in italics)</a:t>
            </a:r>
            <a:endParaRPr lang="en-US" dirty="0">
              <a:latin typeface="+mn-lt"/>
              <a:ea typeface="+mn-ea"/>
              <a:cs typeface="+mn-cs"/>
            </a:endParaRPr>
          </a:p>
        </p:txBody>
      </p:sp>
      <p:sp>
        <p:nvSpPr>
          <p:cNvPr id="6" name="TextBox 5"/>
          <p:cNvSpPr txBox="1"/>
          <p:nvPr/>
        </p:nvSpPr>
        <p:spPr>
          <a:xfrm>
            <a:off x="469900" y="1138296"/>
            <a:ext cx="8243888" cy="6370974"/>
          </a:xfrm>
          <a:prstGeom prst="rect">
            <a:avLst/>
          </a:prstGeom>
          <a:noFill/>
        </p:spPr>
        <p:txBody>
          <a:bodyPr>
            <a:spAutoFit/>
          </a:bodyPr>
          <a:lstStyle/>
          <a:p>
            <a:pPr fontAlgn="auto">
              <a:spcBef>
                <a:spcPts val="0"/>
              </a:spcBef>
              <a:spcAft>
                <a:spcPts val="0"/>
              </a:spcAft>
              <a:defRPr/>
            </a:pPr>
            <a:endParaRPr lang="en-US" sz="2000" dirty="0" smtClean="0">
              <a:solidFill>
                <a:schemeClr val="accent3">
                  <a:lumMod val="50000"/>
                </a:schemeClr>
              </a:solidFill>
              <a:latin typeface="+mn-lt"/>
              <a:ea typeface="+mn-ea"/>
              <a:cs typeface="+mn-cs"/>
            </a:endParaRPr>
          </a:p>
          <a:p>
            <a:pPr fontAlgn="auto">
              <a:spcBef>
                <a:spcPts val="0"/>
              </a:spcBef>
              <a:spcAft>
                <a:spcPts val="0"/>
              </a:spcAft>
              <a:defRPr/>
            </a:pPr>
            <a:r>
              <a:rPr lang="en-US" sz="2000" i="1" dirty="0" smtClean="0"/>
              <a:t>Understand key environmental sustainability principles from natural and social sciences perspectives.</a:t>
            </a:r>
          </a:p>
          <a:p>
            <a:r>
              <a:rPr lang="en-US" sz="2000" b="1" dirty="0" smtClean="0"/>
              <a:t> </a:t>
            </a:r>
          </a:p>
          <a:p>
            <a:pPr lvl="0"/>
            <a:r>
              <a:rPr lang="en-US" sz="2000" dirty="0" smtClean="0"/>
              <a:t>Refine and make explicit existing GLI related core course learning objectives (e.g. how do diverse perspectives and global engagement impact our understanding of sustainability and environmental studies/sciences/geology)</a:t>
            </a:r>
          </a:p>
          <a:p>
            <a:r>
              <a:rPr lang="en-US" sz="2000" b="1" dirty="0" smtClean="0"/>
              <a:t> </a:t>
            </a:r>
            <a:r>
              <a:rPr lang="en-US" sz="2000" dirty="0" smtClean="0"/>
              <a:t> </a:t>
            </a:r>
          </a:p>
          <a:p>
            <a:pPr lvl="0"/>
            <a:r>
              <a:rPr lang="en-US" sz="2000" i="1" dirty="0" smtClean="0"/>
              <a:t>Define Environmental Sustainability from Environmental Sciences Perspective</a:t>
            </a:r>
          </a:p>
          <a:p>
            <a:r>
              <a:rPr lang="en-US" sz="2000" dirty="0" smtClean="0"/>
              <a:t> </a:t>
            </a:r>
          </a:p>
          <a:p>
            <a:pPr lvl="0"/>
            <a:r>
              <a:rPr lang="en-US" sz="2000" dirty="0" smtClean="0"/>
              <a:t>Develop and Promote Diversity opportunities</a:t>
            </a:r>
          </a:p>
          <a:p>
            <a:r>
              <a:rPr lang="en-US" sz="2000" b="1" dirty="0" smtClean="0"/>
              <a:t> 	</a:t>
            </a:r>
            <a:r>
              <a:rPr lang="en-US" sz="2000" dirty="0" smtClean="0"/>
              <a:t>promote diversity courses and study especially related to environmental justice </a:t>
            </a:r>
          </a:p>
          <a:p>
            <a:r>
              <a:rPr lang="en-US" sz="2000" dirty="0" smtClean="0"/>
              <a:t> </a:t>
            </a:r>
          </a:p>
          <a:p>
            <a:pPr lvl="0"/>
            <a:r>
              <a:rPr lang="en-US" sz="2000" dirty="0" smtClean="0"/>
              <a:t>Increase Opportunities for Co-Curricular Global learning</a:t>
            </a:r>
          </a:p>
          <a:p>
            <a:r>
              <a:rPr lang="en-US" sz="2000" dirty="0" smtClean="0"/>
              <a:t>	extracurricular involvement</a:t>
            </a:r>
          </a:p>
          <a:p>
            <a:r>
              <a:rPr lang="en-US" sz="2400" dirty="0" smtClean="0"/>
              <a:t> </a:t>
            </a:r>
          </a:p>
          <a:p>
            <a:pPr fontAlgn="auto">
              <a:spcBef>
                <a:spcPts val="0"/>
              </a:spcBef>
              <a:spcAft>
                <a:spcPts val="0"/>
              </a:spcAft>
              <a:defRPr/>
            </a:pPr>
            <a:endParaRPr lang="en-US" sz="2400" dirty="0">
              <a:solidFill>
                <a:schemeClr val="accent3">
                  <a:lumMod val="50000"/>
                </a:schemeClr>
              </a:solidFill>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 y="1932900"/>
            <a:ext cx="8837613" cy="5869520"/>
          </a:xfrm>
        </p:spPr>
        <p:txBody>
          <a:bodyPr rtlCol="0">
            <a:normAutofit fontScale="90000"/>
          </a:bodyPr>
          <a:lstStyle/>
          <a:p>
            <a:pPr algn="l" eaLnBrk="1" fontAlgn="auto" hangingPunct="1">
              <a:spcAft>
                <a:spcPts val="0"/>
              </a:spcAft>
              <a:defRPr/>
            </a:pPr>
            <a:r>
              <a:rPr lang="en-US" sz="2667" dirty="0" smtClean="0">
                <a:solidFill>
                  <a:schemeClr val="accent3">
                    <a:lumMod val="60000"/>
                    <a:lumOff val="40000"/>
                  </a:schemeClr>
                </a:solidFill>
                <a:ea typeface="+mj-ea"/>
                <a:cs typeface="+mj-cs"/>
              </a:rPr>
              <a:t/>
            </a:r>
            <a:br>
              <a:rPr lang="en-US" sz="2667" dirty="0" smtClean="0">
                <a:solidFill>
                  <a:schemeClr val="accent3">
                    <a:lumMod val="60000"/>
                    <a:lumOff val="40000"/>
                  </a:schemeClr>
                </a:solidFill>
                <a:ea typeface="+mj-ea"/>
                <a:cs typeface="+mj-cs"/>
              </a:rPr>
            </a:br>
            <a:r>
              <a:rPr lang="en-US" sz="2667" dirty="0" smtClean="0">
                <a:solidFill>
                  <a:schemeClr val="accent3">
                    <a:lumMod val="60000"/>
                    <a:lumOff val="40000"/>
                  </a:schemeClr>
                </a:solidFill>
                <a:ea typeface="+mj-ea"/>
                <a:cs typeface="+mj-cs"/>
              </a:rPr>
              <a:t>	</a:t>
            </a:r>
            <a:br>
              <a:rPr lang="en-US" sz="2667" dirty="0" smtClean="0">
                <a:solidFill>
                  <a:schemeClr val="accent3">
                    <a:lumMod val="60000"/>
                    <a:lumOff val="40000"/>
                  </a:schemeClr>
                </a:solidFill>
                <a:ea typeface="+mj-ea"/>
                <a:cs typeface="+mj-cs"/>
              </a:rPr>
            </a:br>
            <a:r>
              <a:rPr lang="en-US" sz="2667" dirty="0" smtClean="0">
                <a:solidFill>
                  <a:schemeClr val="accent3">
                    <a:lumMod val="60000"/>
                    <a:lumOff val="40000"/>
                  </a:schemeClr>
                </a:solidFill>
                <a:ea typeface="+mj-ea"/>
                <a:cs typeface="+mj-cs"/>
              </a:rPr>
              <a:t>	</a:t>
            </a:r>
            <a:br>
              <a:rPr lang="en-US" sz="2667" dirty="0" smtClean="0">
                <a:solidFill>
                  <a:schemeClr val="accent3">
                    <a:lumMod val="60000"/>
                    <a:lumOff val="40000"/>
                  </a:schemeClr>
                </a:solidFill>
                <a:ea typeface="+mj-ea"/>
                <a:cs typeface="+mj-cs"/>
              </a:rPr>
            </a:br>
            <a:r>
              <a:rPr lang="en-US" sz="3111" dirty="0" smtClean="0">
                <a:ea typeface="+mj-ea"/>
                <a:cs typeface="+mj-cs"/>
              </a:rPr>
              <a:t>Course level:</a:t>
            </a: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systems thinking and analysis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t>
            </a:r>
            <a:r>
              <a:rPr lang="en-US" sz="2667" dirty="0" smtClean="0">
                <a:solidFill>
                  <a:schemeClr val="accent3">
                    <a:lumMod val="75000"/>
                  </a:schemeClr>
                </a:solidFill>
                <a:ea typeface="+mj-ea"/>
                <a:cs typeface="+mj-cs"/>
              </a:rPr>
              <a:t>describe environmental issues with systems tools</a:t>
            </a: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scientific method &amp; traditional ecological knowledge in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environmental management</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t>
            </a:r>
            <a:r>
              <a:rPr lang="en-US" sz="2667" dirty="0" smtClean="0">
                <a:solidFill>
                  <a:schemeClr val="accent3">
                    <a:lumMod val="75000"/>
                  </a:schemeClr>
                </a:solidFill>
                <a:ea typeface="+mj-ea"/>
                <a:cs typeface="+mj-cs"/>
              </a:rPr>
              <a:t>climate-appropriate agriculture and water resource use</a:t>
            </a: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rgbClr val="000000"/>
                </a:solidFill>
                <a:ea typeface="+mj-ea"/>
                <a:cs typeface="+mj-cs"/>
              </a:rPr>
              <a:t>	</a:t>
            </a:r>
            <a:br>
              <a:rPr lang="en-US" sz="2667" dirty="0" smtClean="0">
                <a:solidFill>
                  <a:srgbClr val="000000"/>
                </a:solidFill>
                <a:ea typeface="+mj-ea"/>
                <a:cs typeface="+mj-cs"/>
              </a:rPr>
            </a:br>
            <a:r>
              <a:rPr lang="en-US" sz="2667" dirty="0" smtClean="0">
                <a:solidFill>
                  <a:srgbClr val="000000"/>
                </a:solidFill>
                <a:ea typeface="+mj-ea"/>
                <a:cs typeface="+mj-cs"/>
              </a:rPr>
              <a:t>Program level:</a:t>
            </a: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interdisciplinary analysis</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t>
            </a:r>
            <a:r>
              <a:rPr lang="en-US" sz="2667" dirty="0" smtClean="0">
                <a:solidFill>
                  <a:srgbClr val="77933C"/>
                </a:solidFill>
                <a:ea typeface="+mj-ea"/>
                <a:cs typeface="+mj-cs"/>
              </a:rPr>
              <a:t>work with others in application of multiple disciplines </a:t>
            </a:r>
            <a:br>
              <a:rPr lang="en-US" sz="2667" dirty="0" smtClean="0">
                <a:solidFill>
                  <a:srgbClr val="77933C"/>
                </a:solidFill>
                <a:ea typeface="+mj-ea"/>
                <a:cs typeface="+mj-cs"/>
              </a:rPr>
            </a:br>
            <a:r>
              <a:rPr lang="en-US" sz="2667" dirty="0" smtClean="0">
                <a:solidFill>
                  <a:srgbClr val="77933C"/>
                </a:solidFill>
                <a:ea typeface="+mj-ea"/>
                <a:cs typeface="+mj-cs"/>
              </a:rPr>
              <a:t>		to analyze complex biophysical/culture issues</a:t>
            </a: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informational literacy</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t>
            </a:r>
            <a:r>
              <a:rPr lang="en-US" sz="2667" dirty="0" smtClean="0">
                <a:solidFill>
                  <a:srgbClr val="77933C"/>
                </a:solidFill>
                <a:ea typeface="+mj-ea"/>
                <a:cs typeface="+mj-cs"/>
              </a:rPr>
              <a:t>media searches, source discrimination, literature </a:t>
            </a:r>
            <a:br>
              <a:rPr lang="en-US" sz="2667" dirty="0" smtClean="0">
                <a:solidFill>
                  <a:srgbClr val="77933C"/>
                </a:solidFill>
                <a:ea typeface="+mj-ea"/>
                <a:cs typeface="+mj-cs"/>
              </a:rPr>
            </a:br>
            <a:r>
              <a:rPr lang="en-US" sz="2667" dirty="0" smtClean="0">
                <a:solidFill>
                  <a:srgbClr val="77933C"/>
                </a:solidFill>
                <a:ea typeface="+mj-ea"/>
                <a:cs typeface="+mj-cs"/>
              </a:rPr>
              <a:t>			analysis</a:t>
            </a:r>
            <a:r>
              <a:rPr lang="en-US" sz="2222" dirty="0" smtClean="0">
                <a:solidFill>
                  <a:schemeClr val="accent3">
                    <a:lumMod val="50000"/>
                  </a:schemeClr>
                </a:solidFill>
                <a:ea typeface="+mj-ea"/>
                <a:cs typeface="+mj-cs"/>
              </a:rPr>
              <a:t/>
            </a:r>
            <a:br>
              <a:rPr lang="en-US" sz="2222" dirty="0" smtClean="0">
                <a:solidFill>
                  <a:schemeClr val="accent3">
                    <a:lumMod val="50000"/>
                  </a:schemeClr>
                </a:solidFill>
                <a:ea typeface="+mj-ea"/>
                <a:cs typeface="+mj-cs"/>
              </a:rPr>
            </a:br>
            <a:r>
              <a:rPr lang="en-US" sz="2222" dirty="0" smtClean="0">
                <a:solidFill>
                  <a:schemeClr val="accent3">
                    <a:lumMod val="50000"/>
                  </a:schemeClr>
                </a:solidFill>
                <a:ea typeface="+mj-ea"/>
                <a:cs typeface="+mj-cs"/>
              </a:rPr>
              <a:t>	</a:t>
            </a:r>
            <a:br>
              <a:rPr lang="en-US" sz="2222" dirty="0" smtClean="0">
                <a:solidFill>
                  <a:schemeClr val="accent3">
                    <a:lumMod val="50000"/>
                  </a:schemeClr>
                </a:solidFill>
                <a:ea typeface="+mj-ea"/>
                <a:cs typeface="+mj-cs"/>
              </a:rPr>
            </a:br>
            <a:r>
              <a:rPr lang="en-US" sz="2222" dirty="0" smtClean="0">
                <a:solidFill>
                  <a:schemeClr val="accent3">
                    <a:lumMod val="50000"/>
                  </a:schemeClr>
                </a:solidFill>
                <a:ea typeface="+mj-ea"/>
                <a:cs typeface="+mj-cs"/>
              </a:rPr>
              <a:t>	</a:t>
            </a: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r>
              <a:rPr lang="en-US" sz="2667" dirty="0" smtClean="0">
                <a:solidFill>
                  <a:schemeClr val="accent3">
                    <a:lumMod val="50000"/>
                  </a:schemeClr>
                </a:solidFill>
                <a:ea typeface="+mj-ea"/>
                <a:cs typeface="+mj-cs"/>
              </a:rPr>
              <a:t/>
            </a:r>
            <a:br>
              <a:rPr lang="en-US" sz="2667" dirty="0" smtClean="0">
                <a:solidFill>
                  <a:schemeClr val="accent3">
                    <a:lumMod val="50000"/>
                  </a:schemeClr>
                </a:solidFill>
                <a:ea typeface="+mj-ea"/>
                <a:cs typeface="+mj-cs"/>
              </a:rPr>
            </a:br>
            <a:endParaRPr lang="en-US" sz="2667" dirty="0">
              <a:solidFill>
                <a:schemeClr val="accent3">
                  <a:lumMod val="50000"/>
                </a:schemeClr>
              </a:solidFill>
              <a:ea typeface="+mj-ea"/>
              <a:cs typeface="+mj-cs"/>
            </a:endParaRPr>
          </a:p>
        </p:txBody>
      </p:sp>
      <p:sp>
        <p:nvSpPr>
          <p:cNvPr id="4" name="Rectangle 3"/>
          <p:cNvSpPr/>
          <p:nvPr/>
        </p:nvSpPr>
        <p:spPr>
          <a:xfrm>
            <a:off x="247650" y="111918"/>
            <a:ext cx="222250" cy="814596"/>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601663" y="0"/>
            <a:ext cx="8542337" cy="1354217"/>
          </a:xfrm>
          <a:prstGeom prst="rect">
            <a:avLst/>
          </a:prstGeom>
          <a:noFill/>
        </p:spPr>
        <p:txBody>
          <a:bodyPr>
            <a:spAutoFit/>
          </a:bodyPr>
          <a:lstStyle/>
          <a:p>
            <a:pPr fontAlgn="auto">
              <a:spcBef>
                <a:spcPts val="0"/>
              </a:spcBef>
              <a:spcAft>
                <a:spcPts val="0"/>
              </a:spcAft>
              <a:defRPr/>
            </a:pPr>
            <a:r>
              <a:rPr lang="en-US" sz="3200" dirty="0" smtClean="0">
                <a:solidFill>
                  <a:schemeClr val="accent3">
                    <a:lumMod val="50000"/>
                  </a:schemeClr>
                </a:solidFill>
              </a:rPr>
              <a:t>Example ENV undergraduate program learning outcomes</a:t>
            </a:r>
            <a:r>
              <a:rPr lang="en-US" sz="2000" dirty="0" smtClean="0">
                <a:solidFill>
                  <a:schemeClr val="accent3">
                    <a:lumMod val="50000"/>
                  </a:schemeClr>
                </a:solidFill>
                <a:latin typeface="+mn-lt"/>
                <a:ea typeface="+mn-ea"/>
                <a:cs typeface="+mn-cs"/>
              </a:rPr>
              <a:t/>
            </a:r>
            <a:br>
              <a:rPr lang="en-US" sz="2000" dirty="0" smtClean="0">
                <a:solidFill>
                  <a:schemeClr val="accent3">
                    <a:lumMod val="50000"/>
                  </a:schemeClr>
                </a:solidFill>
                <a:latin typeface="+mn-lt"/>
                <a:ea typeface="+mn-ea"/>
                <a:cs typeface="+mn-cs"/>
              </a:rPr>
            </a:br>
            <a:endParaRPr lang="en-US" dirty="0">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solidFill>
                  <a:srgbClr val="77933C"/>
                </a:solidFill>
              </a:rPr>
              <a:t>Map current knowledge and abilities </a:t>
            </a:r>
            <a:r>
              <a:rPr lang="en-US" sz="3600" dirty="0" smtClean="0">
                <a:solidFill>
                  <a:srgbClr val="77933C"/>
                </a:solidFill>
              </a:rPr>
              <a:t>throughout </a:t>
            </a:r>
            <a:r>
              <a:rPr lang="en-US" sz="3600" dirty="0" smtClean="0">
                <a:solidFill>
                  <a:srgbClr val="77933C"/>
                </a:solidFill>
              </a:rPr>
              <a:t>the curriculum</a:t>
            </a:r>
            <a:endParaRPr lang="en-US" sz="3600" dirty="0">
              <a:solidFill>
                <a:srgbClr val="77933C"/>
              </a:solidFill>
            </a:endParaRPr>
          </a:p>
        </p:txBody>
      </p:sp>
      <p:sp>
        <p:nvSpPr>
          <p:cNvPr id="3" name="Content Placeholder 2"/>
          <p:cNvSpPr>
            <a:spLocks noGrp="1"/>
          </p:cNvSpPr>
          <p:nvPr>
            <p:ph idx="1"/>
          </p:nvPr>
        </p:nvSpPr>
        <p:spPr/>
        <p:txBody>
          <a:bodyPr>
            <a:normAutofit lnSpcReduction="10000"/>
          </a:bodyPr>
          <a:lstStyle/>
          <a:p>
            <a:pPr lvl="0">
              <a:buNone/>
            </a:pPr>
            <a:r>
              <a:rPr lang="en-US" sz="2400" dirty="0" smtClean="0">
                <a:solidFill>
                  <a:schemeClr val="accent3">
                    <a:lumMod val="75000"/>
                  </a:schemeClr>
                </a:solidFill>
              </a:rPr>
              <a:t>understandings and knowledge outcomes</a:t>
            </a:r>
            <a:r>
              <a:rPr lang="en-US" sz="2400" dirty="0" smtClean="0"/>
              <a:t> </a:t>
            </a:r>
          </a:p>
          <a:p>
            <a:pPr lvl="1"/>
            <a:r>
              <a:rPr lang="en-US" sz="1800" dirty="0" smtClean="0"/>
              <a:t>system structure, function, resilience and stability/sustainability across all scales from the local to the global, including biotic, </a:t>
            </a:r>
            <a:r>
              <a:rPr lang="en-US" sz="1800" dirty="0" err="1" smtClean="0"/>
              <a:t>abiotic</a:t>
            </a:r>
            <a:r>
              <a:rPr lang="en-US" sz="1800" dirty="0" smtClean="0"/>
              <a:t>, and cultural components</a:t>
            </a:r>
          </a:p>
          <a:p>
            <a:pPr lvl="1"/>
            <a:r>
              <a:rPr lang="en-US" sz="1800" dirty="0" smtClean="0"/>
              <a:t>science/policy interface</a:t>
            </a:r>
          </a:p>
          <a:p>
            <a:pPr lvl="1"/>
            <a:r>
              <a:rPr lang="en-US" sz="1800" dirty="0" smtClean="0"/>
              <a:t>principles and applications of biogeochemical cycling</a:t>
            </a:r>
          </a:p>
          <a:p>
            <a:pPr lvl="1"/>
            <a:r>
              <a:rPr lang="en-US" sz="1800" i="1" dirty="0" smtClean="0"/>
              <a:t>We will add principles and applications of environmental justice</a:t>
            </a:r>
          </a:p>
          <a:p>
            <a:pPr lvl="0">
              <a:buNone/>
            </a:pPr>
            <a:endParaRPr lang="en-US" sz="1600" u="sng" dirty="0" smtClean="0"/>
          </a:p>
          <a:p>
            <a:pPr lvl="0">
              <a:buNone/>
            </a:pPr>
            <a:r>
              <a:rPr lang="en-US" sz="2400" dirty="0" smtClean="0">
                <a:solidFill>
                  <a:schemeClr val="accent3">
                    <a:lumMod val="75000"/>
                  </a:schemeClr>
                </a:solidFill>
              </a:rPr>
              <a:t>ability outcomes</a:t>
            </a:r>
          </a:p>
          <a:p>
            <a:pPr lvl="1"/>
            <a:r>
              <a:rPr lang="en-US" sz="1800" dirty="0" smtClean="0"/>
              <a:t>systems modeling using quantitative reasoning including basic statistical analysis, error analysis </a:t>
            </a:r>
          </a:p>
          <a:p>
            <a:pPr lvl="1"/>
            <a:r>
              <a:rPr lang="en-US" sz="1800" dirty="0" smtClean="0"/>
              <a:t>understand &amp; explain the science behind the science of environmental change</a:t>
            </a:r>
          </a:p>
          <a:p>
            <a:pPr lvl="1"/>
            <a:r>
              <a:rPr lang="en-US" sz="1800" dirty="0" smtClean="0"/>
              <a:t>apply an understanding of principles of resource management and environmental policy at all scales</a:t>
            </a:r>
          </a:p>
          <a:p>
            <a:pPr lvl="1"/>
            <a:r>
              <a:rPr lang="en-US" sz="1800" dirty="0" smtClean="0"/>
              <a:t>apply an understanding of ecosystem services </a:t>
            </a:r>
            <a:endParaRPr lang="en-US" sz="1800" dirty="0"/>
          </a:p>
        </p:txBody>
      </p:sp>
      <p:sp>
        <p:nvSpPr>
          <p:cNvPr id="4" name="Rectangle 3"/>
          <p:cNvSpPr/>
          <p:nvPr/>
        </p:nvSpPr>
        <p:spPr>
          <a:xfrm>
            <a:off x="128605" y="274638"/>
            <a:ext cx="328595" cy="1043513"/>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 y="2314801"/>
            <a:ext cx="8712200" cy="3709987"/>
          </a:xfrm>
        </p:spPr>
        <p:txBody>
          <a:bodyPr>
            <a:normAutofit/>
          </a:bodyPr>
          <a:lstStyle/>
          <a:p>
            <a:pPr algn="l" eaLnBrk="1" hangingPunct="1">
              <a:defRPr/>
            </a:pPr>
            <a:r>
              <a:rPr lang="en-US" sz="2400" dirty="0" smtClean="0">
                <a:solidFill>
                  <a:srgbClr val="4F6228"/>
                </a:solidFill>
              </a:rPr>
              <a:t/>
            </a:r>
            <a:br>
              <a:rPr lang="en-US" sz="2400" dirty="0" smtClean="0">
                <a:solidFill>
                  <a:srgbClr val="4F6228"/>
                </a:solidFill>
              </a:rPr>
            </a:br>
            <a:endParaRPr lang="en-US" sz="2400" dirty="0" smtClean="0">
              <a:solidFill>
                <a:srgbClr val="4F6228"/>
              </a:solidFill>
            </a:endParaRPr>
          </a:p>
        </p:txBody>
      </p:sp>
      <p:sp>
        <p:nvSpPr>
          <p:cNvPr id="4" name="Rectangle 3"/>
          <p:cNvSpPr/>
          <p:nvPr/>
        </p:nvSpPr>
        <p:spPr>
          <a:xfrm>
            <a:off x="247650" y="239713"/>
            <a:ext cx="222250" cy="550254"/>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601663" y="239713"/>
            <a:ext cx="8542337" cy="6555640"/>
          </a:xfrm>
          <a:prstGeom prst="rect">
            <a:avLst/>
          </a:prstGeom>
          <a:noFill/>
        </p:spPr>
        <p:txBody>
          <a:bodyPr>
            <a:spAutoFit/>
          </a:bodyPr>
          <a:lstStyle/>
          <a:p>
            <a:pPr fontAlgn="auto">
              <a:spcBef>
                <a:spcPts val="0"/>
              </a:spcBef>
              <a:spcAft>
                <a:spcPts val="0"/>
              </a:spcAft>
              <a:defRPr/>
            </a:pPr>
            <a:r>
              <a:rPr lang="en-US" sz="3200" dirty="0" smtClean="0">
                <a:solidFill>
                  <a:schemeClr val="accent3">
                    <a:lumMod val="50000"/>
                  </a:schemeClr>
                </a:solidFill>
              </a:rPr>
              <a:t>Assessment tools used by</a:t>
            </a:r>
            <a:r>
              <a:rPr lang="en-US" sz="3200" dirty="0">
                <a:solidFill>
                  <a:schemeClr val="accent3">
                    <a:lumMod val="50000"/>
                  </a:schemeClr>
                </a:solidFill>
              </a:rPr>
              <a:t> </a:t>
            </a:r>
            <a:r>
              <a:rPr lang="en-US" sz="3200" dirty="0" smtClean="0">
                <a:solidFill>
                  <a:schemeClr val="accent3">
                    <a:lumMod val="50000"/>
                  </a:schemeClr>
                </a:solidFill>
              </a:rPr>
              <a:t>SESES</a:t>
            </a:r>
          </a:p>
          <a:p>
            <a:pPr fontAlgn="auto">
              <a:spcBef>
                <a:spcPts val="0"/>
              </a:spcBef>
              <a:spcAft>
                <a:spcPts val="0"/>
              </a:spcAft>
              <a:defRPr/>
            </a:pPr>
            <a:r>
              <a:rPr lang="en-US" sz="2400" i="1" dirty="0" smtClean="0">
                <a:solidFill>
                  <a:schemeClr val="accent3">
                    <a:lumMod val="75000"/>
                  </a:schemeClr>
                </a:solidFill>
                <a:latin typeface="+mn-lt"/>
                <a:ea typeface="+mn-ea"/>
                <a:cs typeface="+mn-cs"/>
              </a:rPr>
              <a:t>tools applied at multiple times through the program to determine increasing levels of competencies</a:t>
            </a:r>
          </a:p>
          <a:p>
            <a:pPr fontAlgn="auto">
              <a:spcBef>
                <a:spcPts val="0"/>
              </a:spcBef>
              <a:spcAft>
                <a:spcPts val="0"/>
              </a:spcAft>
              <a:defRPr/>
            </a:pPr>
            <a:endParaRPr lang="en-US" sz="2800" i="1" dirty="0" smtClean="0">
              <a:solidFill>
                <a:schemeClr val="accent3">
                  <a:lumMod val="75000"/>
                </a:schemeClr>
              </a:solidFill>
            </a:endParaRPr>
          </a:p>
          <a:p>
            <a:pPr fontAlgn="auto">
              <a:spcBef>
                <a:spcPts val="0"/>
              </a:spcBef>
              <a:spcAft>
                <a:spcPts val="0"/>
              </a:spcAft>
              <a:defRPr/>
            </a:pPr>
            <a:r>
              <a:rPr lang="en-US" sz="2400" dirty="0" smtClean="0">
                <a:solidFill>
                  <a:schemeClr val="accent3">
                    <a:lumMod val="75000"/>
                  </a:schemeClr>
                </a:solidFill>
              </a:rPr>
              <a:t>Direct tools (faculty measures like projects and exams)</a:t>
            </a:r>
          </a:p>
          <a:p>
            <a:pPr fontAlgn="auto">
              <a:spcBef>
                <a:spcPts val="0"/>
              </a:spcBef>
              <a:spcAft>
                <a:spcPts val="0"/>
              </a:spcAft>
              <a:defRPr/>
            </a:pPr>
            <a:endParaRPr lang="en-US" sz="2400" dirty="0" smtClean="0">
              <a:solidFill>
                <a:schemeClr val="accent3">
                  <a:lumMod val="75000"/>
                </a:schemeClr>
              </a:solidFill>
            </a:endParaRPr>
          </a:p>
          <a:p>
            <a:pPr fontAlgn="auto">
              <a:spcBef>
                <a:spcPts val="0"/>
              </a:spcBef>
              <a:spcAft>
                <a:spcPts val="0"/>
              </a:spcAft>
              <a:defRPr/>
            </a:pPr>
            <a:r>
              <a:rPr lang="en-US" sz="2400" dirty="0" smtClean="0">
                <a:solidFill>
                  <a:schemeClr val="accent3">
                    <a:lumMod val="75000"/>
                  </a:schemeClr>
                </a:solidFill>
              </a:rPr>
              <a:t>Indirect tools (student measures like essays and surveys)</a:t>
            </a:r>
          </a:p>
          <a:p>
            <a:pPr fontAlgn="auto">
              <a:spcBef>
                <a:spcPts val="0"/>
              </a:spcBef>
              <a:spcAft>
                <a:spcPts val="0"/>
              </a:spcAft>
              <a:defRPr/>
            </a:pPr>
            <a:endParaRPr lang="en-US" sz="2400" dirty="0" smtClean="0">
              <a:solidFill>
                <a:schemeClr val="accent3">
                  <a:lumMod val="50000"/>
                </a:schemeClr>
              </a:solidFill>
            </a:endParaRPr>
          </a:p>
          <a:p>
            <a:pPr fontAlgn="auto">
              <a:spcBef>
                <a:spcPts val="0"/>
              </a:spcBef>
              <a:spcAft>
                <a:spcPts val="0"/>
              </a:spcAft>
              <a:defRPr/>
            </a:pPr>
            <a:r>
              <a:rPr lang="en-US" sz="2400" dirty="0" smtClean="0">
                <a:solidFill>
                  <a:schemeClr val="accent3">
                    <a:lumMod val="50000"/>
                  </a:schemeClr>
                </a:solidFill>
              </a:rPr>
              <a:t>Initial (intro course) and final (capstone course) exams and small group projects, surveys and essays</a:t>
            </a:r>
          </a:p>
          <a:p>
            <a:pPr fontAlgn="auto">
              <a:spcBef>
                <a:spcPts val="0"/>
              </a:spcBef>
              <a:spcAft>
                <a:spcPts val="0"/>
              </a:spcAft>
              <a:defRPr/>
            </a:pPr>
            <a:r>
              <a:rPr lang="en-US" sz="2400" dirty="0" smtClean="0">
                <a:solidFill>
                  <a:schemeClr val="accent3">
                    <a:lumMod val="50000"/>
                  </a:schemeClr>
                </a:solidFill>
              </a:rPr>
              <a:t>	</a:t>
            </a:r>
          </a:p>
          <a:p>
            <a:pPr fontAlgn="auto">
              <a:spcBef>
                <a:spcPts val="0"/>
              </a:spcBef>
              <a:spcAft>
                <a:spcPts val="0"/>
              </a:spcAft>
              <a:defRPr/>
            </a:pPr>
            <a:r>
              <a:rPr lang="en-US" sz="2400" dirty="0" smtClean="0">
                <a:solidFill>
                  <a:schemeClr val="accent3">
                    <a:lumMod val="50000"/>
                  </a:schemeClr>
                </a:solidFill>
              </a:rPr>
              <a:t>Junior level writing course assignments</a:t>
            </a:r>
          </a:p>
          <a:p>
            <a:pPr fontAlgn="auto">
              <a:spcBef>
                <a:spcPts val="0"/>
              </a:spcBef>
              <a:spcAft>
                <a:spcPts val="0"/>
              </a:spcAft>
              <a:defRPr/>
            </a:pPr>
            <a:endParaRPr lang="en-US" sz="2400" dirty="0">
              <a:solidFill>
                <a:schemeClr val="accent3">
                  <a:lumMod val="50000"/>
                </a:schemeClr>
              </a:solidFill>
            </a:endParaRPr>
          </a:p>
          <a:p>
            <a:pPr fontAlgn="auto">
              <a:spcBef>
                <a:spcPts val="0"/>
              </a:spcBef>
              <a:spcAft>
                <a:spcPts val="0"/>
              </a:spcAft>
              <a:defRPr/>
            </a:pPr>
            <a:r>
              <a:rPr lang="en-US" sz="2400" dirty="0" smtClean="0">
                <a:solidFill>
                  <a:schemeClr val="accent3">
                    <a:lumMod val="50000"/>
                  </a:schemeClr>
                </a:solidFill>
              </a:rPr>
              <a:t>Capstone (internship or research</a:t>
            </a:r>
            <a:r>
              <a:rPr lang="en-US" sz="2400" dirty="0" smtClean="0">
                <a:solidFill>
                  <a:schemeClr val="accent3">
                    <a:lumMod val="50000"/>
                  </a:schemeClr>
                </a:solidFill>
              </a:rPr>
              <a:t>) portfolio, presentations, and group projects assessed by group </a:t>
            </a:r>
            <a:r>
              <a:rPr lang="en-US" sz="2400" smtClean="0">
                <a:solidFill>
                  <a:schemeClr val="accent3">
                    <a:lumMod val="50000"/>
                  </a:schemeClr>
                </a:solidFill>
              </a:rPr>
              <a:t>of faculty</a:t>
            </a:r>
            <a:endParaRPr lang="en-US" sz="2400" dirty="0" smtClean="0">
              <a:solidFill>
                <a:schemeClr val="accent3">
                  <a:lumMod val="50000"/>
                </a:schemeClr>
              </a:solidFill>
            </a:endParaRPr>
          </a:p>
          <a:p>
            <a:pPr fontAlgn="auto">
              <a:spcBef>
                <a:spcPts val="0"/>
              </a:spcBef>
              <a:spcAft>
                <a:spcPts val="0"/>
              </a:spcAft>
              <a:defRPr/>
            </a:pPr>
            <a:endParaRPr lang="en-US" sz="2400" dirty="0">
              <a:solidFill>
                <a:schemeClr val="accent3">
                  <a:lumMod val="50000"/>
                </a:schemeClr>
              </a:solidFill>
            </a:endParaRPr>
          </a:p>
          <a:p>
            <a:pPr fontAlgn="auto">
              <a:spcBef>
                <a:spcPts val="0"/>
              </a:spcBef>
              <a:spcAft>
                <a:spcPts val="0"/>
              </a:spcAft>
              <a:defRPr/>
            </a:pPr>
            <a:r>
              <a:rPr lang="en-US" sz="2400" dirty="0" smtClean="0">
                <a:solidFill>
                  <a:schemeClr val="accent3">
                    <a:lumMod val="50000"/>
                  </a:schemeClr>
                </a:solidFill>
              </a:rPr>
              <a:t>Exit interview and final survey (e.g. CEDD NCSE)</a:t>
            </a:r>
          </a:p>
        </p:txBody>
      </p:sp>
    </p:spTree>
    <p:extLst>
      <p:ext uri="{BB962C8B-B14F-4D97-AF65-F5344CB8AC3E}">
        <p14:creationId xmlns:p14="http://schemas.microsoft.com/office/powerpoint/2010/main" val="34488629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320</TotalTime>
  <Words>998</Words>
  <Application>Microsoft Macintosh PowerPoint</Application>
  <PresentationFormat>On-screen Show (4:3)</PresentationFormat>
  <Paragraphs>263</Paragraphs>
  <Slides>26</Slides>
  <Notes>7</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26</vt:i4>
      </vt:variant>
    </vt:vector>
  </HeadingPairs>
  <TitlesOfParts>
    <vt:vector size="28" baseType="lpstr">
      <vt:lpstr>Office Theme</vt:lpstr>
      <vt:lpstr>???</vt:lpstr>
      <vt:lpstr>Determining Program Success in the  School of Earth Sciences &amp; Environmental Sustainability, Northern Arizona University assessment as a continuous process </vt:lpstr>
      <vt:lpstr>What does NAU SESES mean by assessment ?</vt:lpstr>
      <vt:lpstr> well established undergraduate  environmental sciences (BS)  environmental studies (includes sustainability focus) (BA/ BS)   geology (BS)  also earth science (BS) and sustainability minor  assessment and course redesign for core courses in ENV and GLG  also have: well established graduate  environmental sciences and policy (MS)  geology (MS)  newer or revised sustainability programs:  climate sciences and solutions (PSM)  earth sciences and environmental sustainability (PhD)         </vt:lpstr>
      <vt:lpstr>                </vt:lpstr>
      <vt:lpstr>PowerPoint Presentation</vt:lpstr>
      <vt:lpstr>PowerPoint Presentation</vt:lpstr>
      <vt:lpstr>     Course level:  systems thinking and analysis    describe environmental issues with systems tools  scientific method &amp; traditional ecological knowledge in   environmental management   climate-appropriate agriculture and water resource use    Program level:  interdisciplinary analysis   work with others in application of multiple disciplines    to analyze complex biophysical/culture issues  informational literacy   media searches, source discrimination, literature     analysis           </vt:lpstr>
      <vt:lpstr>Map current knowledge and abilities throughout the curriculum</vt:lpstr>
      <vt:lpstr> </vt:lpstr>
      <vt:lpstr> </vt:lpstr>
      <vt:lpstr>Rubric from University Assessment Committee  1) PROCESS: conversations and action plan completed  a) faculty reviewed plan and identified revisions,     students and/or other stakeholders included   b) previous feedback informs priorities for this cycle (e.g.    program review, assessment or accreditation reports)  c) learning outcomes and methods/indicators are     prioritized and feasible/valid  2) DATA: Collection and Analyses of Evidence  a) student Learning Outcomes have been assessed and interpreted  b) findings interpreted with respect to goals and students to be below, at, or    above expected levels of proficiency.  3) IMPLEMENTATION  findings recommend specific curricular changes</vt:lpstr>
      <vt:lpstr>NAU On-going Degree-Program Assessment Process</vt:lpstr>
      <vt:lpstr>Carrots and sticks, concepts vs practice  </vt:lpstr>
      <vt:lpstr>How NAU tries to increase faculty buy-in</vt:lpstr>
      <vt:lpstr>Resources useful to me:   http://www.bridgew.edu/AssessmentGuidebook/  https://www4.nau.edu/assessment/</vt:lpstr>
      <vt:lpstr>PowerPoint Presentation</vt:lpstr>
      <vt:lpstr>NAU’s history of assessment</vt:lpstr>
      <vt:lpstr>PowerPoint Presentation</vt:lpstr>
      <vt:lpstr>PowerPoint Presentation</vt:lpstr>
      <vt:lpstr>                </vt:lpstr>
      <vt:lpstr>PowerPoint Presentation</vt:lpstr>
      <vt:lpstr>PowerPoint Presentation</vt:lpstr>
      <vt:lpstr>PowerPoint Presentation</vt:lpstr>
      <vt:lpstr>Sustainability competencies build upon basic (liberal studies) ones</vt:lpstr>
      <vt:lpstr>Moving from program competencies to learning outcomes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Roderic Parnell</dc:creator>
  <cp:lastModifiedBy>Rod Parnell</cp:lastModifiedBy>
  <cp:revision>13</cp:revision>
  <dcterms:created xsi:type="dcterms:W3CDTF">2012-05-23T00:50:02Z</dcterms:created>
  <dcterms:modified xsi:type="dcterms:W3CDTF">2012-05-23T21:53:43Z</dcterms:modified>
</cp:coreProperties>
</file>