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260" r:id="rId3"/>
    <p:sldId id="263" r:id="rId4"/>
    <p:sldId id="264" r:id="rId5"/>
    <p:sldId id="262" r:id="rId6"/>
    <p:sldId id="261" r:id="rId7"/>
    <p:sldId id="265" r:id="rId8"/>
    <p:sldId id="274" r:id="rId9"/>
    <p:sldId id="275" r:id="rId10"/>
    <p:sldId id="276" r:id="rId11"/>
    <p:sldId id="266" r:id="rId12"/>
    <p:sldId id="278" r:id="rId13"/>
    <p:sldId id="283" r:id="rId14"/>
    <p:sldId id="282" r:id="rId15"/>
    <p:sldId id="280" r:id="rId16"/>
    <p:sldId id="269" r:id="rId17"/>
    <p:sldId id="277" r:id="rId18"/>
    <p:sldId id="27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276" y="-114"/>
      </p:cViewPr>
      <p:guideLst>
        <p:guide orient="horz" pos="3984"/>
        <p:guide pos="13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1D547-8ECC-4E67-8632-E63DD2A5B6FF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C0B7-AA6C-4254-8D7C-8C311E48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4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C0B7-AA6C-4254-8D7C-8C311E4856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1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7789-6353-4A77-8D46-2E004B7F1C41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129-4603-4649-BACE-68B22194DE6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7789-6353-4A77-8D46-2E004B7F1C41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129-4603-4649-BACE-68B22194D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7789-6353-4A77-8D46-2E004B7F1C41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129-4603-4649-BACE-68B22194D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7789-6353-4A77-8D46-2E004B7F1C41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129-4603-4649-BACE-68B22194D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7789-6353-4A77-8D46-2E004B7F1C41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129-4603-4649-BACE-68B22194D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7789-6353-4A77-8D46-2E004B7F1C41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129-4603-4649-BACE-68B22194DE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7789-6353-4A77-8D46-2E004B7F1C41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129-4603-4649-BACE-68B22194D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7789-6353-4A77-8D46-2E004B7F1C41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129-4603-4649-BACE-68B22194D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7789-6353-4A77-8D46-2E004B7F1C41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129-4603-4649-BACE-68B22194D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7789-6353-4A77-8D46-2E004B7F1C41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129-4603-4649-BACE-68B22194D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7789-6353-4A77-8D46-2E004B7F1C41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6129-4603-4649-BACE-68B22194DE6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5E7789-6353-4A77-8D46-2E004B7F1C41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3E6129-4603-4649-BACE-68B22194DE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382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Assessment in an 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Undergraduate Environmental Studies 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Program: Focus on 21</a:t>
            </a:r>
            <a:r>
              <a:rPr lang="en-US" sz="3600" b="1" baseline="30000" dirty="0" smtClean="0">
                <a:latin typeface="Tahoma" pitchFamily="34" charset="0"/>
                <a:cs typeface="Tahoma" pitchFamily="34" charset="0"/>
              </a:rPr>
              <a:t>st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 Century Skills</a:t>
            </a:r>
            <a:endParaRPr lang="en-US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752627"/>
            <a:ext cx="7467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Dave Gosselin and Sara Cooper</a:t>
            </a:r>
          </a:p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Environmental Studies Program</a:t>
            </a:r>
          </a:p>
          <a:p>
            <a:pPr algn="ctr"/>
            <a:r>
              <a:rPr lang="en-US" dirty="0" smtClean="0">
                <a:latin typeface="Tahoma" pitchFamily="34" charset="0"/>
                <a:cs typeface="Tahoma" pitchFamily="34" charset="0"/>
              </a:rPr>
              <a:t>University of Nebraska-Lincoln </a:t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Ron Bonnstetter and Bill Bonnstetter</a:t>
            </a:r>
            <a:br>
              <a:rPr lang="en-US" sz="2800" b="1" dirty="0" smtClean="0"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cs typeface="Tahoma" pitchFamily="34" charset="0"/>
              </a:rPr>
              <a:t>Target Training International, Ltd.  </a:t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cs typeface="Tahoma" pitchFamily="34" charset="0"/>
              </a:rPr>
              <a:t>Scottsdale, AZ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8" name="Picture 7" descr="UNL18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28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7141" y="1066800"/>
            <a:ext cx="83820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CONTINUOUS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LEARNING: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Taking initiative in learning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implementing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new concepts, technologies and/or methods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2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 Increased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SELF-MANAGEMENT (TIME AND PRIORITIES):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Demonstrating self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control and an ability to manage time and priorities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ANALYTICAL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PROBLEM SOLVING: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Anticipating,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analyzing, diagnosing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and resolving problems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FLEXIBILITY: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Agility in adapting to change.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PERSONAL </a:t>
            </a: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EFFECTIVENESS: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Demonstrating initiative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self-confidence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resiliency and a willingness to take responsibility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personal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actions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MANAGEMENT: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Achieving extraordinary results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through effective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management of resources, systems and processes.</a:t>
            </a:r>
          </a:p>
          <a:p>
            <a:pPr lvl="1"/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DECISION MAKING: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Utilizing effective processes to make decisions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6" name="Picture 5" descr="UNL18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39724" y="338295"/>
            <a:ext cx="8664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Question 1. Measuring 21</a:t>
            </a:r>
            <a:r>
              <a:rPr lang="en-US" sz="32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Century Skills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6" name="Picture 5" descr="UNL18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648200" y="5453533"/>
            <a:ext cx="3931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Dave’s Motivators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720804" y="195943"/>
            <a:ext cx="7710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Question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Measuring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Motivators (Why?)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87" y="838200"/>
            <a:ext cx="4004008" cy="448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838200"/>
            <a:ext cx="42862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Knowledge of an individual's attitudes help to tell us WHY they do things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Energy and time.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Attitudes – initiate behavior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and are sometimes called the hidden motivators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because they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are not always readily observed.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PIAV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report measures the relative prominence of six basic interests or attitudes (a way of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valuing life): 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	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Theoretical          Utilitarian       	Aesthetic             Social              	Individualistic       Traditional.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6004" y="4909930"/>
            <a:ext cx="609600" cy="762000"/>
            <a:chOff x="457200" y="4495800"/>
            <a:chExt cx="609600" cy="762000"/>
          </a:xfrm>
        </p:grpSpPr>
        <p:sp>
          <p:nvSpPr>
            <p:cNvPr id="8" name="Right Arrow 7"/>
            <p:cNvSpPr/>
            <p:nvPr/>
          </p:nvSpPr>
          <p:spPr>
            <a:xfrm>
              <a:off x="457200" y="4495800"/>
              <a:ext cx="609600" cy="2286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57200" y="5029200"/>
              <a:ext cx="609600" cy="2286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784784"/>
            <a:ext cx="42291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50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6" name="Picture 5" descr="UNL18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437166" y="152400"/>
            <a:ext cx="6269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Question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Measuring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Motivators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5" y="1241132"/>
            <a:ext cx="3352800" cy="22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352801" cy="225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10" y="4004005"/>
            <a:ext cx="3434375" cy="232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421" y="781965"/>
            <a:ext cx="834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Engineering Students (n = 1717) and Environmental Students (n =30)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255" y="3474595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Top 2: 71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vs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68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3616" y="3474595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Top 2: 46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vs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21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9222" y="6376734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Top 2: 16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vs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29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068" y="4355960"/>
            <a:ext cx="24961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Pre-Program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Students</a:t>
            </a:r>
            <a:endParaRPr lang="en-US" sz="2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10" name="Picture 9" descr="UNL18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57200" y="609600"/>
            <a:ext cx="8077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Current Assessment Questions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Answers (?)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what extent have our students improved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their 21st century skills?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Improved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SELF-MANAGEMENT;  ANALYTICAL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PROBLEM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SOLVING; FLEXIBILITY; PERSONAL EFFECTIVENESS; MANAGEMENT; and DECISION MAKING</a:t>
            </a:r>
            <a:b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motivates our students to become passionate 21st century learners?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Students are not the same (Major Dependent)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Faculty and students may not different by same motivators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19400" y="1219200"/>
            <a:ext cx="3810000" cy="99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Questions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7" name="Picture 3" descr="C:\Users\dgosselin2\AppData\Local\Microsoft\Windows\Temporary Internet Files\Content.IE5\M31PAGKD\MC9004414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04875"/>
            <a:ext cx="26574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gosselin2\AppData\Local\Microsoft\Windows\Temporary Internet Files\Content.IE5\M31PAGKD\MC90005614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67" y="3228975"/>
            <a:ext cx="3336865" cy="289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gosselin2\AppData\Local\Microsoft\Windows\Temporary Internet Files\Content.IE5\ADSHJ9AS\MP9004074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0" y="914400"/>
            <a:ext cx="213307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6" name="Picture 5" descr="UNL18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879322" y="228600"/>
            <a:ext cx="738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Question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Measuring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Behavior (How?)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96" y="990600"/>
            <a:ext cx="3627904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496" y="238747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DISC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Analyzes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behavioral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style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Person's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manner of doing thing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100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6" name="Picture 5" descr="UNL18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42950" y="163996"/>
            <a:ext cx="7810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Question 3. Measuring Behavior (How?)</a:t>
            </a:r>
          </a:p>
          <a:p>
            <a:pPr algn="ctr" eaLnBrk="1" hangingPunct="1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DISC Measures - High and Lows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71600" y="2133600"/>
            <a:ext cx="6553200" cy="381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971800" y="2133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572000" y="2133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248400" y="2133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81200" y="1447800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-110" charset="0"/>
              </a:rPr>
              <a:t>D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581400" y="14478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200B5B"/>
                </a:solidFill>
                <a:latin typeface="Times New Roman" pitchFamily="-110" charset="0"/>
              </a:rPr>
              <a:t>I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105400" y="1447800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200B5B"/>
                </a:solidFill>
                <a:latin typeface="Times New Roman" pitchFamily="-110" charset="0"/>
              </a:rPr>
              <a:t>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705600" y="1447800"/>
            <a:ext cx="533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200B5B"/>
                </a:solidFill>
                <a:latin typeface="Times New Roman" pitchFamily="-110" charset="0"/>
              </a:rPr>
              <a:t>C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1371600" y="39624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371600" y="3352800"/>
            <a:ext cx="1600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-110" charset="0"/>
              </a:rPr>
              <a:t>How a person solves problems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-110" charset="0"/>
              </a:rPr>
              <a:t> or accepts challenges</a:t>
            </a:r>
            <a:endParaRPr lang="en-US" sz="2400">
              <a:latin typeface="Times New Roman" pitchFamily="-110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895600" y="3352800"/>
            <a:ext cx="17526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-110" charset="0"/>
              </a:rPr>
              <a:t>How a person influences people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-110" charset="0"/>
              </a:rPr>
              <a:t> or interacts with others</a:t>
            </a:r>
            <a:endParaRPr lang="en-US" sz="2400">
              <a:latin typeface="Times New Roman" pitchFamily="-110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572000" y="3352800"/>
            <a:ext cx="1600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-110" charset="0"/>
              </a:rPr>
              <a:t>How a person sets the pace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-110" charset="0"/>
              </a:rPr>
              <a:t>or reacts to change</a:t>
            </a:r>
            <a:endParaRPr lang="en-US" sz="2400">
              <a:latin typeface="Times New Roman" pitchFamily="-110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172200" y="3352800"/>
            <a:ext cx="17526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-110" charset="0"/>
              </a:rPr>
              <a:t>How a person responds to rules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-110" charset="0"/>
              </a:rPr>
              <a:t> procedures or constraints</a:t>
            </a:r>
            <a:endParaRPr lang="en-US" sz="2400">
              <a:latin typeface="Times New Roman" pitchFamily="-110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371600" y="2209800"/>
            <a:ext cx="167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Will more assertively accept problems</a:t>
            </a:r>
            <a:endParaRPr lang="en-US" sz="1800" b="1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971800" y="2209800"/>
            <a:ext cx="167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Will actively seek people to interact with or influence</a:t>
            </a:r>
            <a:endParaRPr lang="en-US" sz="1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572000" y="2209800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Will actively resist change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248400" y="2209800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Will follow rules set by others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533400" y="2590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imes New Roman" pitchFamily="-110" charset="0"/>
              </a:rPr>
              <a:t>High</a:t>
            </a:r>
            <a:endParaRPr lang="en-US" sz="1200" b="1">
              <a:solidFill>
                <a:schemeClr val="bg1"/>
              </a:solidFill>
              <a:latin typeface="Times New Roman" pitchFamily="-110" charset="0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533400" y="5105400"/>
            <a:ext cx="381000" cy="381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FFE817"/>
                </a:solidFill>
                <a:latin typeface="Times New Roman" pitchFamily="-110" charset="0"/>
              </a:rPr>
              <a:t>Low</a:t>
            </a:r>
            <a:endParaRPr lang="en-US" sz="1200" b="1">
              <a:solidFill>
                <a:schemeClr val="bg1"/>
              </a:solidFill>
              <a:latin typeface="Times New Roman" pitchFamily="-110" charset="0"/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720725" y="2971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1371600" y="4724400"/>
            <a:ext cx="16764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Will accept challenges in a conservative manner &amp; avoids conflict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952750" y="4620161"/>
            <a:ext cx="1676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Will use more skeptical logical approach to influencing</a:t>
            </a:r>
            <a:endParaRPr lang="en-US" sz="1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574788" y="4909344"/>
            <a:ext cx="1676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Will actively seek change &amp;  fast paced</a:t>
            </a:r>
            <a:endParaRPr lang="en-US" sz="1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210300" y="4724400"/>
            <a:ext cx="167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Will actively attempt to set their own rules</a:t>
            </a:r>
            <a:endParaRPr lang="en-US" sz="1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1295400" y="594360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-110" charset="0"/>
              </a:rPr>
              <a:t>Dominance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2971800" y="5943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200B5B"/>
                </a:solidFill>
                <a:latin typeface="Times New Roman" pitchFamily="-110" charset="0"/>
              </a:rPr>
              <a:t>Influencer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648200" y="5943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200B5B"/>
                </a:solidFill>
                <a:latin typeface="Times New Roman" pitchFamily="-110" charset="0"/>
              </a:rPr>
              <a:t>Steadiness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6248400" y="5943600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lbertus Extra Bold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200B5B"/>
                </a:solidFill>
                <a:latin typeface="Times New Roman" pitchFamily="-110" charset="0"/>
              </a:rPr>
              <a:t>Compliance</a:t>
            </a: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H="1">
            <a:off x="6096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34"/>
          <p:cNvSpPr>
            <a:spLocks noChangeArrowheads="1"/>
          </p:cNvSpPr>
          <p:nvPr/>
        </p:nvSpPr>
        <p:spPr bwMode="auto">
          <a:xfrm>
            <a:off x="547688" y="3200400"/>
            <a:ext cx="338137" cy="457200"/>
          </a:xfrm>
          <a:prstGeom prst="upArrow">
            <a:avLst>
              <a:gd name="adj1" fmla="val 50000"/>
              <a:gd name="adj2" fmla="val 3380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35"/>
          <p:cNvSpPr>
            <a:spLocks noChangeArrowheads="1"/>
          </p:cNvSpPr>
          <p:nvPr/>
        </p:nvSpPr>
        <p:spPr bwMode="auto">
          <a:xfrm>
            <a:off x="547688" y="4267200"/>
            <a:ext cx="339725" cy="457200"/>
          </a:xfrm>
          <a:prstGeom prst="downArrow">
            <a:avLst>
              <a:gd name="adj1" fmla="val 49537"/>
              <a:gd name="adj2" fmla="val 3738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E817"/>
              </a:solidFill>
            </a:endParaRP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1752600" y="1219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b="1" dirty="0">
                <a:latin typeface="Times New Roman" pitchFamily="-110" charset="0"/>
              </a:rPr>
              <a:t>Anger</a:t>
            </a: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2971800" y="1295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b="1" dirty="0">
                <a:latin typeface="Times New Roman" pitchFamily="-110" charset="0"/>
              </a:rPr>
              <a:t>Optimism</a:t>
            </a:r>
            <a:endParaRPr lang="en-US" sz="4400" dirty="0">
              <a:latin typeface="Times New Roman" pitchFamily="-110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648200" y="1295400"/>
            <a:ext cx="152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b="1" dirty="0" err="1">
                <a:latin typeface="Times New Roman" pitchFamily="-110" charset="0"/>
              </a:rPr>
              <a:t>Nonemotion</a:t>
            </a:r>
            <a:endParaRPr lang="en-US" sz="4400" dirty="0">
              <a:latin typeface="Times New Roman" pitchFamily="-110" charset="0"/>
            </a:endParaRP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6553200" y="1295400"/>
            <a:ext cx="838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b="1" dirty="0">
                <a:latin typeface="Times New Roman" pitchFamily="-110" charset="0"/>
              </a:rPr>
              <a:t>Fear</a:t>
            </a:r>
            <a:endParaRPr lang="en-US" sz="4400" dirty="0">
              <a:latin typeface="Times New Roman" pitchFamily="-110" charset="0"/>
            </a:endParaRP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3531704" y="901148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Emotions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41" grpId="0" build="p" autoUpdateAnimBg="0"/>
      <p:bldP spid="42" grpId="0" build="p" autoUpdateAnimBg="0"/>
      <p:bldP spid="43" grpId="0" build="p" autoUpdateAnimBg="0"/>
      <p:bldP spid="44" grpId="0" build="p" autoUpdateAnimBg="0"/>
      <p:bldP spid="4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6" name="Picture 5" descr="UNL18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91436" y="886436"/>
            <a:ext cx="3657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Dave’s DISC</a:t>
            </a:r>
          </a:p>
        </p:txBody>
      </p:sp>
      <p:sp>
        <p:nvSpPr>
          <p:cNvPr id="3" name="Rectangle 2"/>
          <p:cNvSpPr/>
          <p:nvPr/>
        </p:nvSpPr>
        <p:spPr>
          <a:xfrm>
            <a:off x="879322" y="228600"/>
            <a:ext cx="738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Question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Measuring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Behavior (How?)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" y="1594322"/>
            <a:ext cx="4429547" cy="464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19" y="990600"/>
            <a:ext cx="389253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6" name="Picture 5" descr="UNL18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t="9184" r="1931"/>
          <a:stretch>
            <a:fillRect/>
          </a:stretch>
        </p:blipFill>
        <p:spPr bwMode="auto">
          <a:xfrm>
            <a:off x="212997" y="1143000"/>
            <a:ext cx="4915383" cy="5105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701989" y="2459504"/>
            <a:ext cx="3200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Dave’s</a:t>
            </a:r>
          </a:p>
          <a:p>
            <a:pPr algn="ctr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DISC</a:t>
            </a:r>
          </a:p>
          <a:p>
            <a:pPr algn="ctr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Descriptors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879322" y="256233"/>
            <a:ext cx="738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Question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Measuring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Behavior (How?)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6" name="Picture 5" descr="UNL18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79322" y="228600"/>
            <a:ext cx="738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Question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Measuring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Behavior (How?)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25856" y="751820"/>
            <a:ext cx="4560743" cy="5648980"/>
            <a:chOff x="2525857" y="1104900"/>
            <a:chExt cx="4092286" cy="52959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857" y="1104900"/>
              <a:ext cx="4092286" cy="529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105400" y="1752600"/>
              <a:ext cx="1453411" cy="369332"/>
            </a:xfrm>
            <a:prstGeom prst="rect">
              <a:avLst/>
            </a:prstGeom>
            <a:solidFill>
              <a:srgbClr val="3399FF"/>
            </a:solidFill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Pre-Program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43200" y="1752600"/>
              <a:ext cx="1544782" cy="369332"/>
            </a:xfrm>
            <a:prstGeom prst="rect">
              <a:avLst/>
            </a:prstGeom>
            <a:solidFill>
              <a:srgbClr val="993300"/>
            </a:solidFill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Post-Progra</a:t>
              </a: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963004" y="19828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2803" y="5242728"/>
            <a:ext cx="533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</a:p>
          <a:p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1852" y="5257800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1982875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54" y="5488632"/>
            <a:ext cx="228546" cy="230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02021"/>
            <a:ext cx="4618037" cy="44275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37322" y="228600"/>
            <a:ext cx="71064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UNL – Environmental Studies Program</a:t>
            </a:r>
          </a:p>
          <a:p>
            <a:pPr algn="ctr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Key</a:t>
            </a:r>
            <a:r>
              <a:rPr lang="en-US" sz="28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Program Attributes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30" name="Picture 29" descr="UNL18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70954" y="1502021"/>
            <a:ext cx="3046027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 Redesign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Initiated Fall 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1211" y="2794000"/>
            <a:ext cx="2345514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 Fully</a:t>
            </a:r>
          </a:p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Implemented</a:t>
            </a:r>
          </a:p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Fall 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999" y="4359897"/>
            <a:ext cx="3425938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ENVR Common Core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 5 SCH to Post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 SCH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Earth  Systems Courses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 Emphasis Areas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Physical and Math Req.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5231"/>
            <a:ext cx="4618037" cy="44275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766" y="76200"/>
            <a:ext cx="71064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UNL – Environmental Studies Program</a:t>
            </a:r>
          </a:p>
          <a:p>
            <a:pPr algn="ctr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Key</a:t>
            </a:r>
            <a:r>
              <a:rPr lang="en-US" sz="28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Program Attributes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0999" y="1569265"/>
            <a:ext cx="4495801" cy="923330"/>
            <a:chOff x="380999" y="1569265"/>
            <a:chExt cx="4495801" cy="923330"/>
          </a:xfrm>
        </p:grpSpPr>
        <p:sp>
          <p:nvSpPr>
            <p:cNvPr id="2" name="Rectangle 1"/>
            <p:cNvSpPr/>
            <p:nvPr/>
          </p:nvSpPr>
          <p:spPr>
            <a:xfrm>
              <a:off x="380999" y="1569265"/>
              <a:ext cx="3019905" cy="923330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/>
                <a:t>“21st-century skills</a:t>
              </a:r>
              <a:r>
                <a:rPr lang="en-US" b="1" i="1" dirty="0" smtClean="0"/>
                <a:t>”</a:t>
              </a:r>
            </a:p>
            <a:p>
              <a:pPr algn="ctr"/>
              <a:r>
                <a:rPr lang="en-US" b="1" i="1" dirty="0" smtClean="0"/>
                <a:t>“</a:t>
              </a:r>
              <a:r>
                <a:rPr lang="en-US" b="1" i="1" dirty="0"/>
                <a:t>21-century learning</a:t>
              </a:r>
              <a:r>
                <a:rPr lang="en-US" b="1" i="1" dirty="0" smtClean="0"/>
                <a:t>”</a:t>
              </a:r>
            </a:p>
            <a:p>
              <a:pPr algn="ctr"/>
              <a:r>
                <a:rPr lang="en-US" b="1" i="1" dirty="0" smtClean="0"/>
                <a:t>“21st-century </a:t>
              </a:r>
              <a:r>
                <a:rPr lang="en-US" b="1" i="1" dirty="0"/>
                <a:t>education</a:t>
              </a:r>
              <a:r>
                <a:rPr lang="en-US" b="1" i="1" dirty="0" smtClean="0"/>
                <a:t>” </a:t>
              </a:r>
              <a:endParaRPr lang="en-US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3400905" y="1981200"/>
              <a:ext cx="147589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22730" y="2464472"/>
            <a:ext cx="3336441" cy="3178296"/>
            <a:chOff x="164432" y="2492596"/>
            <a:chExt cx="3336441" cy="3178296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828800" y="2492596"/>
              <a:ext cx="0" cy="936404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32" y="3429000"/>
              <a:ext cx="3336441" cy="2241892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832652" y="5733855"/>
            <a:ext cx="6244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Partnership </a:t>
            </a:r>
            <a:r>
              <a:rPr lang="en-US" sz="1600" dirty="0"/>
              <a:t>of 21st Century Skills (P21) </a:t>
            </a:r>
            <a:r>
              <a:rPr lang="en-US" sz="1600" dirty="0" smtClean="0"/>
              <a:t>include</a:t>
            </a:r>
            <a:r>
              <a:rPr lang="en-US" sz="1600" dirty="0"/>
              <a:t>, among others, the US Department of Education, the International Society for Technology in Education (ISTE), Microsoft, Apple, DELL and Cisco.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19" name="Picture 18" descr="UNL18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5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8783" y="228600"/>
            <a:ext cx="71064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UNL – Environmental Studies Program</a:t>
            </a:r>
          </a:p>
          <a:p>
            <a:pPr algn="ctr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Key</a:t>
            </a:r>
            <a:r>
              <a:rPr lang="en-US" sz="2800" b="1" dirty="0" smtClean="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Program Attributes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22" y="2943922"/>
            <a:ext cx="4309306" cy="28956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505200"/>
            <a:ext cx="4114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Life and Career Skills</a:t>
            </a:r>
          </a:p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Flexibility and Adaptability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 Initiative and Self-Direction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 Social and Cross-Cultural Skills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 Productivity and Accountability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 Leadership and Responsibility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3660" y="1371600"/>
            <a:ext cx="49579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Learning and Innovation Skills</a:t>
            </a:r>
          </a:p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Creativity and Innovation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 Critical Thinking and Problem Solving</a:t>
            </a:r>
          </a:p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 Communication and Collaboration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13" name="Picture 12" descr="UNL18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88256" y="1570987"/>
            <a:ext cx="3019905" cy="923330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“21st-century skills</a:t>
            </a:r>
            <a:r>
              <a:rPr lang="en-US" b="1" i="1" dirty="0" smtClean="0"/>
              <a:t>”</a:t>
            </a:r>
          </a:p>
          <a:p>
            <a:pPr algn="ctr"/>
            <a:r>
              <a:rPr lang="en-US" b="1" i="1" dirty="0" smtClean="0"/>
              <a:t>“</a:t>
            </a:r>
            <a:r>
              <a:rPr lang="en-US" b="1" i="1" dirty="0"/>
              <a:t>21-century learning</a:t>
            </a:r>
            <a:r>
              <a:rPr lang="en-US" b="1" i="1" dirty="0" smtClean="0"/>
              <a:t>”</a:t>
            </a:r>
          </a:p>
          <a:p>
            <a:pPr algn="ctr"/>
            <a:r>
              <a:rPr lang="en-US" b="1" i="1" dirty="0" smtClean="0"/>
              <a:t>“21st-century </a:t>
            </a:r>
            <a:r>
              <a:rPr lang="en-US" b="1" i="1" dirty="0"/>
              <a:t>education</a:t>
            </a:r>
            <a:r>
              <a:rPr lang="en-US" b="1" i="1" dirty="0" smtClean="0"/>
              <a:t>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60514" y="5837510"/>
            <a:ext cx="4824413" cy="891394"/>
            <a:chOff x="2012155" y="3352800"/>
            <a:chExt cx="4824413" cy="89139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155" y="3352800"/>
              <a:ext cx="4824413" cy="891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757153" y="3813307"/>
              <a:ext cx="20794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Sustain </a:t>
              </a:r>
              <a:r>
                <a:rPr lang="en-US" sz="1100" b="1" dirty="0" smtClean="0">
                  <a:latin typeface="Times New Roman" pitchFamily="18" charset="0"/>
                  <a:cs typeface="Times New Roman" pitchFamily="18" charset="0"/>
                </a:rPr>
                <a:t>Sci. 2011</a:t>
              </a:r>
              <a:endParaRPr lang="en-US" sz="11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DOI 10.1007/s11625-011-0132-6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49428" y="304800"/>
            <a:ext cx="6845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Key Competencies in Sustainability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993742"/>
            <a:ext cx="7172325" cy="21240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414397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Interpersonal competence </a:t>
            </a:r>
            <a:r>
              <a:rPr lang="en-US" dirty="0" smtClean="0"/>
              <a:t>= ability to  motivate</a:t>
            </a:r>
            <a:r>
              <a:rPr lang="en-US" dirty="0"/>
              <a:t>, enable, and facilitate collaborative and </a:t>
            </a:r>
            <a:r>
              <a:rPr lang="en-US" dirty="0" smtClean="0"/>
              <a:t>participatory sustainability research </a:t>
            </a:r>
            <a:r>
              <a:rPr lang="en-US" dirty="0"/>
              <a:t>and problem solving. </a:t>
            </a:r>
            <a:r>
              <a:rPr lang="en-US" dirty="0" smtClean="0"/>
              <a:t>T</a:t>
            </a:r>
          </a:p>
          <a:p>
            <a:r>
              <a:rPr lang="en-US" dirty="0" smtClean="0"/>
              <a:t>	Requires advanced skills in</a:t>
            </a:r>
          </a:p>
          <a:p>
            <a:r>
              <a:rPr lang="en-US" dirty="0"/>
              <a:t>	</a:t>
            </a:r>
            <a:r>
              <a:rPr lang="en-US" dirty="0" smtClean="0"/>
              <a:t>	 ● communicating</a:t>
            </a:r>
          </a:p>
          <a:p>
            <a:r>
              <a:rPr lang="en-US" dirty="0" smtClean="0"/>
              <a:t>		</a:t>
            </a:r>
            <a:r>
              <a:rPr lang="en-US" dirty="0"/>
              <a:t> ● </a:t>
            </a:r>
            <a:r>
              <a:rPr lang="en-US" dirty="0" smtClean="0"/>
              <a:t>deliberation and negotiation </a:t>
            </a:r>
          </a:p>
          <a:p>
            <a:r>
              <a:rPr lang="en-US" dirty="0" smtClean="0"/>
              <a:t>		</a:t>
            </a:r>
            <a:r>
              <a:rPr lang="en-US" dirty="0"/>
              <a:t> ● </a:t>
            </a:r>
            <a:r>
              <a:rPr lang="en-US" dirty="0" smtClean="0"/>
              <a:t>leadership </a:t>
            </a:r>
          </a:p>
          <a:p>
            <a:r>
              <a:rPr lang="en-US" dirty="0" smtClean="0"/>
              <a:t>		</a:t>
            </a:r>
            <a:r>
              <a:rPr lang="en-US" dirty="0"/>
              <a:t> ● </a:t>
            </a:r>
            <a:r>
              <a:rPr lang="en-US" dirty="0" smtClean="0"/>
              <a:t>pluralistic and transcultural thinking </a:t>
            </a:r>
          </a:p>
          <a:p>
            <a:r>
              <a:rPr lang="nl-NL" dirty="0" smtClean="0"/>
              <a:t>		</a:t>
            </a:r>
            <a:r>
              <a:rPr lang="en-US" dirty="0"/>
              <a:t> ● </a:t>
            </a:r>
            <a:r>
              <a:rPr lang="nl-NL" dirty="0" smtClean="0"/>
              <a:t>empathy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4522" y="1512490"/>
            <a:ext cx="2032275" cy="1605327"/>
            <a:chOff x="124522" y="1512490"/>
            <a:chExt cx="2032275" cy="1605327"/>
          </a:xfrm>
        </p:grpSpPr>
        <p:sp>
          <p:nvSpPr>
            <p:cNvPr id="13" name="Oval 12"/>
            <p:cNvSpPr/>
            <p:nvPr/>
          </p:nvSpPr>
          <p:spPr>
            <a:xfrm>
              <a:off x="124522" y="1512490"/>
              <a:ext cx="1384575" cy="1605327"/>
            </a:xfrm>
            <a:prstGeom prst="ellipse">
              <a:avLst/>
            </a:prstGeom>
            <a:solidFill>
              <a:srgbClr val="00808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3390" y="1853488"/>
              <a:ext cx="136683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21</a:t>
              </a:r>
              <a:r>
                <a:rPr lang="en-US" baseline="300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</a:t>
              </a:r>
              <a:r>
                <a:rPr lang="en-US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Century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Skills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447800" y="1853489"/>
              <a:ext cx="685800" cy="20229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470997" y="2517443"/>
              <a:ext cx="685800" cy="14955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24" name="Picture 23" descr="UNL18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53363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Current Assessment Questions</a:t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what extent have our students improved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their 21st century skills?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What motivates our students to become passionate 21st century learners?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10" name="Picture 9" descr="UNL18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8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5" name="Picture 4" descr="UNL18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138518" y="280211"/>
            <a:ext cx="686696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Data 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Collection</a:t>
            </a:r>
          </a:p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Target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Training International's 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TriMetrix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™ Assessment 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1386959"/>
            <a:ext cx="5105400" cy="714891"/>
          </a:xfrm>
          <a:effectLst/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b="1" dirty="0" smtClean="0">
                <a:solidFill>
                  <a:srgbClr val="200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ＭＳ Ｐゴシック" pitchFamily="-110" charset="-128"/>
              </a:rPr>
              <a:t>Personal Attributes</a:t>
            </a:r>
            <a:endParaRPr lang="en-US" sz="3200" dirty="0" smtClean="0">
              <a:solidFill>
                <a:srgbClr val="200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ＭＳ Ｐゴシック" pitchFamily="-110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37322" y="2262187"/>
            <a:ext cx="2186878" cy="140176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200B5B"/>
                </a:solidFill>
                <a:latin typeface="Arial" charset="0"/>
                <a:ea typeface="ＭＳ Ｐゴシック" pitchFamily="-110" charset="-128"/>
              </a:rPr>
              <a:t>How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200B5B"/>
                </a:solidFill>
                <a:latin typeface="Arial" charset="0"/>
                <a:ea typeface="ＭＳ Ｐゴシック" pitchFamily="-110" charset="-128"/>
              </a:rPr>
              <a:t>(</a:t>
            </a:r>
            <a:r>
              <a:rPr lang="en-US" sz="1400" b="1" dirty="0" smtClean="0">
                <a:solidFill>
                  <a:srgbClr val="200B5B"/>
                </a:solidFill>
                <a:latin typeface="Arial" charset="0"/>
                <a:ea typeface="ＭＳ Ｐゴシック" pitchFamily="-110" charset="-128"/>
              </a:rPr>
              <a:t>Give and Receive Information)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  <a:ea typeface="ＭＳ Ｐゴシック" pitchFamily="-110" charset="-128"/>
              </a:rPr>
              <a:t>Behavior</a:t>
            </a:r>
          </a:p>
          <a:p>
            <a:pPr marL="45720" indent="0" algn="ctr">
              <a:buNone/>
            </a:pPr>
            <a:r>
              <a:rPr lang="en-US" sz="2400" b="1" u="sng" dirty="0" smtClean="0">
                <a:solidFill>
                  <a:schemeClr val="tx1"/>
                </a:solidFill>
                <a:latin typeface="Arial" charset="0"/>
              </a:rPr>
              <a:t>DISC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603875" y="1905000"/>
            <a:ext cx="1787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107113" y="2126730"/>
            <a:ext cx="18288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smtClean="0">
                <a:latin typeface="Arial" charset="0"/>
              </a:rPr>
              <a:t>Why</a:t>
            </a:r>
          </a:p>
          <a:p>
            <a:pPr algn="ctr" eaLnBrk="1" hangingPunct="1"/>
            <a:r>
              <a:rPr lang="en-US" sz="1400" b="1" dirty="0" smtClean="0">
                <a:latin typeface="Arial" charset="0"/>
              </a:rPr>
              <a:t>(Time &amp;Energy)</a:t>
            </a:r>
            <a:endParaRPr lang="en-US" sz="1400" b="1" dirty="0">
              <a:latin typeface="Arial" charset="0"/>
            </a:endParaRPr>
          </a:p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Attitudes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sz="2400" b="1" u="sng" dirty="0" smtClean="0">
                <a:latin typeface="Arial" charset="0"/>
              </a:rPr>
              <a:t>Motivators</a:t>
            </a:r>
            <a:endParaRPr lang="en-US" sz="2400" u="sng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464050" y="46164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971800" y="2101850"/>
            <a:ext cx="3200400" cy="25146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929438" y="36639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724650" y="3514725"/>
            <a:ext cx="211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829649" y="3215539"/>
            <a:ext cx="1484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 dirty="0">
                <a:latin typeface="Arial" charset="0"/>
              </a:rPr>
              <a:t>Personal</a:t>
            </a:r>
          </a:p>
          <a:p>
            <a:pPr algn="ctr" eaLnBrk="1" hangingPunct="1"/>
            <a:r>
              <a:rPr lang="en-US" sz="2400" b="1" dirty="0">
                <a:latin typeface="Arial" charset="0"/>
              </a:rPr>
              <a:t>DNA</a:t>
            </a:r>
            <a:endParaRPr lang="en-US" sz="2400" b="1" dirty="0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635250" y="4948777"/>
            <a:ext cx="3657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>
                <a:latin typeface="Arial" charset="0"/>
              </a:rPr>
              <a:t>What</a:t>
            </a:r>
          </a:p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Personal Skills (25)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sz="2400" b="1" u="sng" dirty="0">
                <a:latin typeface="Arial" charset="0"/>
              </a:rPr>
              <a:t>DNA INDEX</a:t>
            </a:r>
          </a:p>
          <a:p>
            <a:pPr algn="ctr" eaLnBrk="1" hangingPunct="1"/>
            <a:endParaRPr lang="en-US" b="1" dirty="0">
              <a:latin typeface="Arial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788222" y="5334000"/>
            <a:ext cx="1183578" cy="533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7783738" y="2650389"/>
            <a:ext cx="1207862" cy="56515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  <p:bldP spid="12" grpId="0" build="p" autoUpdateAnimBg="0"/>
      <p:bldP spid="13" grpId="0" autoUpdateAnimBg="0"/>
      <p:bldP spid="18" grpId="0" build="p" autoUpdateAnimBg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6" name="Picture 5" descr="UNL18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997581" y="2133600"/>
            <a:ext cx="45368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Experienced Based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Context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9156" y="891254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Dave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914" y="229535"/>
            <a:ext cx="7608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Question 1. Measuring 21</a:t>
            </a:r>
            <a:r>
              <a:rPr lang="en-US" sz="28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Century Skills</a:t>
            </a:r>
            <a:b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(What?)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5" y="1468397"/>
            <a:ext cx="2987520" cy="4667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7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422" y="6400800"/>
            <a:ext cx="8905178" cy="328104"/>
            <a:chOff x="86422" y="6400800"/>
            <a:chExt cx="8905178" cy="328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7" t="15636" r="9976" b="63602"/>
            <a:stretch/>
          </p:blipFill>
          <p:spPr>
            <a:xfrm>
              <a:off x="86422" y="6400800"/>
              <a:ext cx="1701800" cy="328104"/>
            </a:xfrm>
            <a:prstGeom prst="rect">
              <a:avLst/>
            </a:prstGeom>
          </p:spPr>
        </p:pic>
        <p:pic>
          <p:nvPicPr>
            <p:cNvPr id="6" name="Picture 5" descr="UNL18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6400800"/>
              <a:ext cx="914400" cy="321201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76" y="98501"/>
            <a:ext cx="7373656" cy="61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4807" y="2687956"/>
            <a:ext cx="18288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Analytical Problem Solving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96970" y="4914536"/>
            <a:ext cx="1453411" cy="369332"/>
          </a:xfrm>
          <a:prstGeom prst="rect">
            <a:avLst/>
          </a:prstGeom>
          <a:solidFill>
            <a:srgbClr val="3399FF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Pre-Program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6970" y="5283868"/>
            <a:ext cx="1544782" cy="369332"/>
          </a:xfrm>
          <a:prstGeom prst="rect">
            <a:avLst/>
          </a:prstGeom>
          <a:solidFill>
            <a:srgbClr val="993300"/>
          </a:solidFill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Post-Progra</a:t>
            </a: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4900" y="4419600"/>
            <a:ext cx="1524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1664677"/>
            <a:ext cx="18288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Decision-Making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1307068"/>
            <a:ext cx="2070798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Self-Management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3376" y="5029200"/>
            <a:ext cx="257305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Personal Effectiveness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61633" y="4724400"/>
            <a:ext cx="1143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Flexibilty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971800" y="2346290"/>
            <a:ext cx="2286000" cy="22420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1524000"/>
            <a:ext cx="981359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 = 30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9217" y="2346288"/>
            <a:ext cx="1318009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</a:t>
            </a:r>
          </a:p>
          <a:p>
            <a:r>
              <a:rPr lang="en-US" dirty="0" smtClean="0"/>
              <a:t>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1640</TotalTime>
  <Words>690</Words>
  <Application>Microsoft Office PowerPoint</Application>
  <PresentationFormat>On-screen Show (4:3)</PresentationFormat>
  <Paragraphs>173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Attributes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 of Nebraska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SNR</dc:creator>
  <cp:lastModifiedBy>SNR</cp:lastModifiedBy>
  <cp:revision>60</cp:revision>
  <dcterms:created xsi:type="dcterms:W3CDTF">2012-05-11T14:09:24Z</dcterms:created>
  <dcterms:modified xsi:type="dcterms:W3CDTF">2012-05-24T17:06:55Z</dcterms:modified>
</cp:coreProperties>
</file>