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charts/chart7.xml" ContentType="application/vnd.openxmlformats-officedocument.drawingml.chart+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ppt/charts/chart5.xml" ContentType="application/vnd.openxmlformats-officedocument.drawingml.chart+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charts/chart6.xml" ContentType="application/vnd.openxmlformats-officedocument.drawingml.chart+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65"/>
  </p:notesMasterIdLst>
  <p:handoutMasterIdLst>
    <p:handoutMasterId r:id="rId66"/>
  </p:handoutMasterIdLst>
  <p:sldIdLst>
    <p:sldId id="256" r:id="rId2"/>
    <p:sldId id="333" r:id="rId3"/>
    <p:sldId id="366" r:id="rId4"/>
    <p:sldId id="361" r:id="rId5"/>
    <p:sldId id="363" r:id="rId6"/>
    <p:sldId id="374" r:id="rId7"/>
    <p:sldId id="375" r:id="rId8"/>
    <p:sldId id="376" r:id="rId9"/>
    <p:sldId id="350" r:id="rId10"/>
    <p:sldId id="329" r:id="rId11"/>
    <p:sldId id="309" r:id="rId12"/>
    <p:sldId id="330" r:id="rId13"/>
    <p:sldId id="316" r:id="rId14"/>
    <p:sldId id="354" r:id="rId15"/>
    <p:sldId id="319" r:id="rId16"/>
    <p:sldId id="370" r:id="rId17"/>
    <p:sldId id="331" r:id="rId18"/>
    <p:sldId id="353" r:id="rId19"/>
    <p:sldId id="351" r:id="rId20"/>
    <p:sldId id="358" r:id="rId21"/>
    <p:sldId id="359" r:id="rId22"/>
    <p:sldId id="332" r:id="rId23"/>
    <p:sldId id="335" r:id="rId24"/>
    <p:sldId id="336" r:id="rId25"/>
    <p:sldId id="290" r:id="rId26"/>
    <p:sldId id="337" r:id="rId27"/>
    <p:sldId id="349" r:id="rId28"/>
    <p:sldId id="338" r:id="rId29"/>
    <p:sldId id="348" r:id="rId30"/>
    <p:sldId id="297" r:id="rId31"/>
    <p:sldId id="263" r:id="rId32"/>
    <p:sldId id="262" r:id="rId33"/>
    <p:sldId id="295" r:id="rId34"/>
    <p:sldId id="298" r:id="rId35"/>
    <p:sldId id="371" r:id="rId36"/>
    <p:sldId id="278" r:id="rId37"/>
    <p:sldId id="283" r:id="rId38"/>
    <p:sldId id="284" r:id="rId39"/>
    <p:sldId id="286" r:id="rId40"/>
    <p:sldId id="285" r:id="rId41"/>
    <p:sldId id="287" r:id="rId42"/>
    <p:sldId id="288" r:id="rId43"/>
    <p:sldId id="299" r:id="rId44"/>
    <p:sldId id="300" r:id="rId45"/>
    <p:sldId id="301" r:id="rId46"/>
    <p:sldId id="302" r:id="rId47"/>
    <p:sldId id="320" r:id="rId48"/>
    <p:sldId id="373" r:id="rId49"/>
    <p:sldId id="321" r:id="rId50"/>
    <p:sldId id="322" r:id="rId51"/>
    <p:sldId id="323" r:id="rId52"/>
    <p:sldId id="324" r:id="rId53"/>
    <p:sldId id="325" r:id="rId54"/>
    <p:sldId id="326" r:id="rId55"/>
    <p:sldId id="327" r:id="rId56"/>
    <p:sldId id="372" r:id="rId57"/>
    <p:sldId id="341" r:id="rId58"/>
    <p:sldId id="342" r:id="rId59"/>
    <p:sldId id="343" r:id="rId60"/>
    <p:sldId id="344" r:id="rId61"/>
    <p:sldId id="345" r:id="rId62"/>
    <p:sldId id="346" r:id="rId63"/>
    <p:sldId id="347"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bw"/>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46" autoAdjust="0"/>
    <p:restoredTop sz="94617" autoAdjust="0"/>
  </p:normalViewPr>
  <p:slideViewPr>
    <p:cSldViewPr snapToGrid="0" snapToObjects="1">
      <p:cViewPr varScale="1">
        <p:scale>
          <a:sx n="111" d="100"/>
          <a:sy n="111" d="100"/>
        </p:scale>
        <p:origin x="-808" y="-104"/>
      </p:cViewPr>
      <p:guideLst>
        <p:guide orient="horz" pos="2160"/>
        <p:guide pos="2880"/>
      </p:guideLst>
    </p:cSldViewPr>
  </p:slideViewPr>
  <p:outlineViewPr>
    <p:cViewPr>
      <p:scale>
        <a:sx n="33" d="100"/>
        <a:sy n="33" d="100"/>
      </p:scale>
      <p:origin x="160" y="62112"/>
    </p:cViewPr>
  </p:outlineViewPr>
  <p:notesTextViewPr>
    <p:cViewPr>
      <p:scale>
        <a:sx n="100" d="100"/>
        <a:sy n="100" d="100"/>
      </p:scale>
      <p:origin x="0" y="0"/>
    </p:cViewPr>
  </p:notesTextViewPr>
  <p:sorterViewPr>
    <p:cViewPr>
      <p:scale>
        <a:sx n="193" d="100"/>
        <a:sy n="193" d="100"/>
      </p:scale>
      <p:origin x="0" y="0"/>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theme" Target="theme/theme1.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viewProps" Target="viewProps.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handoutMaster" Target="handoutMasters/handoutMaster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notesMaster" Target="notesMasters/notesMaster1.xml"/><Relationship Id="rId67" Type="http://schemas.openxmlformats.org/officeDocument/2006/relationships/printerSettings" Target="printerSettings/printerSettings1.bin"/><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presProps" Target="presProps.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ekken:Desktop:MER_data_charts_cohorts1&amp;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ekken:Desktop:MER_data_charts_cohorts1&amp;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bekken:B's%20MacBook%20Air:Research%20Activities:Earth%20Sustainability:Student%20Development:ES%20Data:Longitudinal%20Breakdown:longitudinal%20chart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bekken:B's%20MacBook%20Air:Research%20Activities:Earth%20Sustainability:Student%20Development:ES%20Data:Longitudinal%20Breakdown:longitudinal%20chart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bekken:B's%20MacBook%20Air:Research%20Activities:Earth%20Sustainability:Student%20Development:ES%20Data:Longitudinal%20Breakdown:longitudinal%20chart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bekken:B's%20MacBook%20Air:Research%20Activities:Earth%20Sustainability:Student%20Development:ES%20Data:Longitudinal%20Breakdown:longitudinal%20chart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bekken:B's%20MacBook%20Air:Research%20Activities:Earth%20Sustainability:Student%20Development:ES%20Data:Longitudinal%20Breakdown:longitudinal%20char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dirty="0"/>
              <a:t>Cohort 2: 2006-2008</a:t>
            </a:r>
          </a:p>
        </c:rich>
      </c:tx>
      <c:layout/>
    </c:title>
    <c:plotArea>
      <c:layout/>
      <c:barChart>
        <c:barDir val="col"/>
        <c:grouping val="clustered"/>
        <c:ser>
          <c:idx val="0"/>
          <c:order val="0"/>
          <c:tx>
            <c:strRef>
              <c:f>'Cohort 2'!$A$2</c:f>
              <c:strCache>
                <c:ptCount val="1"/>
                <c:pt idx="0">
                  <c:v>Learner</c:v>
                </c:pt>
              </c:strCache>
            </c:strRef>
          </c:tx>
          <c:spPr>
            <a:solidFill>
              <a:srgbClr val="FDF527"/>
            </a:solidFill>
            <a:ln w="47625">
              <a:noFill/>
            </a:ln>
          </c:spPr>
          <c:cat>
            <c:strRef>
              <c:f>'Cohort 2'!$B$1:$E$1</c:f>
              <c:strCache>
                <c:ptCount val="4"/>
                <c:pt idx="0">
                  <c:v>ES1</c:v>
                </c:pt>
                <c:pt idx="1">
                  <c:v>ES4</c:v>
                </c:pt>
                <c:pt idx="2">
                  <c:v>CLE1</c:v>
                </c:pt>
                <c:pt idx="3">
                  <c:v>CLE4</c:v>
                </c:pt>
              </c:strCache>
            </c:strRef>
          </c:cat>
          <c:val>
            <c:numRef>
              <c:f>'Cohort 2'!$B$2:$E$2</c:f>
              <c:numCache>
                <c:formatCode>General</c:formatCode>
                <c:ptCount val="4"/>
                <c:pt idx="0">
                  <c:v>2.05</c:v>
                </c:pt>
                <c:pt idx="1">
                  <c:v>3.17</c:v>
                </c:pt>
                <c:pt idx="2">
                  <c:v>2.12</c:v>
                </c:pt>
                <c:pt idx="3">
                  <c:v>2.46</c:v>
                </c:pt>
              </c:numCache>
            </c:numRef>
          </c:val>
        </c:ser>
        <c:ser>
          <c:idx val="1"/>
          <c:order val="1"/>
          <c:tx>
            <c:strRef>
              <c:f>'Cohort 2'!$A$3</c:f>
              <c:strCache>
                <c:ptCount val="1"/>
                <c:pt idx="0">
                  <c:v>Peers</c:v>
                </c:pt>
              </c:strCache>
            </c:strRef>
          </c:tx>
          <c:spPr>
            <a:solidFill>
              <a:schemeClr val="tx2"/>
            </a:solidFill>
            <a:ln w="47625">
              <a:noFill/>
            </a:ln>
          </c:spPr>
          <c:cat>
            <c:strRef>
              <c:f>'Cohort 2'!$B$1:$E$1</c:f>
              <c:strCache>
                <c:ptCount val="4"/>
                <c:pt idx="0">
                  <c:v>ES1</c:v>
                </c:pt>
                <c:pt idx="1">
                  <c:v>ES4</c:v>
                </c:pt>
                <c:pt idx="2">
                  <c:v>CLE1</c:v>
                </c:pt>
                <c:pt idx="3">
                  <c:v>CLE4</c:v>
                </c:pt>
              </c:strCache>
            </c:strRef>
          </c:cat>
          <c:val>
            <c:numRef>
              <c:f>'Cohort 2'!$B$3:$E$3</c:f>
              <c:numCache>
                <c:formatCode>General</c:formatCode>
                <c:ptCount val="4"/>
                <c:pt idx="0">
                  <c:v>2.05</c:v>
                </c:pt>
                <c:pt idx="1">
                  <c:v>3.07</c:v>
                </c:pt>
                <c:pt idx="2">
                  <c:v>1.76</c:v>
                </c:pt>
                <c:pt idx="3">
                  <c:v>2.34</c:v>
                </c:pt>
              </c:numCache>
            </c:numRef>
          </c:val>
        </c:ser>
        <c:ser>
          <c:idx val="2"/>
          <c:order val="2"/>
          <c:tx>
            <c:strRef>
              <c:f>'Cohort 2'!$A$4</c:f>
              <c:strCache>
                <c:ptCount val="1"/>
                <c:pt idx="0">
                  <c:v>Instructor</c:v>
                </c:pt>
              </c:strCache>
            </c:strRef>
          </c:tx>
          <c:spPr>
            <a:solidFill>
              <a:schemeClr val="bg1"/>
            </a:solidFill>
            <a:ln w="47625">
              <a:noFill/>
            </a:ln>
          </c:spPr>
          <c:cat>
            <c:strRef>
              <c:f>'Cohort 2'!$B$1:$E$1</c:f>
              <c:strCache>
                <c:ptCount val="4"/>
                <c:pt idx="0">
                  <c:v>ES1</c:v>
                </c:pt>
                <c:pt idx="1">
                  <c:v>ES4</c:v>
                </c:pt>
                <c:pt idx="2">
                  <c:v>CLE1</c:v>
                </c:pt>
                <c:pt idx="3">
                  <c:v>CLE4</c:v>
                </c:pt>
              </c:strCache>
            </c:strRef>
          </c:cat>
          <c:val>
            <c:numRef>
              <c:f>'Cohort 2'!$B$4:$E$4</c:f>
              <c:numCache>
                <c:formatCode>General</c:formatCode>
                <c:ptCount val="4"/>
                <c:pt idx="0">
                  <c:v>1.88</c:v>
                </c:pt>
                <c:pt idx="1">
                  <c:v>3.05</c:v>
                </c:pt>
                <c:pt idx="2">
                  <c:v>1.73</c:v>
                </c:pt>
                <c:pt idx="3">
                  <c:v>2.39</c:v>
                </c:pt>
              </c:numCache>
            </c:numRef>
          </c:val>
        </c:ser>
        <c:ser>
          <c:idx val="3"/>
          <c:order val="3"/>
          <c:tx>
            <c:strRef>
              <c:f>'Cohort 2'!$A$5</c:f>
              <c:strCache>
                <c:ptCount val="1"/>
                <c:pt idx="0">
                  <c:v>Evaluation</c:v>
                </c:pt>
              </c:strCache>
            </c:strRef>
          </c:tx>
          <c:spPr>
            <a:solidFill>
              <a:schemeClr val="tx1">
                <a:lumMod val="50000"/>
                <a:lumOff val="50000"/>
              </a:schemeClr>
            </a:solidFill>
            <a:ln w="47625">
              <a:noFill/>
            </a:ln>
          </c:spPr>
          <c:cat>
            <c:strRef>
              <c:f>'Cohort 2'!$B$1:$E$1</c:f>
              <c:strCache>
                <c:ptCount val="4"/>
                <c:pt idx="0">
                  <c:v>ES1</c:v>
                </c:pt>
                <c:pt idx="1">
                  <c:v>ES4</c:v>
                </c:pt>
                <c:pt idx="2">
                  <c:v>CLE1</c:v>
                </c:pt>
                <c:pt idx="3">
                  <c:v>CLE4</c:v>
                </c:pt>
              </c:strCache>
            </c:strRef>
          </c:cat>
          <c:val>
            <c:numRef>
              <c:f>'Cohort 2'!$B$5:$E$5</c:f>
              <c:numCache>
                <c:formatCode>General</c:formatCode>
                <c:ptCount val="4"/>
                <c:pt idx="0">
                  <c:v>1.67</c:v>
                </c:pt>
                <c:pt idx="1">
                  <c:v>2.62</c:v>
                </c:pt>
                <c:pt idx="2">
                  <c:v>1.51</c:v>
                </c:pt>
                <c:pt idx="3">
                  <c:v>2.2</c:v>
                </c:pt>
              </c:numCache>
            </c:numRef>
          </c:val>
        </c:ser>
        <c:ser>
          <c:idx val="4"/>
          <c:order val="4"/>
          <c:tx>
            <c:strRef>
              <c:f>'Cohort 2'!$A$6</c:f>
              <c:strCache>
                <c:ptCount val="1"/>
                <c:pt idx="0">
                  <c:v>Knowledge</c:v>
                </c:pt>
              </c:strCache>
            </c:strRef>
          </c:tx>
          <c:spPr>
            <a:solidFill>
              <a:schemeClr val="accent1"/>
            </a:solidFill>
          </c:spPr>
          <c:cat>
            <c:strRef>
              <c:f>'Cohort 2'!$B$1:$E$1</c:f>
              <c:strCache>
                <c:ptCount val="4"/>
                <c:pt idx="0">
                  <c:v>ES1</c:v>
                </c:pt>
                <c:pt idx="1">
                  <c:v>ES4</c:v>
                </c:pt>
                <c:pt idx="2">
                  <c:v>CLE1</c:v>
                </c:pt>
                <c:pt idx="3">
                  <c:v>CLE4</c:v>
                </c:pt>
              </c:strCache>
            </c:strRef>
          </c:cat>
          <c:val>
            <c:numRef>
              <c:f>'Cohort 2'!$B$6:$E$6</c:f>
              <c:numCache>
                <c:formatCode>General</c:formatCode>
                <c:ptCount val="4"/>
                <c:pt idx="0">
                  <c:v>2.21</c:v>
                </c:pt>
                <c:pt idx="1">
                  <c:v>3.36</c:v>
                </c:pt>
                <c:pt idx="2">
                  <c:v>2.05</c:v>
                </c:pt>
                <c:pt idx="3">
                  <c:v>2.59</c:v>
                </c:pt>
              </c:numCache>
            </c:numRef>
          </c:val>
        </c:ser>
        <c:ser>
          <c:idx val="5"/>
          <c:order val="5"/>
          <c:tx>
            <c:strRef>
              <c:f>'Cohort 2'!$A$7</c:f>
              <c:strCache>
                <c:ptCount val="1"/>
                <c:pt idx="0">
                  <c:v>Total</c:v>
                </c:pt>
              </c:strCache>
            </c:strRef>
          </c:tx>
          <c:spPr>
            <a:solidFill>
              <a:schemeClr val="tx1"/>
            </a:solidFill>
          </c:spPr>
          <c:cat>
            <c:strRef>
              <c:f>'Cohort 2'!$B$1:$E$1</c:f>
              <c:strCache>
                <c:ptCount val="4"/>
                <c:pt idx="0">
                  <c:v>ES1</c:v>
                </c:pt>
                <c:pt idx="1">
                  <c:v>ES4</c:v>
                </c:pt>
                <c:pt idx="2">
                  <c:v>CLE1</c:v>
                </c:pt>
                <c:pt idx="3">
                  <c:v>CLE4</c:v>
                </c:pt>
              </c:strCache>
            </c:strRef>
          </c:cat>
          <c:val>
            <c:numRef>
              <c:f>'Cohort 2'!$B$7:$E$7</c:f>
              <c:numCache>
                <c:formatCode>General</c:formatCode>
                <c:ptCount val="4"/>
                <c:pt idx="0">
                  <c:v>1.972</c:v>
                </c:pt>
                <c:pt idx="1">
                  <c:v>3.054</c:v>
                </c:pt>
                <c:pt idx="2">
                  <c:v>1.834</c:v>
                </c:pt>
                <c:pt idx="3">
                  <c:v>2.395999999999999</c:v>
                </c:pt>
              </c:numCache>
            </c:numRef>
          </c:val>
        </c:ser>
        <c:dLbls/>
        <c:axId val="473187096"/>
        <c:axId val="480753144"/>
      </c:barChart>
      <c:catAx>
        <c:axId val="473187096"/>
        <c:scaling>
          <c:orientation val="minMax"/>
        </c:scaling>
        <c:axPos val="b"/>
        <c:title>
          <c:tx>
            <c:rich>
              <a:bodyPr/>
              <a:lstStyle/>
              <a:p>
                <a:pPr>
                  <a:defRPr sz="1400"/>
                </a:pPr>
                <a:r>
                  <a:rPr lang="en-US" sz="1400" dirty="0"/>
                  <a:t>ES &amp; CLE students in</a:t>
                </a:r>
                <a:r>
                  <a:rPr lang="en-US" sz="1400" dirty="0" smtClean="0"/>
                  <a:t> 1</a:t>
                </a:r>
                <a:r>
                  <a:rPr lang="en-US" sz="1400" baseline="30000" dirty="0" smtClean="0"/>
                  <a:t>st</a:t>
                </a:r>
                <a:r>
                  <a:rPr lang="en-US" sz="1400" dirty="0" smtClean="0"/>
                  <a:t> &amp;</a:t>
                </a:r>
                <a:r>
                  <a:rPr lang="en-US" sz="1400" baseline="0" dirty="0" smtClean="0"/>
                  <a:t> </a:t>
                </a:r>
                <a:r>
                  <a:rPr lang="en-US" sz="1400" dirty="0" smtClean="0"/>
                  <a:t>4</a:t>
                </a:r>
                <a:r>
                  <a:rPr lang="en-US" sz="1400" baseline="30000" dirty="0" smtClean="0"/>
                  <a:t>th</a:t>
                </a:r>
                <a:r>
                  <a:rPr lang="en-US" sz="1400" baseline="0" dirty="0" smtClean="0"/>
                  <a:t> </a:t>
                </a:r>
                <a:r>
                  <a:rPr lang="en-US" sz="1400" dirty="0" smtClean="0"/>
                  <a:t>semester</a:t>
                </a:r>
                <a:endParaRPr lang="en-US" sz="1400" dirty="0"/>
              </a:p>
            </c:rich>
          </c:tx>
          <c:layout>
            <c:manualLayout>
              <c:xMode val="edge"/>
              <c:yMode val="edge"/>
              <c:x val="0.131811714325183"/>
              <c:y val="0.901613114892896"/>
            </c:manualLayout>
          </c:layout>
        </c:title>
        <c:tickLblPos val="nextTo"/>
        <c:crossAx val="480753144"/>
        <c:crosses val="autoZero"/>
        <c:auto val="1"/>
        <c:lblAlgn val="ctr"/>
        <c:lblOffset val="100"/>
      </c:catAx>
      <c:valAx>
        <c:axId val="480753144"/>
        <c:scaling>
          <c:orientation val="minMax"/>
          <c:max val="5.0"/>
        </c:scaling>
        <c:axPos val="l"/>
        <c:majorGridlines/>
        <c:title>
          <c:tx>
            <c:rich>
              <a:bodyPr/>
              <a:lstStyle/>
              <a:p>
                <a:pPr>
                  <a:defRPr sz="1400"/>
                </a:pPr>
                <a:r>
                  <a:rPr lang="en-US" sz="1400" dirty="0"/>
                  <a:t>MER score (1 to 5)</a:t>
                </a:r>
              </a:p>
            </c:rich>
          </c:tx>
          <c:layout/>
        </c:title>
        <c:numFmt formatCode="General" sourceLinked="1"/>
        <c:tickLblPos val="nextTo"/>
        <c:spPr>
          <a:effectLst/>
        </c:spPr>
        <c:crossAx val="47318709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dirty="0"/>
              <a:t>Cohort 1:  2004-2006</a:t>
            </a:r>
          </a:p>
        </c:rich>
      </c:tx>
      <c:layout/>
    </c:title>
    <c:plotArea>
      <c:layout/>
      <c:barChart>
        <c:barDir val="col"/>
        <c:grouping val="clustered"/>
        <c:ser>
          <c:idx val="0"/>
          <c:order val="0"/>
          <c:tx>
            <c:strRef>
              <c:f>'Cohort 1'!$A$2</c:f>
              <c:strCache>
                <c:ptCount val="1"/>
                <c:pt idx="0">
                  <c:v>Learner</c:v>
                </c:pt>
              </c:strCache>
            </c:strRef>
          </c:tx>
          <c:spPr>
            <a:solidFill>
              <a:srgbClr val="FDF527"/>
            </a:solidFill>
          </c:spPr>
          <c:cat>
            <c:strRef>
              <c:f>'Cohort 1'!$B$1:$E$1</c:f>
              <c:strCache>
                <c:ptCount val="4"/>
                <c:pt idx="0">
                  <c:v>ES1</c:v>
                </c:pt>
                <c:pt idx="1">
                  <c:v>ES4</c:v>
                </c:pt>
                <c:pt idx="2">
                  <c:v>CLE1</c:v>
                </c:pt>
                <c:pt idx="3">
                  <c:v>CLE4</c:v>
                </c:pt>
              </c:strCache>
            </c:strRef>
          </c:cat>
          <c:val>
            <c:numRef>
              <c:f>'Cohort 1'!$B$2:$E$2</c:f>
              <c:numCache>
                <c:formatCode>General</c:formatCode>
                <c:ptCount val="4"/>
                <c:pt idx="0">
                  <c:v>1.9</c:v>
                </c:pt>
                <c:pt idx="1">
                  <c:v>3.11</c:v>
                </c:pt>
                <c:pt idx="2">
                  <c:v>2.0</c:v>
                </c:pt>
                <c:pt idx="3">
                  <c:v>2.23</c:v>
                </c:pt>
              </c:numCache>
            </c:numRef>
          </c:val>
        </c:ser>
        <c:ser>
          <c:idx val="1"/>
          <c:order val="1"/>
          <c:tx>
            <c:strRef>
              <c:f>'Cohort 1'!$A$3</c:f>
              <c:strCache>
                <c:ptCount val="1"/>
                <c:pt idx="0">
                  <c:v>Peers</c:v>
                </c:pt>
              </c:strCache>
            </c:strRef>
          </c:tx>
          <c:spPr>
            <a:solidFill>
              <a:schemeClr val="tx2"/>
            </a:solidFill>
          </c:spPr>
          <c:cat>
            <c:strRef>
              <c:f>'Cohort 1'!$B$1:$E$1</c:f>
              <c:strCache>
                <c:ptCount val="4"/>
                <c:pt idx="0">
                  <c:v>ES1</c:v>
                </c:pt>
                <c:pt idx="1">
                  <c:v>ES4</c:v>
                </c:pt>
                <c:pt idx="2">
                  <c:v>CLE1</c:v>
                </c:pt>
                <c:pt idx="3">
                  <c:v>CLE4</c:v>
                </c:pt>
              </c:strCache>
            </c:strRef>
          </c:cat>
          <c:val>
            <c:numRef>
              <c:f>'Cohort 1'!$B$3:$E$3</c:f>
              <c:numCache>
                <c:formatCode>General</c:formatCode>
                <c:ptCount val="4"/>
                <c:pt idx="0">
                  <c:v>2.16</c:v>
                </c:pt>
                <c:pt idx="1">
                  <c:v>2.63</c:v>
                </c:pt>
                <c:pt idx="2">
                  <c:v>1.87</c:v>
                </c:pt>
                <c:pt idx="3">
                  <c:v>1.72</c:v>
                </c:pt>
              </c:numCache>
            </c:numRef>
          </c:val>
        </c:ser>
        <c:ser>
          <c:idx val="2"/>
          <c:order val="2"/>
          <c:tx>
            <c:strRef>
              <c:f>'Cohort 1'!$A$4</c:f>
              <c:strCache>
                <c:ptCount val="1"/>
                <c:pt idx="0">
                  <c:v>Instructor</c:v>
                </c:pt>
              </c:strCache>
            </c:strRef>
          </c:tx>
          <c:spPr>
            <a:solidFill>
              <a:schemeClr val="bg1"/>
            </a:solidFill>
          </c:spPr>
          <c:cat>
            <c:strRef>
              <c:f>'Cohort 1'!$B$1:$E$1</c:f>
              <c:strCache>
                <c:ptCount val="4"/>
                <c:pt idx="0">
                  <c:v>ES1</c:v>
                </c:pt>
                <c:pt idx="1">
                  <c:v>ES4</c:v>
                </c:pt>
                <c:pt idx="2">
                  <c:v>CLE1</c:v>
                </c:pt>
                <c:pt idx="3">
                  <c:v>CLE4</c:v>
                </c:pt>
              </c:strCache>
            </c:strRef>
          </c:cat>
          <c:val>
            <c:numRef>
              <c:f>'Cohort 1'!$B$4:$E$4</c:f>
              <c:numCache>
                <c:formatCode>General</c:formatCode>
                <c:ptCount val="4"/>
                <c:pt idx="0">
                  <c:v>1.9</c:v>
                </c:pt>
                <c:pt idx="1">
                  <c:v>2.68</c:v>
                </c:pt>
                <c:pt idx="2">
                  <c:v>1.87</c:v>
                </c:pt>
                <c:pt idx="3">
                  <c:v>1.89</c:v>
                </c:pt>
              </c:numCache>
            </c:numRef>
          </c:val>
        </c:ser>
        <c:ser>
          <c:idx val="3"/>
          <c:order val="3"/>
          <c:tx>
            <c:strRef>
              <c:f>'Cohort 1'!$A$5</c:f>
              <c:strCache>
                <c:ptCount val="1"/>
                <c:pt idx="0">
                  <c:v>Evaluation</c:v>
                </c:pt>
              </c:strCache>
            </c:strRef>
          </c:tx>
          <c:spPr>
            <a:solidFill>
              <a:schemeClr val="tx1">
                <a:lumMod val="50000"/>
                <a:lumOff val="50000"/>
              </a:schemeClr>
            </a:solidFill>
          </c:spPr>
          <c:cat>
            <c:strRef>
              <c:f>'Cohort 1'!$B$1:$E$1</c:f>
              <c:strCache>
                <c:ptCount val="4"/>
                <c:pt idx="0">
                  <c:v>ES1</c:v>
                </c:pt>
                <c:pt idx="1">
                  <c:v>ES4</c:v>
                </c:pt>
                <c:pt idx="2">
                  <c:v>CLE1</c:v>
                </c:pt>
                <c:pt idx="3">
                  <c:v>CLE4</c:v>
                </c:pt>
              </c:strCache>
            </c:strRef>
          </c:cat>
          <c:val>
            <c:numRef>
              <c:f>'Cohort 1'!$B$5:$E$5</c:f>
              <c:numCache>
                <c:formatCode>General</c:formatCode>
                <c:ptCount val="4"/>
                <c:pt idx="0">
                  <c:v>2.0</c:v>
                </c:pt>
                <c:pt idx="1">
                  <c:v>2.79</c:v>
                </c:pt>
                <c:pt idx="2">
                  <c:v>1.73</c:v>
                </c:pt>
                <c:pt idx="3">
                  <c:v>1.83</c:v>
                </c:pt>
              </c:numCache>
            </c:numRef>
          </c:val>
        </c:ser>
        <c:ser>
          <c:idx val="4"/>
          <c:order val="4"/>
          <c:tx>
            <c:strRef>
              <c:f>'Cohort 1'!$A$6</c:f>
              <c:strCache>
                <c:ptCount val="1"/>
                <c:pt idx="0">
                  <c:v>Knowledge</c:v>
                </c:pt>
              </c:strCache>
            </c:strRef>
          </c:tx>
          <c:spPr>
            <a:solidFill>
              <a:schemeClr val="accent1"/>
            </a:solidFill>
          </c:spPr>
          <c:cat>
            <c:strRef>
              <c:f>'Cohort 1'!$B$1:$E$1</c:f>
              <c:strCache>
                <c:ptCount val="4"/>
                <c:pt idx="0">
                  <c:v>ES1</c:v>
                </c:pt>
                <c:pt idx="1">
                  <c:v>ES4</c:v>
                </c:pt>
                <c:pt idx="2">
                  <c:v>CLE1</c:v>
                </c:pt>
                <c:pt idx="3">
                  <c:v>CLE4</c:v>
                </c:pt>
              </c:strCache>
            </c:strRef>
          </c:cat>
          <c:val>
            <c:numRef>
              <c:f>'Cohort 1'!$B$6:$E$6</c:f>
              <c:numCache>
                <c:formatCode>General</c:formatCode>
                <c:ptCount val="4"/>
                <c:pt idx="0">
                  <c:v>2.11</c:v>
                </c:pt>
                <c:pt idx="1">
                  <c:v>2.95</c:v>
                </c:pt>
                <c:pt idx="2">
                  <c:v>2.13</c:v>
                </c:pt>
                <c:pt idx="3">
                  <c:v>2.28</c:v>
                </c:pt>
              </c:numCache>
            </c:numRef>
          </c:val>
        </c:ser>
        <c:ser>
          <c:idx val="5"/>
          <c:order val="5"/>
          <c:tx>
            <c:strRef>
              <c:f>'Cohort 1'!$A$7</c:f>
              <c:strCache>
                <c:ptCount val="1"/>
                <c:pt idx="0">
                  <c:v>Total</c:v>
                </c:pt>
              </c:strCache>
            </c:strRef>
          </c:tx>
          <c:spPr>
            <a:solidFill>
              <a:schemeClr val="tx1"/>
            </a:solidFill>
          </c:spPr>
          <c:cat>
            <c:strRef>
              <c:f>'Cohort 1'!$B$1:$E$1</c:f>
              <c:strCache>
                <c:ptCount val="4"/>
                <c:pt idx="0">
                  <c:v>ES1</c:v>
                </c:pt>
                <c:pt idx="1">
                  <c:v>ES4</c:v>
                </c:pt>
                <c:pt idx="2">
                  <c:v>CLE1</c:v>
                </c:pt>
                <c:pt idx="3">
                  <c:v>CLE4</c:v>
                </c:pt>
              </c:strCache>
            </c:strRef>
          </c:cat>
          <c:val>
            <c:numRef>
              <c:f>'Cohort 1'!$B$7:$E$7</c:f>
              <c:numCache>
                <c:formatCode>General</c:formatCode>
                <c:ptCount val="4"/>
                <c:pt idx="0">
                  <c:v>2.0</c:v>
                </c:pt>
                <c:pt idx="1">
                  <c:v>2.83</c:v>
                </c:pt>
                <c:pt idx="2">
                  <c:v>1.92</c:v>
                </c:pt>
                <c:pt idx="3">
                  <c:v>1.99</c:v>
                </c:pt>
              </c:numCache>
            </c:numRef>
          </c:val>
        </c:ser>
        <c:dLbls/>
        <c:axId val="472245864"/>
        <c:axId val="473863624"/>
      </c:barChart>
      <c:catAx>
        <c:axId val="472245864"/>
        <c:scaling>
          <c:orientation val="minMax"/>
        </c:scaling>
        <c:axPos val="b"/>
        <c:title>
          <c:tx>
            <c:rich>
              <a:bodyPr/>
              <a:lstStyle/>
              <a:p>
                <a:pPr>
                  <a:defRPr sz="1400"/>
                </a:pPr>
                <a:r>
                  <a:rPr lang="en-US" sz="1400" b="1" i="0" baseline="0" dirty="0" smtClean="0"/>
                  <a:t>ES &amp; CLE students in 1</a:t>
                </a:r>
                <a:r>
                  <a:rPr lang="en-US" sz="1400" b="1" i="0" baseline="30000" dirty="0" smtClean="0"/>
                  <a:t>st</a:t>
                </a:r>
                <a:r>
                  <a:rPr lang="en-US" sz="1400" b="1" i="0" baseline="0" dirty="0" smtClean="0"/>
                  <a:t> &amp; 4</a:t>
                </a:r>
                <a:r>
                  <a:rPr lang="en-US" sz="1400" b="1" i="0" baseline="30000" dirty="0" smtClean="0"/>
                  <a:t>th</a:t>
                </a:r>
                <a:r>
                  <a:rPr lang="en-US" sz="1400" b="1" i="0" baseline="0" dirty="0" smtClean="0"/>
                  <a:t> semester</a:t>
                </a:r>
                <a:endParaRPr lang="en-US" sz="1400" b="1" i="0" baseline="0" dirty="0"/>
              </a:p>
            </c:rich>
          </c:tx>
          <c:layout/>
        </c:title>
        <c:tickLblPos val="nextTo"/>
        <c:crossAx val="473863624"/>
        <c:crosses val="autoZero"/>
        <c:auto val="1"/>
        <c:lblAlgn val="ctr"/>
        <c:lblOffset val="100"/>
      </c:catAx>
      <c:valAx>
        <c:axId val="473863624"/>
        <c:scaling>
          <c:orientation val="minMax"/>
          <c:max val="5.0"/>
        </c:scaling>
        <c:axPos val="l"/>
        <c:majorGridlines/>
        <c:title>
          <c:tx>
            <c:rich>
              <a:bodyPr/>
              <a:lstStyle/>
              <a:p>
                <a:pPr>
                  <a:defRPr sz="1400"/>
                </a:pPr>
                <a:r>
                  <a:rPr lang="en-US" sz="1400" dirty="0"/>
                  <a:t>MER score (1 to 5)</a:t>
                </a:r>
              </a:p>
            </c:rich>
          </c:tx>
          <c:layout/>
        </c:title>
        <c:numFmt formatCode="General" sourceLinked="1"/>
        <c:tickLblPos val="nextTo"/>
        <c:crossAx val="472245864"/>
        <c:crosses val="autoZero"/>
        <c:crossBetween val="between"/>
      </c:valAx>
    </c:plotArea>
    <c:legend>
      <c:legendPos val="r"/>
      <c:layout>
        <c:manualLayout>
          <c:xMode val="edge"/>
          <c:yMode val="edge"/>
          <c:x val="0.774798840443452"/>
          <c:y val="0.016253492506985"/>
          <c:w val="0.220226035178439"/>
          <c:h val="0.337033274066548"/>
        </c:manualLayout>
      </c:layout>
      <c:txPr>
        <a:bodyPr/>
        <a:lstStyle/>
        <a:p>
          <a:pPr>
            <a:defRPr sz="14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sz="1125" b="1" i="0" u="none" strike="noStrike" baseline="0">
                <a:solidFill>
                  <a:srgbClr val="000000"/>
                </a:solidFill>
                <a:latin typeface="Arial"/>
                <a:ea typeface="Arial"/>
                <a:cs typeface="Arial"/>
              </a:defRPr>
            </a:pPr>
            <a:r>
              <a:rPr lang="en-US"/>
              <a:t>Motivation is Intrinsic</a:t>
            </a:r>
          </a:p>
        </c:rich>
      </c:tx>
      <c:layout>
        <c:manualLayout>
          <c:xMode val="edge"/>
          <c:yMode val="edge"/>
          <c:x val="0.352217172367096"/>
          <c:y val="0.0399999267579466"/>
        </c:manualLayout>
      </c:layout>
      <c:spPr>
        <a:noFill/>
        <a:ln w="25400">
          <a:noFill/>
        </a:ln>
      </c:spPr>
    </c:title>
    <c:plotArea>
      <c:layout>
        <c:manualLayout>
          <c:layoutTarget val="inner"/>
          <c:xMode val="edge"/>
          <c:yMode val="edge"/>
          <c:x val="0.184729286206519"/>
          <c:y val="0.22499958801345"/>
          <c:w val="0.625616515952745"/>
          <c:h val="0.494999093629589"/>
        </c:manualLayout>
      </c:layout>
      <c:lineChart>
        <c:grouping val="standard"/>
        <c:ser>
          <c:idx val="0"/>
          <c:order val="0"/>
          <c:tx>
            <c:strRef>
              <c:f>Intrinsc!$B$1</c:f>
              <c:strCache>
                <c:ptCount val="1"/>
                <c:pt idx="0">
                  <c:v>ES</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val>
            <c:numRef>
              <c:f>Intrinsc!$B$2:$B$4</c:f>
              <c:numCache>
                <c:formatCode>0.00</c:formatCode>
                <c:ptCount val="3"/>
                <c:pt idx="0">
                  <c:v>20.43546554793235</c:v>
                </c:pt>
                <c:pt idx="1">
                  <c:v>21.98148022875221</c:v>
                </c:pt>
                <c:pt idx="2">
                  <c:v>22.23669865010172</c:v>
                </c:pt>
              </c:numCache>
            </c:numRef>
          </c:val>
        </c:ser>
        <c:ser>
          <c:idx val="1"/>
          <c:order val="1"/>
          <c:tx>
            <c:strRef>
              <c:f>Intrinsc!$C$1</c:f>
              <c:strCache>
                <c:ptCount val="1"/>
                <c:pt idx="0">
                  <c:v>Control</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val>
            <c:numRef>
              <c:f>Intrinsc!$C$2:$C$4</c:f>
              <c:numCache>
                <c:formatCode>0.00</c:formatCode>
                <c:ptCount val="3"/>
                <c:pt idx="0">
                  <c:v>19.25965272181112</c:v>
                </c:pt>
                <c:pt idx="1">
                  <c:v>19.91848656700207</c:v>
                </c:pt>
                <c:pt idx="2">
                  <c:v>18.11403843966129</c:v>
                </c:pt>
              </c:numCache>
            </c:numRef>
          </c:val>
        </c:ser>
        <c:dLbls/>
        <c:marker val="1"/>
        <c:axId val="479899016"/>
        <c:axId val="472294328"/>
      </c:lineChart>
      <c:catAx>
        <c:axId val="479899016"/>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72294328"/>
        <c:crosses val="autoZero"/>
        <c:auto val="1"/>
        <c:lblAlgn val="ctr"/>
        <c:lblOffset val="100"/>
        <c:tickMarkSkip val="1"/>
      </c:catAx>
      <c:valAx>
        <c:axId val="472294328"/>
        <c:scaling>
          <c:orientation val="minMax"/>
          <c:max val="25.0"/>
          <c:min val="15.0"/>
        </c:scaling>
        <c:axPos val="l"/>
        <c:majorGridlines>
          <c:spPr>
            <a:ln w="3175">
              <a:solidFill>
                <a:srgbClr val="000000"/>
              </a:solidFill>
              <a:prstDash val="solid"/>
            </a:ln>
          </c:spPr>
        </c:majorGridlines>
        <c:numFmt formatCode="0.00"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79899016"/>
        <c:crosses val="autoZero"/>
        <c:crossBetween val="between"/>
        <c:majorUnit val="1.0"/>
      </c:valAx>
      <c:dTable>
        <c:showHorzBorder val="1"/>
        <c:showVertBorder val="1"/>
        <c:showOutline val="1"/>
        <c:showKeys val="1"/>
        <c:spPr>
          <a:ln w="3175">
            <a:solidFill>
              <a:srgbClr val="000000"/>
            </a:solidFill>
            <a:prstDash val="solid"/>
          </a:ln>
        </c:spPr>
        <c:txPr>
          <a:bodyPr/>
          <a:lstStyle/>
          <a:p>
            <a:pPr rtl="0">
              <a:defRPr sz="950" b="0" i="0" u="none" strike="noStrike" baseline="0">
                <a:solidFill>
                  <a:srgbClr val="000000"/>
                </a:solidFill>
                <a:latin typeface="Arial"/>
                <a:ea typeface="Arial"/>
                <a:cs typeface="Arial"/>
              </a:defRPr>
            </a:pPr>
            <a:endParaRPr lang="en-US"/>
          </a:p>
        </c:txPr>
      </c:dTable>
      <c:spPr>
        <a:solidFill>
          <a:srgbClr val="FFFFFF"/>
        </a:solidFill>
        <a:ln w="12700">
          <a:solidFill>
            <a:srgbClr val="808080"/>
          </a:solidFill>
          <a:prstDash val="solid"/>
        </a:ln>
      </c:spPr>
    </c:plotArea>
    <c:legend>
      <c:legendPos val="r"/>
      <c:layout>
        <c:manualLayout>
          <c:xMode val="edge"/>
          <c:yMode val="edge"/>
          <c:x val="0.830050259354626"/>
          <c:y val="0.404999258424209"/>
          <c:w val="0.152709543264056"/>
          <c:h val="0.13499975280807"/>
        </c:manualLayout>
      </c:layout>
      <c:spPr>
        <a:solidFill>
          <a:srgbClr val="FFFFFF"/>
        </a:solidFill>
        <a:ln w="3175">
          <a:solidFill>
            <a:srgbClr val="000000"/>
          </a:solidFill>
          <a:prstDash val="solid"/>
        </a:ln>
      </c:spPr>
      <c:txPr>
        <a:bodyPr/>
        <a:lstStyle/>
        <a:p>
          <a:pPr>
            <a:defRPr sz="87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sz="1125" b="1" i="0" u="none" strike="noStrike" baseline="0">
                <a:solidFill>
                  <a:srgbClr val="000000"/>
                </a:solidFill>
                <a:latin typeface="Arial"/>
                <a:ea typeface="Arial"/>
                <a:cs typeface="Arial"/>
              </a:defRPr>
            </a:pPr>
            <a:r>
              <a:rPr lang="en-US"/>
              <a:t>Elaboration</a:t>
            </a:r>
          </a:p>
        </c:rich>
      </c:tx>
      <c:layout>
        <c:manualLayout>
          <c:xMode val="edge"/>
          <c:yMode val="edge"/>
          <c:x val="0.418719715401443"/>
          <c:y val="0.0399999267579466"/>
        </c:manualLayout>
      </c:layout>
      <c:spPr>
        <a:noFill/>
        <a:ln w="25400">
          <a:noFill/>
        </a:ln>
      </c:spPr>
    </c:title>
    <c:plotArea>
      <c:layout>
        <c:manualLayout>
          <c:layoutTarget val="inner"/>
          <c:xMode val="edge"/>
          <c:yMode val="edge"/>
          <c:x val="0.0812808859308684"/>
          <c:y val="0.22499958801345"/>
          <c:w val="0.729064916228396"/>
          <c:h val="0.609998883058686"/>
        </c:manualLayout>
      </c:layout>
      <c:lineChart>
        <c:grouping val="standard"/>
        <c:ser>
          <c:idx val="0"/>
          <c:order val="0"/>
          <c:tx>
            <c:strRef>
              <c:f>Elaboration!$B$1</c:f>
              <c:strCache>
                <c:ptCount val="1"/>
                <c:pt idx="0">
                  <c:v>ES</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val>
            <c:numRef>
              <c:f>Elaboration!$B$2:$B$4</c:f>
              <c:numCache>
                <c:formatCode>General</c:formatCode>
                <c:ptCount val="3"/>
                <c:pt idx="0">
                  <c:v>24.86376606478416</c:v>
                </c:pt>
                <c:pt idx="1">
                  <c:v>27.47728637798711</c:v>
                </c:pt>
                <c:pt idx="2">
                  <c:v>29.94104212629367</c:v>
                </c:pt>
              </c:numCache>
            </c:numRef>
          </c:val>
        </c:ser>
        <c:ser>
          <c:idx val="1"/>
          <c:order val="1"/>
          <c:tx>
            <c:strRef>
              <c:f>Elaboration!$C$1</c:f>
              <c:strCache>
                <c:ptCount val="1"/>
                <c:pt idx="0">
                  <c:v>Control</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val>
            <c:numRef>
              <c:f>Elaboration!$C$2:$C$4</c:f>
              <c:numCache>
                <c:formatCode>General</c:formatCode>
                <c:ptCount val="3"/>
                <c:pt idx="0">
                  <c:v>24.73951386012768</c:v>
                </c:pt>
                <c:pt idx="1">
                  <c:v>24.64298516077097</c:v>
                </c:pt>
                <c:pt idx="2">
                  <c:v>26.73189504851217</c:v>
                </c:pt>
              </c:numCache>
            </c:numRef>
          </c:val>
        </c:ser>
        <c:dLbls/>
        <c:marker val="1"/>
        <c:axId val="479868696"/>
        <c:axId val="474789416"/>
      </c:lineChart>
      <c:catAx>
        <c:axId val="479868696"/>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74789416"/>
        <c:crosses val="autoZero"/>
        <c:auto val="1"/>
        <c:lblAlgn val="ctr"/>
        <c:lblOffset val="100"/>
        <c:tickLblSkip val="1"/>
        <c:tickMarkSkip val="1"/>
      </c:catAx>
      <c:valAx>
        <c:axId val="474789416"/>
        <c:scaling>
          <c:orientation val="minMax"/>
          <c:max val="30.0"/>
          <c:min val="20.0"/>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79868696"/>
        <c:crosses val="autoZero"/>
        <c:crossBetween val="between"/>
        <c:majorUnit val="1.0"/>
      </c:valAx>
      <c:spPr>
        <a:solidFill>
          <a:srgbClr val="FFFFFF"/>
        </a:solidFill>
        <a:ln w="12700">
          <a:solidFill>
            <a:srgbClr val="808080"/>
          </a:solidFill>
          <a:prstDash val="solid"/>
        </a:ln>
      </c:spPr>
    </c:plotArea>
    <c:legend>
      <c:legendPos val="r"/>
      <c:layout>
        <c:manualLayout>
          <c:xMode val="edge"/>
          <c:yMode val="edge"/>
          <c:x val="0.830050259354626"/>
          <c:y val="0.464999148561129"/>
          <c:w val="0.152709543264056"/>
          <c:h val="0.13499975280807"/>
        </c:manualLayout>
      </c:layout>
      <c:spPr>
        <a:solidFill>
          <a:srgbClr val="FFFFFF"/>
        </a:solidFill>
        <a:ln w="3175">
          <a:solidFill>
            <a:srgbClr val="000000"/>
          </a:solidFill>
          <a:prstDash val="solid"/>
        </a:ln>
      </c:spPr>
      <c:txPr>
        <a:bodyPr/>
        <a:lstStyle/>
        <a:p>
          <a:pPr>
            <a:defRPr sz="87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sz="1125" b="1" i="0" u="none" strike="noStrike" baseline="0">
                <a:solidFill>
                  <a:srgbClr val="000000"/>
                </a:solidFill>
                <a:latin typeface="Arial"/>
                <a:ea typeface="Arial"/>
                <a:cs typeface="Arial"/>
              </a:defRPr>
            </a:pPr>
            <a:r>
              <a:rPr lang="en-US"/>
              <a:t>Rehearsal </a:t>
            </a:r>
          </a:p>
        </c:rich>
      </c:tx>
      <c:layout>
        <c:manualLayout>
          <c:xMode val="edge"/>
          <c:yMode val="edge"/>
          <c:x val="0.428571943999124"/>
          <c:y val="0.0402011036655535"/>
        </c:manualLayout>
      </c:layout>
      <c:spPr>
        <a:noFill/>
        <a:ln w="25400">
          <a:noFill/>
        </a:ln>
      </c:spPr>
    </c:title>
    <c:plotArea>
      <c:layout>
        <c:manualLayout>
          <c:layoutTarget val="inner"/>
          <c:xMode val="edge"/>
          <c:yMode val="edge"/>
          <c:x val="0.0763547716320279"/>
          <c:y val="0.221106070160544"/>
          <c:w val="0.733991030527236"/>
          <c:h val="0.628142244774274"/>
        </c:manualLayout>
      </c:layout>
      <c:lineChart>
        <c:grouping val="standard"/>
        <c:ser>
          <c:idx val="0"/>
          <c:order val="0"/>
          <c:tx>
            <c:strRef>
              <c:f>Rehearsal!$B$1</c:f>
              <c:strCache>
                <c:ptCount val="1"/>
                <c:pt idx="0">
                  <c:v>ES</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val>
            <c:numRef>
              <c:f>Rehearsal!$B$2:$B$4</c:f>
              <c:numCache>
                <c:formatCode>General</c:formatCode>
                <c:ptCount val="3"/>
                <c:pt idx="0">
                  <c:v>15.83395344399923</c:v>
                </c:pt>
                <c:pt idx="1">
                  <c:v>15.97529553855726</c:v>
                </c:pt>
                <c:pt idx="2">
                  <c:v>16.8242793823414</c:v>
                </c:pt>
              </c:numCache>
            </c:numRef>
          </c:val>
        </c:ser>
        <c:ser>
          <c:idx val="1"/>
          <c:order val="1"/>
          <c:tx>
            <c:strRef>
              <c:f>Rehearsal!$C$1</c:f>
              <c:strCache>
                <c:ptCount val="1"/>
                <c:pt idx="0">
                  <c:v>Control</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val>
            <c:numRef>
              <c:f>Rehearsal!$C$2:$C$4</c:f>
              <c:numCache>
                <c:formatCode>General</c:formatCode>
                <c:ptCount val="3"/>
                <c:pt idx="0">
                  <c:v>20.97505593835069</c:v>
                </c:pt>
                <c:pt idx="1">
                  <c:v>18.56580044676098</c:v>
                </c:pt>
                <c:pt idx="2">
                  <c:v>19.62130925413059</c:v>
                </c:pt>
              </c:numCache>
            </c:numRef>
          </c:val>
        </c:ser>
        <c:dLbls/>
        <c:marker val="1"/>
        <c:axId val="480569224"/>
        <c:axId val="478154104"/>
      </c:lineChart>
      <c:catAx>
        <c:axId val="480569224"/>
        <c:scaling>
          <c:orientation val="minMax"/>
        </c:scaling>
        <c:axPos val="b"/>
        <c:numFmt formatCode="General" sourceLinked="1"/>
        <c:tickLblPos val="nextTo"/>
        <c:spPr>
          <a:ln w="3175">
            <a:solidFill>
              <a:srgbClr val="000000"/>
            </a:solidFill>
            <a:prstDash val="solid"/>
          </a:ln>
        </c:spPr>
        <c:txPr>
          <a:bodyPr rot="0" vert="horz"/>
          <a:lstStyle/>
          <a:p>
            <a:pPr>
              <a:defRPr sz="925" b="0" i="0" u="none" strike="noStrike" baseline="0">
                <a:solidFill>
                  <a:srgbClr val="000000"/>
                </a:solidFill>
                <a:latin typeface="Arial"/>
                <a:ea typeface="Arial"/>
                <a:cs typeface="Arial"/>
              </a:defRPr>
            </a:pPr>
            <a:endParaRPr lang="en-US"/>
          </a:p>
        </c:txPr>
        <c:crossAx val="478154104"/>
        <c:crosses val="autoZero"/>
        <c:auto val="1"/>
        <c:lblAlgn val="ctr"/>
        <c:lblOffset val="100"/>
        <c:tickLblSkip val="1"/>
        <c:tickMarkSkip val="1"/>
      </c:catAx>
      <c:valAx>
        <c:axId val="478154104"/>
        <c:scaling>
          <c:orientation val="minMax"/>
          <c:max val="25.0"/>
          <c:min val="15.0"/>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925" b="0" i="0" u="none" strike="noStrike" baseline="0">
                <a:solidFill>
                  <a:srgbClr val="000000"/>
                </a:solidFill>
                <a:latin typeface="Arial"/>
                <a:ea typeface="Arial"/>
                <a:cs typeface="Arial"/>
              </a:defRPr>
            </a:pPr>
            <a:endParaRPr lang="en-US"/>
          </a:p>
        </c:txPr>
        <c:crossAx val="480569224"/>
        <c:crosses val="autoZero"/>
        <c:crossBetween val="between"/>
        <c:majorUnit val="1.0"/>
      </c:valAx>
      <c:spPr>
        <a:solidFill>
          <a:srgbClr val="FFFFFF"/>
        </a:solidFill>
        <a:ln w="12700">
          <a:solidFill>
            <a:srgbClr val="808080"/>
          </a:solidFill>
          <a:prstDash val="solid"/>
        </a:ln>
      </c:spPr>
    </c:plotArea>
    <c:legend>
      <c:legendPos val="r"/>
      <c:layout>
        <c:manualLayout>
          <c:xMode val="edge"/>
          <c:yMode val="edge"/>
          <c:x val="0.830050259354626"/>
          <c:y val="0.472362968070254"/>
          <c:w val="0.152709543264056"/>
          <c:h val="0.125628448954855"/>
        </c:manualLayout>
      </c:layou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sz="1125" b="1" i="0" u="none" strike="noStrike" baseline="0">
                <a:solidFill>
                  <a:srgbClr val="000000"/>
                </a:solidFill>
                <a:latin typeface="Arial"/>
                <a:ea typeface="Arial"/>
                <a:cs typeface="Arial"/>
              </a:defRPr>
            </a:pPr>
            <a:r>
              <a:rPr lang="en-US"/>
              <a:t>Critical Thinking</a:t>
            </a:r>
          </a:p>
        </c:rich>
      </c:tx>
      <c:layout>
        <c:manualLayout>
          <c:xMode val="edge"/>
          <c:yMode val="edge"/>
          <c:x val="0.38669997245898"/>
          <c:y val="0.0399999267579466"/>
        </c:manualLayout>
      </c:layout>
      <c:spPr>
        <a:noFill/>
        <a:ln w="25400">
          <a:noFill/>
        </a:ln>
      </c:spPr>
    </c:title>
    <c:plotArea>
      <c:layout>
        <c:manualLayout>
          <c:layoutTarget val="inner"/>
          <c:xMode val="edge"/>
          <c:yMode val="edge"/>
          <c:x val="0.0812808859308684"/>
          <c:y val="0.22499958801345"/>
          <c:w val="0.729064916228396"/>
          <c:h val="0.609998883058686"/>
        </c:manualLayout>
      </c:layout>
      <c:lineChart>
        <c:grouping val="standard"/>
        <c:ser>
          <c:idx val="0"/>
          <c:order val="0"/>
          <c:tx>
            <c:strRef>
              <c:f>'Critical Thinking'!$B$1</c:f>
              <c:strCache>
                <c:ptCount val="1"/>
                <c:pt idx="0">
                  <c:v>ES</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val>
            <c:numRef>
              <c:f>'Critical Thinking'!$B$2:$B$4</c:f>
              <c:numCache>
                <c:formatCode>General</c:formatCode>
                <c:ptCount val="3"/>
                <c:pt idx="0">
                  <c:v>23.33052334935789</c:v>
                </c:pt>
                <c:pt idx="1">
                  <c:v>24.06284781729602</c:v>
                </c:pt>
                <c:pt idx="2">
                  <c:v>27.39083851080328</c:v>
                </c:pt>
              </c:numCache>
            </c:numRef>
          </c:val>
        </c:ser>
        <c:ser>
          <c:idx val="1"/>
          <c:order val="1"/>
          <c:tx>
            <c:strRef>
              <c:f>'Critical Thinking'!$C$1</c:f>
              <c:strCache>
                <c:ptCount val="1"/>
                <c:pt idx="0">
                  <c:v>Control</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val>
            <c:numRef>
              <c:f>'Critical Thinking'!$C$2:$C$4</c:f>
              <c:numCache>
                <c:formatCode>General</c:formatCode>
                <c:ptCount val="3"/>
                <c:pt idx="0">
                  <c:v>22.60086690559735</c:v>
                </c:pt>
                <c:pt idx="1">
                  <c:v>21.65377254048375</c:v>
                </c:pt>
                <c:pt idx="2">
                  <c:v>21.9126785246596</c:v>
                </c:pt>
              </c:numCache>
            </c:numRef>
          </c:val>
        </c:ser>
        <c:dLbls/>
        <c:marker val="1"/>
        <c:axId val="496118680"/>
        <c:axId val="592920552"/>
      </c:lineChart>
      <c:catAx>
        <c:axId val="496118680"/>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592920552"/>
        <c:crosses val="autoZero"/>
        <c:auto val="1"/>
        <c:lblAlgn val="ctr"/>
        <c:lblOffset val="100"/>
        <c:tickLblSkip val="1"/>
        <c:tickMarkSkip val="1"/>
      </c:catAx>
      <c:valAx>
        <c:axId val="592920552"/>
        <c:scaling>
          <c:orientation val="minMax"/>
          <c:max val="30.0"/>
          <c:min val="20.0"/>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96118680"/>
        <c:crosses val="autoZero"/>
        <c:crossBetween val="between"/>
      </c:valAx>
      <c:spPr>
        <a:solidFill>
          <a:srgbClr val="FFFFFF"/>
        </a:solidFill>
        <a:ln w="12700">
          <a:solidFill>
            <a:srgbClr val="808080"/>
          </a:solidFill>
          <a:prstDash val="solid"/>
        </a:ln>
      </c:spPr>
    </c:plotArea>
    <c:legend>
      <c:legendPos val="r"/>
      <c:layout>
        <c:manualLayout>
          <c:xMode val="edge"/>
          <c:yMode val="edge"/>
          <c:x val="0.830050259354626"/>
          <c:y val="0.464999148561129"/>
          <c:w val="0.152709543264056"/>
          <c:h val="0.13499975280807"/>
        </c:manualLayout>
      </c:layout>
      <c:spPr>
        <a:solidFill>
          <a:srgbClr val="FFFFFF"/>
        </a:solidFill>
        <a:ln w="3175">
          <a:solidFill>
            <a:srgbClr val="000000"/>
          </a:solidFill>
          <a:prstDash val="solid"/>
        </a:ln>
      </c:spPr>
      <c:txPr>
        <a:bodyPr/>
        <a:lstStyle/>
        <a:p>
          <a:pPr>
            <a:defRPr sz="87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sz="1125" b="1" i="0" u="none" strike="noStrike" baseline="0">
                <a:solidFill>
                  <a:srgbClr val="000000"/>
                </a:solidFill>
                <a:latin typeface="Arial"/>
                <a:ea typeface="Arial"/>
                <a:cs typeface="Arial"/>
              </a:defRPr>
            </a:pPr>
            <a:r>
              <a:rPr lang="en-US"/>
              <a:t>Peer Learning</a:t>
            </a:r>
          </a:p>
        </c:rich>
      </c:tx>
      <c:layout>
        <c:manualLayout>
          <c:xMode val="edge"/>
          <c:yMode val="edge"/>
          <c:x val="0.401478315355502"/>
          <c:y val="0.0399999267579466"/>
        </c:manualLayout>
      </c:layout>
      <c:spPr>
        <a:noFill/>
        <a:ln w="25400">
          <a:noFill/>
        </a:ln>
      </c:spPr>
    </c:title>
    <c:plotArea>
      <c:layout>
        <c:manualLayout>
          <c:layoutTarget val="inner"/>
          <c:xMode val="edge"/>
          <c:yMode val="edge"/>
          <c:x val="0.0812808859308684"/>
          <c:y val="0.22499958801345"/>
          <c:w val="0.729064916228396"/>
          <c:h val="0.609998883058686"/>
        </c:manualLayout>
      </c:layout>
      <c:lineChart>
        <c:grouping val="standard"/>
        <c:ser>
          <c:idx val="0"/>
          <c:order val="0"/>
          <c:tx>
            <c:strRef>
              <c:f>Peer!$B$1</c:f>
              <c:strCache>
                <c:ptCount val="1"/>
                <c:pt idx="0">
                  <c:v>ES</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val>
            <c:numRef>
              <c:f>Peer!$B$2:$B$4</c:f>
              <c:numCache>
                <c:formatCode>General</c:formatCode>
                <c:ptCount val="3"/>
                <c:pt idx="0">
                  <c:v>6.743749640453318</c:v>
                </c:pt>
                <c:pt idx="1">
                  <c:v>9.96583880820801</c:v>
                </c:pt>
                <c:pt idx="2">
                  <c:v>9.87755658981504</c:v>
                </c:pt>
              </c:numCache>
            </c:numRef>
          </c:val>
        </c:ser>
        <c:ser>
          <c:idx val="1"/>
          <c:order val="1"/>
          <c:tx>
            <c:strRef>
              <c:f>Peer!$C$1</c:f>
              <c:strCache>
                <c:ptCount val="1"/>
                <c:pt idx="0">
                  <c:v>Control</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val>
            <c:numRef>
              <c:f>Peer!$C$2:$C$4</c:f>
              <c:numCache>
                <c:formatCode>General</c:formatCode>
                <c:ptCount val="3"/>
                <c:pt idx="0">
                  <c:v>8.881145754119138</c:v>
                </c:pt>
                <c:pt idx="1">
                  <c:v>7.007840655249439</c:v>
                </c:pt>
                <c:pt idx="2">
                  <c:v>9.137666769780367</c:v>
                </c:pt>
              </c:numCache>
            </c:numRef>
          </c:val>
        </c:ser>
        <c:dLbls/>
        <c:marker val="1"/>
        <c:axId val="478467208"/>
        <c:axId val="478470040"/>
      </c:lineChart>
      <c:catAx>
        <c:axId val="478467208"/>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78470040"/>
        <c:crosses val="autoZero"/>
        <c:auto val="1"/>
        <c:lblAlgn val="ctr"/>
        <c:lblOffset val="100"/>
        <c:tickLblSkip val="1"/>
        <c:tickMarkSkip val="1"/>
      </c:catAx>
      <c:valAx>
        <c:axId val="478470040"/>
        <c:scaling>
          <c:orientation val="minMax"/>
          <c:max val="15.0"/>
          <c:min val="5.0"/>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78467208"/>
        <c:crosses val="autoZero"/>
        <c:crossBetween val="between"/>
      </c:valAx>
      <c:spPr>
        <a:solidFill>
          <a:srgbClr val="FFFFFF"/>
        </a:solidFill>
        <a:ln w="12700">
          <a:solidFill>
            <a:srgbClr val="808080"/>
          </a:solidFill>
          <a:prstDash val="solid"/>
        </a:ln>
      </c:spPr>
    </c:plotArea>
    <c:legend>
      <c:legendPos val="r"/>
      <c:layout>
        <c:manualLayout>
          <c:xMode val="edge"/>
          <c:yMode val="edge"/>
          <c:x val="0.830050259354626"/>
          <c:y val="0.464999148561129"/>
          <c:w val="0.152709543264056"/>
          <c:h val="0.13499975280807"/>
        </c:manualLayout>
      </c:layout>
      <c:spPr>
        <a:solidFill>
          <a:srgbClr val="FFFFFF"/>
        </a:solidFill>
        <a:ln w="3175">
          <a:solidFill>
            <a:srgbClr val="000000"/>
          </a:solidFill>
          <a:prstDash val="solid"/>
        </a:ln>
      </c:spPr>
      <c:txPr>
        <a:bodyPr/>
        <a:lstStyle/>
        <a:p>
          <a:pPr>
            <a:defRPr sz="87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491752-2D16-7942-A567-19DB15C75A2F}" type="datetimeFigureOut">
              <a:rPr lang="en-US" smtClean="0"/>
              <a:pPr/>
              <a:t>5/25/12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55E324-95BA-6D4B-933F-01FDD27921D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275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195A3-707C-DB42-8722-708D7F409AAB}" type="datetimeFigureOut">
              <a:rPr lang="en-US" smtClean="0"/>
              <a:pPr/>
              <a:t>5/25/12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D05627-42A1-6146-87A8-DC6FC54109D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7931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D1149FF-7CB0-4141-8F65-EFA2785E1BCF}" type="slidenum">
              <a:rPr lang="en-US">
                <a:latin typeface="Monotype Corsiva" pitchFamily="18" charset="0"/>
                <a:ea typeface="ＭＳ Ｐゴシック" pitchFamily="18" charset="-128"/>
                <a:cs typeface="ＭＳ Ｐゴシック" pitchFamily="18" charset="-128"/>
              </a:rPr>
              <a:pPr/>
              <a:t>2</a:t>
            </a:fld>
            <a:endParaRPr lang="en-US">
              <a:latin typeface="Monotype Corsiva" pitchFamily="18" charset="0"/>
              <a:ea typeface="ＭＳ Ｐゴシック" pitchFamily="18" charset="-128"/>
              <a:cs typeface="ＭＳ Ｐゴシック" pitchFamily="18"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Monotype Corsiva" pitchFamily="18" charset="0"/>
              <a:ea typeface="ＭＳ Ｐゴシック" pitchFamily="18" charset="-128"/>
              <a:cs typeface="ＭＳ Ｐゴシック" pitchFamily="1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E8062-8DEC-FA40-986B-DB5ED359D92F}" type="slidenum">
              <a:rPr lang="en-US"/>
              <a:pPr/>
              <a:t>5</a:t>
            </a:fld>
            <a:endParaRPr lang="en-US" dirty="0"/>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3F56F-10CB-F049-8A91-4AA61A7B0219}" type="slidenum">
              <a:rPr lang="en-US"/>
              <a:pPr/>
              <a:t>11</a:t>
            </a:fld>
            <a:endParaRPr lang="en-US" dirty="0"/>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B0F52-E544-B841-AAF1-7DB6D6864BF9}" type="slidenum">
              <a:rPr lang="en-US"/>
              <a:pPr/>
              <a:t>25</a:t>
            </a:fld>
            <a:endParaRPr lang="en-US" dirty="0"/>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F3006-B3CB-4643-A90B-08BED666B1F2}" type="slidenum">
              <a:rPr lang="en-US"/>
              <a:pPr/>
              <a:t>52</a:t>
            </a:fld>
            <a:endParaRPr lang="en-US" dirty="0"/>
          </a:p>
        </p:txBody>
      </p:sp>
      <p:sp>
        <p:nvSpPr>
          <p:cNvPr id="376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6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08866E1-30D0-8E4E-80E3-932BAFD58B94}" type="datetimeFigureOut">
              <a:rPr lang="en-US" smtClean="0"/>
              <a:pPr/>
              <a:t>5/25/12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A3D2CC1F-F838-B342-9399-EC4D0C6244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8866E1-30D0-8E4E-80E3-932BAFD58B94}" type="datetimeFigureOut">
              <a:rPr lang="en-US" smtClean="0"/>
              <a:pPr/>
              <a:t>5/25/12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D2CC1F-F838-B342-9399-EC4D0C6244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8866E1-30D0-8E4E-80E3-932BAFD58B94}" type="datetimeFigureOut">
              <a:rPr lang="en-US" smtClean="0"/>
              <a:pPr/>
              <a:t>5/25/12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D2CC1F-F838-B342-9399-EC4D0C6244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08866E1-30D0-8E4E-80E3-932BAFD58B94}" type="datetimeFigureOut">
              <a:rPr lang="en-US" smtClean="0"/>
              <a:pPr/>
              <a:t>5/25/12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A3D2CC1F-F838-B342-9399-EC4D0C6244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106B4A3-4212-4E39-93DE-E053E8F69C28}" type="datetimeFigureOut">
              <a:rPr lang="en-US" smtClean="0"/>
              <a:pPr/>
              <a:t>5/25/12</a:t>
            </a:fld>
            <a:endParaRPr lang="en-US" dirty="0"/>
          </a:p>
        </p:txBody>
      </p:sp>
      <p:sp>
        <p:nvSpPr>
          <p:cNvPr id="11" name="Footer Placeholder 10"/>
          <p:cNvSpPr>
            <a:spLocks noGrp="1"/>
          </p:cNvSpPr>
          <p:nvPr>
            <p:ph type="ftr" sz="quarter" idx="11"/>
          </p:nvPr>
        </p:nvSpPr>
        <p:spPr/>
        <p:txBody>
          <a:bodyPr/>
          <a:lstStyle/>
          <a:p>
            <a:endParaRPr kumimoji="0" lang="en-US" dirty="0"/>
          </a:p>
        </p:txBody>
      </p:sp>
      <p:sp>
        <p:nvSpPr>
          <p:cNvPr id="16" name="Slide Number Placeholder 15"/>
          <p:cNvSpPr>
            <a:spLocks noGrp="1"/>
          </p:cNvSpPr>
          <p:nvPr>
            <p:ph type="sldNum" sz="quarter" idx="12"/>
          </p:nvPr>
        </p:nvSpPr>
        <p:spPr/>
        <p:txBody>
          <a:bodyPr/>
          <a:lstStyle/>
          <a:p>
            <a:fld id="{A3DCDF73-85D2-4237-9B32-053DBDB0C312}" type="slidenum">
              <a:rPr kumimoji="0" lang="en-US" smtClean="0"/>
              <a:pPr/>
              <a:t>‹#›</a:t>
            </a:fld>
            <a:endParaRPr kumimoji="0"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08866E1-30D0-8E4E-80E3-932BAFD58B94}" type="datetimeFigureOut">
              <a:rPr lang="en-US" smtClean="0"/>
              <a:pPr/>
              <a:t>5/25/12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A3D2CC1F-F838-B342-9399-EC4D0C6244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08866E1-30D0-8E4E-80E3-932BAFD58B94}" type="datetimeFigureOut">
              <a:rPr lang="en-US" smtClean="0"/>
              <a:pPr/>
              <a:t>5/25/12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A3D2CC1F-F838-B342-9399-EC4D0C6244B5}"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08866E1-30D0-8E4E-80E3-932BAFD58B94}" type="datetimeFigureOut">
              <a:rPr lang="en-US" smtClean="0"/>
              <a:pPr/>
              <a:t>5/25/12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D2CC1F-F838-B342-9399-EC4D0C6244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8866E1-30D0-8E4E-80E3-932BAFD58B94}" type="datetimeFigureOut">
              <a:rPr lang="en-US" smtClean="0"/>
              <a:pPr/>
              <a:t>5/25/12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D2CC1F-F838-B342-9399-EC4D0C6244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08866E1-30D0-8E4E-80E3-932BAFD58B94}" type="datetimeFigureOut">
              <a:rPr lang="en-US" smtClean="0"/>
              <a:pPr/>
              <a:t>5/25/12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D2CC1F-F838-B342-9399-EC4D0C6244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708866E1-30D0-8E4E-80E3-932BAFD58B94}" type="datetimeFigureOut">
              <a:rPr lang="en-US" smtClean="0"/>
              <a:pPr/>
              <a:t>5/25/12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A3D2CC1F-F838-B342-9399-EC4D0C6244B5}"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08866E1-30D0-8E4E-80E3-932BAFD58B94}" type="datetimeFigureOut">
              <a:rPr lang="en-US" smtClean="0"/>
              <a:pPr/>
              <a:t>5/25/12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3D2CC1F-F838-B342-9399-EC4D0C6244B5}"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4" Type="http://schemas.openxmlformats.org/officeDocument/2006/relationships/image" Target="../media/image32.png"/><Relationship Id="rId5" Type="http://schemas.openxmlformats.org/officeDocument/2006/relationships/image" Target="../media/image33.jpeg"/><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1.png"/><Relationship Id="rId6" Type="http://schemas.openxmlformats.org/officeDocument/2006/relationships/image" Target="../media/image3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aacu.org/value/rubrics/index_p.cfm?CFID=37959449&amp;CFTOKEN=7684411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5"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3"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3"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chart" Target="../charts/chart2.xml"/><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chart" Target="../charts/chart4.xml"/><Relationship Id="rId3" Type="http://schemas.openxmlformats.org/officeDocument/2006/relationships/chart" Target="../charts/chart5.xml"/><Relationship Id="rId5"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3" Type="http://schemas.openxmlformats.org/officeDocument/2006/relationships/image" Target="../media/image9.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4" Type="http://schemas.openxmlformats.org/officeDocument/2006/relationships/image" Target="../media/image22.png"/><Relationship Id="rId20" Type="http://schemas.openxmlformats.org/officeDocument/2006/relationships/image" Target="../media/image28.jpeg"/><Relationship Id="rId4" Type="http://schemas.openxmlformats.org/officeDocument/2006/relationships/image" Target="../media/image12.png"/><Relationship Id="rId21" Type="http://schemas.openxmlformats.org/officeDocument/2006/relationships/image" Target="../media/image29.png"/><Relationship Id="rId22" Type="http://schemas.openxmlformats.org/officeDocument/2006/relationships/image" Target="../media/image30.png"/><Relationship Id="rId7" Type="http://schemas.openxmlformats.org/officeDocument/2006/relationships/image" Target="../media/image15.png"/><Relationship Id="rId11"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4.png"/><Relationship Id="rId16" Type="http://schemas.openxmlformats.org/officeDocument/2006/relationships/image" Target="../media/image24.png"/><Relationship Id="rId8" Type="http://schemas.openxmlformats.org/officeDocument/2006/relationships/image" Target="../media/image16.png"/><Relationship Id="rId13" Type="http://schemas.openxmlformats.org/officeDocument/2006/relationships/image" Target="../media/image21.png"/><Relationship Id="rId10"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3.png"/><Relationship Id="rId12" Type="http://schemas.openxmlformats.org/officeDocument/2006/relationships/image" Target="../media/image20.png"/><Relationship Id="rId17" Type="http://schemas.openxmlformats.org/officeDocument/2006/relationships/image" Target="../media/image25.png"/><Relationship Id="rId19" Type="http://schemas.openxmlformats.org/officeDocument/2006/relationships/image" Target="../media/image27.png"/><Relationship Id="rId2" Type="http://schemas.openxmlformats.org/officeDocument/2006/relationships/image" Target="../media/image10.png"/><Relationship Id="rId9" Type="http://schemas.openxmlformats.org/officeDocument/2006/relationships/image" Target="../media/image17.png"/><Relationship Id="rId3" Type="http://schemas.openxmlformats.org/officeDocument/2006/relationships/image" Target="../media/image11.png"/><Relationship Id="rId18"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47.jpeg"/><Relationship Id="rId4" Type="http://schemas.openxmlformats.org/officeDocument/2006/relationships/image" Target="../media/image43.jpeg"/><Relationship Id="rId5" Type="http://schemas.openxmlformats.org/officeDocument/2006/relationships/image" Target="../media/image44.jpeg"/><Relationship Id="rId7"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41.jpeg"/><Relationship Id="rId9" Type="http://schemas.openxmlformats.org/officeDocument/2006/relationships/image" Target="../media/image48.png"/><Relationship Id="rId3" Type="http://schemas.openxmlformats.org/officeDocument/2006/relationships/image" Target="../media/image42.png"/><Relationship Id="rId6" Type="http://schemas.openxmlformats.org/officeDocument/2006/relationships/image" Target="../media/image4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64518"/>
            <a:ext cx="8525933" cy="2876815"/>
          </a:xfrm>
        </p:spPr>
        <p:txBody>
          <a:bodyPr>
            <a:noAutofit/>
          </a:bodyPr>
          <a:lstStyle/>
          <a:p>
            <a:r>
              <a:rPr lang="en-US" sz="3200" dirty="0" smtClean="0"/>
              <a:t>Assessing The </a:t>
            </a:r>
            <a:r>
              <a:rPr lang="en-US" sz="3200" dirty="0"/>
              <a:t>Earth Sustainability Integrative Liberal Education Project:  </a:t>
            </a:r>
            <a:r>
              <a:rPr lang="en-US" sz="3200" dirty="0" smtClean="0"/>
              <a:t/>
            </a:r>
            <a:br>
              <a:rPr lang="en-US" sz="3200" dirty="0" smtClean="0"/>
            </a:br>
            <a:r>
              <a:rPr lang="en-US" sz="3200" dirty="0" smtClean="0"/>
              <a:t>a General Education Model that </a:t>
            </a:r>
            <a:r>
              <a:rPr lang="en-US" sz="3200" dirty="0"/>
              <a:t>Promotes Cognitive and Social Development</a:t>
            </a:r>
          </a:p>
        </p:txBody>
      </p:sp>
      <p:sp>
        <p:nvSpPr>
          <p:cNvPr id="3" name="Subtitle 2"/>
          <p:cNvSpPr>
            <a:spLocks noGrp="1"/>
          </p:cNvSpPr>
          <p:nvPr>
            <p:ph type="subTitle" idx="1"/>
          </p:nvPr>
        </p:nvSpPr>
        <p:spPr>
          <a:xfrm>
            <a:off x="381000" y="5418666"/>
            <a:ext cx="8763000" cy="694267"/>
          </a:xfrm>
        </p:spPr>
        <p:txBody>
          <a:bodyPr>
            <a:normAutofit/>
          </a:bodyPr>
          <a:lstStyle/>
          <a:p>
            <a:r>
              <a:rPr lang="en-US" dirty="0" smtClean="0"/>
              <a:t>Barbara Bekken, Director, ES LibEd Program and Geosciences, VT</a:t>
            </a:r>
          </a:p>
        </p:txBody>
      </p:sp>
      <p:pic>
        <p:nvPicPr>
          <p:cNvPr id="5" name="Picture 4"/>
          <p:cNvPicPr>
            <a:picLocks noChangeAspect="1"/>
          </p:cNvPicPr>
          <p:nvPr/>
        </p:nvPicPr>
        <p:blipFill>
          <a:blip r:embed="rId2"/>
          <a:stretch>
            <a:fillRect/>
          </a:stretch>
        </p:blipFill>
        <p:spPr>
          <a:xfrm>
            <a:off x="381000" y="4567766"/>
            <a:ext cx="850900" cy="850900"/>
          </a:xfrm>
          <a:prstGeom prst="rect">
            <a:avLst/>
          </a:prstGeom>
        </p:spPr>
      </p:pic>
      <p:pic>
        <p:nvPicPr>
          <p:cNvPr id="10" name="Picture 9" descr="VT_black_she_1.5in_invent.tif"/>
          <p:cNvPicPr>
            <a:picLocks noChangeAspect="1"/>
          </p:cNvPicPr>
          <p:nvPr/>
        </p:nvPicPr>
        <p:blipFill>
          <a:blip r:embed="rId3"/>
          <a:stretch>
            <a:fillRect/>
          </a:stretch>
        </p:blipFill>
        <p:spPr>
          <a:xfrm>
            <a:off x="381000" y="1296899"/>
            <a:ext cx="1841500" cy="3964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Identify A Problem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1914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0" y="0"/>
            <a:ext cx="9144000" cy="1049867"/>
          </a:xfrm>
        </p:spPr>
        <p:txBody>
          <a:bodyPr>
            <a:noAutofit/>
          </a:bodyPr>
          <a:lstStyle/>
          <a:p>
            <a:r>
              <a:rPr lang="en-US" sz="2800" i="1" dirty="0" smtClean="0"/>
              <a:t>STEM General Education courses, even on “hot Topics,” are not engaging students effectively</a:t>
            </a:r>
            <a:endParaRPr lang="en-US" sz="2800" i="1" dirty="0"/>
          </a:p>
        </p:txBody>
      </p:sp>
      <p:sp>
        <p:nvSpPr>
          <p:cNvPr id="2" name="TextBox 1"/>
          <p:cNvSpPr txBox="1"/>
          <p:nvPr/>
        </p:nvSpPr>
        <p:spPr>
          <a:xfrm>
            <a:off x="304800" y="4326295"/>
            <a:ext cx="8500789" cy="2431435"/>
          </a:xfrm>
          <a:prstGeom prst="rect">
            <a:avLst/>
          </a:prstGeom>
          <a:noFill/>
        </p:spPr>
        <p:txBody>
          <a:bodyPr wrap="square" rtlCol="0">
            <a:spAutoFit/>
          </a:bodyPr>
          <a:lstStyle/>
          <a:p>
            <a:r>
              <a:rPr lang="en-US" sz="2400" dirty="0" smtClean="0"/>
              <a:t>What do we want?  </a:t>
            </a:r>
          </a:p>
          <a:p>
            <a:pPr marL="342900" indent="-342900">
              <a:buFont typeface="Arial"/>
              <a:buChar char="•"/>
            </a:pPr>
            <a:r>
              <a:rPr lang="en-US" sz="2000" dirty="0" smtClean="0"/>
              <a:t>Engaged learners who are willing and excited to learn</a:t>
            </a:r>
          </a:p>
          <a:p>
            <a:pPr marL="342900" indent="-342900">
              <a:buFont typeface="Arial"/>
              <a:buChar char="•"/>
            </a:pPr>
            <a:r>
              <a:rPr lang="en-US" sz="2000" dirty="0" smtClean="0"/>
              <a:t>Motivated learners who take agency for their learning</a:t>
            </a:r>
          </a:p>
          <a:p>
            <a:pPr marL="342900" indent="-342900">
              <a:buFont typeface="Arial"/>
              <a:buChar char="•"/>
            </a:pPr>
            <a:r>
              <a:rPr lang="en-US" sz="2000" dirty="0" smtClean="0"/>
              <a:t>Confident, self-efficacious learners open to new/novel ideas</a:t>
            </a:r>
          </a:p>
          <a:p>
            <a:pPr marL="342900" indent="-342900">
              <a:buFont typeface="Arial"/>
              <a:buChar char="•"/>
            </a:pPr>
            <a:r>
              <a:rPr lang="en-US" sz="2000" dirty="0" smtClean="0"/>
              <a:t>Self-regulatory learners who focus on mastery over grades</a:t>
            </a:r>
          </a:p>
          <a:p>
            <a:r>
              <a:rPr lang="en-US" sz="2400" dirty="0" smtClean="0"/>
              <a:t>These attributes are characteristic of developmentally sophisticated learners and knowers</a:t>
            </a:r>
            <a:endParaRPr lang="en-US" sz="2400" dirty="0"/>
          </a:p>
        </p:txBody>
      </p:sp>
      <p:grpSp>
        <p:nvGrpSpPr>
          <p:cNvPr id="12" name="Group 11"/>
          <p:cNvGrpSpPr/>
          <p:nvPr/>
        </p:nvGrpSpPr>
        <p:grpSpPr>
          <a:xfrm>
            <a:off x="0" y="1049867"/>
            <a:ext cx="9143999" cy="3276428"/>
            <a:chOff x="0" y="1049867"/>
            <a:chExt cx="9143999" cy="3276428"/>
          </a:xfrm>
        </p:grpSpPr>
        <p:grpSp>
          <p:nvGrpSpPr>
            <p:cNvPr id="11" name="Group 10"/>
            <p:cNvGrpSpPr/>
            <p:nvPr/>
          </p:nvGrpSpPr>
          <p:grpSpPr>
            <a:xfrm>
              <a:off x="0" y="1049867"/>
              <a:ext cx="9143999" cy="3269443"/>
              <a:chOff x="0" y="1270055"/>
              <a:chExt cx="9143999" cy="3269443"/>
            </a:xfrm>
          </p:grpSpPr>
          <p:pic>
            <p:nvPicPr>
              <p:cNvPr id="6" name="Picture 5"/>
              <p:cNvPicPr>
                <a:picLocks noChangeAspect="1"/>
              </p:cNvPicPr>
              <p:nvPr/>
            </p:nvPicPr>
            <p:blipFill>
              <a:blip r:embed="rId3"/>
              <a:stretch>
                <a:fillRect/>
              </a:stretch>
            </p:blipFill>
            <p:spPr>
              <a:xfrm>
                <a:off x="0" y="1778136"/>
                <a:ext cx="3319609" cy="2761362"/>
              </a:xfrm>
              <a:prstGeom prst="rect">
                <a:avLst/>
              </a:prstGeom>
            </p:spPr>
          </p:pic>
          <p:pic>
            <p:nvPicPr>
              <p:cNvPr id="7" name="Picture 6"/>
              <p:cNvPicPr>
                <a:picLocks noChangeAspect="1"/>
              </p:cNvPicPr>
              <p:nvPr/>
            </p:nvPicPr>
            <p:blipFill>
              <a:blip r:embed="rId4"/>
              <a:stretch>
                <a:fillRect/>
              </a:stretch>
            </p:blipFill>
            <p:spPr>
              <a:xfrm>
                <a:off x="6970968" y="1270055"/>
                <a:ext cx="2173031" cy="2803268"/>
              </a:xfrm>
              <a:prstGeom prst="rect">
                <a:avLst/>
              </a:prstGeom>
            </p:spPr>
          </p:pic>
          <p:pic>
            <p:nvPicPr>
              <p:cNvPr id="3" name="Picture 2" descr="images-2.jpg"/>
              <p:cNvPicPr>
                <a:picLocks noChangeAspect="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989" t="12347" r="5137" b="8707"/>
              <a:stretch/>
            </p:blipFill>
            <p:spPr>
              <a:xfrm>
                <a:off x="2400250" y="1548136"/>
                <a:ext cx="2341998" cy="1524564"/>
              </a:xfrm>
              <a:prstGeom prst="rect">
                <a:avLst/>
              </a:prstGeom>
            </p:spPr>
          </p:pic>
          <p:pic>
            <p:nvPicPr>
              <p:cNvPr id="9" name="Picture 8" descr="images-3.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42248" y="1270055"/>
                <a:ext cx="2228720" cy="1824315"/>
              </a:xfrm>
              <a:prstGeom prst="rect">
                <a:avLst/>
              </a:prstGeom>
            </p:spPr>
          </p:pic>
          <p:pic>
            <p:nvPicPr>
              <p:cNvPr id="10" name="Picture 9" descr="Student-Cheating-1-of-2.png"/>
              <p:cNvPicPr>
                <a:picLocks noChangeAspect="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618" t="22930" r="2940" b="6260"/>
              <a:stretch/>
            </p:blipFill>
            <p:spPr>
              <a:xfrm>
                <a:off x="3319609" y="3072700"/>
                <a:ext cx="2905944" cy="1466798"/>
              </a:xfrm>
              <a:prstGeom prst="rect">
                <a:avLst/>
              </a:prstGeom>
            </p:spPr>
          </p:pic>
        </p:grpSp>
        <p:sp>
          <p:nvSpPr>
            <p:cNvPr id="4" name="TextBox 3"/>
            <p:cNvSpPr txBox="1"/>
            <p:nvPr/>
          </p:nvSpPr>
          <p:spPr>
            <a:xfrm>
              <a:off x="304800" y="2385752"/>
              <a:ext cx="1332629" cy="369332"/>
            </a:xfrm>
            <a:prstGeom prst="rect">
              <a:avLst/>
            </a:prstGeom>
            <a:noFill/>
          </p:spPr>
          <p:txBody>
            <a:bodyPr wrap="none" rtlCol="0">
              <a:spAutoFit/>
            </a:bodyPr>
            <a:lstStyle/>
            <a:p>
              <a:r>
                <a:rPr lang="en-US" dirty="0" smtClean="0">
                  <a:solidFill>
                    <a:schemeClr val="bg1"/>
                  </a:solidFill>
                </a:rPr>
                <a:t>Disengaged</a:t>
              </a:r>
              <a:endParaRPr lang="en-US" dirty="0">
                <a:solidFill>
                  <a:schemeClr val="bg1"/>
                </a:solidFill>
              </a:endParaRPr>
            </a:p>
          </p:txBody>
        </p:sp>
        <p:sp>
          <p:nvSpPr>
            <p:cNvPr id="5" name="TextBox 4"/>
            <p:cNvSpPr txBox="1"/>
            <p:nvPr/>
          </p:nvSpPr>
          <p:spPr>
            <a:xfrm>
              <a:off x="2829902" y="1408804"/>
              <a:ext cx="1413781" cy="369332"/>
            </a:xfrm>
            <a:prstGeom prst="rect">
              <a:avLst/>
            </a:prstGeom>
            <a:noFill/>
          </p:spPr>
          <p:txBody>
            <a:bodyPr wrap="none" rtlCol="0">
              <a:spAutoFit/>
            </a:bodyPr>
            <a:lstStyle/>
            <a:p>
              <a:r>
                <a:rPr lang="en-US" dirty="0" smtClean="0">
                  <a:solidFill>
                    <a:srgbClr val="FFFFFF"/>
                  </a:solidFill>
                </a:rPr>
                <a:t>Unmotivated</a:t>
              </a:r>
              <a:endParaRPr lang="en-US" dirty="0">
                <a:solidFill>
                  <a:srgbClr val="FFFFFF"/>
                </a:solidFill>
              </a:endParaRPr>
            </a:p>
          </p:txBody>
        </p:sp>
        <p:sp>
          <p:nvSpPr>
            <p:cNvPr id="8" name="TextBox 7"/>
            <p:cNvSpPr txBox="1"/>
            <p:nvPr/>
          </p:nvSpPr>
          <p:spPr>
            <a:xfrm>
              <a:off x="3794512" y="3956963"/>
              <a:ext cx="1682823" cy="369332"/>
            </a:xfrm>
            <a:prstGeom prst="rect">
              <a:avLst/>
            </a:prstGeom>
            <a:noFill/>
          </p:spPr>
          <p:txBody>
            <a:bodyPr wrap="none" rtlCol="0">
              <a:spAutoFit/>
            </a:bodyPr>
            <a:lstStyle/>
            <a:p>
              <a:r>
                <a:rPr lang="en-US" dirty="0" smtClean="0">
                  <a:solidFill>
                    <a:srgbClr val="FFFFFF"/>
                  </a:solidFill>
                </a:rPr>
                <a:t>Unoriginal work</a:t>
              </a:r>
              <a:endParaRPr lang="en-US" dirty="0">
                <a:solidFill>
                  <a:srgbClr val="FFFFFF"/>
                </a:solidFill>
              </a:endParaRPr>
            </a:p>
          </p:txBody>
        </p:sp>
        <p:sp>
          <p:nvSpPr>
            <p:cNvPr id="13" name="TextBox 12"/>
            <p:cNvSpPr txBox="1"/>
            <p:nvPr/>
          </p:nvSpPr>
          <p:spPr>
            <a:xfrm>
              <a:off x="7058549" y="1778136"/>
              <a:ext cx="764677" cy="369332"/>
            </a:xfrm>
            <a:prstGeom prst="rect">
              <a:avLst/>
            </a:prstGeom>
            <a:noFill/>
          </p:spPr>
          <p:txBody>
            <a:bodyPr wrap="none" rtlCol="0">
              <a:spAutoFit/>
            </a:bodyPr>
            <a:lstStyle/>
            <a:p>
              <a:r>
                <a:rPr lang="en-US" dirty="0" smtClean="0">
                  <a:solidFill>
                    <a:srgbClr val="FFFFFF"/>
                  </a:solidFill>
                </a:rPr>
                <a:t>Bored</a:t>
              </a:r>
              <a:endParaRPr lang="en-US" dirty="0">
                <a:solidFill>
                  <a:srgbClr val="FFFFFF"/>
                </a:solidFill>
              </a:endParaRPr>
            </a:p>
          </p:txBody>
        </p:sp>
        <p:sp>
          <p:nvSpPr>
            <p:cNvPr id="14" name="TextBox 13"/>
            <p:cNvSpPr txBox="1"/>
            <p:nvPr/>
          </p:nvSpPr>
          <p:spPr>
            <a:xfrm>
              <a:off x="5294283" y="2545042"/>
              <a:ext cx="1182272" cy="369332"/>
            </a:xfrm>
            <a:prstGeom prst="rect">
              <a:avLst/>
            </a:prstGeom>
            <a:noFill/>
          </p:spPr>
          <p:txBody>
            <a:bodyPr wrap="none" rtlCol="0">
              <a:spAutoFit/>
            </a:bodyPr>
            <a:lstStyle/>
            <a:p>
              <a:r>
                <a:rPr lang="en-US" dirty="0" smtClean="0">
                  <a:solidFill>
                    <a:srgbClr val="FFFFFF"/>
                  </a:solidFill>
                </a:rPr>
                <a:t>Distracted</a:t>
              </a:r>
              <a:endParaRPr lang="en-US" dirty="0">
                <a:solidFill>
                  <a:srgbClr val="FFFFFF"/>
                </a:solidFil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29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 Develop clear Program Goals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896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1467"/>
          </a:xfrm>
        </p:spPr>
        <p:txBody>
          <a:bodyPr>
            <a:noAutofit/>
          </a:bodyPr>
          <a:lstStyle/>
          <a:p>
            <a:r>
              <a:rPr lang="en-US" sz="2400" dirty="0" smtClean="0"/>
              <a:t>Goal:  Create a Gen-Ed experience that stimulates Cognitive &amp; Social development While engaging students in </a:t>
            </a:r>
            <a:r>
              <a:rPr lang="en-US" sz="2400" dirty="0" err="1" smtClean="0"/>
              <a:t>STEm</a:t>
            </a:r>
            <a:endParaRPr lang="en-US" sz="2400" dirty="0"/>
          </a:p>
        </p:txBody>
      </p:sp>
      <p:sp>
        <p:nvSpPr>
          <p:cNvPr id="3" name="Content Placeholder 2"/>
          <p:cNvSpPr>
            <a:spLocks noGrp="1"/>
          </p:cNvSpPr>
          <p:nvPr>
            <p:ph idx="1"/>
          </p:nvPr>
        </p:nvSpPr>
        <p:spPr>
          <a:xfrm>
            <a:off x="457198" y="1312334"/>
            <a:ext cx="8686801" cy="5545666"/>
          </a:xfrm>
        </p:spPr>
        <p:txBody>
          <a:bodyPr/>
          <a:lstStyle/>
          <a:p>
            <a:r>
              <a:rPr lang="en-US" sz="2400" dirty="0" smtClean="0"/>
              <a:t>Objective 1:  Create a STEM-saturated interdisciplinary and  integrative program in general education focused on the challenges of sustaining Earth’s resources</a:t>
            </a:r>
          </a:p>
          <a:p>
            <a:r>
              <a:rPr lang="en-US" sz="2400" dirty="0" smtClean="0"/>
              <a:t>Objective 2:  Design the program to advance students’ cognitive and social development (Baxter </a:t>
            </a:r>
            <a:r>
              <a:rPr lang="en-US" sz="2400" dirty="0" err="1" smtClean="0"/>
              <a:t>Magolda</a:t>
            </a:r>
            <a:r>
              <a:rPr lang="en-US" sz="2400" dirty="0" smtClean="0"/>
              <a:t> LPM model)</a:t>
            </a:r>
          </a:p>
          <a:p>
            <a:r>
              <a:rPr lang="en-US" sz="2400" dirty="0" smtClean="0"/>
              <a:t>Objective 3:  Support faculty as they developed more learner-centered instructional approaches </a:t>
            </a:r>
            <a:endParaRPr lang="en-US" sz="2000" dirty="0" smtClean="0"/>
          </a:p>
          <a:p>
            <a:r>
              <a:rPr lang="en-US" sz="2400" dirty="0" smtClean="0"/>
              <a:t>How?  Educational researchers involved at all stages</a:t>
            </a:r>
          </a:p>
          <a:p>
            <a:pPr lvl="1"/>
            <a:r>
              <a:rPr lang="en-US" sz="2000" dirty="0" smtClean="0"/>
              <a:t>Marcia Baxter </a:t>
            </a:r>
            <a:r>
              <a:rPr lang="en-US" sz="2000" dirty="0" err="1" smtClean="0"/>
              <a:t>Magolda</a:t>
            </a:r>
            <a:r>
              <a:rPr lang="en-US" sz="2000" dirty="0" smtClean="0"/>
              <a:t>—Professor of </a:t>
            </a:r>
            <a:r>
              <a:rPr lang="en-US" sz="2000" dirty="0"/>
              <a:t>e</a:t>
            </a:r>
            <a:r>
              <a:rPr lang="en-US" sz="2000" dirty="0" smtClean="0"/>
              <a:t>ducational leadership</a:t>
            </a:r>
          </a:p>
          <a:p>
            <a:pPr lvl="1"/>
            <a:r>
              <a:rPr lang="en-US" sz="2000" dirty="0" smtClean="0"/>
              <a:t>Deborah Olsen—Co-PI, Past Director of IR, Higher Ed, Ed Psych faculty</a:t>
            </a:r>
          </a:p>
          <a:p>
            <a:pPr lvl="1"/>
            <a:r>
              <a:rPr lang="en-US" sz="2000" dirty="0" smtClean="0"/>
              <a:t>Kathryn </a:t>
            </a:r>
            <a:r>
              <a:rPr lang="en-US" sz="2000" dirty="0" err="1" smtClean="0"/>
              <a:t>Drezek</a:t>
            </a:r>
            <a:r>
              <a:rPr lang="en-US" sz="2000" dirty="0" smtClean="0"/>
              <a:t> McConnell—Ed psych grad student, </a:t>
            </a:r>
            <a:r>
              <a:rPr lang="en-US" sz="2000" dirty="0" err="1" smtClean="0"/>
              <a:t>LibEd</a:t>
            </a:r>
            <a:r>
              <a:rPr lang="en-US" sz="2000" dirty="0" smtClean="0"/>
              <a:t> assessment</a:t>
            </a:r>
          </a:p>
          <a:p>
            <a:pPr lvl="1"/>
            <a:r>
              <a:rPr lang="en-US" sz="2000" dirty="0" smtClean="0"/>
              <a:t>Terry Wildman—Director, undergraduate T&amp;L center</a:t>
            </a:r>
          </a:p>
          <a:p>
            <a:pPr lvl="1"/>
            <a:r>
              <a:rPr lang="en-US" sz="2000" dirty="0" smtClean="0"/>
              <a:t>Shelli Fowler—Director, graduate education development program</a:t>
            </a:r>
            <a:endParaRPr lang="en-US" sz="2800" dirty="0" smtClean="0"/>
          </a:p>
          <a:p>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2060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fontScale="90000"/>
          </a:bodyPr>
          <a:lstStyle/>
          <a:p>
            <a:r>
              <a:rPr lang="en-US" dirty="0" smtClean="0"/>
              <a:t> Develop curricular model to meet Program Goals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1616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5333"/>
          </a:xfrm>
        </p:spPr>
        <p:txBody>
          <a:bodyPr>
            <a:noAutofit/>
          </a:bodyPr>
          <a:lstStyle/>
          <a:p>
            <a:r>
              <a:rPr lang="en-US" sz="2600" dirty="0" smtClean="0"/>
              <a:t>Based on LPM, “BEST PRACTICES” Instruction supports more sophisticated Cognitive/social </a:t>
            </a:r>
            <a:r>
              <a:rPr lang="en-US" sz="2600" dirty="0" err="1" smtClean="0"/>
              <a:t>devel</a:t>
            </a:r>
            <a:r>
              <a:rPr lang="en-US" sz="2600" dirty="0" smtClean="0"/>
              <a:t>. positions</a:t>
            </a:r>
            <a:endParaRPr lang="en-US" sz="2600" dirty="0"/>
          </a:p>
        </p:txBody>
      </p:sp>
      <p:sp>
        <p:nvSpPr>
          <p:cNvPr id="3" name="Content Placeholder 2"/>
          <p:cNvSpPr>
            <a:spLocks noGrp="1"/>
          </p:cNvSpPr>
          <p:nvPr>
            <p:ph idx="1"/>
          </p:nvPr>
        </p:nvSpPr>
        <p:spPr>
          <a:xfrm>
            <a:off x="0" y="1185333"/>
            <a:ext cx="9144000" cy="5672667"/>
          </a:xfrm>
        </p:spPr>
        <p:txBody>
          <a:bodyPr>
            <a:normAutofit/>
          </a:bodyPr>
          <a:lstStyle/>
          <a:p>
            <a:r>
              <a:rPr lang="en-US" sz="2200" b="1" i="1" dirty="0"/>
              <a:t>Integration</a:t>
            </a:r>
            <a:r>
              <a:rPr lang="en-US" sz="2200" dirty="0"/>
              <a:t>—Opportunities to integrate knowledge/knowing across cultures, communities, ages, professions, disciplines</a:t>
            </a:r>
          </a:p>
          <a:p>
            <a:r>
              <a:rPr lang="en-US" sz="2200" b="1" i="1" dirty="0"/>
              <a:t>Interdisciplinary</a:t>
            </a:r>
            <a:r>
              <a:rPr lang="en-US" sz="2200" dirty="0"/>
              <a:t>—Investigate the ontological/methodological frameworks of several disciplines</a:t>
            </a:r>
          </a:p>
          <a:p>
            <a:r>
              <a:rPr lang="en-US" sz="2200" b="1" i="1" dirty="0"/>
              <a:t>Relevant</a:t>
            </a:r>
            <a:r>
              <a:rPr lang="en-US" sz="2200" dirty="0"/>
              <a:t>—Examine of controversial and complex issues</a:t>
            </a:r>
          </a:p>
          <a:p>
            <a:r>
              <a:rPr lang="en-US" sz="2200" b="1" i="1" dirty="0"/>
              <a:t>Challenging</a:t>
            </a:r>
            <a:r>
              <a:rPr lang="en-US" sz="2200" dirty="0"/>
              <a:t>—Examine authors’ and students’ assumptions and arguments about knowledge and disciplinary knowing</a:t>
            </a:r>
          </a:p>
          <a:p>
            <a:r>
              <a:rPr lang="en-US" sz="2200" b="1" i="1" dirty="0" smtClean="0"/>
              <a:t>Learning-centered</a:t>
            </a:r>
            <a:r>
              <a:rPr lang="en-US" sz="2200" dirty="0" smtClean="0"/>
              <a:t>—Instructors and students explore the nature and creation of knowledge</a:t>
            </a:r>
          </a:p>
          <a:p>
            <a:r>
              <a:rPr lang="en-US" sz="2200" b="1" i="1" dirty="0"/>
              <a:t>Active Inquiry</a:t>
            </a:r>
            <a:r>
              <a:rPr lang="en-US" sz="2200" dirty="0"/>
              <a:t>—Gather and evaluate information/data</a:t>
            </a:r>
          </a:p>
          <a:p>
            <a:r>
              <a:rPr lang="en-US" sz="2200" b="1" i="1" dirty="0" smtClean="0"/>
              <a:t>Collaborative</a:t>
            </a:r>
            <a:r>
              <a:rPr lang="en-US" sz="2200" dirty="0" smtClean="0"/>
              <a:t>—Group discussion that includes analysis of ill-structured problems both in and out of classroom settings</a:t>
            </a:r>
          </a:p>
          <a:p>
            <a:r>
              <a:rPr lang="en-US" sz="2200" b="1" i="1" dirty="0" smtClean="0"/>
              <a:t>Problem-focused/Case-based</a:t>
            </a:r>
            <a:r>
              <a:rPr lang="en-US" sz="2200" dirty="0" smtClean="0"/>
              <a:t>—Relevant &amp; focused cases as models</a:t>
            </a:r>
          </a:p>
          <a:p>
            <a:r>
              <a:rPr lang="en-US" sz="2200" b="1" i="1" dirty="0" smtClean="0"/>
              <a:t>Constructive Feedback</a:t>
            </a:r>
            <a:r>
              <a:rPr lang="en-US" sz="2200" dirty="0" smtClean="0"/>
              <a:t>—Support on both a cognitive and emotional level including respect for students’ assumptions</a:t>
            </a:r>
          </a:p>
          <a:p>
            <a:pPr lvl="1"/>
            <a:endParaRPr lang="en-US" sz="2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5546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Essential Learning Outcomes</a:t>
            </a:r>
            <a:endParaRPr lang="en-US" dirty="0"/>
          </a:p>
        </p:txBody>
      </p:sp>
      <p:sp>
        <p:nvSpPr>
          <p:cNvPr id="3" name="Content Placeholder 2"/>
          <p:cNvSpPr>
            <a:spLocks noGrp="1"/>
          </p:cNvSpPr>
          <p:nvPr>
            <p:ph idx="1"/>
          </p:nvPr>
        </p:nvSpPr>
        <p:spPr>
          <a:xfrm>
            <a:off x="304800" y="1422777"/>
            <a:ext cx="8686800" cy="4894630"/>
          </a:xfrm>
        </p:spPr>
        <p:txBody>
          <a:bodyPr>
            <a:normAutofit lnSpcReduction="10000"/>
          </a:bodyPr>
          <a:lstStyle/>
          <a:p>
            <a:r>
              <a:rPr lang="en-US" dirty="0" smtClean="0">
                <a:hlinkClick r:id="rId2"/>
              </a:rPr>
              <a:t>AACU Values Rubrics</a:t>
            </a:r>
            <a:endParaRPr lang="en-US" dirty="0" smtClean="0"/>
          </a:p>
          <a:p>
            <a:pPr lvl="1"/>
            <a:r>
              <a:rPr lang="en-US" sz="2400" dirty="0"/>
              <a:t>Civic </a:t>
            </a:r>
            <a:r>
              <a:rPr lang="en-US" sz="2400" dirty="0" smtClean="0"/>
              <a:t>Engagement		Lifelong Learning</a:t>
            </a:r>
            <a:endParaRPr lang="en-US" sz="2400" dirty="0"/>
          </a:p>
          <a:p>
            <a:pPr lvl="1"/>
            <a:r>
              <a:rPr lang="en-US" sz="2400" dirty="0"/>
              <a:t>Creative </a:t>
            </a:r>
            <a:r>
              <a:rPr lang="en-US" sz="2400" dirty="0" smtClean="0"/>
              <a:t>Thinking		Oral Communication</a:t>
            </a:r>
            <a:endParaRPr lang="en-US" sz="2400" dirty="0"/>
          </a:p>
          <a:p>
            <a:pPr lvl="1"/>
            <a:r>
              <a:rPr lang="en-US" sz="2400" dirty="0"/>
              <a:t>Critical </a:t>
            </a:r>
            <a:r>
              <a:rPr lang="en-US" sz="2400" dirty="0" smtClean="0"/>
              <a:t>Thinking		Problem-solving</a:t>
            </a:r>
            <a:endParaRPr lang="en-US" sz="2400" dirty="0"/>
          </a:p>
          <a:p>
            <a:pPr lvl="1"/>
            <a:r>
              <a:rPr lang="en-US" sz="2400" dirty="0"/>
              <a:t>Ethical </a:t>
            </a:r>
            <a:r>
              <a:rPr lang="en-US" sz="2400" dirty="0" smtClean="0"/>
              <a:t>Reasoning		Quantitative Literacy</a:t>
            </a:r>
            <a:endParaRPr lang="en-US" sz="2400" dirty="0"/>
          </a:p>
          <a:p>
            <a:pPr lvl="1"/>
            <a:r>
              <a:rPr lang="en-US" sz="2400" dirty="0"/>
              <a:t>Information </a:t>
            </a:r>
            <a:r>
              <a:rPr lang="en-US" sz="2400" dirty="0" smtClean="0"/>
              <a:t>Literacy		Reading</a:t>
            </a:r>
            <a:endParaRPr lang="en-US" sz="2400" dirty="0"/>
          </a:p>
          <a:p>
            <a:pPr lvl="1"/>
            <a:r>
              <a:rPr lang="en-US" sz="2400" dirty="0"/>
              <a:t>Inquiry &amp; </a:t>
            </a:r>
            <a:r>
              <a:rPr lang="en-US" sz="2400" dirty="0" smtClean="0"/>
              <a:t>Analysis		Teamwork</a:t>
            </a:r>
            <a:endParaRPr lang="en-US" sz="2400" dirty="0"/>
          </a:p>
          <a:p>
            <a:pPr lvl="1"/>
            <a:r>
              <a:rPr lang="en-US" sz="2400" dirty="0" smtClean="0"/>
              <a:t>Integrative Learning		Written Communication</a:t>
            </a:r>
            <a:endParaRPr lang="en-US" sz="2400" dirty="0"/>
          </a:p>
          <a:p>
            <a:pPr lvl="1"/>
            <a:r>
              <a:rPr lang="en-US" sz="2400" dirty="0"/>
              <a:t>Intercultural Knowledge</a:t>
            </a:r>
          </a:p>
          <a:p>
            <a:pPr marL="0" indent="0">
              <a:buNone/>
            </a:pPr>
            <a:endParaRPr lang="en-US" sz="2400" dirty="0" smtClean="0"/>
          </a:p>
          <a:p>
            <a:pPr marL="0" indent="0">
              <a:buNone/>
            </a:pPr>
            <a:r>
              <a:rPr lang="en-US" sz="2400" dirty="0" smtClean="0"/>
              <a:t>We accepted that it is our job to teach to these outcomes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687843"/>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Develop an assessment Plan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7254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sz="3200" dirty="0" smtClean="0"/>
              <a:t>Plan for evaluating Program outcomes</a:t>
            </a:r>
            <a:endParaRPr lang="en-US" sz="3200" dirty="0"/>
          </a:p>
        </p:txBody>
      </p:sp>
      <p:sp>
        <p:nvSpPr>
          <p:cNvPr id="3" name="Content Placeholder 2"/>
          <p:cNvSpPr>
            <a:spLocks noGrp="1"/>
          </p:cNvSpPr>
          <p:nvPr>
            <p:ph idx="1"/>
          </p:nvPr>
        </p:nvSpPr>
        <p:spPr>
          <a:xfrm>
            <a:off x="-466959" y="1117599"/>
            <a:ext cx="5740400" cy="5740401"/>
          </a:xfrm>
        </p:spPr>
        <p:txBody>
          <a:bodyPr>
            <a:noAutofit/>
          </a:bodyPr>
          <a:lstStyle/>
          <a:p>
            <a:pPr marL="457200" lvl="1" indent="0">
              <a:buNone/>
            </a:pPr>
            <a:r>
              <a:rPr lang="en-US" sz="2400" dirty="0"/>
              <a:t>Longitudinally over three cohorts</a:t>
            </a:r>
          </a:p>
          <a:p>
            <a:pPr lvl="1"/>
            <a:r>
              <a:rPr lang="en-US" sz="2400" dirty="0" smtClean="0"/>
              <a:t>Course delivery</a:t>
            </a:r>
          </a:p>
          <a:p>
            <a:pPr lvl="2"/>
            <a:r>
              <a:rPr lang="en-US" sz="1800" dirty="0" smtClean="0"/>
              <a:t>LPM—Baxter </a:t>
            </a:r>
            <a:r>
              <a:rPr lang="en-US" sz="1800" dirty="0" err="1" smtClean="0"/>
              <a:t>Magolda</a:t>
            </a:r>
            <a:r>
              <a:rPr lang="en-US" sz="1800" dirty="0" smtClean="0"/>
              <a:t> as evaluator</a:t>
            </a:r>
          </a:p>
          <a:p>
            <a:pPr lvl="2"/>
            <a:r>
              <a:rPr lang="en-US" sz="1800" dirty="0" smtClean="0"/>
              <a:t>Constructivist learning environment (CLES)</a:t>
            </a:r>
          </a:p>
          <a:p>
            <a:pPr lvl="1"/>
            <a:r>
              <a:rPr lang="en-US" sz="2400" dirty="0" smtClean="0"/>
              <a:t>Student learning (ES and Control)</a:t>
            </a:r>
          </a:p>
          <a:p>
            <a:pPr lvl="2"/>
            <a:r>
              <a:rPr lang="en-US" sz="1800" dirty="0" smtClean="0"/>
              <a:t>Epistemology (MER) </a:t>
            </a:r>
          </a:p>
          <a:p>
            <a:pPr lvl="2"/>
            <a:r>
              <a:rPr lang="en-US" sz="1800" dirty="0"/>
              <a:t>L</a:t>
            </a:r>
            <a:r>
              <a:rPr lang="en-US" sz="1800" dirty="0" smtClean="0"/>
              <a:t>earning beliefs (EQ) </a:t>
            </a:r>
          </a:p>
          <a:p>
            <a:pPr lvl="2"/>
            <a:r>
              <a:rPr lang="en-US" sz="1800" dirty="0" smtClean="0"/>
              <a:t>Motivation (MSLQ)</a:t>
            </a:r>
          </a:p>
          <a:p>
            <a:pPr lvl="2"/>
            <a:r>
              <a:rPr lang="en-US" sz="1800" dirty="0"/>
              <a:t>C</a:t>
            </a:r>
            <a:r>
              <a:rPr lang="en-US" sz="1800" dirty="0" smtClean="0"/>
              <a:t>ritical thinking (CCT)</a:t>
            </a:r>
          </a:p>
          <a:p>
            <a:pPr lvl="2"/>
            <a:r>
              <a:rPr lang="en-US" sz="1800" dirty="0" smtClean="0"/>
              <a:t>Information literacy (JMU) </a:t>
            </a:r>
            <a:endParaRPr lang="en-US" sz="1800" dirty="0"/>
          </a:p>
          <a:p>
            <a:pPr lvl="2"/>
            <a:r>
              <a:rPr lang="en-US" sz="1800" dirty="0" smtClean="0"/>
              <a:t>Quantitative reasoning (JMU)</a:t>
            </a:r>
          </a:p>
          <a:p>
            <a:pPr lvl="2"/>
            <a:r>
              <a:rPr lang="en-US" sz="1800" dirty="0" smtClean="0"/>
              <a:t>Communication skills, integrative thinking</a:t>
            </a:r>
          </a:p>
          <a:p>
            <a:pPr lvl="2"/>
            <a:r>
              <a:rPr lang="en-US" sz="1800" dirty="0" smtClean="0"/>
              <a:t>Nature of science interview (Smith and </a:t>
            </a:r>
            <a:r>
              <a:rPr lang="en-US" sz="1800" dirty="0" err="1" smtClean="0"/>
              <a:t>Wenk</a:t>
            </a:r>
            <a:r>
              <a:rPr lang="en-US" sz="1800" dirty="0" smtClean="0"/>
              <a:t>)</a:t>
            </a:r>
          </a:p>
          <a:p>
            <a:pPr lvl="1"/>
            <a:r>
              <a:rPr lang="en-US" sz="2400" dirty="0"/>
              <a:t>F</a:t>
            </a:r>
            <a:r>
              <a:rPr lang="en-US" sz="2400" dirty="0" smtClean="0"/>
              <a:t>aculty development</a:t>
            </a:r>
          </a:p>
          <a:p>
            <a:pPr lvl="2"/>
            <a:r>
              <a:rPr lang="en-US" sz="1800" dirty="0" smtClean="0"/>
              <a:t>Interviews and written reflections</a:t>
            </a:r>
            <a:endParaRPr lang="en-US" sz="1800" dirty="0"/>
          </a:p>
          <a:p>
            <a:pPr lvl="2"/>
            <a:r>
              <a:rPr lang="en-US" sz="1800" dirty="0" smtClean="0"/>
              <a:t>Classroom observations</a:t>
            </a:r>
          </a:p>
        </p:txBody>
      </p:sp>
      <p:pic>
        <p:nvPicPr>
          <p:cNvPr id="5" name="Picture 4"/>
          <p:cNvPicPr>
            <a:picLocks noChangeAspect="1"/>
          </p:cNvPicPr>
          <p:nvPr/>
        </p:nvPicPr>
        <p:blipFill>
          <a:blip r:embed="rId2"/>
          <a:stretch>
            <a:fillRect/>
          </a:stretch>
        </p:blipFill>
        <p:spPr>
          <a:xfrm>
            <a:off x="4748508" y="1600200"/>
            <a:ext cx="4395492" cy="439549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252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839200" cy="838200"/>
          </a:xfrm>
        </p:spPr>
        <p:txBody>
          <a:bodyPr/>
          <a:lstStyle/>
          <a:p>
            <a:r>
              <a:rPr lang="en-US" dirty="0" smtClean="0"/>
              <a:t>Coordinate measures with objectives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10348291"/>
              </p:ext>
            </p:extLst>
          </p:nvPr>
        </p:nvGraphicFramePr>
        <p:xfrm>
          <a:off x="304800" y="1332431"/>
          <a:ext cx="8686800" cy="3789680"/>
        </p:xfrm>
        <a:graphic>
          <a:graphicData uri="http://schemas.openxmlformats.org/drawingml/2006/table">
            <a:tbl>
              <a:tblPr firstRow="1" bandRow="1">
                <a:tableStyleId>{5C22544A-7EE6-4342-B048-85BDC9FD1C3A}</a:tableStyleId>
              </a:tblPr>
              <a:tblGrid>
                <a:gridCol w="4343400"/>
                <a:gridCol w="4343400"/>
              </a:tblGrid>
              <a:tr h="370840">
                <a:tc>
                  <a:txBody>
                    <a:bodyPr/>
                    <a:lstStyle/>
                    <a:p>
                      <a:r>
                        <a:rPr lang="en-US" dirty="0" smtClean="0"/>
                        <a:t>Objective</a:t>
                      </a:r>
                      <a:endParaRPr lang="en-US" dirty="0"/>
                    </a:p>
                  </a:txBody>
                  <a:tcPr/>
                </a:tc>
                <a:tc>
                  <a:txBody>
                    <a:bodyPr/>
                    <a:lstStyle/>
                    <a:p>
                      <a:r>
                        <a:rPr lang="en-US" dirty="0" smtClean="0"/>
                        <a:t>Measures</a:t>
                      </a:r>
                      <a:endParaRPr lang="en-US" dirty="0"/>
                    </a:p>
                  </a:txBody>
                  <a:tcPr/>
                </a:tc>
              </a:tr>
              <a:tr h="370840">
                <a:tc>
                  <a:txBody>
                    <a:bodyPr/>
                    <a:lstStyle/>
                    <a:p>
                      <a:r>
                        <a:rPr lang="en-US" dirty="0" smtClean="0"/>
                        <a:t>Deliver</a:t>
                      </a:r>
                      <a:r>
                        <a:rPr lang="en-US" baseline="0" dirty="0" smtClean="0"/>
                        <a:t> a program to promote C&amp;S development according to LPM model</a:t>
                      </a:r>
                      <a:endParaRPr lang="en-US" dirty="0"/>
                    </a:p>
                  </a:txBody>
                  <a:tcPr/>
                </a:tc>
                <a:tc>
                  <a:txBody>
                    <a:bodyPr/>
                    <a:lstStyle/>
                    <a:p>
                      <a:r>
                        <a:rPr lang="en-US" dirty="0" smtClean="0"/>
                        <a:t>External evaluators, reflections,</a:t>
                      </a:r>
                      <a:r>
                        <a:rPr lang="en-US" baseline="0" dirty="0" smtClean="0"/>
                        <a:t> </a:t>
                      </a:r>
                      <a:r>
                        <a:rPr lang="en-US" dirty="0" smtClean="0"/>
                        <a:t>exit</a:t>
                      </a:r>
                      <a:r>
                        <a:rPr lang="en-US" baseline="0" dirty="0" smtClean="0"/>
                        <a:t> interviews, NSSE (quant), CLES (quant)—3x</a:t>
                      </a:r>
                      <a:endParaRPr lang="en-US" dirty="0"/>
                    </a:p>
                  </a:txBody>
                  <a:tcPr/>
                </a:tc>
              </a:tr>
              <a:tr h="370840">
                <a:tc>
                  <a:txBody>
                    <a:bodyPr/>
                    <a:lstStyle/>
                    <a:p>
                      <a:r>
                        <a:rPr lang="en-US" dirty="0" smtClean="0"/>
                        <a:t>Stimulate social/cognitive development in</a:t>
                      </a:r>
                      <a:r>
                        <a:rPr lang="en-US" baseline="0" dirty="0" smtClean="0"/>
                        <a:t> students over time</a:t>
                      </a:r>
                      <a:endParaRPr lang="en-US" dirty="0"/>
                    </a:p>
                  </a:txBody>
                  <a:tcPr/>
                </a:tc>
                <a:tc>
                  <a:txBody>
                    <a:bodyPr/>
                    <a:lstStyle/>
                    <a:p>
                      <a:r>
                        <a:rPr lang="en-US" dirty="0" smtClean="0"/>
                        <a:t>MER</a:t>
                      </a:r>
                      <a:r>
                        <a:rPr lang="en-US" baseline="0" dirty="0" smtClean="0"/>
                        <a:t> (</a:t>
                      </a:r>
                      <a:r>
                        <a:rPr lang="en-US" baseline="0" dirty="0" err="1" smtClean="0"/>
                        <a:t>qual</a:t>
                      </a:r>
                      <a:r>
                        <a:rPr lang="en-US" baseline="0" dirty="0" smtClean="0"/>
                        <a:t>)—3x, EQ (quant)—3x, SAQ (quant-failed)</a:t>
                      </a:r>
                      <a:endParaRPr lang="en-US" dirty="0"/>
                    </a:p>
                  </a:txBody>
                  <a:tcPr/>
                </a:tc>
              </a:tr>
              <a:tr h="370840">
                <a:tc>
                  <a:txBody>
                    <a:bodyPr/>
                    <a:lstStyle/>
                    <a:p>
                      <a:r>
                        <a:rPr lang="en-US" dirty="0" smtClean="0"/>
                        <a:t>Stimulate STEM</a:t>
                      </a:r>
                      <a:r>
                        <a:rPr lang="en-US" baseline="0" dirty="0" smtClean="0"/>
                        <a:t> epistemological development over time</a:t>
                      </a:r>
                      <a:endParaRPr lang="en-US" dirty="0"/>
                    </a:p>
                  </a:txBody>
                  <a:tcPr/>
                </a:tc>
                <a:tc>
                  <a:txBody>
                    <a:bodyPr/>
                    <a:lstStyle/>
                    <a:p>
                      <a:r>
                        <a:rPr lang="en-US" dirty="0" err="1" smtClean="0"/>
                        <a:t>NoS</a:t>
                      </a:r>
                      <a:r>
                        <a:rPr lang="en-US" baseline="0" dirty="0" smtClean="0"/>
                        <a:t> survey </a:t>
                      </a:r>
                      <a:r>
                        <a:rPr lang="en-US" dirty="0" smtClean="0"/>
                        <a:t>(</a:t>
                      </a:r>
                      <a:r>
                        <a:rPr lang="en-US" dirty="0" err="1" smtClean="0"/>
                        <a:t>qual</a:t>
                      </a:r>
                      <a:r>
                        <a:rPr lang="en-US" dirty="0" smtClean="0"/>
                        <a:t>)—2x, student reflections—4x, exit interviews</a:t>
                      </a:r>
                      <a:endParaRPr lang="en-US" dirty="0"/>
                    </a:p>
                  </a:txBody>
                  <a:tcPr/>
                </a:tc>
              </a:tr>
              <a:tr h="370840">
                <a:tc>
                  <a:txBody>
                    <a:bodyPr/>
                    <a:lstStyle/>
                    <a:p>
                      <a:r>
                        <a:rPr lang="en-US" dirty="0" smtClean="0"/>
                        <a:t>Increase</a:t>
                      </a:r>
                      <a:r>
                        <a:rPr lang="en-US" baseline="0" dirty="0" smtClean="0"/>
                        <a:t> student motivation for learning</a:t>
                      </a:r>
                      <a:endParaRPr lang="en-US" dirty="0"/>
                    </a:p>
                  </a:txBody>
                  <a:tcPr/>
                </a:tc>
                <a:tc>
                  <a:txBody>
                    <a:bodyPr/>
                    <a:lstStyle/>
                    <a:p>
                      <a:r>
                        <a:rPr lang="en-US" dirty="0" smtClean="0"/>
                        <a:t>MSLQ</a:t>
                      </a:r>
                      <a:r>
                        <a:rPr lang="en-US" baseline="0" dirty="0" smtClean="0"/>
                        <a:t> (quant)—3x, exit interviews</a:t>
                      </a:r>
                      <a:endParaRPr lang="en-US" dirty="0"/>
                    </a:p>
                  </a:txBody>
                  <a:tcPr/>
                </a:tc>
              </a:tr>
              <a:tr h="370840">
                <a:tc>
                  <a:txBody>
                    <a:bodyPr/>
                    <a:lstStyle/>
                    <a:p>
                      <a:r>
                        <a:rPr lang="en-US" dirty="0" smtClean="0"/>
                        <a:t>Increase critical thinking</a:t>
                      </a:r>
                      <a:r>
                        <a:rPr lang="en-US" baseline="0" dirty="0" smtClean="0"/>
                        <a:t> skills</a:t>
                      </a:r>
                      <a:endParaRPr lang="en-US" dirty="0"/>
                    </a:p>
                  </a:txBody>
                  <a:tcPr/>
                </a:tc>
                <a:tc>
                  <a:txBody>
                    <a:bodyPr/>
                    <a:lstStyle/>
                    <a:p>
                      <a:r>
                        <a:rPr lang="en-US" dirty="0" smtClean="0"/>
                        <a:t>Cornell</a:t>
                      </a:r>
                      <a:r>
                        <a:rPr lang="en-US" baseline="0" dirty="0" smtClean="0"/>
                        <a:t> CT test—2x, course materials</a:t>
                      </a:r>
                      <a:endParaRPr lang="en-US" dirty="0"/>
                    </a:p>
                  </a:txBody>
                  <a:tcPr/>
                </a:tc>
              </a:tr>
              <a:tr h="370840">
                <a:tc>
                  <a:txBody>
                    <a:bodyPr/>
                    <a:lstStyle/>
                    <a:p>
                      <a:r>
                        <a:rPr lang="en-US" dirty="0" smtClean="0"/>
                        <a:t>Increase quantitative reasoning</a:t>
                      </a:r>
                      <a:r>
                        <a:rPr lang="en-US" baseline="0" dirty="0" smtClean="0"/>
                        <a:t> skills</a:t>
                      </a:r>
                      <a:endParaRPr lang="en-US" dirty="0"/>
                    </a:p>
                  </a:txBody>
                  <a:tcPr/>
                </a:tc>
                <a:tc>
                  <a:txBody>
                    <a:bodyPr/>
                    <a:lstStyle/>
                    <a:p>
                      <a:r>
                        <a:rPr lang="en-US" dirty="0" smtClean="0"/>
                        <a:t>JMU</a:t>
                      </a:r>
                      <a:r>
                        <a:rPr lang="en-US" baseline="0" dirty="0" smtClean="0"/>
                        <a:t> quant reasoning test—2x (failed)</a:t>
                      </a:r>
                      <a:endParaRPr lang="en-US" dirty="0"/>
                    </a:p>
                  </a:txBody>
                  <a:tcPr/>
                </a:tc>
              </a:tr>
              <a:tr h="370840">
                <a:tc>
                  <a:txBody>
                    <a:bodyPr/>
                    <a:lstStyle/>
                    <a:p>
                      <a:r>
                        <a:rPr lang="en-US" dirty="0" smtClean="0"/>
                        <a:t>Increase information literacy skills</a:t>
                      </a:r>
                      <a:endParaRPr lang="en-US" dirty="0"/>
                    </a:p>
                  </a:txBody>
                  <a:tcPr/>
                </a:tc>
                <a:tc>
                  <a:txBody>
                    <a:bodyPr/>
                    <a:lstStyle/>
                    <a:p>
                      <a:r>
                        <a:rPr lang="en-US" dirty="0" smtClean="0"/>
                        <a:t>JMU</a:t>
                      </a:r>
                      <a:r>
                        <a:rPr lang="en-US" baseline="0" dirty="0" smtClean="0"/>
                        <a:t> information literacy test—2x  (failed)</a:t>
                      </a:r>
                      <a:endParaRPr lang="en-US" dirty="0"/>
                    </a:p>
                  </a:txBody>
                  <a:tcPr/>
                </a:tc>
              </a:tr>
            </a:tbl>
          </a:graphicData>
        </a:graphic>
      </p:graphicFrame>
      <p:sp>
        <p:nvSpPr>
          <p:cNvPr id="5" name="TextBox 4"/>
          <p:cNvSpPr txBox="1"/>
          <p:nvPr/>
        </p:nvSpPr>
        <p:spPr>
          <a:xfrm>
            <a:off x="640492" y="5129189"/>
            <a:ext cx="8225329" cy="1631216"/>
          </a:xfrm>
          <a:prstGeom prst="rect">
            <a:avLst/>
          </a:prstGeom>
          <a:noFill/>
        </p:spPr>
        <p:txBody>
          <a:bodyPr wrap="none" rtlCol="0">
            <a:spAutoFit/>
          </a:bodyPr>
          <a:lstStyle/>
          <a:p>
            <a:r>
              <a:rPr lang="en-US" sz="2000" dirty="0" smtClean="0"/>
              <a:t>Lesson learned: Be strategic when offering or repeating measures</a:t>
            </a:r>
          </a:p>
          <a:p>
            <a:pPr marL="342900" indent="-342900">
              <a:buFont typeface="Arial"/>
              <a:buChar char="•"/>
            </a:pPr>
            <a:r>
              <a:rPr lang="en-US" sz="2000" dirty="0" smtClean="0"/>
              <a:t>Mixed methods provide fuller picture</a:t>
            </a:r>
          </a:p>
          <a:p>
            <a:pPr marL="342900" indent="-342900">
              <a:buFont typeface="Arial"/>
              <a:buChar char="•"/>
            </a:pPr>
            <a:r>
              <a:rPr lang="en-US" sz="2000" dirty="0" smtClean="0"/>
              <a:t>Longitudinal studies require three collection periods separated in time</a:t>
            </a:r>
          </a:p>
          <a:p>
            <a:pPr marL="342900" indent="-342900">
              <a:buFont typeface="Arial"/>
              <a:buChar char="•"/>
            </a:pPr>
            <a:r>
              <a:rPr lang="en-US" sz="2000" dirty="0" smtClean="0"/>
              <a:t>Redundancy is important but students do experience survey burn-out</a:t>
            </a:r>
          </a:p>
          <a:p>
            <a:pPr marL="342900" indent="-342900">
              <a:buFont typeface="Arial"/>
              <a:buChar char="•"/>
            </a:pPr>
            <a:r>
              <a:rPr lang="en-US" sz="2000" dirty="0" smtClean="0"/>
              <a:t>Measures do get lost; surveys do not always converge when “n” is small</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4909233"/>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 y="3733800"/>
            <a:ext cx="9143999" cy="914400"/>
          </a:xfrm>
        </p:spPr>
        <p:txBody>
          <a:bodyPr>
            <a:normAutofit fontScale="90000"/>
          </a:bodyPr>
          <a:lstStyle/>
          <a:p>
            <a:r>
              <a:rPr lang="en-US" sz="3200" i="1" dirty="0"/>
              <a:t>The </a:t>
            </a:r>
            <a:r>
              <a:rPr lang="en-US" sz="3200" i="1" dirty="0" smtClean="0"/>
              <a:t>Earth Sustainability Liberal Education Program at Virginia Tech:  2004-2010 </a:t>
            </a:r>
            <a:endParaRPr lang="en-US" sz="2400" i="1" dirty="0"/>
          </a:p>
        </p:txBody>
      </p:sp>
      <p:pic>
        <p:nvPicPr>
          <p:cNvPr id="7" name="Picture 6"/>
          <p:cNvPicPr>
            <a:picLocks noChangeAspect="1"/>
          </p:cNvPicPr>
          <p:nvPr/>
        </p:nvPicPr>
        <p:blipFill>
          <a:blip r:embed="rId3"/>
          <a:stretch>
            <a:fillRect/>
          </a:stretch>
        </p:blipFill>
        <p:spPr>
          <a:xfrm>
            <a:off x="3810000" y="4810296"/>
            <a:ext cx="5359399" cy="2056169"/>
          </a:xfrm>
          <a:prstGeom prst="rect">
            <a:avLst/>
          </a:prstGeom>
        </p:spPr>
      </p:pic>
      <p:pic>
        <p:nvPicPr>
          <p:cNvPr id="8" name="Picture 7"/>
          <p:cNvPicPr>
            <a:picLocks noChangeAspect="1"/>
          </p:cNvPicPr>
          <p:nvPr/>
        </p:nvPicPr>
        <p:blipFill>
          <a:blip r:embed="rId4"/>
          <a:stretch>
            <a:fillRect/>
          </a:stretch>
        </p:blipFill>
        <p:spPr>
          <a:xfrm>
            <a:off x="1" y="4810296"/>
            <a:ext cx="3951210" cy="2073103"/>
          </a:xfrm>
          <a:prstGeom prst="rect">
            <a:avLst/>
          </a:prstGeom>
        </p:spPr>
      </p:pic>
      <p:pic>
        <p:nvPicPr>
          <p:cNvPr id="2" name="Picture 1" descr="IMG_1430.jpg"/>
          <p:cNvPicPr>
            <a:picLocks noChangeAspect="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77" t="17161" b="27901"/>
          <a:stretch/>
        </p:blipFill>
        <p:spPr>
          <a:xfrm>
            <a:off x="1" y="-1"/>
            <a:ext cx="9169398" cy="3767667"/>
          </a:xfrm>
          <a:prstGeom prst="rect">
            <a:avLst/>
          </a:prstGeom>
        </p:spPr>
      </p:pic>
      <p:sp>
        <p:nvSpPr>
          <p:cNvPr id="3" name="TextBox 2"/>
          <p:cNvSpPr txBox="1"/>
          <p:nvPr/>
        </p:nvSpPr>
        <p:spPr>
          <a:xfrm>
            <a:off x="2920535" y="6485467"/>
            <a:ext cx="1030676" cy="369332"/>
          </a:xfrm>
          <a:prstGeom prst="rect">
            <a:avLst/>
          </a:prstGeom>
          <a:noFill/>
        </p:spPr>
        <p:txBody>
          <a:bodyPr wrap="none" rtlCol="0">
            <a:spAutoFit/>
          </a:bodyPr>
          <a:lstStyle/>
          <a:p>
            <a:r>
              <a:rPr lang="en-US" dirty="0" smtClean="0">
                <a:solidFill>
                  <a:schemeClr val="bg2"/>
                </a:solidFill>
              </a:rPr>
              <a:t>Cohort 1</a:t>
            </a:r>
            <a:endParaRPr lang="en-US" dirty="0">
              <a:solidFill>
                <a:schemeClr val="bg2"/>
              </a:solidFill>
            </a:endParaRPr>
          </a:p>
        </p:txBody>
      </p:sp>
      <p:sp>
        <p:nvSpPr>
          <p:cNvPr id="9" name="TextBox 8"/>
          <p:cNvSpPr txBox="1"/>
          <p:nvPr/>
        </p:nvSpPr>
        <p:spPr>
          <a:xfrm>
            <a:off x="8113324" y="6453201"/>
            <a:ext cx="1030676" cy="369332"/>
          </a:xfrm>
          <a:prstGeom prst="rect">
            <a:avLst/>
          </a:prstGeom>
          <a:noFill/>
        </p:spPr>
        <p:txBody>
          <a:bodyPr wrap="none" rtlCol="0">
            <a:spAutoFit/>
          </a:bodyPr>
          <a:lstStyle/>
          <a:p>
            <a:r>
              <a:rPr lang="en-US" dirty="0" smtClean="0">
                <a:solidFill>
                  <a:schemeClr val="bg2"/>
                </a:solidFill>
              </a:rPr>
              <a:t>Cohort 2</a:t>
            </a:r>
            <a:endParaRPr lang="en-US" dirty="0">
              <a:solidFill>
                <a:schemeClr val="bg2"/>
              </a:solidFill>
            </a:endParaRPr>
          </a:p>
        </p:txBody>
      </p:sp>
      <p:sp>
        <p:nvSpPr>
          <p:cNvPr id="10" name="TextBox 9"/>
          <p:cNvSpPr txBox="1"/>
          <p:nvPr/>
        </p:nvSpPr>
        <p:spPr>
          <a:xfrm>
            <a:off x="8094134" y="3364468"/>
            <a:ext cx="1030676" cy="369332"/>
          </a:xfrm>
          <a:prstGeom prst="rect">
            <a:avLst/>
          </a:prstGeom>
          <a:noFill/>
        </p:spPr>
        <p:txBody>
          <a:bodyPr wrap="none" rtlCol="0">
            <a:spAutoFit/>
          </a:bodyPr>
          <a:lstStyle/>
          <a:p>
            <a:r>
              <a:rPr lang="en-US" dirty="0" smtClean="0">
                <a:solidFill>
                  <a:schemeClr val="bg2"/>
                </a:solidFill>
              </a:rPr>
              <a:t>Cohort 3</a:t>
            </a:r>
            <a:endParaRPr lang="en-US" dirty="0">
              <a:solidFill>
                <a:schemeClr val="bg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8965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fontScale="90000"/>
          </a:bodyPr>
          <a:lstStyle/>
          <a:p>
            <a:r>
              <a:rPr lang="en-US" dirty="0" smtClean="0"/>
              <a:t>Commit human resources to assessment and evaluation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6332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1467"/>
          </a:xfrm>
        </p:spPr>
        <p:txBody>
          <a:bodyPr>
            <a:normAutofit/>
          </a:bodyPr>
          <a:lstStyle/>
          <a:p>
            <a:r>
              <a:rPr lang="en-US" sz="2800" dirty="0"/>
              <a:t>Educational researchers and social scientists involved at all </a:t>
            </a:r>
            <a:r>
              <a:rPr lang="en-US" sz="2800" dirty="0" smtClean="0"/>
              <a:t>stages of assessment</a:t>
            </a:r>
            <a:endParaRPr lang="en-US" sz="2800" dirty="0"/>
          </a:p>
        </p:txBody>
      </p:sp>
      <p:sp>
        <p:nvSpPr>
          <p:cNvPr id="3" name="Content Placeholder 2"/>
          <p:cNvSpPr>
            <a:spLocks noGrp="1"/>
          </p:cNvSpPr>
          <p:nvPr>
            <p:ph idx="1"/>
          </p:nvPr>
        </p:nvSpPr>
        <p:spPr>
          <a:xfrm>
            <a:off x="457198" y="1312334"/>
            <a:ext cx="8686801" cy="5545666"/>
          </a:xfrm>
        </p:spPr>
        <p:txBody>
          <a:bodyPr>
            <a:normAutofit/>
          </a:bodyPr>
          <a:lstStyle/>
          <a:p>
            <a:r>
              <a:rPr lang="en-US" sz="2800" dirty="0" smtClean="0"/>
              <a:t>Collaborators</a:t>
            </a:r>
          </a:p>
          <a:p>
            <a:pPr lvl="1"/>
            <a:r>
              <a:rPr lang="en-US" sz="2400" dirty="0" smtClean="0"/>
              <a:t>Marcia Baxter </a:t>
            </a:r>
            <a:r>
              <a:rPr lang="en-US" sz="2400" dirty="0" err="1" smtClean="0"/>
              <a:t>Magolda</a:t>
            </a:r>
            <a:r>
              <a:rPr lang="en-US" sz="2400" dirty="0" smtClean="0"/>
              <a:t>—Professor of </a:t>
            </a:r>
            <a:r>
              <a:rPr lang="en-US" sz="2400" dirty="0"/>
              <a:t>e</a:t>
            </a:r>
            <a:r>
              <a:rPr lang="en-US" sz="2400" dirty="0" smtClean="0"/>
              <a:t>ducational leadership</a:t>
            </a:r>
          </a:p>
          <a:p>
            <a:pPr lvl="1"/>
            <a:r>
              <a:rPr lang="en-US" sz="2400" dirty="0" smtClean="0"/>
              <a:t>Deborah Olsen—IR, Higher Ed, Ed Psych, consultant</a:t>
            </a:r>
          </a:p>
          <a:p>
            <a:pPr lvl="1"/>
            <a:r>
              <a:rPr lang="en-US" sz="2400" dirty="0" smtClean="0"/>
              <a:t>Kathryn </a:t>
            </a:r>
            <a:r>
              <a:rPr lang="en-US" sz="2400" dirty="0" err="1" smtClean="0"/>
              <a:t>Drezek</a:t>
            </a:r>
            <a:r>
              <a:rPr lang="en-US" sz="2400" dirty="0" smtClean="0"/>
              <a:t> McConnell—Center for Assessment</a:t>
            </a:r>
          </a:p>
          <a:p>
            <a:pPr lvl="1"/>
            <a:r>
              <a:rPr lang="en-US" sz="2400" dirty="0" smtClean="0"/>
              <a:t>Terry Wildman—Director, undergraduate teaching center</a:t>
            </a:r>
          </a:p>
          <a:p>
            <a:pPr lvl="1"/>
            <a:r>
              <a:rPr lang="en-US" sz="2400" dirty="0" smtClean="0"/>
              <a:t>Shelli Fowler—Director, graduate teaching program</a:t>
            </a:r>
          </a:p>
          <a:p>
            <a:pPr lvl="1"/>
            <a:r>
              <a:rPr lang="en-US" sz="2400" dirty="0" smtClean="0"/>
              <a:t>Chuck Walter—Sociologist </a:t>
            </a:r>
            <a:endParaRPr lang="en-US" sz="3200"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5549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A few Outcomes described (2004-2010)</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1565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6764"/>
            <a:ext cx="8686800" cy="838200"/>
          </a:xfrm>
        </p:spPr>
        <p:txBody>
          <a:bodyPr/>
          <a:lstStyle/>
          <a:p>
            <a:r>
              <a:rPr lang="en-US" dirty="0" smtClean="0"/>
              <a:t>Epistemological beliefs (EQ and MER)</a:t>
            </a:r>
            <a:endParaRPr lang="en-US" dirty="0"/>
          </a:p>
        </p:txBody>
      </p:sp>
      <p:sp>
        <p:nvSpPr>
          <p:cNvPr id="3" name="Content Placeholder 2"/>
          <p:cNvSpPr>
            <a:spLocks noGrp="1"/>
          </p:cNvSpPr>
          <p:nvPr>
            <p:ph idx="1"/>
          </p:nvPr>
        </p:nvSpPr>
        <p:spPr>
          <a:xfrm>
            <a:off x="304800" y="1638222"/>
            <a:ext cx="4820716" cy="5097871"/>
          </a:xfrm>
        </p:spPr>
        <p:txBody>
          <a:bodyPr>
            <a:noAutofit/>
          </a:bodyPr>
          <a:lstStyle/>
          <a:p>
            <a:r>
              <a:rPr lang="en-US" sz="2800" dirty="0"/>
              <a:t>EQ: ES students were </a:t>
            </a:r>
            <a:r>
              <a:rPr lang="en-US" sz="2800" dirty="0" smtClean="0"/>
              <a:t>less </a:t>
            </a:r>
            <a:r>
              <a:rPr lang="en-US" sz="2800" dirty="0"/>
              <a:t>likely to be confused by unstructured knowledge or to hold naïve beliefs about the certainty of knowledge.  </a:t>
            </a:r>
          </a:p>
          <a:p>
            <a:pPr lvl="0"/>
            <a:r>
              <a:rPr lang="en-US" sz="2800" dirty="0" smtClean="0"/>
              <a:t>MER: After </a:t>
            </a:r>
            <a:r>
              <a:rPr lang="en-US" sz="2800" dirty="0"/>
              <a:t>two years, ES students held more sophisticated conceptions of the nature of knowledge than non-ES students. </a:t>
            </a:r>
            <a:endParaRPr lang="en-US" sz="2800" dirty="0" smtClean="0"/>
          </a:p>
        </p:txBody>
      </p:sp>
      <p:pic>
        <p:nvPicPr>
          <p:cNvPr id="5" name="Picture 4" descr="EQ_knowledge_is_certain_cohort2.png"/>
          <p:cNvPicPr>
            <a:picLocks noChangeAspect="1"/>
          </p:cNvPicPr>
          <p:nvPr/>
        </p:nvPicPr>
        <p:blipFill rotWithShape="1">
          <a:blip r:embed="rId2"/>
          <a:srcRect t="47127"/>
          <a:stretch/>
        </p:blipFill>
        <p:spPr>
          <a:xfrm>
            <a:off x="5892646" y="3796821"/>
            <a:ext cx="2831951" cy="3061179"/>
          </a:xfrm>
          <a:prstGeom prst="rect">
            <a:avLst/>
          </a:prstGeom>
        </p:spPr>
      </p:pic>
      <p:pic>
        <p:nvPicPr>
          <p:cNvPr id="6" name="Picture 5" descr="MER_knowledge_cohort2.png"/>
          <p:cNvPicPr>
            <a:picLocks noChangeAspect="1"/>
          </p:cNvPicPr>
          <p:nvPr/>
        </p:nvPicPr>
        <p:blipFill rotWithShape="1">
          <a:blip r:embed="rId3"/>
          <a:srcRect t="48895"/>
          <a:stretch/>
        </p:blipFill>
        <p:spPr>
          <a:xfrm>
            <a:off x="5892646" y="1295400"/>
            <a:ext cx="2831950" cy="25547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5308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49175"/>
            <a:ext cx="8686800" cy="838200"/>
          </a:xfrm>
        </p:spPr>
        <p:txBody>
          <a:bodyPr/>
          <a:lstStyle/>
          <a:p>
            <a:r>
              <a:rPr lang="en-US" dirty="0" smtClean="0"/>
              <a:t>Learning Beliefs (EQ And MER)</a:t>
            </a:r>
            <a:endParaRPr lang="en-US" dirty="0"/>
          </a:p>
        </p:txBody>
      </p:sp>
      <p:sp>
        <p:nvSpPr>
          <p:cNvPr id="3" name="Content Placeholder 2"/>
          <p:cNvSpPr>
            <a:spLocks noGrp="1"/>
          </p:cNvSpPr>
          <p:nvPr>
            <p:ph idx="1"/>
          </p:nvPr>
        </p:nvSpPr>
        <p:spPr>
          <a:xfrm>
            <a:off x="304801" y="1179934"/>
            <a:ext cx="5637170" cy="5678065"/>
          </a:xfrm>
        </p:spPr>
        <p:txBody>
          <a:bodyPr/>
          <a:lstStyle/>
          <a:p>
            <a:r>
              <a:rPr lang="en-US" dirty="0" smtClean="0"/>
              <a:t>ES </a:t>
            </a:r>
            <a:r>
              <a:rPr lang="en-US" dirty="0"/>
              <a:t>students: </a:t>
            </a:r>
            <a:endParaRPr lang="en-US" dirty="0" smtClean="0"/>
          </a:p>
          <a:p>
            <a:pPr lvl="1"/>
            <a:r>
              <a:rPr lang="en-US" sz="2400" dirty="0" smtClean="0"/>
              <a:t>Were </a:t>
            </a:r>
            <a:r>
              <a:rPr lang="en-US" sz="2400" dirty="0"/>
              <a:t>more likely believe that they could produce a desired </a:t>
            </a:r>
            <a:r>
              <a:rPr lang="en-US" sz="2400" i="1" dirty="0"/>
              <a:t>learning</a:t>
            </a:r>
            <a:r>
              <a:rPr lang="en-US" sz="2400" dirty="0"/>
              <a:t> </a:t>
            </a:r>
            <a:r>
              <a:rPr lang="en-US" sz="2400" dirty="0" smtClean="0"/>
              <a:t>result</a:t>
            </a:r>
            <a:endParaRPr lang="en-US" sz="2400" dirty="0"/>
          </a:p>
          <a:p>
            <a:pPr lvl="1"/>
            <a:r>
              <a:rPr lang="en-US" sz="2400" dirty="0"/>
              <a:t>H</a:t>
            </a:r>
            <a:r>
              <a:rPr lang="en-US" sz="2400" dirty="0" smtClean="0"/>
              <a:t>eld </a:t>
            </a:r>
            <a:r>
              <a:rPr lang="en-US" sz="2400" dirty="0"/>
              <a:t>more mature beliefs about </a:t>
            </a:r>
            <a:r>
              <a:rPr lang="en-US" sz="2400" dirty="0" smtClean="0"/>
              <a:t>learning with peers</a:t>
            </a:r>
          </a:p>
          <a:p>
            <a:pPr lvl="1"/>
            <a:r>
              <a:rPr lang="en-US" sz="2400" dirty="0" smtClean="0"/>
              <a:t>Relied less on the instructor to make their learning “happen”</a:t>
            </a:r>
            <a:endParaRPr lang="en-US" sz="2400" dirty="0"/>
          </a:p>
          <a:p>
            <a:pPr lvl="1"/>
            <a:r>
              <a:rPr lang="en-US" sz="2400" dirty="0"/>
              <a:t>W</a:t>
            </a:r>
            <a:r>
              <a:rPr lang="en-US" sz="2400" dirty="0" smtClean="0"/>
              <a:t>ere </a:t>
            </a:r>
            <a:r>
              <a:rPr lang="en-US" sz="2400" dirty="0"/>
              <a:t>less likely to believe that “learning is quick” than non-ES </a:t>
            </a:r>
            <a:r>
              <a:rPr lang="en-US" sz="2400" dirty="0" smtClean="0"/>
              <a:t>students</a:t>
            </a:r>
            <a:endParaRPr lang="en-US" sz="2400" dirty="0"/>
          </a:p>
          <a:p>
            <a:endParaRPr lang="en-US" dirty="0"/>
          </a:p>
        </p:txBody>
      </p:sp>
      <p:pic>
        <p:nvPicPr>
          <p:cNvPr id="4" name="Content Placeholder 7" descr="Picture 1.png"/>
          <p:cNvPicPr>
            <a:picLocks noChangeAspect="1"/>
          </p:cNvPicPr>
          <p:nvPr/>
        </p:nvPicPr>
        <p:blipFill rotWithShape="1">
          <a:blip r:embed="rId2"/>
          <a:srcRect l="2072" t="49772" r="-44043"/>
          <a:stretch/>
        </p:blipFill>
        <p:spPr>
          <a:xfrm>
            <a:off x="6021347" y="1179934"/>
            <a:ext cx="4282270" cy="2786840"/>
          </a:xfrm>
          <a:prstGeom prst="rect">
            <a:avLst/>
          </a:prstGeom>
        </p:spPr>
      </p:pic>
      <p:pic>
        <p:nvPicPr>
          <p:cNvPr id="5" name="Picture 4" descr="MER_instructor_cohort2.png"/>
          <p:cNvPicPr>
            <a:picLocks noChangeAspect="1"/>
          </p:cNvPicPr>
          <p:nvPr/>
        </p:nvPicPr>
        <p:blipFill rotWithShape="1">
          <a:blip r:embed="rId3"/>
          <a:srcRect t="50269"/>
          <a:stretch/>
        </p:blipFill>
        <p:spPr>
          <a:xfrm>
            <a:off x="6025236" y="3966774"/>
            <a:ext cx="2966364" cy="271881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9734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0" y="0"/>
            <a:ext cx="9144000" cy="1219200"/>
          </a:xfrm>
        </p:spPr>
        <p:txBody>
          <a:bodyPr>
            <a:normAutofit/>
          </a:bodyPr>
          <a:lstStyle/>
          <a:p>
            <a:r>
              <a:rPr lang="en-US" sz="2800" i="1" dirty="0" smtClean="0"/>
              <a:t>Student Epistemological Development measured using Baxter Magolda’s (1992) open-ended MER</a:t>
            </a:r>
            <a:endParaRPr lang="en-US" sz="3000" i="1" dirty="0"/>
          </a:p>
        </p:txBody>
      </p:sp>
      <p:sp>
        <p:nvSpPr>
          <p:cNvPr id="9" name="Text Placeholder 8"/>
          <p:cNvSpPr>
            <a:spLocks noGrp="1"/>
          </p:cNvSpPr>
          <p:nvPr>
            <p:ph type="body" idx="1"/>
          </p:nvPr>
        </p:nvSpPr>
        <p:spPr>
          <a:xfrm>
            <a:off x="304800" y="1295400"/>
            <a:ext cx="3963988" cy="879475"/>
          </a:xfrm>
        </p:spPr>
        <p:txBody>
          <a:bodyPr/>
          <a:lstStyle/>
          <a:p>
            <a:pPr algn="ctr"/>
            <a:r>
              <a:rPr lang="en-US" dirty="0" smtClean="0"/>
              <a:t>Cohort 1</a:t>
            </a:r>
          </a:p>
          <a:p>
            <a:pPr algn="ctr"/>
            <a:r>
              <a:rPr lang="en-US" dirty="0" smtClean="0"/>
              <a:t>ES (n=19) and CLE (n=12)</a:t>
            </a:r>
            <a:endParaRPr lang="en-US" dirty="0"/>
          </a:p>
        </p:txBody>
      </p:sp>
      <p:sp>
        <p:nvSpPr>
          <p:cNvPr id="11" name="Text Placeholder 10"/>
          <p:cNvSpPr>
            <a:spLocks noGrp="1"/>
          </p:cNvSpPr>
          <p:nvPr>
            <p:ph type="body" sz="quarter" idx="3"/>
          </p:nvPr>
        </p:nvSpPr>
        <p:spPr>
          <a:xfrm>
            <a:off x="5105400" y="1295400"/>
            <a:ext cx="4038600" cy="879475"/>
          </a:xfrm>
        </p:spPr>
        <p:txBody>
          <a:bodyPr/>
          <a:lstStyle/>
          <a:p>
            <a:pPr algn="ctr"/>
            <a:r>
              <a:rPr lang="en-US" dirty="0" smtClean="0"/>
              <a:t>Cohort 2</a:t>
            </a:r>
          </a:p>
          <a:p>
            <a:pPr algn="ctr"/>
            <a:r>
              <a:rPr lang="en-US" dirty="0" smtClean="0"/>
              <a:t>ES (n=48) and CLE (n=34)</a:t>
            </a:r>
            <a:endParaRPr lang="en-US" dirty="0"/>
          </a:p>
        </p:txBody>
      </p:sp>
      <p:graphicFrame>
        <p:nvGraphicFramePr>
          <p:cNvPr id="13" name="Chart 12"/>
          <p:cNvGraphicFramePr/>
          <p:nvPr/>
        </p:nvGraphicFramePr>
        <p:xfrm>
          <a:off x="4800600" y="2133600"/>
          <a:ext cx="4343400"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0" y="2133600"/>
          <a:ext cx="5105400" cy="4724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Intrinsic Motivation (MSLQ)</a:t>
            </a:r>
            <a:endParaRPr lang="en-US" dirty="0"/>
          </a:p>
        </p:txBody>
      </p:sp>
      <p:sp>
        <p:nvSpPr>
          <p:cNvPr id="3" name="Content Placeholder 2"/>
          <p:cNvSpPr>
            <a:spLocks noGrp="1"/>
          </p:cNvSpPr>
          <p:nvPr>
            <p:ph idx="1"/>
          </p:nvPr>
        </p:nvSpPr>
        <p:spPr>
          <a:xfrm>
            <a:off x="304800" y="1554162"/>
            <a:ext cx="8686800" cy="2358215"/>
          </a:xfrm>
        </p:spPr>
        <p:txBody>
          <a:bodyPr/>
          <a:lstStyle/>
          <a:p>
            <a:pPr lvl="0"/>
            <a:r>
              <a:rPr lang="en-US" sz="2400" dirty="0" smtClean="0"/>
              <a:t>Although </a:t>
            </a:r>
            <a:r>
              <a:rPr lang="en-US" sz="2400" dirty="0"/>
              <a:t>students in the ES group entered the program with higher intrinsic goal orientation on average, over time </a:t>
            </a:r>
            <a:r>
              <a:rPr lang="en-US" sz="2400" i="1" dirty="0"/>
              <a:t>intrinsic goal orientation </a:t>
            </a:r>
            <a:r>
              <a:rPr lang="en-US" sz="2400" dirty="0"/>
              <a:t>grew in comparison to non-ES students, even while holding constant students' epistemic beliefs.  </a:t>
            </a:r>
            <a:endParaRPr lang="en-US" sz="2400" dirty="0" smtClean="0"/>
          </a:p>
          <a:p>
            <a:pPr lvl="0"/>
            <a:r>
              <a:rPr lang="en-US" sz="2400" dirty="0"/>
              <a:t>P</a:t>
            </a:r>
            <a:r>
              <a:rPr lang="en-US" sz="2400" dirty="0" smtClean="0"/>
              <a:t>articipating </a:t>
            </a:r>
            <a:r>
              <a:rPr lang="en-US" sz="2400" dirty="0"/>
              <a:t>in the ES program had a positive and direct effect on students' </a:t>
            </a:r>
            <a:r>
              <a:rPr lang="en-US" sz="2400" i="1" dirty="0" smtClean="0"/>
              <a:t>intrinsic motivation </a:t>
            </a:r>
            <a:r>
              <a:rPr lang="en-US" sz="2400" dirty="0"/>
              <a:t>to learn. </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10835131"/>
              </p:ext>
            </p:extLst>
          </p:nvPr>
        </p:nvGraphicFramePr>
        <p:xfrm>
          <a:off x="2073783" y="4075498"/>
          <a:ext cx="51562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8816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7715"/>
            <a:ext cx="8686800" cy="838200"/>
          </a:xfrm>
        </p:spPr>
        <p:txBody>
          <a:bodyPr>
            <a:noAutofit/>
          </a:bodyPr>
          <a:lstStyle/>
          <a:p>
            <a:r>
              <a:rPr lang="en-US" sz="2800" dirty="0" smtClean="0"/>
              <a:t>Learning Strategies (MSLQ):  </a:t>
            </a:r>
            <a:r>
              <a:rPr lang="en-US" sz="2800" i="1" dirty="0" smtClean="0"/>
              <a:t>Elaboration, rehearsal, critical thinking, Peer learning</a:t>
            </a:r>
            <a:endParaRPr lang="en-US" sz="2800" i="1" dirty="0"/>
          </a:p>
        </p:txBody>
      </p:sp>
      <p:sp>
        <p:nvSpPr>
          <p:cNvPr id="3" name="Content Placeholder 2"/>
          <p:cNvSpPr>
            <a:spLocks noGrp="1"/>
          </p:cNvSpPr>
          <p:nvPr>
            <p:ph idx="1"/>
          </p:nvPr>
        </p:nvSpPr>
        <p:spPr>
          <a:xfrm>
            <a:off x="152401" y="1304954"/>
            <a:ext cx="8839199" cy="498418"/>
          </a:xfrm>
        </p:spPr>
        <p:txBody>
          <a:bodyPr/>
          <a:lstStyle/>
          <a:p>
            <a:r>
              <a:rPr lang="en-US" dirty="0" smtClean="0"/>
              <a:t>ES students in blue; control students in pink</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75948086"/>
              </p:ext>
            </p:extLst>
          </p:nvPr>
        </p:nvGraphicFramePr>
        <p:xfrm>
          <a:off x="0" y="2154641"/>
          <a:ext cx="4660591" cy="24379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69887576"/>
              </p:ext>
            </p:extLst>
          </p:nvPr>
        </p:nvGraphicFramePr>
        <p:xfrm>
          <a:off x="0" y="4502068"/>
          <a:ext cx="4660591" cy="23559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89761070"/>
              </p:ext>
            </p:extLst>
          </p:nvPr>
        </p:nvGraphicFramePr>
        <p:xfrm>
          <a:off x="4660591" y="2154642"/>
          <a:ext cx="4483408" cy="23474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45759001"/>
              </p:ext>
            </p:extLst>
          </p:nvPr>
        </p:nvGraphicFramePr>
        <p:xfrm>
          <a:off x="4660590" y="4502068"/>
          <a:ext cx="4483409" cy="23559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3556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5422" y="185035"/>
            <a:ext cx="8686800" cy="838200"/>
          </a:xfrm>
        </p:spPr>
        <p:txBody>
          <a:bodyPr>
            <a:noAutofit/>
          </a:bodyPr>
          <a:lstStyle/>
          <a:p>
            <a:r>
              <a:rPr lang="en-US" sz="3200" dirty="0" smtClean="0"/>
              <a:t>Effect of Epistemology and Motivation on Learning strategies</a:t>
            </a:r>
            <a:endParaRPr lang="en-US" sz="1600" dirty="0"/>
          </a:p>
        </p:txBody>
      </p:sp>
      <p:sp>
        <p:nvSpPr>
          <p:cNvPr id="3" name="Content Placeholder 2"/>
          <p:cNvSpPr>
            <a:spLocks noGrp="1"/>
          </p:cNvSpPr>
          <p:nvPr>
            <p:ph idx="1"/>
          </p:nvPr>
        </p:nvSpPr>
        <p:spPr>
          <a:xfrm>
            <a:off x="0" y="1395914"/>
            <a:ext cx="9144000" cy="5462086"/>
          </a:xfrm>
        </p:spPr>
        <p:txBody>
          <a:bodyPr>
            <a:noAutofit/>
          </a:bodyPr>
          <a:lstStyle/>
          <a:p>
            <a:pPr lvl="0"/>
            <a:r>
              <a:rPr lang="en-US" sz="2200" dirty="0" smtClean="0"/>
              <a:t>Students </a:t>
            </a:r>
            <a:r>
              <a:rPr lang="en-US" sz="2200" dirty="0"/>
              <a:t>who perceive knowledge as certain (an </a:t>
            </a:r>
            <a:r>
              <a:rPr lang="en-US" sz="2200" i="1" dirty="0"/>
              <a:t>epistemic belief</a:t>
            </a:r>
            <a:r>
              <a:rPr lang="en-US" sz="2200" dirty="0"/>
              <a:t>) are less likely to engage in </a:t>
            </a:r>
            <a:r>
              <a:rPr lang="en-US" sz="2200" dirty="0" smtClean="0"/>
              <a:t>effort regulation/metacognitive </a:t>
            </a:r>
            <a:r>
              <a:rPr lang="en-US" sz="2200" dirty="0"/>
              <a:t>self-regulation.  </a:t>
            </a:r>
            <a:endParaRPr lang="en-US" sz="2200" dirty="0" smtClean="0"/>
          </a:p>
          <a:p>
            <a:pPr lvl="0"/>
            <a:r>
              <a:rPr lang="en-US" sz="2200" b="1" i="1" u="sng" dirty="0" smtClean="0"/>
              <a:t>Finding:</a:t>
            </a:r>
            <a:r>
              <a:rPr lang="en-US" sz="2200" dirty="0" smtClean="0"/>
              <a:t> </a:t>
            </a:r>
            <a:r>
              <a:rPr lang="en-US" sz="2200" dirty="0"/>
              <a:t> </a:t>
            </a:r>
            <a:r>
              <a:rPr lang="en-US" sz="2200" dirty="0" smtClean="0"/>
              <a:t>Epistemological </a:t>
            </a:r>
            <a:r>
              <a:rPr lang="en-US" sz="2200" dirty="0"/>
              <a:t>beliefs directly affect learning strategies.  </a:t>
            </a:r>
            <a:endParaRPr lang="en-US" sz="2200" dirty="0" smtClean="0"/>
          </a:p>
          <a:p>
            <a:pPr lvl="0"/>
            <a:r>
              <a:rPr lang="en-US" sz="2200" dirty="0" smtClean="0"/>
              <a:t>Students </a:t>
            </a:r>
            <a:r>
              <a:rPr lang="en-US" sz="2200" dirty="0"/>
              <a:t>who are more </a:t>
            </a:r>
            <a:r>
              <a:rPr lang="en-US" sz="2200" i="1" dirty="0"/>
              <a:t>intrinsically motivated </a:t>
            </a:r>
            <a:r>
              <a:rPr lang="en-US" sz="2200" dirty="0"/>
              <a:t>are more likely to use learning strategies for </a:t>
            </a:r>
            <a:r>
              <a:rPr lang="en-US" sz="2200" dirty="0" smtClean="0"/>
              <a:t>elaboration, </a:t>
            </a:r>
            <a:r>
              <a:rPr lang="en-US" sz="2200" dirty="0"/>
              <a:t>critical thinking and meta-cognitive self-regulation.  </a:t>
            </a:r>
            <a:endParaRPr lang="en-US" sz="2200" dirty="0" smtClean="0"/>
          </a:p>
          <a:p>
            <a:pPr lvl="0"/>
            <a:r>
              <a:rPr lang="en-US" sz="2200" i="1" u="sng" dirty="0" smtClean="0"/>
              <a:t>Finding:</a:t>
            </a:r>
            <a:r>
              <a:rPr lang="en-US" sz="2200" dirty="0" smtClean="0"/>
              <a:t>  </a:t>
            </a:r>
            <a:r>
              <a:rPr lang="en-US" sz="2200" dirty="0"/>
              <a:t>I</a:t>
            </a:r>
            <a:r>
              <a:rPr lang="en-US" sz="2200" dirty="0" smtClean="0"/>
              <a:t>ntrinsic </a:t>
            </a:r>
            <a:r>
              <a:rPr lang="en-US" sz="2200" dirty="0"/>
              <a:t>motivation also directly affects learning strategies.  </a:t>
            </a:r>
            <a:endParaRPr lang="en-US" sz="2200" dirty="0" smtClean="0"/>
          </a:p>
          <a:p>
            <a:pPr lvl="0"/>
            <a:r>
              <a:rPr lang="en-US" sz="2200" dirty="0" smtClean="0"/>
              <a:t>At </a:t>
            </a:r>
            <a:r>
              <a:rPr lang="en-US" sz="2200" dirty="0"/>
              <a:t>the outset of the program, ES students were less likely than comparison students to use the learning strategy </a:t>
            </a:r>
            <a:r>
              <a:rPr lang="en-US" sz="2200" i="1" dirty="0"/>
              <a:t>rehearsal</a:t>
            </a:r>
            <a:r>
              <a:rPr lang="en-US" sz="2200" dirty="0"/>
              <a:t>; however, over the two-year program of study, they became more likely </a:t>
            </a:r>
            <a:r>
              <a:rPr lang="en-US" sz="2200" dirty="0" smtClean="0"/>
              <a:t>to </a:t>
            </a:r>
            <a:r>
              <a:rPr lang="en-US" sz="2200" dirty="0"/>
              <a:t>use rehearsal as a learning strategy. </a:t>
            </a:r>
            <a:endParaRPr lang="en-US" sz="22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103026"/>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19200"/>
          </a:xfrm>
        </p:spPr>
        <p:txBody>
          <a:bodyPr>
            <a:noAutofit/>
          </a:bodyPr>
          <a:lstStyle/>
          <a:p>
            <a:pPr algn="l"/>
            <a:r>
              <a:rPr lang="en-US" sz="3200" dirty="0" smtClean="0"/>
              <a:t>HLM of longitudinal data from cohort 2 suggests this preliminary learning model</a:t>
            </a:r>
            <a:endParaRPr lang="en-US" sz="3200" dirty="0"/>
          </a:p>
        </p:txBody>
      </p:sp>
      <p:sp>
        <p:nvSpPr>
          <p:cNvPr id="3" name="Content Placeholder 2"/>
          <p:cNvSpPr>
            <a:spLocks noGrp="1"/>
          </p:cNvSpPr>
          <p:nvPr>
            <p:ph idx="1"/>
          </p:nvPr>
        </p:nvSpPr>
        <p:spPr>
          <a:xfrm>
            <a:off x="0" y="1219201"/>
            <a:ext cx="9264484" cy="2243925"/>
          </a:xfrm>
        </p:spPr>
        <p:txBody>
          <a:bodyPr>
            <a:normAutofit/>
          </a:bodyPr>
          <a:lstStyle/>
          <a:p>
            <a:r>
              <a:rPr lang="en-US" sz="2200" dirty="0" smtClean="0"/>
              <a:t>The ES intervention affects epistemic beliefs and motivation.</a:t>
            </a:r>
          </a:p>
          <a:p>
            <a:r>
              <a:rPr lang="en-US" sz="2200" dirty="0" smtClean="0"/>
              <a:t>Epistemic beliefs positively affect learning beliefs and intrinsic motivation.  </a:t>
            </a:r>
          </a:p>
          <a:p>
            <a:r>
              <a:rPr lang="en-US" sz="2200" dirty="0" smtClean="0"/>
              <a:t>Motivation and learning beliefs positively affect learning strategies such as rehearsal, elaboration, effort regulation, critical thinking, and metacognitive self-regulation. </a:t>
            </a:r>
            <a:endParaRPr lang="en-US" sz="2200" dirty="0"/>
          </a:p>
        </p:txBody>
      </p:sp>
      <p:grpSp>
        <p:nvGrpSpPr>
          <p:cNvPr id="17" name="Group 16"/>
          <p:cNvGrpSpPr/>
          <p:nvPr/>
        </p:nvGrpSpPr>
        <p:grpSpPr>
          <a:xfrm>
            <a:off x="175665" y="3463126"/>
            <a:ext cx="8686800" cy="2898205"/>
            <a:chOff x="220134" y="3613572"/>
            <a:chExt cx="8686800" cy="2898205"/>
          </a:xfrm>
        </p:grpSpPr>
        <p:sp>
          <p:nvSpPr>
            <p:cNvPr id="5" name="Oval 14"/>
            <p:cNvSpPr>
              <a:spLocks noChangeArrowheads="1"/>
            </p:cNvSpPr>
            <p:nvPr/>
          </p:nvSpPr>
          <p:spPr bwMode="auto">
            <a:xfrm>
              <a:off x="6658360" y="4421395"/>
              <a:ext cx="2248574" cy="13356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18" charset="0"/>
                  <a:ea typeface="Times New Roman" pitchFamily="18" charset="0"/>
                </a:rPr>
                <a:t>Learning Strategies</a:t>
              </a:r>
            </a:p>
          </p:txBody>
        </p:sp>
        <p:sp>
          <p:nvSpPr>
            <p:cNvPr id="6" name="Line 15"/>
            <p:cNvSpPr>
              <a:spLocks noChangeShapeType="1"/>
            </p:cNvSpPr>
            <p:nvPr/>
          </p:nvSpPr>
          <p:spPr bwMode="auto">
            <a:xfrm>
              <a:off x="3971602" y="5501362"/>
              <a:ext cx="605386" cy="57241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7" name="Line 16"/>
            <p:cNvSpPr>
              <a:spLocks noChangeShapeType="1"/>
            </p:cNvSpPr>
            <p:nvPr/>
          </p:nvSpPr>
          <p:spPr bwMode="auto">
            <a:xfrm flipV="1">
              <a:off x="2073346" y="4139181"/>
              <a:ext cx="2445719" cy="43063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8" name="Oval 17"/>
            <p:cNvSpPr>
              <a:spLocks noChangeArrowheads="1"/>
            </p:cNvSpPr>
            <p:nvPr/>
          </p:nvSpPr>
          <p:spPr bwMode="auto">
            <a:xfrm>
              <a:off x="4519066" y="3613572"/>
              <a:ext cx="2407128" cy="93812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18" charset="0"/>
                  <a:ea typeface="Times New Roman" pitchFamily="18" charset="0"/>
                </a:rPr>
                <a:t>Intrinsic Motivation </a:t>
              </a:r>
            </a:p>
          </p:txBody>
        </p:sp>
        <p:sp>
          <p:nvSpPr>
            <p:cNvPr id="9" name="Oval 18"/>
            <p:cNvSpPr>
              <a:spLocks noChangeArrowheads="1"/>
            </p:cNvSpPr>
            <p:nvPr/>
          </p:nvSpPr>
          <p:spPr bwMode="auto">
            <a:xfrm>
              <a:off x="2765216" y="4555814"/>
              <a:ext cx="2421542" cy="94554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18" charset="0"/>
                  <a:ea typeface="Times New Roman" pitchFamily="18" charset="0"/>
                </a:rPr>
                <a:t>Epistemic Beliefs </a:t>
              </a:r>
            </a:p>
          </p:txBody>
        </p:sp>
        <p:sp>
          <p:nvSpPr>
            <p:cNvPr id="10" name="Line 19"/>
            <p:cNvSpPr>
              <a:spLocks noChangeShapeType="1"/>
            </p:cNvSpPr>
            <p:nvPr/>
          </p:nvSpPr>
          <p:spPr bwMode="auto">
            <a:xfrm>
              <a:off x="6926194" y="4139182"/>
              <a:ext cx="898156" cy="28221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11" name="Line 20"/>
            <p:cNvSpPr>
              <a:spLocks noChangeShapeType="1"/>
            </p:cNvSpPr>
            <p:nvPr/>
          </p:nvSpPr>
          <p:spPr bwMode="auto">
            <a:xfrm flipV="1">
              <a:off x="6991802" y="5757034"/>
              <a:ext cx="832548" cy="2532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12" name="Line 21"/>
            <p:cNvSpPr>
              <a:spLocks noChangeShapeType="1"/>
            </p:cNvSpPr>
            <p:nvPr/>
          </p:nvSpPr>
          <p:spPr bwMode="auto">
            <a:xfrm>
              <a:off x="2468708" y="4993812"/>
              <a:ext cx="296508"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13" name="Oval 22"/>
            <p:cNvSpPr>
              <a:spLocks noChangeArrowheads="1"/>
            </p:cNvSpPr>
            <p:nvPr/>
          </p:nvSpPr>
          <p:spPr bwMode="auto">
            <a:xfrm>
              <a:off x="4576987" y="5566229"/>
              <a:ext cx="2414815" cy="94554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18" charset="0"/>
                  <a:ea typeface="Times New Roman" pitchFamily="18" charset="0"/>
                </a:rPr>
                <a:t>Learning Beliefs</a:t>
              </a:r>
            </a:p>
          </p:txBody>
        </p:sp>
        <p:sp>
          <p:nvSpPr>
            <p:cNvPr id="14" name="Oval 23"/>
            <p:cNvSpPr>
              <a:spLocks noChangeArrowheads="1"/>
            </p:cNvSpPr>
            <p:nvPr/>
          </p:nvSpPr>
          <p:spPr bwMode="auto">
            <a:xfrm>
              <a:off x="220134" y="4421395"/>
              <a:ext cx="2248574" cy="13356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18" charset="0"/>
                  <a:ea typeface="Times New Roman" pitchFamily="18" charset="0"/>
                </a:rPr>
                <a:t>Earth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18" charset="0"/>
                  <a:ea typeface="Times New Roman" pitchFamily="18" charset="0"/>
                </a:rPr>
                <a:t>Sustainability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effectLst/>
                  <a:latin typeface="Arial" pitchFamily="18" charset="0"/>
                  <a:ea typeface="Times New Roman" pitchFamily="18" charset="0"/>
                </a:rPr>
                <a:t>Program</a:t>
              </a:r>
            </a:p>
          </p:txBody>
        </p:sp>
        <p:sp>
          <p:nvSpPr>
            <p:cNvPr id="16" name="Line 15"/>
            <p:cNvSpPr>
              <a:spLocks noChangeShapeType="1"/>
            </p:cNvSpPr>
            <p:nvPr/>
          </p:nvSpPr>
          <p:spPr bwMode="auto">
            <a:xfrm flipV="1">
              <a:off x="3971601" y="4139182"/>
              <a:ext cx="547464" cy="43063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010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EARth</a:t>
            </a:r>
            <a:r>
              <a:rPr lang="en-US" sz="3200" dirty="0" smtClean="0"/>
              <a:t> Sustainability Curricular Model</a:t>
            </a:r>
            <a:endParaRPr lang="en-US" sz="3200" dirty="0"/>
          </a:p>
        </p:txBody>
      </p:sp>
      <p:pic>
        <p:nvPicPr>
          <p:cNvPr id="85" name="Picture 84"/>
          <p:cNvPicPr>
            <a:picLocks noChangeAspect="1"/>
          </p:cNvPicPr>
          <p:nvPr/>
        </p:nvPicPr>
        <p:blipFill>
          <a:blip r:embed="rId2"/>
          <a:srcRect l="55889"/>
          <a:stretch>
            <a:fillRect/>
          </a:stretch>
        </p:blipFill>
        <p:spPr>
          <a:xfrm>
            <a:off x="4686049" y="1473200"/>
            <a:ext cx="3915849" cy="5384800"/>
          </a:xfrm>
          <a:prstGeom prst="rect">
            <a:avLst/>
          </a:prstGeom>
        </p:spPr>
      </p:pic>
      <p:pic>
        <p:nvPicPr>
          <p:cNvPr id="6" name="Picture 5"/>
          <p:cNvPicPr>
            <a:picLocks noChangeAspect="1"/>
          </p:cNvPicPr>
          <p:nvPr/>
        </p:nvPicPr>
        <p:blipFill>
          <a:blip r:embed="rId3"/>
          <a:srcRect r="45920"/>
          <a:stretch>
            <a:fillRect/>
          </a:stretch>
        </p:blipFill>
        <p:spPr>
          <a:xfrm>
            <a:off x="304800" y="1473200"/>
            <a:ext cx="4800870" cy="5384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9853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If Integrative learning stimulates Epistemological development;</a:t>
            </a:r>
            <a:br>
              <a:rPr lang="en-US" dirty="0" smtClean="0"/>
            </a:br>
            <a:r>
              <a:rPr lang="en-US" dirty="0" smtClean="0"/>
              <a:t>What Activities are </a:t>
            </a:r>
            <a:br>
              <a:rPr lang="en-US" dirty="0" smtClean="0"/>
            </a:br>
            <a:r>
              <a:rPr lang="en-US" dirty="0" smtClean="0"/>
              <a:t>Integrative?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68400"/>
          </a:xfrm>
        </p:spPr>
        <p:txBody>
          <a:bodyPr>
            <a:noAutofit/>
          </a:bodyPr>
          <a:lstStyle/>
          <a:p>
            <a:pPr algn="l"/>
            <a:r>
              <a:rPr lang="en-US" sz="3200" b="0" i="0" dirty="0" smtClean="0">
                <a:solidFill>
                  <a:srgbClr val="4E3B30"/>
                </a:solidFill>
                <a:ea typeface="Verdana"/>
                <a:cs typeface="Verdana"/>
              </a:rPr>
              <a:t>Prompt: Which course materials were most effective in your learning? (n=48)</a:t>
            </a:r>
            <a:endParaRPr lang="en-US" sz="3200" dirty="0">
              <a:solidFill>
                <a:srgbClr val="4E3B30"/>
              </a:solidFill>
            </a:endParaRPr>
          </a:p>
        </p:txBody>
      </p:sp>
      <p:graphicFrame>
        <p:nvGraphicFramePr>
          <p:cNvPr id="4" name="Content Placeholder 3"/>
          <p:cNvGraphicFramePr>
            <a:graphicFrameLocks noGrp="1"/>
          </p:cNvGraphicFramePr>
          <p:nvPr>
            <p:ph idx="1"/>
          </p:nvPr>
        </p:nvGraphicFramePr>
        <p:xfrm>
          <a:off x="0" y="1417637"/>
          <a:ext cx="9144000" cy="5440363"/>
        </p:xfrm>
        <a:graphic>
          <a:graphicData uri="http://schemas.openxmlformats.org/drawingml/2006/table">
            <a:tbl>
              <a:tblPr firstRow="1" bandRow="1">
                <a:tableStyleId>{5C22544A-7EE6-4342-B048-85BDC9FD1C3A}</a:tableStyleId>
              </a:tblPr>
              <a:tblGrid>
                <a:gridCol w="3048000"/>
                <a:gridCol w="3048000"/>
                <a:gridCol w="3048000"/>
              </a:tblGrid>
              <a:tr h="894013">
                <a:tc>
                  <a:txBody>
                    <a:bodyPr/>
                    <a:lstStyle/>
                    <a:p>
                      <a:endParaRPr lang="en-US" sz="2400" dirty="0"/>
                    </a:p>
                  </a:txBody>
                  <a:tcPr>
                    <a:solidFill>
                      <a:schemeClr val="accent2"/>
                    </a:solidFill>
                  </a:tcPr>
                </a:tc>
                <a:tc>
                  <a:txBody>
                    <a:bodyPr/>
                    <a:lstStyle/>
                    <a:p>
                      <a:pPr algn="ctr" fontAlgn="b"/>
                      <a:r>
                        <a:rPr lang="en-US" sz="2400" b="0" i="0" u="none" strike="noStrike" dirty="0" smtClean="0">
                          <a:solidFill>
                            <a:schemeClr val="accent1">
                              <a:lumMod val="20000"/>
                              <a:lumOff val="80000"/>
                            </a:schemeClr>
                          </a:solidFill>
                          <a:latin typeface="Verdana"/>
                        </a:rPr>
                        <a:t>Cohort </a:t>
                      </a:r>
                      <a:r>
                        <a:rPr lang="en-US" sz="2400" b="0" i="0" u="none" strike="noStrike" dirty="0">
                          <a:solidFill>
                            <a:schemeClr val="accent1">
                              <a:lumMod val="20000"/>
                              <a:lumOff val="80000"/>
                            </a:schemeClr>
                          </a:solidFill>
                          <a:latin typeface="Verdana"/>
                        </a:rPr>
                        <a:t>2--most effective</a:t>
                      </a:r>
                    </a:p>
                  </a:txBody>
                  <a:tcPr marL="12700" marR="12700" marT="12700" marB="0" anchor="b">
                    <a:solidFill>
                      <a:schemeClr val="accent2"/>
                    </a:solidFill>
                  </a:tcPr>
                </a:tc>
                <a:tc>
                  <a:txBody>
                    <a:bodyPr/>
                    <a:lstStyle/>
                    <a:p>
                      <a:pPr algn="ctr" fontAlgn="b"/>
                      <a:r>
                        <a:rPr lang="en-US" sz="2400" b="0" i="0" u="none" strike="noStrike" dirty="0" smtClean="0">
                          <a:solidFill>
                            <a:schemeClr val="accent1">
                              <a:lumMod val="20000"/>
                              <a:lumOff val="80000"/>
                            </a:schemeClr>
                          </a:solidFill>
                          <a:latin typeface="Verdana"/>
                        </a:rPr>
                        <a:t>Cohort </a:t>
                      </a:r>
                      <a:r>
                        <a:rPr lang="en-US" sz="2400" b="0" i="0" u="none" strike="noStrike" dirty="0">
                          <a:solidFill>
                            <a:schemeClr val="accent1">
                              <a:lumMod val="20000"/>
                              <a:lumOff val="80000"/>
                            </a:schemeClr>
                          </a:solidFill>
                          <a:latin typeface="Verdana"/>
                        </a:rPr>
                        <a:t>2--least effective</a:t>
                      </a:r>
                    </a:p>
                  </a:txBody>
                  <a:tcPr marL="12700" marR="12700" marT="12700" marB="0" anchor="b">
                    <a:solidFill>
                      <a:schemeClr val="accent2"/>
                    </a:solidFill>
                  </a:tcPr>
                </a:tc>
              </a:tr>
              <a:tr h="454635">
                <a:tc>
                  <a:txBody>
                    <a:bodyPr/>
                    <a:lstStyle/>
                    <a:p>
                      <a:pPr algn="l" fontAlgn="b"/>
                      <a:r>
                        <a:rPr lang="en-US" sz="2400" b="0" i="0" u="none" strike="noStrike" dirty="0">
                          <a:latin typeface="Verdana"/>
                        </a:rPr>
                        <a:t>Readings</a:t>
                      </a:r>
                    </a:p>
                  </a:txBody>
                  <a:tcPr marL="12700" marR="12700" marT="12700" marB="0" anchor="b"/>
                </a:tc>
                <a:tc>
                  <a:txBody>
                    <a:bodyPr/>
                    <a:lstStyle/>
                    <a:p>
                      <a:pPr algn="ctr" fontAlgn="b"/>
                      <a:r>
                        <a:rPr lang="en-US" sz="2400" b="0" i="0" u="none" strike="noStrike" dirty="0">
                          <a:latin typeface="Verdana"/>
                        </a:rPr>
                        <a:t>14</a:t>
                      </a:r>
                    </a:p>
                  </a:txBody>
                  <a:tcPr marL="12700" marR="12700" marT="12700" marB="0" anchor="b"/>
                </a:tc>
                <a:tc>
                  <a:txBody>
                    <a:bodyPr/>
                    <a:lstStyle/>
                    <a:p>
                      <a:pPr algn="ctr" fontAlgn="b"/>
                      <a:r>
                        <a:rPr lang="en-US" sz="2400" b="0" i="0" u="none" strike="noStrike" dirty="0">
                          <a:latin typeface="Verdana"/>
                        </a:rPr>
                        <a:t>18</a:t>
                      </a:r>
                    </a:p>
                  </a:txBody>
                  <a:tcPr marL="12700" marR="12700" marT="12700" marB="0" anchor="b"/>
                </a:tc>
              </a:tr>
              <a:tr h="454635">
                <a:tc>
                  <a:txBody>
                    <a:bodyPr/>
                    <a:lstStyle/>
                    <a:p>
                      <a:pPr algn="l" fontAlgn="b"/>
                      <a:r>
                        <a:rPr lang="en-US" sz="2400" b="0" i="0" u="none" strike="noStrike" dirty="0">
                          <a:latin typeface="Verdana"/>
                        </a:rPr>
                        <a:t>Projects</a:t>
                      </a:r>
                    </a:p>
                  </a:txBody>
                  <a:tcPr marL="12700" marR="12700" marT="12700" marB="0" anchor="b"/>
                </a:tc>
                <a:tc>
                  <a:txBody>
                    <a:bodyPr/>
                    <a:lstStyle/>
                    <a:p>
                      <a:pPr algn="ctr" fontAlgn="b"/>
                      <a:r>
                        <a:rPr lang="en-US" sz="2400" b="0" i="0" u="none" strike="noStrike" dirty="0">
                          <a:latin typeface="Verdana"/>
                        </a:rPr>
                        <a:t>18</a:t>
                      </a:r>
                    </a:p>
                  </a:txBody>
                  <a:tcPr marL="12700" marR="12700" marT="12700" marB="0" anchor="b"/>
                </a:tc>
                <a:tc>
                  <a:txBody>
                    <a:bodyPr/>
                    <a:lstStyle/>
                    <a:p>
                      <a:pPr algn="ctr" fontAlgn="b"/>
                      <a:r>
                        <a:rPr lang="en-US" sz="2400" b="0" i="0" u="none" strike="noStrike" dirty="0">
                          <a:latin typeface="Verdana"/>
                        </a:rPr>
                        <a:t>5</a:t>
                      </a:r>
                    </a:p>
                  </a:txBody>
                  <a:tcPr marL="12700" marR="12700" marT="12700" marB="0" anchor="b"/>
                </a:tc>
              </a:tr>
              <a:tr h="454635">
                <a:tc>
                  <a:txBody>
                    <a:bodyPr/>
                    <a:lstStyle/>
                    <a:p>
                      <a:pPr algn="l" fontAlgn="b"/>
                      <a:r>
                        <a:rPr lang="en-US" sz="2400" b="0" i="0" u="none" strike="noStrike" dirty="0">
                          <a:latin typeface="Verdana"/>
                        </a:rPr>
                        <a:t>Action Project</a:t>
                      </a:r>
                    </a:p>
                  </a:txBody>
                  <a:tcPr marL="12700" marR="12700" marT="12700" marB="0" anchor="b"/>
                </a:tc>
                <a:tc>
                  <a:txBody>
                    <a:bodyPr/>
                    <a:lstStyle/>
                    <a:p>
                      <a:pPr algn="ctr" fontAlgn="b"/>
                      <a:r>
                        <a:rPr lang="en-US" sz="2400" b="0" i="0" u="none" strike="noStrike" dirty="0">
                          <a:latin typeface="Verdana"/>
                        </a:rPr>
                        <a:t>9</a:t>
                      </a:r>
                    </a:p>
                  </a:txBody>
                  <a:tcPr marL="12700" marR="12700" marT="12700" marB="0" anchor="b"/>
                </a:tc>
                <a:tc>
                  <a:txBody>
                    <a:bodyPr/>
                    <a:lstStyle/>
                    <a:p>
                      <a:pPr algn="ctr" fontAlgn="b"/>
                      <a:r>
                        <a:rPr lang="en-US" sz="2400" b="0" i="0" u="none" strike="noStrike" dirty="0">
                          <a:latin typeface="Verdana"/>
                        </a:rPr>
                        <a:t>1</a:t>
                      </a:r>
                    </a:p>
                  </a:txBody>
                  <a:tcPr marL="12700" marR="12700" marT="12700" marB="0" anchor="b"/>
                </a:tc>
              </a:tr>
              <a:tr h="454635">
                <a:tc>
                  <a:txBody>
                    <a:bodyPr/>
                    <a:lstStyle/>
                    <a:p>
                      <a:pPr algn="l" fontAlgn="b"/>
                      <a:r>
                        <a:rPr lang="en-US" sz="2400" b="0" i="0" u="none" strike="noStrike" dirty="0">
                          <a:latin typeface="Verdana"/>
                        </a:rPr>
                        <a:t>SLV Project</a:t>
                      </a:r>
                    </a:p>
                  </a:txBody>
                  <a:tcPr marL="12700" marR="12700" marT="12700" marB="0" anchor="b"/>
                </a:tc>
                <a:tc>
                  <a:txBody>
                    <a:bodyPr/>
                    <a:lstStyle/>
                    <a:p>
                      <a:pPr algn="ctr" fontAlgn="b"/>
                      <a:r>
                        <a:rPr lang="en-US" sz="2400" b="0" i="0" u="none" strike="noStrike" dirty="0">
                          <a:latin typeface="Verdana"/>
                        </a:rPr>
                        <a:t>5</a:t>
                      </a:r>
                    </a:p>
                  </a:txBody>
                  <a:tcPr marL="12700" marR="12700" marT="12700" marB="0" anchor="b"/>
                </a:tc>
                <a:tc>
                  <a:txBody>
                    <a:bodyPr/>
                    <a:lstStyle/>
                    <a:p>
                      <a:pPr algn="ctr" fontAlgn="b"/>
                      <a:r>
                        <a:rPr lang="en-US" sz="2400" b="0" i="0" u="none" strike="noStrike" dirty="0">
                          <a:latin typeface="Verdana"/>
                        </a:rPr>
                        <a:t>1</a:t>
                      </a:r>
                    </a:p>
                  </a:txBody>
                  <a:tcPr marL="12700" marR="12700" marT="12700" marB="0" anchor="b"/>
                </a:tc>
              </a:tr>
              <a:tr h="454635">
                <a:tc>
                  <a:txBody>
                    <a:bodyPr/>
                    <a:lstStyle/>
                    <a:p>
                      <a:pPr algn="l" fontAlgn="b"/>
                      <a:r>
                        <a:rPr lang="en-US" sz="2400" b="0" i="0" u="none" strike="noStrike" dirty="0">
                          <a:latin typeface="Verdana"/>
                        </a:rPr>
                        <a:t>Lecture/Disc</a:t>
                      </a:r>
                    </a:p>
                  </a:txBody>
                  <a:tcPr marL="12700" marR="12700" marT="12700" marB="0" anchor="b"/>
                </a:tc>
                <a:tc>
                  <a:txBody>
                    <a:bodyPr/>
                    <a:lstStyle/>
                    <a:p>
                      <a:pPr algn="ctr" fontAlgn="b"/>
                      <a:r>
                        <a:rPr lang="en-US" sz="2400" b="0" i="0" u="none" strike="noStrike" dirty="0">
                          <a:latin typeface="Verdana"/>
                        </a:rPr>
                        <a:t>4</a:t>
                      </a:r>
                    </a:p>
                  </a:txBody>
                  <a:tcPr marL="12700" marR="12700" marT="12700" marB="0" anchor="b"/>
                </a:tc>
                <a:tc>
                  <a:txBody>
                    <a:bodyPr/>
                    <a:lstStyle/>
                    <a:p>
                      <a:pPr algn="ctr" fontAlgn="b"/>
                      <a:r>
                        <a:rPr lang="en-US" sz="2400" b="0" i="0" u="none" strike="noStrike" dirty="0">
                          <a:latin typeface="Verdana"/>
                        </a:rPr>
                        <a:t>1</a:t>
                      </a:r>
                    </a:p>
                  </a:txBody>
                  <a:tcPr marL="12700" marR="12700" marT="12700" marB="0" anchor="b"/>
                </a:tc>
              </a:tr>
              <a:tr h="454635">
                <a:tc>
                  <a:txBody>
                    <a:bodyPr/>
                    <a:lstStyle/>
                    <a:p>
                      <a:pPr algn="l" fontAlgn="b"/>
                      <a:r>
                        <a:rPr lang="en-US" sz="2400" b="0" i="0" u="none" strike="noStrike" dirty="0">
                          <a:latin typeface="Verdana"/>
                        </a:rPr>
                        <a:t>Papers</a:t>
                      </a:r>
                    </a:p>
                  </a:txBody>
                  <a:tcPr marL="12700" marR="12700" marT="12700" marB="0" anchor="b"/>
                </a:tc>
                <a:tc>
                  <a:txBody>
                    <a:bodyPr/>
                    <a:lstStyle/>
                    <a:p>
                      <a:pPr algn="ctr" fontAlgn="b"/>
                      <a:r>
                        <a:rPr lang="en-US" sz="2400" b="0" i="0" u="none" strike="noStrike" dirty="0">
                          <a:latin typeface="Verdana"/>
                        </a:rPr>
                        <a:t>15</a:t>
                      </a:r>
                    </a:p>
                  </a:txBody>
                  <a:tcPr marL="12700" marR="12700" marT="12700" marB="0" anchor="b"/>
                </a:tc>
                <a:tc>
                  <a:txBody>
                    <a:bodyPr/>
                    <a:lstStyle/>
                    <a:p>
                      <a:pPr algn="ctr" fontAlgn="b"/>
                      <a:r>
                        <a:rPr lang="en-US" sz="2400" b="0" i="0" u="none" strike="noStrike" dirty="0">
                          <a:latin typeface="Verdana"/>
                        </a:rPr>
                        <a:t>3</a:t>
                      </a:r>
                    </a:p>
                  </a:txBody>
                  <a:tcPr marL="12700" marR="12700" marT="12700" marB="0" anchor="b"/>
                </a:tc>
              </a:tr>
              <a:tr h="454635">
                <a:tc>
                  <a:txBody>
                    <a:bodyPr/>
                    <a:lstStyle/>
                    <a:p>
                      <a:pPr algn="l" fontAlgn="b"/>
                      <a:r>
                        <a:rPr lang="en-US" sz="2400" b="0" i="0" u="none" strike="noStrike" dirty="0">
                          <a:latin typeface="Verdana"/>
                        </a:rPr>
                        <a:t>Labs</a:t>
                      </a:r>
                    </a:p>
                  </a:txBody>
                  <a:tcPr marL="12700" marR="12700" marT="12700" marB="0" anchor="b"/>
                </a:tc>
                <a:tc>
                  <a:txBody>
                    <a:bodyPr/>
                    <a:lstStyle/>
                    <a:p>
                      <a:pPr algn="ctr" fontAlgn="b"/>
                      <a:r>
                        <a:rPr lang="en-US" sz="2400" b="0" i="0" u="none" strike="noStrike" dirty="0">
                          <a:latin typeface="Verdana"/>
                        </a:rPr>
                        <a:t>8</a:t>
                      </a:r>
                    </a:p>
                  </a:txBody>
                  <a:tcPr marL="12700" marR="12700" marT="12700" marB="0" anchor="b"/>
                </a:tc>
                <a:tc>
                  <a:txBody>
                    <a:bodyPr/>
                    <a:lstStyle/>
                    <a:p>
                      <a:pPr algn="ctr" fontAlgn="b"/>
                      <a:r>
                        <a:rPr lang="en-US" sz="2400" b="0" i="0" u="none" strike="noStrike" dirty="0">
                          <a:latin typeface="Verdana"/>
                        </a:rPr>
                        <a:t>3</a:t>
                      </a:r>
                    </a:p>
                  </a:txBody>
                  <a:tcPr marL="12700" marR="12700" marT="12700" marB="0" anchor="b"/>
                </a:tc>
              </a:tr>
              <a:tr h="454635">
                <a:tc>
                  <a:txBody>
                    <a:bodyPr/>
                    <a:lstStyle/>
                    <a:p>
                      <a:pPr algn="l" fontAlgn="b"/>
                      <a:r>
                        <a:rPr lang="en-US" sz="2400" b="0" i="0" u="none" strike="noStrike" dirty="0">
                          <a:latin typeface="Verdana"/>
                        </a:rPr>
                        <a:t>Yogurt Lab</a:t>
                      </a:r>
                    </a:p>
                  </a:txBody>
                  <a:tcPr marL="12700" marR="12700" marT="12700" marB="0" anchor="b"/>
                </a:tc>
                <a:tc>
                  <a:txBody>
                    <a:bodyPr/>
                    <a:lstStyle/>
                    <a:p>
                      <a:pPr algn="ctr" fontAlgn="b"/>
                      <a:r>
                        <a:rPr lang="en-US" sz="2400" b="0" i="0" u="none" strike="noStrike" dirty="0">
                          <a:latin typeface="Verdana"/>
                        </a:rPr>
                        <a:t>0</a:t>
                      </a:r>
                    </a:p>
                  </a:txBody>
                  <a:tcPr marL="12700" marR="12700" marT="12700" marB="0" anchor="b"/>
                </a:tc>
                <a:tc>
                  <a:txBody>
                    <a:bodyPr/>
                    <a:lstStyle/>
                    <a:p>
                      <a:pPr algn="ctr" fontAlgn="b"/>
                      <a:r>
                        <a:rPr lang="en-US" sz="2400" b="0" i="0" u="none" strike="noStrike" dirty="0">
                          <a:latin typeface="Verdana"/>
                        </a:rPr>
                        <a:t>5</a:t>
                      </a:r>
                    </a:p>
                  </a:txBody>
                  <a:tcPr marL="12700" marR="12700" marT="12700" marB="0" anchor="b"/>
                </a:tc>
              </a:tr>
              <a:tr h="454635">
                <a:tc>
                  <a:txBody>
                    <a:bodyPr/>
                    <a:lstStyle/>
                    <a:p>
                      <a:pPr algn="l" fontAlgn="b"/>
                      <a:r>
                        <a:rPr lang="en-US" sz="2400" b="0" i="0" u="none" strike="noStrike" dirty="0">
                          <a:latin typeface="Verdana"/>
                        </a:rPr>
                        <a:t>Exams</a:t>
                      </a:r>
                    </a:p>
                  </a:txBody>
                  <a:tcPr marL="12700" marR="12700" marT="12700" marB="0" anchor="b"/>
                </a:tc>
                <a:tc>
                  <a:txBody>
                    <a:bodyPr/>
                    <a:lstStyle/>
                    <a:p>
                      <a:pPr algn="ctr" fontAlgn="b"/>
                      <a:r>
                        <a:rPr lang="en-US" sz="2400" b="0" i="0" u="none" strike="noStrike" dirty="0">
                          <a:latin typeface="Verdana"/>
                        </a:rPr>
                        <a:t>9</a:t>
                      </a:r>
                    </a:p>
                  </a:txBody>
                  <a:tcPr marL="12700" marR="12700" marT="12700" marB="0" anchor="b"/>
                </a:tc>
                <a:tc>
                  <a:txBody>
                    <a:bodyPr/>
                    <a:lstStyle/>
                    <a:p>
                      <a:pPr algn="ctr" fontAlgn="b"/>
                      <a:r>
                        <a:rPr lang="en-US" sz="2400" b="0" i="0" u="none" strike="noStrike" dirty="0">
                          <a:latin typeface="Verdana"/>
                        </a:rPr>
                        <a:t>4</a:t>
                      </a:r>
                    </a:p>
                  </a:txBody>
                  <a:tcPr marL="12700" marR="12700" marT="12700" marB="0" anchor="b"/>
                </a:tc>
              </a:tr>
              <a:tr h="454635">
                <a:tc>
                  <a:txBody>
                    <a:bodyPr/>
                    <a:lstStyle/>
                    <a:p>
                      <a:pPr algn="l" fontAlgn="b"/>
                      <a:r>
                        <a:rPr lang="en-US" sz="2400" b="0" i="0" u="none" strike="noStrike" dirty="0">
                          <a:latin typeface="Verdana"/>
                        </a:rPr>
                        <a:t>Nothing listed</a:t>
                      </a:r>
                    </a:p>
                  </a:txBody>
                  <a:tcPr marL="12700" marR="12700" marT="12700" marB="0" anchor="b"/>
                </a:tc>
                <a:tc>
                  <a:txBody>
                    <a:bodyPr/>
                    <a:lstStyle/>
                    <a:p>
                      <a:pPr algn="ctr" fontAlgn="b"/>
                      <a:r>
                        <a:rPr lang="en-US" sz="2400" b="0" i="0" u="none" strike="noStrike" dirty="0">
                          <a:latin typeface="Verdana"/>
                        </a:rPr>
                        <a:t>0</a:t>
                      </a:r>
                    </a:p>
                  </a:txBody>
                  <a:tcPr marL="12700" marR="12700" marT="12700" marB="0" anchor="b"/>
                </a:tc>
                <a:tc>
                  <a:txBody>
                    <a:bodyPr/>
                    <a:lstStyle/>
                    <a:p>
                      <a:pPr algn="ctr" fontAlgn="b"/>
                      <a:r>
                        <a:rPr lang="en-US" sz="2400" b="0" i="0" u="none" strike="noStrike" dirty="0">
                          <a:latin typeface="Verdana"/>
                        </a:rPr>
                        <a:t>7</a:t>
                      </a:r>
                    </a:p>
                  </a:txBody>
                  <a:tcPr marL="12700" marR="12700" marT="12700" marB="0" anchor="b"/>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713"/>
          </a:xfrm>
        </p:spPr>
        <p:txBody>
          <a:bodyPr anchor="ctr">
            <a:noAutofit/>
          </a:bodyPr>
          <a:lstStyle/>
          <a:p>
            <a:r>
              <a:rPr lang="en-US" sz="3200" dirty="0" smtClean="0"/>
              <a:t>Unsolicited</a:t>
            </a:r>
            <a:r>
              <a:rPr lang="en-US" sz="3200" baseline="0" dirty="0" smtClean="0"/>
              <a:t> e</a:t>
            </a:r>
            <a:r>
              <a:rPr lang="en-US" sz="3200" dirty="0" smtClean="0"/>
              <a:t>xplanations for why a particular pedagogy</a:t>
            </a:r>
            <a:r>
              <a:rPr lang="en-US" sz="3200" baseline="0" dirty="0" smtClean="0"/>
              <a:t> “worked”</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86502867"/>
              </p:ext>
            </p:extLst>
          </p:nvPr>
        </p:nvGraphicFramePr>
        <p:xfrm>
          <a:off x="0" y="1467771"/>
          <a:ext cx="9144000" cy="5390229"/>
        </p:xfrm>
        <a:graphic>
          <a:graphicData uri="http://schemas.openxmlformats.org/drawingml/2006/table">
            <a:tbl>
              <a:tblPr firstRow="1" bandRow="1">
                <a:tableStyleId>{5C22544A-7EE6-4342-B048-85BDC9FD1C3A}</a:tableStyleId>
              </a:tblPr>
              <a:tblGrid>
                <a:gridCol w="7251758"/>
                <a:gridCol w="1892242"/>
              </a:tblGrid>
              <a:tr h="477207">
                <a:tc>
                  <a:txBody>
                    <a:bodyPr/>
                    <a:lstStyle/>
                    <a:p>
                      <a:endParaRPr lang="en-US" sz="2200" dirty="0"/>
                    </a:p>
                  </a:txBody>
                  <a:tcPr>
                    <a:solidFill>
                      <a:srgbClr val="A5644E"/>
                    </a:solidFill>
                  </a:tcPr>
                </a:tc>
                <a:tc>
                  <a:txBody>
                    <a:bodyPr/>
                    <a:lstStyle/>
                    <a:p>
                      <a:pPr algn="ctr"/>
                      <a:r>
                        <a:rPr lang="en-US" sz="2200" dirty="0" smtClean="0"/>
                        <a:t>Cohort 2</a:t>
                      </a:r>
                      <a:endParaRPr lang="en-US" sz="2200" dirty="0"/>
                    </a:p>
                  </a:txBody>
                  <a:tcPr anchor="ctr">
                    <a:solidFill>
                      <a:srgbClr val="A5644E"/>
                    </a:solidFill>
                  </a:tcPr>
                </a:tc>
              </a:tr>
              <a:tr h="642666">
                <a:tc>
                  <a:txBody>
                    <a:bodyPr/>
                    <a:lstStyle/>
                    <a:p>
                      <a:pPr algn="l" fontAlgn="b"/>
                      <a:r>
                        <a:rPr lang="en-US" sz="2200" b="0" i="0" u="none" strike="noStrike" dirty="0" smtClean="0">
                          <a:latin typeface="Verdana"/>
                        </a:rPr>
                        <a:t>Sense </a:t>
                      </a:r>
                      <a:r>
                        <a:rPr lang="en-US" sz="2200" b="0" i="0" u="none" strike="noStrike" dirty="0">
                          <a:latin typeface="Verdana"/>
                        </a:rPr>
                        <a:t>of autonomy, agency,</a:t>
                      </a:r>
                      <a:r>
                        <a:rPr lang="en-US" sz="2200" b="0" i="0" u="none" strike="noStrike" dirty="0" smtClean="0">
                          <a:latin typeface="Verdana"/>
                        </a:rPr>
                        <a:t> or motivation </a:t>
                      </a:r>
                      <a:r>
                        <a:rPr lang="en-US" sz="2200" b="0" i="0" u="none" strike="noStrike" dirty="0">
                          <a:latin typeface="Verdana"/>
                        </a:rPr>
                        <a:t>to undertake an academic task</a:t>
                      </a:r>
                    </a:p>
                  </a:txBody>
                  <a:tcPr marL="12700" marR="12700" marT="12700" marB="0" anchor="b"/>
                </a:tc>
                <a:tc>
                  <a:txBody>
                    <a:bodyPr/>
                    <a:lstStyle/>
                    <a:p>
                      <a:pPr algn="ctr" fontAlgn="b"/>
                      <a:r>
                        <a:rPr lang="en-US" sz="2200" b="0" i="0" u="none" strike="noStrike" dirty="0">
                          <a:latin typeface="Verdana"/>
                        </a:rPr>
                        <a:t>8</a:t>
                      </a:r>
                    </a:p>
                  </a:txBody>
                  <a:tcPr marL="12700" marR="12700" marT="12700" marB="0" anchor="ctr"/>
                </a:tc>
              </a:tr>
              <a:tr h="477207">
                <a:tc>
                  <a:txBody>
                    <a:bodyPr/>
                    <a:lstStyle/>
                    <a:p>
                      <a:pPr algn="l" fontAlgn="b"/>
                      <a:r>
                        <a:rPr lang="en-US" sz="2200" b="0" i="0" u="none" strike="noStrike" dirty="0" smtClean="0">
                          <a:latin typeface="Verdana"/>
                        </a:rPr>
                        <a:t>Encouraged</a:t>
                      </a:r>
                      <a:r>
                        <a:rPr lang="en-US" sz="2200" b="0" i="0" u="none" strike="noStrike" baseline="0" dirty="0" smtClean="0">
                          <a:latin typeface="Verdana"/>
                        </a:rPr>
                        <a:t> c</a:t>
                      </a:r>
                      <a:r>
                        <a:rPr lang="en-US" sz="2200" b="0" i="0" u="none" strike="noStrike" dirty="0" smtClean="0">
                          <a:latin typeface="Verdana"/>
                        </a:rPr>
                        <a:t>reativity</a:t>
                      </a:r>
                      <a:endParaRPr lang="en-US" sz="2200" b="0" i="0" u="none" strike="noStrike" dirty="0">
                        <a:latin typeface="Verdana"/>
                      </a:endParaRPr>
                    </a:p>
                  </a:txBody>
                  <a:tcPr marL="12700" marR="12700" marT="12700" marB="0" anchor="b"/>
                </a:tc>
                <a:tc>
                  <a:txBody>
                    <a:bodyPr/>
                    <a:lstStyle/>
                    <a:p>
                      <a:pPr algn="ctr" fontAlgn="b"/>
                      <a:r>
                        <a:rPr lang="en-US" sz="2200" b="0" i="0" u="none" strike="noStrike" dirty="0">
                          <a:latin typeface="Verdana"/>
                        </a:rPr>
                        <a:t>3</a:t>
                      </a:r>
                    </a:p>
                  </a:txBody>
                  <a:tcPr marL="12700" marR="12700" marT="12700" marB="0" anchor="ctr"/>
                </a:tc>
              </a:tr>
              <a:tr h="642666">
                <a:tc>
                  <a:txBody>
                    <a:bodyPr/>
                    <a:lstStyle/>
                    <a:p>
                      <a:pPr algn="l" fontAlgn="b"/>
                      <a:r>
                        <a:rPr lang="en-US" sz="2200" b="0" i="0" u="none" strike="noStrike" dirty="0" smtClean="0">
                          <a:latin typeface="Verdana"/>
                        </a:rPr>
                        <a:t>Actively engaged</a:t>
                      </a:r>
                      <a:r>
                        <a:rPr lang="en-US" sz="2200" b="0" i="0" u="none" strike="noStrike" baseline="0" dirty="0" smtClean="0">
                          <a:latin typeface="Verdana"/>
                        </a:rPr>
                        <a:t> (d</a:t>
                      </a:r>
                      <a:r>
                        <a:rPr lang="en-US" sz="2200" b="0" i="0" u="none" strike="noStrike" dirty="0" smtClean="0">
                          <a:latin typeface="Verdana"/>
                        </a:rPr>
                        <a:t>iscover</a:t>
                      </a:r>
                      <a:r>
                        <a:rPr lang="en-US" sz="2200" b="0" i="0" u="none" strike="noStrike" dirty="0">
                          <a:latin typeface="Verdana"/>
                        </a:rPr>
                        <a:t>, hands-on, apply, analyze, problem-</a:t>
                      </a:r>
                      <a:r>
                        <a:rPr lang="en-US" sz="2200" b="0" i="0" u="none" strike="noStrike" dirty="0" smtClean="0">
                          <a:latin typeface="Verdana"/>
                        </a:rPr>
                        <a:t>solve)</a:t>
                      </a:r>
                      <a:endParaRPr lang="en-US" sz="2200" b="0" i="0" u="none" strike="noStrike" dirty="0">
                        <a:latin typeface="Verdana"/>
                      </a:endParaRPr>
                    </a:p>
                  </a:txBody>
                  <a:tcPr marL="12700" marR="12700" marT="12700" marB="0" anchor="b"/>
                </a:tc>
                <a:tc>
                  <a:txBody>
                    <a:bodyPr/>
                    <a:lstStyle/>
                    <a:p>
                      <a:pPr algn="ctr" fontAlgn="b"/>
                      <a:r>
                        <a:rPr lang="en-US" sz="2200" b="0" i="0" u="none" strike="noStrike" dirty="0">
                          <a:latin typeface="Verdana"/>
                        </a:rPr>
                        <a:t>15</a:t>
                      </a:r>
                    </a:p>
                  </a:txBody>
                  <a:tcPr marL="12700" marR="12700" marT="12700" marB="0" anchor="ctr"/>
                </a:tc>
              </a:tr>
              <a:tr h="642666">
                <a:tc>
                  <a:txBody>
                    <a:bodyPr/>
                    <a:lstStyle/>
                    <a:p>
                      <a:pPr algn="l" fontAlgn="b"/>
                      <a:r>
                        <a:rPr lang="en-US" sz="2200" b="0" i="0" u="none" strike="noStrike" dirty="0" smtClean="0">
                          <a:latin typeface="Verdana"/>
                        </a:rPr>
                        <a:t>Made connections</a:t>
                      </a:r>
                      <a:r>
                        <a:rPr lang="en-US" sz="2200" b="0" i="0" u="none" strike="noStrike" baseline="0" dirty="0" smtClean="0">
                          <a:latin typeface="Verdana"/>
                        </a:rPr>
                        <a:t> (s</a:t>
                      </a:r>
                      <a:r>
                        <a:rPr lang="en-US" sz="2200" b="0" i="0" u="none" strike="noStrike" dirty="0" smtClean="0">
                          <a:latin typeface="Verdana"/>
                        </a:rPr>
                        <a:t>ynthesize</a:t>
                      </a:r>
                      <a:r>
                        <a:rPr lang="en-US" sz="2200" b="0" i="0" u="none" strike="noStrike" dirty="0">
                          <a:latin typeface="Verdana"/>
                        </a:rPr>
                        <a:t>, think critically, think deeply, </a:t>
                      </a:r>
                      <a:r>
                        <a:rPr lang="en-US" sz="2200" b="0" i="0" u="none" strike="noStrike" dirty="0" smtClean="0">
                          <a:latin typeface="Verdana"/>
                        </a:rPr>
                        <a:t>reflect)</a:t>
                      </a:r>
                      <a:endParaRPr lang="en-US" sz="2200" b="0" i="0" u="none" strike="noStrike" dirty="0">
                        <a:latin typeface="Verdana"/>
                      </a:endParaRPr>
                    </a:p>
                  </a:txBody>
                  <a:tcPr marL="12700" marR="12700" marT="12700" marB="0" anchor="b"/>
                </a:tc>
                <a:tc>
                  <a:txBody>
                    <a:bodyPr/>
                    <a:lstStyle/>
                    <a:p>
                      <a:pPr algn="ctr" fontAlgn="b"/>
                      <a:r>
                        <a:rPr lang="en-US" sz="2200" b="0" i="0" u="none" strike="noStrike" dirty="0">
                          <a:latin typeface="Verdana"/>
                        </a:rPr>
                        <a:t>9</a:t>
                      </a:r>
                    </a:p>
                  </a:txBody>
                  <a:tcPr marL="12700" marR="12700" marT="12700" marB="0" anchor="ctr"/>
                </a:tc>
              </a:tr>
              <a:tr h="477207">
                <a:tc>
                  <a:txBody>
                    <a:bodyPr/>
                    <a:lstStyle/>
                    <a:p>
                      <a:pPr algn="l" fontAlgn="b"/>
                      <a:r>
                        <a:rPr lang="en-US" sz="2200" b="0" i="0" u="none" strike="noStrike" dirty="0">
                          <a:latin typeface="Verdana"/>
                        </a:rPr>
                        <a:t>Skill development or </a:t>
                      </a:r>
                      <a:r>
                        <a:rPr lang="en-US" sz="2200" b="0" i="0" u="none" strike="noStrike" dirty="0" smtClean="0">
                          <a:latin typeface="Verdana"/>
                        </a:rPr>
                        <a:t>concept transfer</a:t>
                      </a:r>
                      <a:endParaRPr lang="en-US" sz="2200" b="0" i="0" u="none" strike="noStrike" dirty="0">
                        <a:latin typeface="Verdana"/>
                      </a:endParaRPr>
                    </a:p>
                  </a:txBody>
                  <a:tcPr marL="12700" marR="12700" marT="12700" marB="0" anchor="b"/>
                </a:tc>
                <a:tc>
                  <a:txBody>
                    <a:bodyPr/>
                    <a:lstStyle/>
                    <a:p>
                      <a:pPr algn="ctr" fontAlgn="b"/>
                      <a:r>
                        <a:rPr lang="en-US" sz="2200" b="0" i="0" u="none" strike="noStrike" dirty="0">
                          <a:latin typeface="Verdana"/>
                        </a:rPr>
                        <a:t>4</a:t>
                      </a:r>
                    </a:p>
                  </a:txBody>
                  <a:tcPr marL="12700" marR="12700" marT="12700" marB="0" anchor="ctr"/>
                </a:tc>
              </a:tr>
              <a:tr h="477207">
                <a:tc>
                  <a:txBody>
                    <a:bodyPr/>
                    <a:lstStyle/>
                    <a:p>
                      <a:pPr algn="l" fontAlgn="b"/>
                      <a:r>
                        <a:rPr lang="en-US" sz="2200" b="0" i="0" u="none" strike="noStrike" dirty="0" smtClean="0">
                          <a:latin typeface="Verdana"/>
                        </a:rPr>
                        <a:t>Content</a:t>
                      </a:r>
                      <a:r>
                        <a:rPr lang="en-US" sz="2200" b="0" i="0" u="none" strike="noStrike" baseline="0" dirty="0" smtClean="0">
                          <a:latin typeface="Verdana"/>
                        </a:rPr>
                        <a:t> r</a:t>
                      </a:r>
                      <a:r>
                        <a:rPr lang="en-US" sz="2200" b="0" i="0" u="none" strike="noStrike" dirty="0" smtClean="0">
                          <a:latin typeface="Verdana"/>
                        </a:rPr>
                        <a:t>elevance</a:t>
                      </a:r>
                      <a:endParaRPr lang="en-US" sz="2200" b="0" i="0" u="none" strike="noStrike" dirty="0">
                        <a:latin typeface="Verdana"/>
                      </a:endParaRPr>
                    </a:p>
                  </a:txBody>
                  <a:tcPr marL="12700" marR="12700" marT="12700" marB="0" anchor="b"/>
                </a:tc>
                <a:tc>
                  <a:txBody>
                    <a:bodyPr/>
                    <a:lstStyle/>
                    <a:p>
                      <a:pPr algn="ctr" fontAlgn="b"/>
                      <a:r>
                        <a:rPr lang="en-US" sz="2200" b="0" i="0" u="none" strike="noStrike" dirty="0">
                          <a:latin typeface="Verdana"/>
                        </a:rPr>
                        <a:t>7</a:t>
                      </a:r>
                    </a:p>
                  </a:txBody>
                  <a:tcPr marL="12700" marR="12700" marT="12700" marB="0" anchor="ctr"/>
                </a:tc>
              </a:tr>
              <a:tr h="477207">
                <a:tc>
                  <a:txBody>
                    <a:bodyPr/>
                    <a:lstStyle/>
                    <a:p>
                      <a:pPr algn="l" fontAlgn="b"/>
                      <a:r>
                        <a:rPr lang="en-US" sz="2200" b="0" i="0" u="none" strike="noStrike" dirty="0">
                          <a:latin typeface="Verdana"/>
                        </a:rPr>
                        <a:t>Opportunity to collaborate on an academic task</a:t>
                      </a:r>
                    </a:p>
                  </a:txBody>
                  <a:tcPr marL="12700" marR="12700" marT="12700" marB="0" anchor="b"/>
                </a:tc>
                <a:tc>
                  <a:txBody>
                    <a:bodyPr/>
                    <a:lstStyle/>
                    <a:p>
                      <a:pPr algn="ctr" fontAlgn="b"/>
                      <a:r>
                        <a:rPr lang="en-US" sz="2200" b="0" i="0" u="none" strike="noStrike" dirty="0">
                          <a:latin typeface="Verdana"/>
                        </a:rPr>
                        <a:t>2</a:t>
                      </a:r>
                    </a:p>
                  </a:txBody>
                  <a:tcPr marL="12700" marR="12700" marT="12700" marB="0" anchor="ctr"/>
                </a:tc>
              </a:tr>
              <a:tr h="477207">
                <a:tc>
                  <a:txBody>
                    <a:bodyPr/>
                    <a:lstStyle/>
                    <a:p>
                      <a:pPr algn="l" fontAlgn="b"/>
                      <a:r>
                        <a:rPr lang="en-US" sz="2200" b="0" i="0" u="none" strike="noStrike" dirty="0">
                          <a:latin typeface="Verdana"/>
                        </a:rPr>
                        <a:t>Have fun/be entertained</a:t>
                      </a:r>
                    </a:p>
                  </a:txBody>
                  <a:tcPr marL="12700" marR="12700" marT="12700" marB="0" anchor="b"/>
                </a:tc>
                <a:tc>
                  <a:txBody>
                    <a:bodyPr/>
                    <a:lstStyle/>
                    <a:p>
                      <a:pPr algn="ctr" fontAlgn="b"/>
                      <a:r>
                        <a:rPr lang="en-US" sz="2200" b="0" i="0" u="none" strike="noStrike" dirty="0">
                          <a:latin typeface="Verdana"/>
                        </a:rPr>
                        <a:t>2</a:t>
                      </a:r>
                    </a:p>
                  </a:txBody>
                  <a:tcPr marL="12700" marR="12700" marT="12700" marB="0" anchor="ctr"/>
                </a:tc>
              </a:tr>
              <a:tr h="477207">
                <a:tc>
                  <a:txBody>
                    <a:bodyPr/>
                    <a:lstStyle/>
                    <a:p>
                      <a:pPr algn="l" fontAlgn="b"/>
                      <a:r>
                        <a:rPr lang="en-US" sz="2200" b="0" i="0" u="none" strike="noStrike" dirty="0">
                          <a:latin typeface="Verdana"/>
                        </a:rPr>
                        <a:t>No outcome described</a:t>
                      </a:r>
                    </a:p>
                  </a:txBody>
                  <a:tcPr marL="12700" marR="12700" marT="12700" marB="0" anchor="b"/>
                </a:tc>
                <a:tc>
                  <a:txBody>
                    <a:bodyPr/>
                    <a:lstStyle/>
                    <a:p>
                      <a:pPr algn="ctr" fontAlgn="b"/>
                      <a:r>
                        <a:rPr lang="en-US" sz="2200" b="0" i="0" u="none" strike="noStrike" dirty="0">
                          <a:latin typeface="Verdana"/>
                        </a:rPr>
                        <a:t>6</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dirty="0" smtClean="0"/>
              <a:t>Using “Higher order” thinking was evident in more than 75% of the responses</a:t>
            </a:r>
            <a:endParaRPr lang="en-US" dirty="0"/>
          </a:p>
        </p:txBody>
      </p:sp>
      <p:sp>
        <p:nvSpPr>
          <p:cNvPr id="3" name="Content Placeholder 2"/>
          <p:cNvSpPr>
            <a:spLocks noGrp="1"/>
          </p:cNvSpPr>
          <p:nvPr>
            <p:ph idx="1"/>
          </p:nvPr>
        </p:nvSpPr>
        <p:spPr>
          <a:xfrm>
            <a:off x="0" y="1554162"/>
            <a:ext cx="9144000" cy="5303838"/>
          </a:xfrm>
        </p:spPr>
        <p:txBody>
          <a:bodyPr>
            <a:normAutofit fontScale="85000" lnSpcReduction="20000"/>
          </a:bodyPr>
          <a:lstStyle/>
          <a:p>
            <a:r>
              <a:rPr lang="en-US" dirty="0" smtClean="0"/>
              <a:t>I think the most effective materials were the projects because they truly allowed you to apply your knowledge from class to a real issue.</a:t>
            </a:r>
          </a:p>
          <a:p>
            <a:r>
              <a:rPr lang="en-US" dirty="0" smtClean="0"/>
              <a:t>The papers and essay tests are what stand out because I was able to synthesize the information in the lectures and readings and make my own connections on the issue.</a:t>
            </a:r>
          </a:p>
          <a:p>
            <a:r>
              <a:rPr lang="en-US" dirty="0" smtClean="0"/>
              <a:t>The Action Projects were outstanding and proved to me that I could really make a difference in the world within my community.</a:t>
            </a:r>
          </a:p>
          <a:p>
            <a:r>
              <a:rPr lang="en-US" b="1" i="1" dirty="0" smtClean="0"/>
              <a:t>Claim:  INTERDISCIPLINARY PROJECTS THAT REQUIRE HIGHER ORDER THINKING SKILLS CHALLENGE STUDENTS TO ADDRESS NAÏVE OR SIMPLISTIC BELIEFS ABOUT KNOWLEDGE AND KNOWING</a:t>
            </a:r>
            <a:endParaRPr 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8100"/>
            <a:ext cx="8686800" cy="838200"/>
          </a:xfrm>
        </p:spPr>
        <p:txBody>
          <a:bodyPr/>
          <a:lstStyle/>
          <a:p>
            <a:r>
              <a:rPr lang="en-US" dirty="0" smtClean="0"/>
              <a:t>Bottom line FROM THE ES PROJECT</a:t>
            </a:r>
            <a:endParaRPr lang="en-US" dirty="0"/>
          </a:p>
        </p:txBody>
      </p:sp>
      <p:sp>
        <p:nvSpPr>
          <p:cNvPr id="7" name="Content Placeholder 6"/>
          <p:cNvSpPr>
            <a:spLocks noGrp="1"/>
          </p:cNvSpPr>
          <p:nvPr>
            <p:ph idx="1"/>
          </p:nvPr>
        </p:nvSpPr>
        <p:spPr>
          <a:xfrm>
            <a:off x="304800" y="1286934"/>
            <a:ext cx="8839200" cy="5571066"/>
          </a:xfrm>
        </p:spPr>
        <p:txBody>
          <a:bodyPr>
            <a:noAutofit/>
          </a:bodyPr>
          <a:lstStyle/>
          <a:p>
            <a:r>
              <a:rPr lang="en-US" sz="2000" dirty="0" smtClean="0"/>
              <a:t>Teaching to support greater epistemological sophistication is important</a:t>
            </a:r>
          </a:p>
          <a:p>
            <a:r>
              <a:rPr lang="en-US" sz="2000" dirty="0" smtClean="0"/>
              <a:t>Epistemological growth complements intrinsic motivation and supports learning strategy development (</a:t>
            </a:r>
            <a:r>
              <a:rPr lang="en-US" sz="2000" i="1" dirty="0" smtClean="0"/>
              <a:t>rehearsal, elaboration, effort regulation, critical thinking</a:t>
            </a:r>
            <a:r>
              <a:rPr lang="en-US" sz="2000" dirty="0" smtClean="0"/>
              <a:t>, and</a:t>
            </a:r>
            <a:r>
              <a:rPr lang="en-US" sz="2000" i="1" dirty="0" smtClean="0"/>
              <a:t> metacognitive self-regulation)</a:t>
            </a:r>
            <a:endParaRPr lang="en-US" sz="2000" dirty="0" smtClean="0"/>
          </a:p>
          <a:p>
            <a:r>
              <a:rPr lang="en-US" sz="2000" dirty="0" smtClean="0"/>
              <a:t>“Best practices” combined with an interdisciplinary, integrative learning environment support epistemological growth</a:t>
            </a:r>
          </a:p>
          <a:p>
            <a:r>
              <a:rPr lang="en-US" sz="2000" dirty="0" smtClean="0"/>
              <a:t>Learning community support and self-reflection are crucial to growth</a:t>
            </a:r>
          </a:p>
          <a:p>
            <a:pPr marL="0" indent="0">
              <a:buNone/>
            </a:pPr>
            <a:endParaRPr lang="en-US" sz="2000" dirty="0" smtClean="0"/>
          </a:p>
          <a:p>
            <a:pPr marL="0" indent="0">
              <a:buNone/>
            </a:pPr>
            <a:r>
              <a:rPr lang="en-US" sz="2000" dirty="0" smtClean="0"/>
              <a:t>These </a:t>
            </a:r>
            <a:r>
              <a:rPr lang="en-US" sz="2000" dirty="0"/>
              <a:t>findings are significant because they underscore the value of instructional pedagogies that advance epistemic beliefs, learning beliefs, and intrinsic motivation.  </a:t>
            </a:r>
            <a:endParaRPr lang="en-US" sz="2000" dirty="0" smtClean="0"/>
          </a:p>
          <a:p>
            <a:pPr marL="0" indent="0">
              <a:buNone/>
            </a:pPr>
            <a:r>
              <a:rPr lang="en-US" sz="2000" b="1" i="1" dirty="0" smtClean="0"/>
              <a:t>LEARNING IS MUCH MORE THAN STEM CONTENT OR PROCESS</a:t>
            </a:r>
          </a:p>
          <a:p>
            <a:pPr marL="0" indent="0">
              <a:buNone/>
            </a:pPr>
            <a:r>
              <a:rPr lang="en-US" sz="2000" b="1" i="1" dirty="0" smtClean="0"/>
              <a:t>Claim:  Without </a:t>
            </a:r>
            <a:r>
              <a:rPr lang="en-US" sz="2000" b="1" i="1" dirty="0"/>
              <a:t>attending to the antecedent intellectual and social development of undergraduates, higher order STEM learning and literacy will likely not be achieved.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Interdisciplinary experiences are key to Engaging students in their learning</a:t>
            </a:r>
            <a:endParaRPr lang="en-US" sz="3200" dirty="0"/>
          </a:p>
        </p:txBody>
      </p:sp>
      <p:sp>
        <p:nvSpPr>
          <p:cNvPr id="3" name="Content Placeholder 2"/>
          <p:cNvSpPr>
            <a:spLocks noGrp="1"/>
          </p:cNvSpPr>
          <p:nvPr>
            <p:ph idx="1"/>
          </p:nvPr>
        </p:nvSpPr>
        <p:spPr/>
        <p:txBody>
          <a:bodyPr/>
          <a:lstStyle/>
          <a:p>
            <a:pPr marL="342900" lvl="1" indent="-342900">
              <a:buFont typeface="Wingdings 2"/>
              <a:buChar char=""/>
            </a:pPr>
            <a:r>
              <a:rPr lang="en-US" i="1" dirty="0"/>
              <a:t>“Answers start jumping off the page that wouldn't have even normally been conceived, problems stop looking so daunting because you have already solved half of it in some other area. Interdisciplinary studies are one of the most powerful tools a person could have to ensure a comprehensive, close to absolutely true, learning </a:t>
            </a:r>
            <a:r>
              <a:rPr lang="en-US" i="1" dirty="0" smtClean="0"/>
              <a:t>experience.”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0946342"/>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8400"/>
          </a:xfrm>
        </p:spPr>
        <p:txBody>
          <a:bodyPr>
            <a:noAutofit/>
          </a:bodyPr>
          <a:lstStyle/>
          <a:p>
            <a:r>
              <a:rPr lang="en-US" sz="3200" dirty="0" smtClean="0"/>
              <a:t>Building integrative thinking: </a:t>
            </a:r>
            <a:br>
              <a:rPr lang="en-US" sz="3200" dirty="0" smtClean="0"/>
            </a:br>
            <a:r>
              <a:rPr lang="en-US" sz="3200" b="1" i="1" dirty="0" smtClean="0"/>
              <a:t>Addressing complexity</a:t>
            </a:r>
            <a:endParaRPr lang="en-US" sz="3200" b="1" i="1" dirty="0"/>
          </a:p>
        </p:txBody>
      </p:sp>
      <p:sp>
        <p:nvSpPr>
          <p:cNvPr id="3" name="Content Placeholder 2"/>
          <p:cNvSpPr>
            <a:spLocks noGrp="1"/>
          </p:cNvSpPr>
          <p:nvPr>
            <p:ph idx="1"/>
          </p:nvPr>
        </p:nvSpPr>
        <p:spPr>
          <a:xfrm>
            <a:off x="0" y="1337734"/>
            <a:ext cx="9144000" cy="5520266"/>
          </a:xfrm>
        </p:spPr>
        <p:txBody>
          <a:bodyPr>
            <a:normAutofit lnSpcReduction="10000"/>
          </a:bodyPr>
          <a:lstStyle/>
          <a:p>
            <a:r>
              <a:rPr lang="en-US" sz="2800" dirty="0" smtClean="0"/>
              <a:t>ES1—Worldviews and Water: </a:t>
            </a:r>
            <a:r>
              <a:rPr lang="en-US" sz="2800" i="1" dirty="0" smtClean="0">
                <a:solidFill>
                  <a:srgbClr val="C17529"/>
                </a:solidFill>
              </a:rPr>
              <a:t>The world is complex</a:t>
            </a:r>
          </a:p>
          <a:p>
            <a:pPr lvl="1"/>
            <a:r>
              <a:rPr lang="en-US" sz="2400" b="1" i="1" dirty="0" smtClean="0"/>
              <a:t>What is Sustainability </a:t>
            </a:r>
            <a:r>
              <a:rPr lang="en-US" sz="2400" i="1" dirty="0" smtClean="0"/>
              <a:t>(Personal Essay)?</a:t>
            </a:r>
            <a:r>
              <a:rPr lang="en-US" sz="2400" dirty="0" smtClean="0"/>
              <a:t> </a:t>
            </a:r>
            <a:r>
              <a:rPr lang="en-US" sz="2400" dirty="0"/>
              <a:t>Define the concept of “sustainability.” </a:t>
            </a:r>
            <a:r>
              <a:rPr lang="en-US" sz="2400" dirty="0" smtClean="0"/>
              <a:t> Q.  What </a:t>
            </a:r>
            <a:r>
              <a:rPr lang="en-US" sz="2400" dirty="0"/>
              <a:t>does it mean to “be sustainable.”  What is it that should be sustained?  Who should do the sustaining?  Who is responsible for making these decisions about what should be sustained and who should do it?  Who or what should benefit from this process?  Who or what will lose in this process</a:t>
            </a:r>
            <a:r>
              <a:rPr lang="en-US" sz="2400" dirty="0" smtClean="0"/>
              <a:t>?</a:t>
            </a:r>
          </a:p>
          <a:p>
            <a:pPr lvl="1"/>
            <a:r>
              <a:rPr lang="en-US" sz="2400" b="1" i="1" dirty="0" smtClean="0"/>
              <a:t>Changes in Consumption and Affluence in Two Generations </a:t>
            </a:r>
            <a:r>
              <a:rPr lang="en-US" sz="2400" i="1" dirty="0" smtClean="0"/>
              <a:t>(Social Science Investigation and Report). </a:t>
            </a:r>
            <a:r>
              <a:rPr lang="en-US" sz="2400" dirty="0" smtClean="0"/>
              <a:t> Q.  How have consumptive habits </a:t>
            </a:r>
            <a:r>
              <a:rPr lang="en-US" sz="2400" dirty="0"/>
              <a:t>changed over the past two generations for the families and friends of students enrolled in Earth </a:t>
            </a:r>
            <a:r>
              <a:rPr lang="en-US" sz="2400" dirty="0" smtClean="0"/>
              <a:t>Sustainability?  Find out </a:t>
            </a:r>
            <a:r>
              <a:rPr lang="en-US" sz="2400" dirty="0"/>
              <a:t>by collecting, pooling, evaluating, and reporting on changes in consumptive </a:t>
            </a:r>
            <a:r>
              <a:rPr lang="en-US" sz="2400" dirty="0" smtClean="0"/>
              <a:t>patterns.  Compare these findings to those of </a:t>
            </a:r>
            <a:r>
              <a:rPr lang="en-US" sz="2400" dirty="0"/>
              <a:t>another group.</a:t>
            </a:r>
          </a:p>
          <a:p>
            <a:pPr lvl="1"/>
            <a:endParaRPr lang="en-US" sz="2400" dirty="0" smtClean="0"/>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185333"/>
          </a:xfrm>
        </p:spPr>
        <p:txBody>
          <a:bodyPr>
            <a:noAutofit/>
          </a:bodyPr>
          <a:lstStyle/>
          <a:p>
            <a:r>
              <a:rPr lang="en-US" sz="3200" dirty="0" smtClean="0"/>
              <a:t>Building integrative thinking: </a:t>
            </a:r>
            <a:br>
              <a:rPr lang="en-US" sz="3200" dirty="0" smtClean="0"/>
            </a:br>
            <a:r>
              <a:rPr lang="en-US" sz="3200" b="1" i="1" dirty="0" smtClean="0"/>
              <a:t>Addressing complexity</a:t>
            </a:r>
            <a:endParaRPr lang="en-US" sz="3200" b="1" i="1" dirty="0"/>
          </a:p>
        </p:txBody>
      </p:sp>
      <p:sp>
        <p:nvSpPr>
          <p:cNvPr id="3" name="Content Placeholder 2"/>
          <p:cNvSpPr>
            <a:spLocks noGrp="1"/>
          </p:cNvSpPr>
          <p:nvPr>
            <p:ph idx="1"/>
          </p:nvPr>
        </p:nvSpPr>
        <p:spPr>
          <a:xfrm>
            <a:off x="0" y="1337734"/>
            <a:ext cx="9144000" cy="5520266"/>
          </a:xfrm>
        </p:spPr>
        <p:txBody>
          <a:bodyPr>
            <a:normAutofit/>
          </a:bodyPr>
          <a:lstStyle/>
          <a:p>
            <a:r>
              <a:rPr lang="en-US" sz="2800" dirty="0" smtClean="0"/>
              <a:t>ES1—Worldviews and Water: </a:t>
            </a:r>
            <a:r>
              <a:rPr lang="en-US" sz="2800" i="1" dirty="0" smtClean="0">
                <a:solidFill>
                  <a:srgbClr val="C17529"/>
                </a:solidFill>
              </a:rPr>
              <a:t>The world is complex</a:t>
            </a:r>
          </a:p>
          <a:p>
            <a:pPr lvl="1"/>
            <a:r>
              <a:rPr lang="en-US" sz="2400" b="1" i="1" dirty="0" smtClean="0"/>
              <a:t>Envisioning the Future</a:t>
            </a:r>
            <a:r>
              <a:rPr lang="en-US" sz="2400" i="1" dirty="0" smtClean="0"/>
              <a:t> (Analysis Paper)</a:t>
            </a:r>
            <a:r>
              <a:rPr lang="en-US" sz="2400" dirty="0" smtClean="0"/>
              <a:t>.  Q. What </a:t>
            </a:r>
            <a:r>
              <a:rPr lang="en-US" sz="2400" dirty="0"/>
              <a:t>kind of future do you want?  What kind of future do you think is most likely?  What assumptions do you make about the role of technology in achieving these futures?</a:t>
            </a:r>
            <a:r>
              <a:rPr lang="en-US" sz="2400" dirty="0" smtClean="0"/>
              <a:t> </a:t>
            </a:r>
          </a:p>
          <a:p>
            <a:pPr lvl="1"/>
            <a:r>
              <a:rPr lang="en-US" sz="2400" b="1" i="1" dirty="0" smtClean="0"/>
              <a:t>Evaluating Stormwater Management</a:t>
            </a:r>
            <a:r>
              <a:rPr lang="en-US" sz="2400" i="1" dirty="0" smtClean="0"/>
              <a:t> (Field Study and Scientific Report).  </a:t>
            </a:r>
            <a:r>
              <a:rPr lang="en-US" sz="2400" dirty="0" smtClean="0"/>
              <a:t>Q</a:t>
            </a:r>
            <a:r>
              <a:rPr lang="en-US" sz="2400" i="1" dirty="0" smtClean="0"/>
              <a:t>.</a:t>
            </a:r>
            <a:r>
              <a:rPr lang="en-US" sz="2400" dirty="0" smtClean="0"/>
              <a:t> How effective are the ponds on campus in protecting Stroubles Creek from further degradation?  How do you know?</a:t>
            </a:r>
          </a:p>
          <a:p>
            <a:pPr lvl="1"/>
            <a:r>
              <a:rPr lang="en-US" sz="2400" b="1" i="1" dirty="0" smtClean="0"/>
              <a:t>Taking an Informed Position:  Should I drink tap or bottled water? </a:t>
            </a:r>
            <a:r>
              <a:rPr lang="en-US" sz="2400" i="1" dirty="0" smtClean="0"/>
              <a:t>(Annotated Bibliography and Oral Presentation). </a:t>
            </a:r>
            <a:r>
              <a:rPr lang="en-US" sz="2400" dirty="0" smtClean="0"/>
              <a:t>Q</a:t>
            </a:r>
            <a:r>
              <a:rPr lang="en-US" sz="2400" i="1" dirty="0" smtClean="0"/>
              <a:t>. </a:t>
            </a:r>
            <a:r>
              <a:rPr lang="en-US" sz="2400" dirty="0" smtClean="0"/>
              <a:t>How </a:t>
            </a:r>
            <a:r>
              <a:rPr lang="en-US" sz="2400" dirty="0"/>
              <a:t>do we find information about something so basic to our lives?  What kinds of evidence would we look for? </a:t>
            </a:r>
            <a:r>
              <a:rPr lang="en-US" sz="2400" dirty="0" smtClean="0"/>
              <a:t> Can you find </a:t>
            </a:r>
            <a:r>
              <a:rPr lang="en-US" sz="2400" dirty="0"/>
              <a:t>the evidence and assess its reliability?</a:t>
            </a:r>
            <a:r>
              <a:rPr lang="en-US" sz="2400" dirty="0" smtClean="0"/>
              <a:t> </a:t>
            </a:r>
          </a:p>
          <a:p>
            <a:pPr lvl="1"/>
            <a:endParaRPr lang="en-US" sz="2400" dirty="0" smtClean="0"/>
          </a:p>
          <a:p>
            <a:pPr lvl="1"/>
            <a:endParaRPr lang="en-US" sz="2400" dirty="0" smtClean="0"/>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2267"/>
          </a:xfrm>
        </p:spPr>
        <p:txBody>
          <a:bodyPr>
            <a:noAutofit/>
          </a:bodyPr>
          <a:lstStyle/>
          <a:p>
            <a:r>
              <a:rPr lang="en-US" sz="3200" dirty="0" smtClean="0"/>
              <a:t>Building integrative thinking: </a:t>
            </a:r>
            <a:br>
              <a:rPr lang="en-US" sz="3200" dirty="0" smtClean="0"/>
            </a:br>
            <a:r>
              <a:rPr lang="en-US" sz="3200" b="1" i="1" dirty="0" smtClean="0"/>
              <a:t>Recognizing Assumptions &amp; arguments</a:t>
            </a:r>
            <a:endParaRPr lang="en-US" sz="3200" b="1" i="1" dirty="0"/>
          </a:p>
        </p:txBody>
      </p:sp>
      <p:sp>
        <p:nvSpPr>
          <p:cNvPr id="3" name="Content Placeholder 2"/>
          <p:cNvSpPr>
            <a:spLocks noGrp="1"/>
          </p:cNvSpPr>
          <p:nvPr>
            <p:ph idx="1"/>
          </p:nvPr>
        </p:nvSpPr>
        <p:spPr>
          <a:xfrm>
            <a:off x="0" y="1337734"/>
            <a:ext cx="9144000" cy="5520266"/>
          </a:xfrm>
        </p:spPr>
        <p:txBody>
          <a:bodyPr>
            <a:normAutofit/>
          </a:bodyPr>
          <a:lstStyle/>
          <a:p>
            <a:r>
              <a:rPr lang="en-US" sz="2800" dirty="0" smtClean="0"/>
              <a:t>ES2—Energy and Shelter: </a:t>
            </a:r>
            <a:r>
              <a:rPr lang="en-US" sz="2800" i="1" dirty="0" smtClean="0">
                <a:solidFill>
                  <a:srgbClr val="C17529"/>
                </a:solidFill>
              </a:rPr>
              <a:t>Everything has a bias</a:t>
            </a:r>
          </a:p>
          <a:p>
            <a:pPr lvl="1"/>
            <a:r>
              <a:rPr lang="en-US" sz="2400" b="1" i="1" dirty="0" smtClean="0"/>
              <a:t>Residential Carbon Footprint </a:t>
            </a:r>
            <a:r>
              <a:rPr lang="en-US" sz="2400" i="1" dirty="0" smtClean="0"/>
              <a:t>(Life Cycle Analysis and Report)</a:t>
            </a:r>
            <a:r>
              <a:rPr lang="en-US" sz="2400" dirty="0" smtClean="0"/>
              <a:t>. Q. How “green” is your residence?  Using a life cycle approach, how much CO2 does your family’s residence add to the atmosphere in a calendar year?  What recommendations can you make to lower your footprint?</a:t>
            </a:r>
          </a:p>
          <a:p>
            <a:pPr lvl="1"/>
            <a:r>
              <a:rPr lang="en-US" sz="2400" b="1" i="1" dirty="0" smtClean="0"/>
              <a:t>The Climate Change Debate</a:t>
            </a:r>
            <a:r>
              <a:rPr lang="en-US" sz="2400" i="1" dirty="0" smtClean="0"/>
              <a:t> (Annotated Bibliography and Debate)</a:t>
            </a:r>
            <a:r>
              <a:rPr lang="en-US" sz="2400" dirty="0" smtClean="0"/>
              <a:t>.  Q.  What are the assumptions and arguments made by groups who adhere to different worldviews about climate change?  How valid are these assumptions and arguments?  Can you debate an assertion by supporting it with compelling evidence from multiple perspectives?</a:t>
            </a:r>
          </a:p>
          <a:p>
            <a:pPr lvl="1"/>
            <a:endParaRPr lang="en-US" sz="2400" dirty="0" smtClean="0"/>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r>
              <a:rPr lang="en-US" sz="3200" dirty="0" smtClean="0"/>
              <a:t>Building integrative thinking: </a:t>
            </a:r>
            <a:br>
              <a:rPr lang="en-US" sz="3200" dirty="0" smtClean="0"/>
            </a:br>
            <a:r>
              <a:rPr lang="en-US" sz="3200" b="1" i="1" dirty="0" smtClean="0"/>
              <a:t>Recognizing Assumptions &amp; Arguments</a:t>
            </a:r>
            <a:endParaRPr lang="en-US" sz="3200" b="1" i="1" dirty="0"/>
          </a:p>
        </p:txBody>
      </p:sp>
      <p:sp>
        <p:nvSpPr>
          <p:cNvPr id="3" name="Content Placeholder 2"/>
          <p:cNvSpPr>
            <a:spLocks noGrp="1"/>
          </p:cNvSpPr>
          <p:nvPr>
            <p:ph idx="1"/>
          </p:nvPr>
        </p:nvSpPr>
        <p:spPr>
          <a:xfrm>
            <a:off x="0" y="1337734"/>
            <a:ext cx="9144000" cy="5520266"/>
          </a:xfrm>
        </p:spPr>
        <p:txBody>
          <a:bodyPr>
            <a:normAutofit/>
          </a:bodyPr>
          <a:lstStyle/>
          <a:p>
            <a:r>
              <a:rPr lang="en-US" sz="2800" dirty="0" smtClean="0"/>
              <a:t>ES2—Energy and Shelter: </a:t>
            </a:r>
            <a:r>
              <a:rPr lang="en-US" sz="2800" i="1" dirty="0" smtClean="0">
                <a:solidFill>
                  <a:srgbClr val="C17529"/>
                </a:solidFill>
              </a:rPr>
              <a:t>Everything has a bias</a:t>
            </a:r>
          </a:p>
          <a:p>
            <a:pPr lvl="1"/>
            <a:r>
              <a:rPr lang="en-US" sz="2400" b="1" i="1" dirty="0" smtClean="0"/>
              <a:t>The Most Beautiful House in the World </a:t>
            </a:r>
            <a:r>
              <a:rPr lang="en-US" sz="2400" i="1" dirty="0" smtClean="0"/>
              <a:t>(Poster Presentation and Descriptive Analysis Paper)</a:t>
            </a:r>
            <a:r>
              <a:rPr lang="en-US" sz="2400" dirty="0" smtClean="0"/>
              <a:t>.  Q.  What would the most beautiful house in the world be?  Who would live there?  Where would it be located?  Would it be aesthetically pleasing, environmentally sensitive, designed and constructed with local or sustainable materials?  Would it be energy efficient?</a:t>
            </a:r>
          </a:p>
          <a:p>
            <a:pPr lvl="1"/>
            <a:r>
              <a:rPr lang="en-US" sz="2400" i="1" dirty="0" smtClean="0"/>
              <a:t>When Will Oil Productio</a:t>
            </a:r>
            <a:r>
              <a:rPr lang="en-US" sz="2400" i="1" dirty="0"/>
              <a:t>n</a:t>
            </a:r>
            <a:r>
              <a:rPr lang="en-US" sz="2400" i="1" dirty="0" smtClean="0"/>
              <a:t> Peak? (Synthesis Paper)  Q.  When will oil production peak?  Analysts vary from “it has already peaked” to “not until 2050.”  Why is there such a range in numbers?  Do the various authors’ assumptions and arguments differ?  Do they use different sources of evidence?  Based on the authors’ assumptions, evidence, and arguments, when do you think oil peaked or will peak?</a:t>
            </a:r>
            <a:endParaRPr lang="en-US" sz="2400" dirty="0" smtClean="0"/>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5645150" cy="990600"/>
          </a:xfrm>
        </p:spPr>
        <p:txBody>
          <a:bodyPr>
            <a:normAutofit fontScale="90000"/>
          </a:bodyPr>
          <a:lstStyle/>
          <a:p>
            <a:r>
              <a:rPr lang="en-US" sz="3200" b="1" i="1" dirty="0" smtClean="0"/>
              <a:t>ES: A multi-disciplinary </a:t>
            </a:r>
            <a:br>
              <a:rPr lang="en-US" sz="3200" b="1" i="1" dirty="0" smtClean="0"/>
            </a:br>
            <a:r>
              <a:rPr lang="en-US" sz="3200" b="1" i="1" dirty="0" smtClean="0"/>
              <a:t>collaboration of faculty</a:t>
            </a:r>
            <a:endParaRPr lang="en-US" sz="3200" b="1" i="1" dirty="0"/>
          </a:p>
        </p:txBody>
      </p:sp>
      <p:sp>
        <p:nvSpPr>
          <p:cNvPr id="3" name="Content Placeholder 2"/>
          <p:cNvSpPr>
            <a:spLocks noGrp="1"/>
          </p:cNvSpPr>
          <p:nvPr>
            <p:ph idx="1"/>
          </p:nvPr>
        </p:nvSpPr>
        <p:spPr>
          <a:xfrm>
            <a:off x="2485111" y="1066800"/>
            <a:ext cx="3839490" cy="5791200"/>
          </a:xfrm>
        </p:spPr>
        <p:txBody>
          <a:bodyPr>
            <a:normAutofit lnSpcReduction="10000"/>
          </a:bodyPr>
          <a:lstStyle/>
          <a:p>
            <a:r>
              <a:rPr lang="en-US" sz="2400" b="1" i="1" dirty="0" smtClean="0"/>
              <a:t>Participation</a:t>
            </a:r>
            <a:r>
              <a:rPr lang="en-US" sz="2400" dirty="0" smtClean="0"/>
              <a:t>:  	        Over 100 faculty and professional guest lecturers</a:t>
            </a:r>
          </a:p>
          <a:p>
            <a:r>
              <a:rPr lang="en-US" sz="2400" b="1" i="1" dirty="0" smtClean="0"/>
              <a:t>Pedagogical guidance</a:t>
            </a:r>
            <a:r>
              <a:rPr lang="en-US" sz="2400" dirty="0" smtClean="0"/>
              <a:t>:  Shelli Fowler                      Terry Wildman             Marcia Baxter Magolda</a:t>
            </a:r>
          </a:p>
          <a:p>
            <a:r>
              <a:rPr lang="en-US" sz="2400" b="1" i="1" dirty="0" smtClean="0"/>
              <a:t>Assessment design</a:t>
            </a:r>
            <a:r>
              <a:rPr lang="en-US" sz="2400" dirty="0" smtClean="0"/>
              <a:t>:              Deborah Olsen                   Kate Drezek McConnell Chuck Walter</a:t>
            </a:r>
          </a:p>
          <a:p>
            <a:r>
              <a:rPr lang="en-US" sz="2400" b="1" i="1" dirty="0" smtClean="0"/>
              <a:t>Financial support</a:t>
            </a:r>
            <a:r>
              <a:rPr lang="en-US" sz="2400" dirty="0" smtClean="0"/>
              <a:t> :  </a:t>
            </a:r>
          </a:p>
          <a:p>
            <a:pPr>
              <a:buNone/>
            </a:pPr>
            <a:r>
              <a:rPr lang="en-US" sz="2400" dirty="0" smtClean="0"/>
              <a:t>	Teaching &amp; Learning Provost’s Office               NSF</a:t>
            </a:r>
          </a:p>
          <a:p>
            <a:endParaRPr lang="en-US" sz="2400" dirty="0"/>
          </a:p>
        </p:txBody>
      </p:sp>
      <p:grpSp>
        <p:nvGrpSpPr>
          <p:cNvPr id="25" name="Group 24"/>
          <p:cNvGrpSpPr/>
          <p:nvPr/>
        </p:nvGrpSpPr>
        <p:grpSpPr>
          <a:xfrm>
            <a:off x="1" y="-1"/>
            <a:ext cx="9144000" cy="6858001"/>
            <a:chOff x="0" y="0"/>
            <a:chExt cx="9144000" cy="6858001"/>
          </a:xfrm>
        </p:grpSpPr>
        <p:pic>
          <p:nvPicPr>
            <p:cNvPr id="4" name="Picture 3"/>
            <p:cNvPicPr>
              <a:picLocks noChangeAspect="1"/>
            </p:cNvPicPr>
            <p:nvPr/>
          </p:nvPicPr>
          <p:blipFill>
            <a:blip r:embed="rId2"/>
            <a:stretch>
              <a:fillRect/>
            </a:stretch>
          </p:blipFill>
          <p:spPr>
            <a:xfrm>
              <a:off x="0" y="0"/>
              <a:ext cx="1222089" cy="1371600"/>
            </a:xfrm>
            <a:prstGeom prst="rect">
              <a:avLst/>
            </a:prstGeom>
          </p:spPr>
        </p:pic>
        <p:pic>
          <p:nvPicPr>
            <p:cNvPr id="5" name="Picture 4"/>
            <p:cNvPicPr>
              <a:picLocks noChangeAspect="1"/>
            </p:cNvPicPr>
            <p:nvPr/>
          </p:nvPicPr>
          <p:blipFill>
            <a:blip r:embed="rId3"/>
            <a:srcRect l="13750" r="15000"/>
            <a:stretch>
              <a:fillRect/>
            </a:stretch>
          </p:blipFill>
          <p:spPr>
            <a:xfrm>
              <a:off x="0" y="1371600"/>
              <a:ext cx="1219200" cy="1283368"/>
            </a:xfrm>
            <a:prstGeom prst="rect">
              <a:avLst/>
            </a:prstGeom>
          </p:spPr>
        </p:pic>
        <p:pic>
          <p:nvPicPr>
            <p:cNvPr id="6" name="Picture 5"/>
            <p:cNvPicPr>
              <a:picLocks noChangeAspect="1"/>
            </p:cNvPicPr>
            <p:nvPr/>
          </p:nvPicPr>
          <p:blipFill>
            <a:blip r:embed="rId4"/>
            <a:stretch>
              <a:fillRect/>
            </a:stretch>
          </p:blipFill>
          <p:spPr>
            <a:xfrm>
              <a:off x="1143000" y="2971800"/>
              <a:ext cx="914400" cy="1219200"/>
            </a:xfrm>
            <a:prstGeom prst="rect">
              <a:avLst/>
            </a:prstGeom>
          </p:spPr>
        </p:pic>
        <p:pic>
          <p:nvPicPr>
            <p:cNvPr id="7" name="Picture 6"/>
            <p:cNvPicPr>
              <a:picLocks noChangeAspect="1"/>
            </p:cNvPicPr>
            <p:nvPr/>
          </p:nvPicPr>
          <p:blipFill>
            <a:blip r:embed="rId5"/>
            <a:stretch>
              <a:fillRect/>
            </a:stretch>
          </p:blipFill>
          <p:spPr>
            <a:xfrm>
              <a:off x="1143000" y="1365251"/>
              <a:ext cx="1143000" cy="1600199"/>
            </a:xfrm>
            <a:prstGeom prst="rect">
              <a:avLst/>
            </a:prstGeom>
          </p:spPr>
        </p:pic>
        <p:pic>
          <p:nvPicPr>
            <p:cNvPr id="8" name="Picture 7"/>
            <p:cNvPicPr>
              <a:picLocks noChangeAspect="1"/>
            </p:cNvPicPr>
            <p:nvPr/>
          </p:nvPicPr>
          <p:blipFill>
            <a:blip r:embed="rId6"/>
            <a:stretch>
              <a:fillRect/>
            </a:stretch>
          </p:blipFill>
          <p:spPr>
            <a:xfrm>
              <a:off x="838200" y="4157869"/>
              <a:ext cx="1143000" cy="1252331"/>
            </a:xfrm>
            <a:prstGeom prst="rect">
              <a:avLst/>
            </a:prstGeom>
          </p:spPr>
        </p:pic>
        <p:pic>
          <p:nvPicPr>
            <p:cNvPr id="9" name="Picture 8"/>
            <p:cNvPicPr>
              <a:picLocks noChangeAspect="1"/>
            </p:cNvPicPr>
            <p:nvPr/>
          </p:nvPicPr>
          <p:blipFill>
            <a:blip r:embed="rId7"/>
            <a:stretch>
              <a:fillRect/>
            </a:stretch>
          </p:blipFill>
          <p:spPr>
            <a:xfrm>
              <a:off x="0" y="2590800"/>
              <a:ext cx="1143000" cy="1151659"/>
            </a:xfrm>
            <a:prstGeom prst="rect">
              <a:avLst/>
            </a:prstGeom>
          </p:spPr>
        </p:pic>
        <p:pic>
          <p:nvPicPr>
            <p:cNvPr id="10" name="Picture 9"/>
            <p:cNvPicPr>
              <a:picLocks noChangeAspect="1"/>
            </p:cNvPicPr>
            <p:nvPr/>
          </p:nvPicPr>
          <p:blipFill>
            <a:blip r:embed="rId8"/>
            <a:srcRect t="16143"/>
            <a:stretch>
              <a:fillRect/>
            </a:stretch>
          </p:blipFill>
          <p:spPr>
            <a:xfrm>
              <a:off x="6324600" y="5522905"/>
              <a:ext cx="1066800" cy="1335095"/>
            </a:xfrm>
            <a:prstGeom prst="rect">
              <a:avLst/>
            </a:prstGeom>
          </p:spPr>
        </p:pic>
        <p:pic>
          <p:nvPicPr>
            <p:cNvPr id="11" name="Picture 10"/>
            <p:cNvPicPr>
              <a:picLocks noChangeAspect="1"/>
            </p:cNvPicPr>
            <p:nvPr/>
          </p:nvPicPr>
          <p:blipFill>
            <a:blip r:embed="rId9"/>
            <a:stretch>
              <a:fillRect/>
            </a:stretch>
          </p:blipFill>
          <p:spPr>
            <a:xfrm>
              <a:off x="1" y="3733800"/>
              <a:ext cx="863600" cy="1295400"/>
            </a:xfrm>
            <a:prstGeom prst="rect">
              <a:avLst/>
            </a:prstGeom>
          </p:spPr>
        </p:pic>
        <p:pic>
          <p:nvPicPr>
            <p:cNvPr id="12" name="Picture 11"/>
            <p:cNvPicPr>
              <a:picLocks noChangeAspect="1"/>
            </p:cNvPicPr>
            <p:nvPr/>
          </p:nvPicPr>
          <p:blipFill>
            <a:blip r:embed="rId10"/>
            <a:stretch>
              <a:fillRect/>
            </a:stretch>
          </p:blipFill>
          <p:spPr>
            <a:xfrm>
              <a:off x="8276016" y="2590800"/>
              <a:ext cx="867984" cy="1295400"/>
            </a:xfrm>
            <a:prstGeom prst="rect">
              <a:avLst/>
            </a:prstGeom>
          </p:spPr>
        </p:pic>
        <p:pic>
          <p:nvPicPr>
            <p:cNvPr id="13" name="Picture 12"/>
            <p:cNvPicPr>
              <a:picLocks noChangeAspect="1"/>
            </p:cNvPicPr>
            <p:nvPr/>
          </p:nvPicPr>
          <p:blipFill>
            <a:blip r:embed="rId11"/>
            <a:srcRect r="19123" b="13036"/>
            <a:stretch>
              <a:fillRect/>
            </a:stretch>
          </p:blipFill>
          <p:spPr>
            <a:xfrm>
              <a:off x="7854950" y="4343400"/>
              <a:ext cx="1289050" cy="1186091"/>
            </a:xfrm>
            <a:prstGeom prst="rect">
              <a:avLst/>
            </a:prstGeom>
          </p:spPr>
        </p:pic>
        <p:pic>
          <p:nvPicPr>
            <p:cNvPr id="14" name="Picture 13"/>
            <p:cNvPicPr>
              <a:picLocks noChangeAspect="1"/>
            </p:cNvPicPr>
            <p:nvPr/>
          </p:nvPicPr>
          <p:blipFill>
            <a:blip r:embed="rId12"/>
            <a:stretch>
              <a:fillRect/>
            </a:stretch>
          </p:blipFill>
          <p:spPr>
            <a:xfrm>
              <a:off x="6593004" y="1155700"/>
              <a:ext cx="1026041" cy="1022350"/>
            </a:xfrm>
            <a:prstGeom prst="rect">
              <a:avLst/>
            </a:prstGeom>
          </p:spPr>
        </p:pic>
        <p:pic>
          <p:nvPicPr>
            <p:cNvPr id="15" name="Picture 14"/>
            <p:cNvPicPr>
              <a:picLocks noChangeAspect="1"/>
            </p:cNvPicPr>
            <p:nvPr/>
          </p:nvPicPr>
          <p:blipFill>
            <a:blip r:embed="rId13"/>
            <a:srcRect r="10629" b="27619"/>
            <a:stretch>
              <a:fillRect/>
            </a:stretch>
          </p:blipFill>
          <p:spPr>
            <a:xfrm>
              <a:off x="0" y="5410200"/>
              <a:ext cx="1295400" cy="1447800"/>
            </a:xfrm>
            <a:prstGeom prst="rect">
              <a:avLst/>
            </a:prstGeom>
          </p:spPr>
        </p:pic>
        <p:pic>
          <p:nvPicPr>
            <p:cNvPr id="16" name="Picture 15"/>
            <p:cNvPicPr>
              <a:picLocks noChangeAspect="1"/>
            </p:cNvPicPr>
            <p:nvPr/>
          </p:nvPicPr>
          <p:blipFill>
            <a:blip r:embed="rId14"/>
            <a:stretch>
              <a:fillRect/>
            </a:stretch>
          </p:blipFill>
          <p:spPr>
            <a:xfrm>
              <a:off x="1295400" y="5359401"/>
              <a:ext cx="914400" cy="1498600"/>
            </a:xfrm>
            <a:prstGeom prst="rect">
              <a:avLst/>
            </a:prstGeom>
          </p:spPr>
        </p:pic>
        <p:pic>
          <p:nvPicPr>
            <p:cNvPr id="17" name="Picture 16"/>
            <p:cNvPicPr>
              <a:picLocks noChangeAspect="1"/>
            </p:cNvPicPr>
            <p:nvPr/>
          </p:nvPicPr>
          <p:blipFill>
            <a:blip r:embed="rId15"/>
            <a:stretch>
              <a:fillRect/>
            </a:stretch>
          </p:blipFill>
          <p:spPr>
            <a:xfrm>
              <a:off x="8276016" y="152400"/>
              <a:ext cx="863600" cy="1295400"/>
            </a:xfrm>
            <a:prstGeom prst="rect">
              <a:avLst/>
            </a:prstGeom>
          </p:spPr>
        </p:pic>
        <p:pic>
          <p:nvPicPr>
            <p:cNvPr id="18" name="Picture 17"/>
            <p:cNvPicPr>
              <a:picLocks noChangeAspect="1"/>
            </p:cNvPicPr>
            <p:nvPr/>
          </p:nvPicPr>
          <p:blipFill>
            <a:blip r:embed="rId16"/>
            <a:stretch>
              <a:fillRect/>
            </a:stretch>
          </p:blipFill>
          <p:spPr>
            <a:xfrm>
              <a:off x="6477000" y="3581400"/>
              <a:ext cx="792018" cy="1066800"/>
            </a:xfrm>
            <a:prstGeom prst="rect">
              <a:avLst/>
            </a:prstGeom>
          </p:spPr>
        </p:pic>
        <p:pic>
          <p:nvPicPr>
            <p:cNvPr id="20" name="Picture 19"/>
            <p:cNvPicPr>
              <a:picLocks noChangeAspect="1"/>
            </p:cNvPicPr>
            <p:nvPr/>
          </p:nvPicPr>
          <p:blipFill>
            <a:blip r:embed="rId17"/>
            <a:stretch>
              <a:fillRect/>
            </a:stretch>
          </p:blipFill>
          <p:spPr>
            <a:xfrm>
              <a:off x="7366000" y="5524500"/>
              <a:ext cx="1778000" cy="1333500"/>
            </a:xfrm>
            <a:prstGeom prst="rect">
              <a:avLst/>
            </a:prstGeom>
          </p:spPr>
        </p:pic>
        <p:pic>
          <p:nvPicPr>
            <p:cNvPr id="21" name="Picture 20"/>
            <p:cNvPicPr>
              <a:picLocks noChangeAspect="1"/>
            </p:cNvPicPr>
            <p:nvPr/>
          </p:nvPicPr>
          <p:blipFill>
            <a:blip r:embed="rId18"/>
            <a:srcRect l="13483" b="23724"/>
            <a:stretch>
              <a:fillRect/>
            </a:stretch>
          </p:blipFill>
          <p:spPr>
            <a:xfrm>
              <a:off x="6934200" y="4648200"/>
              <a:ext cx="977900" cy="914400"/>
            </a:xfrm>
            <a:prstGeom prst="rect">
              <a:avLst/>
            </a:prstGeom>
          </p:spPr>
        </p:pic>
        <p:pic>
          <p:nvPicPr>
            <p:cNvPr id="22" name="Picture 21"/>
            <p:cNvPicPr>
              <a:picLocks noChangeAspect="1"/>
            </p:cNvPicPr>
            <p:nvPr/>
          </p:nvPicPr>
          <p:blipFill>
            <a:blip r:embed="rId19"/>
            <a:stretch>
              <a:fillRect/>
            </a:stretch>
          </p:blipFill>
          <p:spPr>
            <a:xfrm>
              <a:off x="7619045" y="1447800"/>
              <a:ext cx="1524955" cy="1149350"/>
            </a:xfrm>
            <a:prstGeom prst="rect">
              <a:avLst/>
            </a:prstGeom>
          </p:spPr>
        </p:pic>
        <p:pic>
          <p:nvPicPr>
            <p:cNvPr id="23" name="Picture 22" descr="KateDrezek.jpg"/>
            <p:cNvPicPr>
              <a:picLocks noChangeAspect="1"/>
            </p:cNvPicPr>
            <p:nvPr/>
          </p:nvPicPr>
          <p:blipFill>
            <a:blip r:embed="rId20"/>
            <a:srcRect l="19333" t="12941" r="42667" b="20000"/>
            <a:stretch>
              <a:fillRect/>
            </a:stretch>
          </p:blipFill>
          <p:spPr>
            <a:xfrm>
              <a:off x="7239000" y="3200400"/>
              <a:ext cx="1143000" cy="1143000"/>
            </a:xfrm>
            <a:prstGeom prst="rect">
              <a:avLst/>
            </a:prstGeom>
          </p:spPr>
        </p:pic>
        <p:pic>
          <p:nvPicPr>
            <p:cNvPr id="24" name="Picture 23"/>
            <p:cNvPicPr>
              <a:picLocks noChangeAspect="1"/>
            </p:cNvPicPr>
            <p:nvPr/>
          </p:nvPicPr>
          <p:blipFill>
            <a:blip r:embed="rId21"/>
            <a:stretch>
              <a:fillRect/>
            </a:stretch>
          </p:blipFill>
          <p:spPr>
            <a:xfrm>
              <a:off x="1219200" y="0"/>
              <a:ext cx="914400" cy="1155700"/>
            </a:xfrm>
            <a:prstGeom prst="rect">
              <a:avLst/>
            </a:prstGeom>
          </p:spPr>
        </p:pic>
        <p:pic>
          <p:nvPicPr>
            <p:cNvPr id="19" name="Picture 18"/>
            <p:cNvPicPr>
              <a:picLocks noChangeAspect="1"/>
            </p:cNvPicPr>
            <p:nvPr/>
          </p:nvPicPr>
          <p:blipFill>
            <a:blip r:embed="rId22"/>
            <a:stretch>
              <a:fillRect/>
            </a:stretch>
          </p:blipFill>
          <p:spPr>
            <a:xfrm>
              <a:off x="6629400" y="2330624"/>
              <a:ext cx="1028700" cy="1282352"/>
            </a:xfrm>
            <a:prstGeom prst="rect">
              <a:avLst/>
            </a:prstGeom>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2754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8400"/>
          </a:xfrm>
        </p:spPr>
        <p:txBody>
          <a:bodyPr>
            <a:noAutofit/>
          </a:bodyPr>
          <a:lstStyle/>
          <a:p>
            <a:r>
              <a:rPr lang="en-US" sz="3200" dirty="0" smtClean="0"/>
              <a:t>Building integrative thinking: </a:t>
            </a:r>
            <a:br>
              <a:rPr lang="en-US" sz="3200" dirty="0" smtClean="0"/>
            </a:br>
            <a:r>
              <a:rPr lang="en-US" sz="3200" b="1" i="1" dirty="0" smtClean="0"/>
              <a:t>Making Connections</a:t>
            </a:r>
            <a:endParaRPr lang="en-US" sz="3200" b="1" i="1" dirty="0"/>
          </a:p>
        </p:txBody>
      </p:sp>
      <p:sp>
        <p:nvSpPr>
          <p:cNvPr id="3" name="Content Placeholder 2"/>
          <p:cNvSpPr>
            <a:spLocks noGrp="1"/>
          </p:cNvSpPr>
          <p:nvPr>
            <p:ph idx="1"/>
          </p:nvPr>
        </p:nvSpPr>
        <p:spPr>
          <a:xfrm>
            <a:off x="0" y="1337734"/>
            <a:ext cx="9144000" cy="5520266"/>
          </a:xfrm>
        </p:spPr>
        <p:txBody>
          <a:bodyPr>
            <a:normAutofit/>
          </a:bodyPr>
          <a:lstStyle/>
          <a:p>
            <a:r>
              <a:rPr lang="en-US" sz="2800" dirty="0" smtClean="0"/>
              <a:t>ES3—Agriculture and Food: </a:t>
            </a:r>
            <a:r>
              <a:rPr lang="en-US" sz="2800" i="1" dirty="0" smtClean="0">
                <a:solidFill>
                  <a:srgbClr val="C17529"/>
                </a:solidFill>
              </a:rPr>
              <a:t>Everything is connected</a:t>
            </a:r>
          </a:p>
          <a:p>
            <a:pPr lvl="1"/>
            <a:r>
              <a:rPr lang="en-US" sz="2400" b="1" i="1" dirty="0" smtClean="0"/>
              <a:t>Don’t Treat Soil Like Dirt </a:t>
            </a:r>
            <a:r>
              <a:rPr lang="en-US" sz="2400" i="1" dirty="0" smtClean="0"/>
              <a:t>(Synthesis Report)</a:t>
            </a:r>
            <a:r>
              <a:rPr lang="en-US" sz="2400" dirty="0" smtClean="0"/>
              <a:t>. Q. Why be concerned about soil?  Who, other than farmers, benefits from a healthy soil?  How important is it to adopt sustainable land management practices if all you own is a half acre lot in a suburb?</a:t>
            </a:r>
          </a:p>
          <a:p>
            <a:pPr lvl="1"/>
            <a:r>
              <a:rPr lang="en-US" sz="2400" b="1" i="1" dirty="0" smtClean="0"/>
              <a:t>From Farm Gate to Plate: Life Cycle Analysis of a Modern Meal </a:t>
            </a:r>
            <a:r>
              <a:rPr lang="en-US" sz="2400" i="1" dirty="0" smtClean="0"/>
              <a:t>(Life-cycle </a:t>
            </a:r>
            <a:r>
              <a:rPr lang="en-US" sz="2400" i="1" dirty="0"/>
              <a:t>C</a:t>
            </a:r>
            <a:r>
              <a:rPr lang="en-US" sz="2400" i="1" dirty="0" smtClean="0"/>
              <a:t>oncept </a:t>
            </a:r>
            <a:r>
              <a:rPr lang="en-US" sz="2400" i="1" dirty="0"/>
              <a:t>M</a:t>
            </a:r>
            <a:r>
              <a:rPr lang="en-US" sz="2400" i="1" dirty="0" smtClean="0"/>
              <a:t>ap and PowerPoint Presentation)</a:t>
            </a:r>
            <a:r>
              <a:rPr lang="en-US" sz="2400" dirty="0" smtClean="0"/>
              <a:t>.  Q.  What are the material and energy inputs and outputs of foods in a typical modern meal?  How can you calculate embodied energy?  How can you use this information to make more energy and materials efficient choices?</a:t>
            </a:r>
          </a:p>
          <a:p>
            <a:pPr lvl="1"/>
            <a:endParaRPr lang="en-US" sz="2400" dirty="0" smtClean="0"/>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5333"/>
          </a:xfrm>
        </p:spPr>
        <p:txBody>
          <a:bodyPr>
            <a:noAutofit/>
          </a:bodyPr>
          <a:lstStyle/>
          <a:p>
            <a:r>
              <a:rPr lang="en-US" sz="3200" dirty="0" smtClean="0"/>
              <a:t>Building integrative thinking: </a:t>
            </a:r>
            <a:br>
              <a:rPr lang="en-US" sz="3200" dirty="0" smtClean="0"/>
            </a:br>
            <a:r>
              <a:rPr lang="en-US" sz="3200" b="1" i="1" dirty="0" smtClean="0"/>
              <a:t>Making Connections</a:t>
            </a:r>
            <a:endParaRPr lang="en-US" sz="3200" b="1" i="1" dirty="0"/>
          </a:p>
        </p:txBody>
      </p:sp>
      <p:sp>
        <p:nvSpPr>
          <p:cNvPr id="3" name="Content Placeholder 2"/>
          <p:cNvSpPr>
            <a:spLocks noGrp="1"/>
          </p:cNvSpPr>
          <p:nvPr>
            <p:ph idx="1"/>
          </p:nvPr>
        </p:nvSpPr>
        <p:spPr>
          <a:xfrm>
            <a:off x="0" y="1337734"/>
            <a:ext cx="9144000" cy="5520266"/>
          </a:xfrm>
        </p:spPr>
        <p:txBody>
          <a:bodyPr>
            <a:normAutofit/>
          </a:bodyPr>
          <a:lstStyle/>
          <a:p>
            <a:r>
              <a:rPr lang="en-US" sz="2800" dirty="0" smtClean="0"/>
              <a:t>ES3—Agriculture and Food: </a:t>
            </a:r>
            <a:r>
              <a:rPr lang="en-US" sz="2800" i="1" dirty="0" smtClean="0">
                <a:solidFill>
                  <a:srgbClr val="C17529"/>
                </a:solidFill>
              </a:rPr>
              <a:t>Everything is connected</a:t>
            </a:r>
          </a:p>
          <a:p>
            <a:pPr lvl="1"/>
            <a:r>
              <a:rPr lang="en-US" sz="2400" b="1" i="1" dirty="0" smtClean="0"/>
              <a:t>I Am What I Eat </a:t>
            </a:r>
            <a:r>
              <a:rPr lang="en-US" sz="2400" i="1" dirty="0" smtClean="0"/>
              <a:t>(Essay and Poetry)</a:t>
            </a:r>
            <a:r>
              <a:rPr lang="en-US" sz="2400" dirty="0" smtClean="0"/>
              <a:t>. Q. </a:t>
            </a:r>
            <a:r>
              <a:rPr lang="en-US" sz="2400" dirty="0"/>
              <a:t>Using food preparation and consumption as the conceptual vehicle,</a:t>
            </a:r>
            <a:r>
              <a:rPr lang="en-US" sz="2400" dirty="0" smtClean="0"/>
              <a:t> what are your family’s </a:t>
            </a:r>
            <a:r>
              <a:rPr lang="en-US" sz="2400" dirty="0"/>
              <a:t>traditions, history, stories, and sense of </a:t>
            </a:r>
            <a:r>
              <a:rPr lang="en-US" sz="2400" dirty="0" smtClean="0"/>
              <a:t>place?  Using a family recipe and a photo, what imagery and emotions about food and family can you capture through poetry?</a:t>
            </a:r>
          </a:p>
          <a:p>
            <a:pPr lvl="1"/>
            <a:r>
              <a:rPr lang="en-US" sz="2400" b="1" i="1" dirty="0" smtClean="0"/>
              <a:t>Culinary Showcase </a:t>
            </a:r>
            <a:r>
              <a:rPr lang="en-US" sz="2400" i="1" dirty="0" smtClean="0"/>
              <a:t>(Food Narrative, Prepared Food, and Peer Evaluation)</a:t>
            </a:r>
            <a:r>
              <a:rPr lang="en-US" sz="2400" dirty="0" smtClean="0"/>
              <a:t>.  Q.  Why is the food you chose to prepare personally and culturally significant?  What are its environmental impacts?</a:t>
            </a:r>
          </a:p>
          <a:p>
            <a:pPr lvl="1"/>
            <a:r>
              <a:rPr lang="en-US" sz="2400" b="1" i="1" dirty="0" smtClean="0"/>
              <a:t>ESers In Action </a:t>
            </a:r>
            <a:r>
              <a:rPr lang="en-US" sz="2400" i="1" dirty="0" smtClean="0"/>
              <a:t>(Project Description, Pre-Proposal).  </a:t>
            </a:r>
            <a:r>
              <a:rPr lang="en-US" sz="2400" dirty="0" smtClean="0"/>
              <a:t>Q. What can you do to take action on what you have learned?  What kind of action will contribute to making your community more sustainable?</a:t>
            </a:r>
          </a:p>
          <a:p>
            <a:pPr lvl="1"/>
            <a:endParaRPr lang="en-US" sz="2400" dirty="0" smtClean="0"/>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2267"/>
          </a:xfrm>
        </p:spPr>
        <p:txBody>
          <a:bodyPr>
            <a:noAutofit/>
          </a:bodyPr>
          <a:lstStyle/>
          <a:p>
            <a:r>
              <a:rPr lang="en-US" sz="3200" dirty="0" smtClean="0"/>
              <a:t>Building integrative thinking: </a:t>
            </a:r>
            <a:br>
              <a:rPr lang="en-US" sz="3200" dirty="0" smtClean="0"/>
            </a:br>
            <a:r>
              <a:rPr lang="en-US" sz="3200" b="1" i="1" dirty="0" smtClean="0"/>
              <a:t>Empowering responsible Action</a:t>
            </a:r>
            <a:endParaRPr lang="en-US" sz="3200" b="1" i="1" dirty="0"/>
          </a:p>
        </p:txBody>
      </p:sp>
      <p:sp>
        <p:nvSpPr>
          <p:cNvPr id="3" name="Content Placeholder 2"/>
          <p:cNvSpPr>
            <a:spLocks noGrp="1"/>
          </p:cNvSpPr>
          <p:nvPr>
            <p:ph idx="1"/>
          </p:nvPr>
        </p:nvSpPr>
        <p:spPr>
          <a:xfrm>
            <a:off x="0" y="1337734"/>
            <a:ext cx="9144000" cy="5520266"/>
          </a:xfrm>
        </p:spPr>
        <p:txBody>
          <a:bodyPr>
            <a:normAutofit fontScale="92500"/>
          </a:bodyPr>
          <a:lstStyle/>
          <a:p>
            <a:r>
              <a:rPr lang="en-US" sz="2800" dirty="0" smtClean="0"/>
              <a:t>ES4—Waste, Health, and Pathways: </a:t>
            </a:r>
            <a:r>
              <a:rPr lang="en-US" sz="2800" i="1" dirty="0" smtClean="0">
                <a:solidFill>
                  <a:srgbClr val="C17529"/>
                </a:solidFill>
              </a:rPr>
              <a:t>Walking the Walk</a:t>
            </a:r>
          </a:p>
          <a:p>
            <a:pPr lvl="1"/>
            <a:r>
              <a:rPr lang="en-US" sz="2400" b="1" i="1" dirty="0" smtClean="0"/>
              <a:t>ESers In Action </a:t>
            </a:r>
            <a:r>
              <a:rPr lang="en-US" sz="2400" i="1" dirty="0" smtClean="0"/>
              <a:t>(Project Proposal, Action, PSA Podcast, Drillfield Poster, Self-published Report).  </a:t>
            </a:r>
            <a:endParaRPr lang="en-US" sz="2400" dirty="0" smtClean="0"/>
          </a:p>
          <a:p>
            <a:pPr lvl="1"/>
            <a:r>
              <a:rPr lang="en-US" sz="2400" b="1" i="1" dirty="0" smtClean="0"/>
              <a:t>Living Downstream </a:t>
            </a:r>
            <a:r>
              <a:rPr lang="en-US" sz="2400" i="1" dirty="0" smtClean="0"/>
              <a:t>(Annotated Bibliography and Literature Review Report)</a:t>
            </a:r>
            <a:r>
              <a:rPr lang="en-US" sz="2400" dirty="0" smtClean="0"/>
              <a:t>. Q. What chemical contaminant worries you?  How can you find up-to-date and reliable information on the hazards of this contaminant?  How can you make sense of what you find?</a:t>
            </a:r>
          </a:p>
          <a:p>
            <a:pPr lvl="1"/>
            <a:r>
              <a:rPr lang="en-US" sz="2400" b="1" i="1" dirty="0" smtClean="0"/>
              <a:t>Art, Science, and Creativity </a:t>
            </a:r>
            <a:r>
              <a:rPr lang="en-US" sz="2400" i="1" dirty="0" smtClean="0"/>
              <a:t>(Synthesis Essay)</a:t>
            </a:r>
            <a:r>
              <a:rPr lang="en-US" sz="2400" dirty="0" smtClean="0"/>
              <a:t>.  Q.  What are the traits of the creative thinking process?  How can you apply these toward solving an environmental issue?  </a:t>
            </a:r>
          </a:p>
          <a:p>
            <a:pPr lvl="1"/>
            <a:r>
              <a:rPr lang="en-US" sz="2400" b="1" i="1" dirty="0" smtClean="0"/>
              <a:t>Personal Pathways </a:t>
            </a:r>
            <a:r>
              <a:rPr lang="en-US" sz="2400" i="1" dirty="0" smtClean="0"/>
              <a:t>(Oral Presentation and Reflection Essay).  </a:t>
            </a:r>
            <a:r>
              <a:rPr lang="en-US" sz="2400" dirty="0" smtClean="0"/>
              <a:t>Q. How has </a:t>
            </a:r>
            <a:r>
              <a:rPr lang="en-US" sz="2378" dirty="0" smtClean="0"/>
              <a:t>your </a:t>
            </a:r>
            <a:r>
              <a:rPr lang="en-US" sz="2378" dirty="0"/>
              <a:t>worldview</a:t>
            </a:r>
            <a:r>
              <a:rPr lang="en-US" sz="2378" dirty="0" smtClean="0"/>
              <a:t> evolved </a:t>
            </a:r>
            <a:r>
              <a:rPr lang="en-US" sz="2378" dirty="0"/>
              <a:t>over the past two </a:t>
            </a:r>
            <a:r>
              <a:rPr lang="en-US" sz="2378" dirty="0" smtClean="0"/>
              <a:t>years?  How have your actions changed?  How will you</a:t>
            </a:r>
            <a:r>
              <a:rPr lang="en-US" sz="2378" dirty="0"/>
              <a:t> </a:t>
            </a:r>
            <a:r>
              <a:rPr lang="en-US" sz="2378" dirty="0" smtClean="0"/>
              <a:t>continue </a:t>
            </a:r>
            <a:r>
              <a:rPr lang="en-US" sz="2378" dirty="0"/>
              <a:t>to use what you have learned in ES to contribute to a more sustainable </a:t>
            </a:r>
            <a:r>
              <a:rPr lang="en-US" sz="2378" dirty="0" smtClean="0"/>
              <a:t>future?</a:t>
            </a:r>
            <a:endParaRPr lang="en-US" sz="2400" dirty="0" smtClean="0"/>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
            <a:ext cx="8686800" cy="838200"/>
          </a:xfrm>
        </p:spPr>
        <p:txBody>
          <a:bodyPr>
            <a:normAutofit fontScale="90000"/>
          </a:bodyPr>
          <a:lstStyle/>
          <a:p>
            <a:r>
              <a:rPr lang="en-US" sz="3600" dirty="0" smtClean="0"/>
              <a:t>Integrative Reflection Prompts following First Semester</a:t>
            </a:r>
            <a:endParaRPr lang="en-US" sz="3600" dirty="0"/>
          </a:p>
        </p:txBody>
      </p:sp>
      <p:sp>
        <p:nvSpPr>
          <p:cNvPr id="3" name="Content Placeholder 2"/>
          <p:cNvSpPr>
            <a:spLocks noGrp="1"/>
          </p:cNvSpPr>
          <p:nvPr>
            <p:ph idx="1"/>
          </p:nvPr>
        </p:nvSpPr>
        <p:spPr/>
        <p:txBody>
          <a:bodyPr/>
          <a:lstStyle/>
          <a:p>
            <a:r>
              <a:rPr lang="en-US" sz="2400" dirty="0" smtClean="0"/>
              <a:t>Task (4x):  After rereading the guidelines, reread your paper.  Imagine that you received this assignment today. Would you produce the same general product?  If so, how would you augment and improve it?  If not, how has your thinking changed from how you thought when you wrote it? </a:t>
            </a:r>
          </a:p>
          <a:p>
            <a:r>
              <a:rPr lang="en-US" sz="2400" dirty="0" smtClean="0"/>
              <a:t>Journal: Describe at least two events that occurred this semester (they may or may not be associated with this class) that have significantly shaped, guided, or influenced your first-term learning experience at Virginia Tech. </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
            <a:ext cx="8686800" cy="838200"/>
          </a:xfrm>
        </p:spPr>
        <p:txBody>
          <a:bodyPr>
            <a:normAutofit fontScale="90000"/>
          </a:bodyPr>
          <a:lstStyle/>
          <a:p>
            <a:r>
              <a:rPr lang="en-US" dirty="0" smtClean="0"/>
              <a:t>Integrative Reflection Prompts following </a:t>
            </a:r>
            <a:r>
              <a:rPr lang="en-US" sz="3600" dirty="0" smtClean="0"/>
              <a:t>Second Semester</a:t>
            </a:r>
            <a:endParaRPr lang="en-US" sz="3600" dirty="0"/>
          </a:p>
        </p:txBody>
      </p:sp>
      <p:sp>
        <p:nvSpPr>
          <p:cNvPr id="3" name="Content Placeholder 2"/>
          <p:cNvSpPr>
            <a:spLocks noGrp="1"/>
          </p:cNvSpPr>
          <p:nvPr>
            <p:ph idx="1"/>
          </p:nvPr>
        </p:nvSpPr>
        <p:spPr>
          <a:xfrm>
            <a:off x="0" y="1202268"/>
            <a:ext cx="9144000" cy="5655732"/>
          </a:xfrm>
        </p:spPr>
        <p:txBody>
          <a:bodyPr>
            <a:normAutofit/>
          </a:bodyPr>
          <a:lstStyle/>
          <a:p>
            <a:r>
              <a:rPr lang="en-US" sz="2400" dirty="0" smtClean="0"/>
              <a:t>Task (3x):  After rereading the guidelines, reread your paper.  Imagine that you received this assignment today. Would you produce the same general product?  If so, how would you augment and improve it?  If not, how has your thinking changed from how you thought when you wrote it? </a:t>
            </a:r>
          </a:p>
          <a:p>
            <a:r>
              <a:rPr lang="en-US" sz="2400" dirty="0" smtClean="0"/>
              <a:t>Task:  After rereading the guidelines, think about your participation as a facilitator.  How could you more effectively engage your peers in discussions that critically evaluate and expand upon the assumptions, evidence, and arguments presented by guest speakers or in selected readings? </a:t>
            </a:r>
          </a:p>
          <a:p>
            <a:r>
              <a:rPr lang="en-US" sz="2400" dirty="0" smtClean="0"/>
              <a:t>Journal: Describe at least two events that occurred this semester (they may or may not be associated with this class) that shaped, guided, or influenced your first semester at Virginia Tech significantly. </a:t>
            </a: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38200"/>
          </a:xfrm>
        </p:spPr>
        <p:txBody>
          <a:bodyPr>
            <a:normAutofit fontScale="90000"/>
          </a:bodyPr>
          <a:lstStyle/>
          <a:p>
            <a:r>
              <a:rPr lang="en-US" dirty="0" smtClean="0"/>
              <a:t>Integrative Reflection Prompts following </a:t>
            </a:r>
            <a:r>
              <a:rPr lang="en-US" sz="3600" dirty="0" smtClean="0"/>
              <a:t>Third Semester</a:t>
            </a:r>
            <a:endParaRPr lang="en-US" sz="3600" dirty="0"/>
          </a:p>
        </p:txBody>
      </p:sp>
      <p:sp>
        <p:nvSpPr>
          <p:cNvPr id="3" name="Content Placeholder 2"/>
          <p:cNvSpPr>
            <a:spLocks noGrp="1"/>
          </p:cNvSpPr>
          <p:nvPr>
            <p:ph idx="1"/>
          </p:nvPr>
        </p:nvSpPr>
        <p:spPr>
          <a:xfrm>
            <a:off x="0" y="1168400"/>
            <a:ext cx="9144000" cy="5689600"/>
          </a:xfrm>
        </p:spPr>
        <p:txBody>
          <a:bodyPr>
            <a:noAutofit/>
          </a:bodyPr>
          <a:lstStyle/>
          <a:p>
            <a:r>
              <a:rPr lang="en-US" sz="2400" dirty="0" smtClean="0"/>
              <a:t>Task:  Based on </a:t>
            </a:r>
            <a:r>
              <a:rPr lang="en-US" sz="2400" i="1" dirty="0" smtClean="0"/>
              <a:t>at least two lines of evidence</a:t>
            </a:r>
            <a:r>
              <a:rPr lang="en-US" sz="2400" dirty="0" smtClean="0"/>
              <a:t> taken directly from your projects this term, describe in 500 words or fewer how you are an influential member of a food and agricultural system. </a:t>
            </a:r>
          </a:p>
          <a:p>
            <a:r>
              <a:rPr lang="en-US" sz="2400" dirty="0" smtClean="0"/>
              <a:t>Task: Using your responses to the three in-class surveys, describe in 500 words or fewer any changes in growing, buying, cooking, or eating foods that you have made over the course of the term. </a:t>
            </a:r>
          </a:p>
          <a:p>
            <a:r>
              <a:rPr lang="en-US" sz="2400" dirty="0" smtClean="0"/>
              <a:t>Task: Using information and ideas you have learned this semester, write a </a:t>
            </a:r>
            <a:r>
              <a:rPr lang="en-US" sz="2400" i="1" dirty="0" smtClean="0"/>
              <a:t>‘Letter to the Editor’</a:t>
            </a:r>
            <a:r>
              <a:rPr lang="en-US" sz="2400" dirty="0" smtClean="0"/>
              <a:t> that is appropriate for the Collegiate Times or Roanoke Times.  Pick a topic that interests you and construct a persuasive, evidence-based argument to folks in the Blacksburg and/or VT community.  </a:t>
            </a:r>
          </a:p>
          <a:p>
            <a:r>
              <a:rPr lang="en-US" sz="2400" dirty="0" smtClean="0"/>
              <a:t>Journal: Describe at least two events that occurred this semester (they may or may not be associated with this class) that shaped, guided, or influenced your first year at Virginia Tech significantly. </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5890" y="38100"/>
            <a:ext cx="8686800" cy="838200"/>
          </a:xfrm>
        </p:spPr>
        <p:txBody>
          <a:bodyPr>
            <a:normAutofit fontScale="90000"/>
          </a:bodyPr>
          <a:lstStyle/>
          <a:p>
            <a:r>
              <a:rPr lang="en-US" dirty="0" smtClean="0"/>
              <a:t>Integrative Reflection Prompts following </a:t>
            </a:r>
            <a:r>
              <a:rPr lang="en-US" sz="3600" dirty="0" smtClean="0"/>
              <a:t>Fourth Semester</a:t>
            </a:r>
            <a:endParaRPr lang="en-US" sz="3600" dirty="0"/>
          </a:p>
        </p:txBody>
      </p:sp>
      <p:sp>
        <p:nvSpPr>
          <p:cNvPr id="3" name="Content Placeholder 2"/>
          <p:cNvSpPr>
            <a:spLocks noGrp="1"/>
          </p:cNvSpPr>
          <p:nvPr>
            <p:ph idx="1"/>
          </p:nvPr>
        </p:nvSpPr>
        <p:spPr>
          <a:xfrm>
            <a:off x="0" y="1117600"/>
            <a:ext cx="9143999" cy="5740400"/>
          </a:xfrm>
        </p:spPr>
        <p:txBody>
          <a:bodyPr>
            <a:normAutofit/>
          </a:bodyPr>
          <a:lstStyle/>
          <a:p>
            <a:r>
              <a:rPr lang="en-US" sz="2000" dirty="0" smtClean="0"/>
              <a:t>Task:  Thinking Quantitatively. Choose three of the “Ten Habits of Thinking Quantitatively” that you have experienced as important tools for either understanding concepts of sustainability or for addressing complex problems in sustainability. For each tool, upload an example of how you have used it to address a complex problem or shape your worldview. </a:t>
            </a:r>
          </a:p>
          <a:p>
            <a:r>
              <a:rPr lang="en-US" sz="2000" dirty="0" smtClean="0"/>
              <a:t>Task: Communicating Effectively. List and describe three ways that ES has helped you develop as a communicator.</a:t>
            </a:r>
          </a:p>
          <a:p>
            <a:r>
              <a:rPr lang="en-US" sz="2000" dirty="0" smtClean="0"/>
              <a:t>Task: Using information responsibly. Using examples, describe how ES has supported you in learning how to: 1) search for, locate, and access information, 2) evaluate the perspective and relevancy of the information to your project, and 3) use information effectively, ethically, and legally. </a:t>
            </a:r>
          </a:p>
          <a:p>
            <a:r>
              <a:rPr lang="en-US" sz="2000" dirty="0" smtClean="0"/>
              <a:t>Journal: Describe how ES has helped you integrate learning not only across disciplinary boundaries, but across your life.</a:t>
            </a:r>
          </a:p>
          <a:p>
            <a:pPr lvl="1"/>
            <a:r>
              <a:rPr lang="en-US" sz="1600" b="1" i="1" dirty="0" smtClean="0"/>
              <a:t>Applied your academic knowledge gained in ES to some other experience</a:t>
            </a:r>
          </a:p>
          <a:p>
            <a:pPr lvl="1"/>
            <a:r>
              <a:rPr lang="en-US" sz="1600" b="1" i="1" dirty="0" smtClean="0"/>
              <a:t>Made connections between or across disciplines</a:t>
            </a:r>
            <a:endParaRPr lang="en-US" sz="1600" dirty="0" smtClean="0"/>
          </a:p>
          <a:p>
            <a:pPr lvl="1"/>
            <a:r>
              <a:rPr lang="en-US" sz="1600" b="1" i="1" dirty="0" smtClean="0"/>
              <a:t>Transferred and applied skills, abilities, theories, or methods learned in ES to a new and novel situation separate from ES</a:t>
            </a:r>
            <a:r>
              <a:rPr lang="en-US" sz="1600" dirty="0" smtClean="0"/>
              <a:t>. </a:t>
            </a:r>
          </a:p>
          <a:p>
            <a:pPr lvl="1"/>
            <a:endParaRPr lang="en-US" sz="1600" dirty="0" smtClean="0"/>
          </a:p>
          <a:p>
            <a:endParaRPr lang="en-US" sz="2000"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is Personal Epistemology and </a:t>
            </a:r>
            <a:br>
              <a:rPr lang="en-US" dirty="0" smtClean="0"/>
            </a:br>
            <a:r>
              <a:rPr lang="en-US" dirty="0" smtClean="0"/>
              <a:t>why care about it?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14711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1"/>
          </a:xfrm>
        </p:spPr>
        <p:txBody>
          <a:bodyPr>
            <a:noAutofit/>
          </a:bodyPr>
          <a:lstStyle/>
          <a:p>
            <a:r>
              <a:rPr lang="en-US" sz="2300" i="1" dirty="0" smtClean="0"/>
              <a:t>Marcia Baxter </a:t>
            </a:r>
            <a:r>
              <a:rPr lang="en-US" sz="2300" i="1" dirty="0" err="1" smtClean="0"/>
              <a:t>Magolda’s</a:t>
            </a:r>
            <a:r>
              <a:rPr lang="en-US" sz="2300" i="1" dirty="0" smtClean="0"/>
              <a:t> Self-authorship theory &amp; Learning Partnerships Model for Cognitive/social development</a:t>
            </a:r>
            <a:endParaRPr lang="en-US" sz="2300" i="1" dirty="0"/>
          </a:p>
        </p:txBody>
      </p:sp>
      <p:sp>
        <p:nvSpPr>
          <p:cNvPr id="3" name="Content Placeholder 2"/>
          <p:cNvSpPr>
            <a:spLocks noGrp="1"/>
          </p:cNvSpPr>
          <p:nvPr>
            <p:ph idx="1"/>
          </p:nvPr>
        </p:nvSpPr>
        <p:spPr>
          <a:xfrm>
            <a:off x="228600" y="4419600"/>
            <a:ext cx="2590800" cy="2133600"/>
          </a:xfrm>
        </p:spPr>
        <p:txBody>
          <a:bodyPr/>
          <a:lstStyle/>
          <a:p>
            <a:pPr>
              <a:buNone/>
            </a:pPr>
            <a:r>
              <a:rPr lang="en-US" sz="2000" dirty="0" smtClean="0"/>
              <a:t>	Distinguished Professor of Educational Leadership at Miami of Ohio</a:t>
            </a:r>
            <a:endParaRPr lang="en-US" sz="2000" dirty="0"/>
          </a:p>
        </p:txBody>
      </p:sp>
      <p:pic>
        <p:nvPicPr>
          <p:cNvPr id="5" name="Picture 4" descr="images.jpg"/>
          <p:cNvPicPr>
            <a:picLocks noChangeAspect="1"/>
          </p:cNvPicPr>
          <p:nvPr/>
        </p:nvPicPr>
        <p:blipFill>
          <a:blip r:embed="rId2"/>
          <a:stretch>
            <a:fillRect/>
          </a:stretch>
        </p:blipFill>
        <p:spPr>
          <a:xfrm>
            <a:off x="7620000" y="1752600"/>
            <a:ext cx="1322137" cy="1957450"/>
          </a:xfrm>
          <a:prstGeom prst="rect">
            <a:avLst/>
          </a:prstGeom>
        </p:spPr>
      </p:pic>
      <p:pic>
        <p:nvPicPr>
          <p:cNvPr id="6" name="Picture 5" descr="jtwcitizenship.png"/>
          <p:cNvPicPr>
            <a:picLocks noChangeAspect="1"/>
          </p:cNvPicPr>
          <p:nvPr/>
        </p:nvPicPr>
        <p:blipFill>
          <a:blip r:embed="rId3"/>
          <a:stretch>
            <a:fillRect/>
          </a:stretch>
        </p:blipFill>
        <p:spPr>
          <a:xfrm>
            <a:off x="6391002" y="3962400"/>
            <a:ext cx="2524397" cy="2637430"/>
          </a:xfrm>
          <a:prstGeom prst="rect">
            <a:avLst/>
          </a:prstGeom>
        </p:spPr>
      </p:pic>
      <p:pic>
        <p:nvPicPr>
          <p:cNvPr id="7" name="Picture 6" descr="images-2.jpg"/>
          <p:cNvPicPr>
            <a:picLocks noChangeAspect="1"/>
          </p:cNvPicPr>
          <p:nvPr/>
        </p:nvPicPr>
        <p:blipFill>
          <a:blip r:embed="rId4"/>
          <a:stretch>
            <a:fillRect/>
          </a:stretch>
        </p:blipFill>
        <p:spPr>
          <a:xfrm>
            <a:off x="4800600" y="4572000"/>
            <a:ext cx="1295400" cy="1969008"/>
          </a:xfrm>
          <a:prstGeom prst="rect">
            <a:avLst/>
          </a:prstGeom>
        </p:spPr>
      </p:pic>
      <p:pic>
        <p:nvPicPr>
          <p:cNvPr id="8" name="Picture 7" descr="images-1.jpg"/>
          <p:cNvPicPr>
            <a:picLocks noChangeAspect="1"/>
          </p:cNvPicPr>
          <p:nvPr/>
        </p:nvPicPr>
        <p:blipFill>
          <a:blip r:embed="rId5"/>
          <a:stretch>
            <a:fillRect/>
          </a:stretch>
        </p:blipFill>
        <p:spPr>
          <a:xfrm>
            <a:off x="4495800" y="1752600"/>
            <a:ext cx="1295400" cy="1997075"/>
          </a:xfrm>
          <a:prstGeom prst="rect">
            <a:avLst/>
          </a:prstGeom>
        </p:spPr>
      </p:pic>
      <p:pic>
        <p:nvPicPr>
          <p:cNvPr id="9" name="Picture 8" descr="images-3.jpg"/>
          <p:cNvPicPr>
            <a:picLocks noChangeAspect="1"/>
          </p:cNvPicPr>
          <p:nvPr/>
        </p:nvPicPr>
        <p:blipFill>
          <a:blip r:embed="rId6"/>
          <a:stretch>
            <a:fillRect/>
          </a:stretch>
        </p:blipFill>
        <p:spPr>
          <a:xfrm>
            <a:off x="2819400" y="1676400"/>
            <a:ext cx="1371600" cy="2057400"/>
          </a:xfrm>
          <a:prstGeom prst="rect">
            <a:avLst/>
          </a:prstGeom>
        </p:spPr>
      </p:pic>
      <p:pic>
        <p:nvPicPr>
          <p:cNvPr id="10" name="Picture 9" descr="images-5.jpg"/>
          <p:cNvPicPr>
            <a:picLocks noChangeAspect="1"/>
          </p:cNvPicPr>
          <p:nvPr/>
        </p:nvPicPr>
        <p:blipFill>
          <a:blip r:embed="rId7"/>
          <a:stretch>
            <a:fillRect/>
          </a:stretch>
        </p:blipFill>
        <p:spPr>
          <a:xfrm>
            <a:off x="6019800" y="1752600"/>
            <a:ext cx="1301955" cy="1984948"/>
          </a:xfrm>
          <a:prstGeom prst="rect">
            <a:avLst/>
          </a:prstGeom>
        </p:spPr>
      </p:pic>
      <p:pic>
        <p:nvPicPr>
          <p:cNvPr id="11" name="Picture 10" descr="16141976.JPG"/>
          <p:cNvPicPr>
            <a:picLocks noChangeAspect="1"/>
          </p:cNvPicPr>
          <p:nvPr/>
        </p:nvPicPr>
        <p:blipFill>
          <a:blip r:embed="rId8"/>
          <a:stretch>
            <a:fillRect/>
          </a:stretch>
        </p:blipFill>
        <p:spPr>
          <a:xfrm>
            <a:off x="3124200" y="4114800"/>
            <a:ext cx="1447800" cy="2235404"/>
          </a:xfrm>
          <a:prstGeom prst="rect">
            <a:avLst/>
          </a:prstGeom>
        </p:spPr>
      </p:pic>
      <p:pic>
        <p:nvPicPr>
          <p:cNvPr id="12" name="Picture 11"/>
          <p:cNvPicPr>
            <a:picLocks noChangeAspect="1"/>
          </p:cNvPicPr>
          <p:nvPr/>
        </p:nvPicPr>
        <p:blipFill>
          <a:blip r:embed="rId9"/>
          <a:stretch>
            <a:fillRect/>
          </a:stretch>
        </p:blipFill>
        <p:spPr>
          <a:xfrm>
            <a:off x="457200" y="1562100"/>
            <a:ext cx="2082800" cy="25527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52687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personal epistemology? </a:t>
            </a:r>
            <a:br>
              <a:rPr lang="en-US" dirty="0" smtClean="0"/>
            </a:br>
            <a:r>
              <a:rPr lang="en-US" sz="2400" dirty="0" smtClean="0"/>
              <a:t>See: Hofer and </a:t>
            </a:r>
            <a:r>
              <a:rPr lang="en-US" sz="2400" dirty="0" err="1" smtClean="0"/>
              <a:t>Pintrich</a:t>
            </a:r>
            <a:r>
              <a:rPr lang="en-US" sz="2400" dirty="0" smtClean="0"/>
              <a:t>, 2002, </a:t>
            </a:r>
            <a:r>
              <a:rPr lang="en-US" sz="2400" i="1" dirty="0" smtClean="0"/>
              <a:t>Personal Epistemology</a:t>
            </a:r>
            <a:endParaRPr lang="en-US" sz="2400" i="1" dirty="0"/>
          </a:p>
        </p:txBody>
      </p:sp>
      <p:sp>
        <p:nvSpPr>
          <p:cNvPr id="3" name="Content Placeholder 2"/>
          <p:cNvSpPr>
            <a:spLocks noGrp="1"/>
          </p:cNvSpPr>
          <p:nvPr>
            <p:ph idx="1"/>
          </p:nvPr>
        </p:nvSpPr>
        <p:spPr>
          <a:xfrm>
            <a:off x="457199" y="1600200"/>
            <a:ext cx="8482115" cy="5084418"/>
          </a:xfrm>
        </p:spPr>
        <p:txBody>
          <a:bodyPr>
            <a:normAutofit/>
          </a:bodyPr>
          <a:lstStyle/>
          <a:p>
            <a:r>
              <a:rPr lang="en-US" sz="2400" dirty="0" smtClean="0"/>
              <a:t>Epistemology (philosophy)—origin, nature, limits, methods, and justification of human knowledge</a:t>
            </a:r>
          </a:p>
          <a:p>
            <a:pPr lvl="1"/>
            <a:r>
              <a:rPr lang="en-US" sz="2000" dirty="0" smtClean="0"/>
              <a:t>What is knowledge?</a:t>
            </a:r>
          </a:p>
          <a:p>
            <a:pPr lvl="1"/>
            <a:r>
              <a:rPr lang="en-US" sz="2000" dirty="0" smtClean="0"/>
              <a:t>How is knowledge acquired?</a:t>
            </a:r>
          </a:p>
          <a:p>
            <a:pPr lvl="1"/>
            <a:r>
              <a:rPr lang="en-US" sz="2000" dirty="0" smtClean="0"/>
              <a:t>To what extent is it possible for a given subject or entity to be known?</a:t>
            </a:r>
          </a:p>
          <a:p>
            <a:pPr lvl="1"/>
            <a:r>
              <a:rPr lang="en-US" sz="2000" dirty="0" smtClean="0"/>
              <a:t>How do we know what we know?</a:t>
            </a:r>
          </a:p>
          <a:p>
            <a:r>
              <a:rPr lang="en-US" sz="2400" dirty="0" smtClean="0"/>
              <a:t>Personal epistemology—individual beliefs about epistemology</a:t>
            </a:r>
          </a:p>
          <a:p>
            <a:pPr lvl="1"/>
            <a:r>
              <a:rPr lang="en-US" sz="2000" dirty="0" smtClean="0"/>
              <a:t>What are the beliefs I hold about knowledge and knowing?</a:t>
            </a:r>
          </a:p>
          <a:p>
            <a:pPr lvl="1"/>
            <a:r>
              <a:rPr lang="en-US" sz="2000" dirty="0" smtClean="0"/>
              <a:t>How do I judge new information?</a:t>
            </a:r>
          </a:p>
          <a:p>
            <a:pPr lvl="1"/>
            <a:r>
              <a:rPr lang="en-US" sz="2000" dirty="0" smtClean="0"/>
              <a:t>How do I evaluate new information sources?</a:t>
            </a:r>
          </a:p>
          <a:p>
            <a:pPr lvl="1"/>
            <a:r>
              <a:rPr lang="en-US" sz="2000" dirty="0" smtClean="0"/>
              <a:t>“The adequacy of our epistemological theories will in some way determine what and how we make meaning of the information we encounter…..</a:t>
            </a:r>
            <a:r>
              <a:rPr lang="en-US" sz="2000" dirty="0"/>
              <a:t>w</a:t>
            </a:r>
            <a:r>
              <a:rPr lang="en-US" sz="2000" dirty="0" smtClean="0"/>
              <a:t>e need a better understanding of personal epistemology and its relation to learning.” (Hofer, 2002, p. 3)</a:t>
            </a:r>
          </a:p>
          <a:p>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8503433"/>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6530" name="Rectangle 1026"/>
          <p:cNvSpPr>
            <a:spLocks noGrp="1" noChangeArrowheads="1"/>
          </p:cNvSpPr>
          <p:nvPr>
            <p:ph type="title"/>
          </p:nvPr>
        </p:nvSpPr>
        <p:spPr>
          <a:xfrm>
            <a:off x="0" y="0"/>
            <a:ext cx="9144000" cy="685800"/>
          </a:xfrm>
        </p:spPr>
        <p:txBody>
          <a:bodyPr/>
          <a:lstStyle/>
          <a:p>
            <a:r>
              <a:rPr lang="en-US" sz="3600" dirty="0" smtClean="0"/>
              <a:t>ES program history and “specs”</a:t>
            </a:r>
            <a:endParaRPr lang="en-US" sz="3600" dirty="0"/>
          </a:p>
        </p:txBody>
      </p:sp>
      <p:sp>
        <p:nvSpPr>
          <p:cNvPr id="406531" name="Rectangle 1027"/>
          <p:cNvSpPr>
            <a:spLocks noGrp="1" noChangeArrowheads="1"/>
          </p:cNvSpPr>
          <p:nvPr>
            <p:ph idx="1"/>
          </p:nvPr>
        </p:nvSpPr>
        <p:spPr>
          <a:xfrm>
            <a:off x="0" y="609600"/>
            <a:ext cx="9144000" cy="6248400"/>
          </a:xfrm>
        </p:spPr>
        <p:txBody>
          <a:bodyPr>
            <a:normAutofit/>
          </a:bodyPr>
          <a:lstStyle/>
          <a:p>
            <a:r>
              <a:rPr lang="en-US" sz="2400" b="1" i="1" dirty="0" smtClean="0"/>
              <a:t>Design phase (2003-2004): </a:t>
            </a:r>
            <a:r>
              <a:rPr lang="en-US" sz="2400" dirty="0" smtClean="0"/>
              <a:t>14 faculty/4 colleges</a:t>
            </a:r>
          </a:p>
          <a:p>
            <a:r>
              <a:rPr lang="en-US" sz="2400" b="1" i="1" dirty="0" smtClean="0"/>
              <a:t>Pilot phase /cohort 1 (2004-2006)</a:t>
            </a:r>
            <a:endParaRPr lang="en-US" sz="2400" dirty="0" smtClean="0"/>
          </a:p>
          <a:p>
            <a:pPr lvl="1"/>
            <a:r>
              <a:rPr lang="en-US" sz="2000" dirty="0" smtClean="0"/>
              <a:t>7 faculty/4 colleges (CoS, CLAHS, CNR, CALS, CAUS)</a:t>
            </a:r>
          </a:p>
          <a:p>
            <a:pPr lvl="1"/>
            <a:r>
              <a:rPr lang="en-US" sz="2000" dirty="0" smtClean="0"/>
              <a:t>23 students entered, 19 completed (83% in-series retention rate)</a:t>
            </a:r>
          </a:p>
          <a:p>
            <a:pPr lvl="1"/>
            <a:r>
              <a:rPr lang="en-US" sz="2000" dirty="0" smtClean="0"/>
              <a:t>21 graduated, the remaining 2 will graduate this spring (100%)</a:t>
            </a:r>
          </a:p>
          <a:p>
            <a:pPr lvl="1"/>
            <a:r>
              <a:rPr lang="en-US" sz="2000" dirty="0" smtClean="0"/>
              <a:t>100% graduation rate compared to 78% for this class of graduates at VT</a:t>
            </a:r>
          </a:p>
          <a:p>
            <a:r>
              <a:rPr lang="en-US" sz="2400" b="1" i="1" dirty="0" smtClean="0"/>
              <a:t>Expansion phase/cohort 2 (2006-2008)</a:t>
            </a:r>
            <a:r>
              <a:rPr lang="en-US" sz="2400" dirty="0" smtClean="0"/>
              <a:t>  </a:t>
            </a:r>
          </a:p>
          <a:p>
            <a:pPr lvl="1"/>
            <a:r>
              <a:rPr lang="en-US" sz="2000" dirty="0" smtClean="0"/>
              <a:t>10 faculty/5 colleges (CoS, CLAHS, CNR, CALS, CAUS, CoE)</a:t>
            </a:r>
          </a:p>
          <a:p>
            <a:pPr lvl="1"/>
            <a:r>
              <a:rPr lang="en-US" sz="2000" dirty="0" smtClean="0"/>
              <a:t>67 students entered, 48 completed (72% in-series retention rate)</a:t>
            </a:r>
          </a:p>
          <a:p>
            <a:pPr lvl="1"/>
            <a:r>
              <a:rPr lang="en-US" sz="2000" dirty="0" smtClean="0"/>
              <a:t>60 of original 67 are still enrolled at VT and on-track to graduate</a:t>
            </a:r>
          </a:p>
          <a:p>
            <a:pPr lvl="1"/>
            <a:r>
              <a:rPr lang="en-US" sz="2000" dirty="0" smtClean="0"/>
              <a:t>90% senior retention rate compared to 83% for VT seniors</a:t>
            </a:r>
          </a:p>
          <a:p>
            <a:r>
              <a:rPr lang="en-US" sz="2400" b="1" i="1" dirty="0" smtClean="0"/>
              <a:t>Integration phase/cohort 3 (2008-2010)</a:t>
            </a:r>
          </a:p>
          <a:p>
            <a:pPr lvl="1"/>
            <a:r>
              <a:rPr lang="en-US" sz="2000" dirty="0" smtClean="0"/>
              <a:t>10 faculty/5 colleges (all undergraduate colleges represented)</a:t>
            </a:r>
          </a:p>
          <a:p>
            <a:pPr lvl="1"/>
            <a:r>
              <a:rPr lang="en-US" sz="2000" dirty="0" smtClean="0"/>
              <a:t>121 students entered, 84 retained (69% in-series retention rate)</a:t>
            </a:r>
          </a:p>
          <a:p>
            <a:pPr lvl="1"/>
            <a:r>
              <a:rPr lang="en-US" sz="2000" dirty="0" smtClean="0"/>
              <a:t>118 of original 121 are still enrolled at VT</a:t>
            </a:r>
          </a:p>
          <a:p>
            <a:pPr lvl="1"/>
            <a:r>
              <a:rPr lang="en-US" sz="2000" dirty="0" smtClean="0"/>
              <a:t>98% sophomore retention rate compared to 90% for VT sophomores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29681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6201"/>
          </a:xfrm>
        </p:spPr>
        <p:txBody>
          <a:bodyPr>
            <a:normAutofit fontScale="90000"/>
          </a:bodyPr>
          <a:lstStyle/>
          <a:p>
            <a:r>
              <a:rPr lang="en-US" dirty="0" smtClean="0"/>
              <a:t>What is epistemological development?</a:t>
            </a:r>
            <a:endParaRPr lang="en-US" dirty="0"/>
          </a:p>
        </p:txBody>
      </p:sp>
      <p:sp>
        <p:nvSpPr>
          <p:cNvPr id="3" name="Content Placeholder 2"/>
          <p:cNvSpPr>
            <a:spLocks noGrp="1"/>
          </p:cNvSpPr>
          <p:nvPr>
            <p:ph idx="1"/>
          </p:nvPr>
        </p:nvSpPr>
        <p:spPr>
          <a:xfrm>
            <a:off x="0" y="1168400"/>
            <a:ext cx="9144000" cy="5689600"/>
          </a:xfrm>
        </p:spPr>
        <p:txBody>
          <a:bodyPr>
            <a:normAutofit fontScale="85000" lnSpcReduction="20000"/>
          </a:bodyPr>
          <a:lstStyle/>
          <a:p>
            <a:r>
              <a:rPr lang="en-US" dirty="0" smtClean="0"/>
              <a:t>The change/shift in an individual’s personal epistemology</a:t>
            </a:r>
          </a:p>
          <a:p>
            <a:r>
              <a:rPr lang="en-US" dirty="0" smtClean="0"/>
              <a:t>Several conceptual models (Piaget, 1950)</a:t>
            </a:r>
          </a:p>
          <a:p>
            <a:pPr lvl="1"/>
            <a:r>
              <a:rPr lang="en-US" b="1" i="1" dirty="0" smtClean="0"/>
              <a:t>Developmental models</a:t>
            </a:r>
            <a:r>
              <a:rPr lang="en-US" dirty="0" smtClean="0"/>
              <a:t> (Perry, 1970)—systematic progression, more stable across disciplines</a:t>
            </a:r>
          </a:p>
          <a:p>
            <a:pPr lvl="1"/>
            <a:r>
              <a:rPr lang="en-US" b="1" i="1" dirty="0" smtClean="0"/>
              <a:t>Belief model </a:t>
            </a:r>
            <a:r>
              <a:rPr lang="en-US" dirty="0" smtClean="0"/>
              <a:t>(Schommer, 1990)—system of quasi-independent beliefs, trait-like</a:t>
            </a:r>
          </a:p>
          <a:p>
            <a:pPr lvl="1"/>
            <a:r>
              <a:rPr lang="en-US" b="1" i="1" dirty="0" smtClean="0"/>
              <a:t>Personal theory model </a:t>
            </a:r>
            <a:r>
              <a:rPr lang="en-US" dirty="0" smtClean="0"/>
              <a:t>(Hofer and Pintrich, 1997)—epistemology as a dimension within a broader conception of personal theories</a:t>
            </a:r>
          </a:p>
          <a:p>
            <a:pPr lvl="1"/>
            <a:r>
              <a:rPr lang="en-US" b="1" i="1" dirty="0" smtClean="0"/>
              <a:t>Epistemological resource model </a:t>
            </a:r>
            <a:r>
              <a:rPr lang="en-US" dirty="0" smtClean="0"/>
              <a:t>(Hammer and Elby, 2002)— different epistemological positions based on discipline or context</a:t>
            </a:r>
          </a:p>
          <a:p>
            <a:r>
              <a:rPr lang="en-US" dirty="0" smtClean="0"/>
              <a:t>Empirical evidence suggests that epistemological views:</a:t>
            </a:r>
          </a:p>
          <a:p>
            <a:pPr lvl="1"/>
            <a:r>
              <a:rPr lang="en-US" dirty="0"/>
              <a:t>A</a:t>
            </a:r>
            <a:r>
              <a:rPr lang="en-US" dirty="0" smtClean="0"/>
              <a:t>re “coherently organized”; consistent patterns emerge</a:t>
            </a:r>
          </a:p>
          <a:p>
            <a:pPr lvl="1"/>
            <a:r>
              <a:rPr lang="en-US" dirty="0" smtClean="0"/>
              <a:t>Vary over lifespan</a:t>
            </a:r>
          </a:p>
          <a:p>
            <a:pPr lvl="1"/>
            <a:r>
              <a:rPr lang="en-US" dirty="0" smtClean="0"/>
              <a:t>Vary depending on context/discipline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04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8958"/>
          </a:xfrm>
        </p:spPr>
        <p:txBody>
          <a:bodyPr>
            <a:noAutofit/>
          </a:bodyPr>
          <a:lstStyle/>
          <a:p>
            <a:r>
              <a:rPr lang="en-US" sz="3200" dirty="0" smtClean="0"/>
              <a:t>Why care about students’ personal epistemologies?</a:t>
            </a:r>
            <a:endParaRPr lang="en-US" sz="3200" dirty="0"/>
          </a:p>
        </p:txBody>
      </p:sp>
      <p:sp>
        <p:nvSpPr>
          <p:cNvPr id="3" name="Content Placeholder 2"/>
          <p:cNvSpPr>
            <a:spLocks noGrp="1"/>
          </p:cNvSpPr>
          <p:nvPr>
            <p:ph idx="1"/>
          </p:nvPr>
        </p:nvSpPr>
        <p:spPr>
          <a:xfrm>
            <a:off x="0" y="968958"/>
            <a:ext cx="9144000" cy="5889042"/>
          </a:xfrm>
        </p:spPr>
        <p:txBody>
          <a:bodyPr>
            <a:noAutofit/>
          </a:bodyPr>
          <a:lstStyle/>
          <a:p>
            <a:pPr>
              <a:buNone/>
            </a:pPr>
            <a:r>
              <a:rPr lang="en-US" sz="2800" dirty="0" smtClean="0"/>
              <a:t>	Beliefs about knowledge and knowing: </a:t>
            </a:r>
          </a:p>
          <a:p>
            <a:pPr lvl="1"/>
            <a:r>
              <a:rPr lang="en-US" sz="2400" dirty="0" smtClean="0"/>
              <a:t>affect knowledge acquisition and construction process </a:t>
            </a:r>
          </a:p>
          <a:p>
            <a:pPr lvl="1"/>
            <a:r>
              <a:rPr lang="en-US" sz="2400" dirty="0" smtClean="0"/>
              <a:t>are critical component to understanding how students learn</a:t>
            </a:r>
          </a:p>
          <a:p>
            <a:pPr>
              <a:buNone/>
            </a:pPr>
            <a:endParaRPr lang="en-US" sz="2400" dirty="0" smtClean="0"/>
          </a:p>
          <a:p>
            <a:pPr>
              <a:buNone/>
            </a:pPr>
            <a:r>
              <a:rPr lang="en-US" sz="2400" dirty="0" smtClean="0"/>
              <a:t>	</a:t>
            </a:r>
            <a:r>
              <a:rPr lang="en-US" sz="2400" b="1" i="1" dirty="0" smtClean="0"/>
              <a:t>“Our “educated citizenry” may in fact be largely composed of individuals who view the world from a position of absolutism, or who simply accept a multiplicity of opinions about complex issues, seeing no need to support positions with evidence.  Such individuals might not only lack the skills to solve ill-structured problems.., but may also lack the motivation to do so.  Education that focuses on the progression of epistemological thinking has the potential for addressing this critical need.” (Hofer, 2001)</a:t>
            </a:r>
          </a:p>
          <a:p>
            <a:pPr>
              <a:buNone/>
            </a:pPr>
            <a:endParaRPr lang="en-US" sz="2400" dirty="0" smtClean="0"/>
          </a:p>
          <a:p>
            <a:pPr>
              <a:buNone/>
            </a:pPr>
            <a:r>
              <a:rPr lang="en-US" sz="1800" dirty="0" smtClean="0"/>
              <a:t>For an excellent review, see Hofer</a:t>
            </a:r>
            <a:r>
              <a:rPr lang="en-US" sz="1800" dirty="0"/>
              <a:t>, B. K. (2001). Personal epistemology research: Implications for learning and teaching. </a:t>
            </a:r>
            <a:r>
              <a:rPr lang="en-US" sz="1800" i="1" dirty="0"/>
              <a:t>Journal of Educational Psychology Review</a:t>
            </a:r>
            <a:r>
              <a:rPr lang="en-US" sz="1800" dirty="0"/>
              <a:t>, </a:t>
            </a:r>
            <a:r>
              <a:rPr lang="en-US" sz="1800" i="1" dirty="0"/>
              <a:t>13</a:t>
            </a:r>
            <a:r>
              <a:rPr lang="en-US" sz="1800" dirty="0"/>
              <a:t>(4), 353-383.</a:t>
            </a:r>
          </a:p>
          <a:p>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163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5810" name="Picture 2" descr="Doonesbury"/>
          <p:cNvPicPr>
            <a:picLocks noChangeAspect="1" noChangeArrowheads="1"/>
          </p:cNvPicPr>
          <p:nvPr/>
        </p:nvPicPr>
        <p:blipFill>
          <a:blip r:embed="rId3"/>
          <a:srcRect/>
          <a:stretch>
            <a:fillRect/>
          </a:stretch>
        </p:blipFill>
        <p:spPr bwMode="auto">
          <a:xfrm>
            <a:off x="0" y="1130300"/>
            <a:ext cx="9144000" cy="4660900"/>
          </a:xfrm>
          <a:prstGeom prst="rect">
            <a:avLst/>
          </a:prstGeom>
          <a:noFill/>
        </p:spPr>
      </p:pic>
      <p:sp>
        <p:nvSpPr>
          <p:cNvPr id="375812" name="Text Box 4"/>
          <p:cNvSpPr txBox="1">
            <a:spLocks noChangeArrowheads="1"/>
          </p:cNvSpPr>
          <p:nvPr/>
        </p:nvSpPr>
        <p:spPr bwMode="auto">
          <a:xfrm>
            <a:off x="0" y="5791200"/>
            <a:ext cx="9144000" cy="10668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200" dirty="0">
                <a:solidFill>
                  <a:schemeClr val="tx2"/>
                </a:solidFill>
                <a:effectLst/>
              </a:rPr>
              <a:t>Kegan (1996) estimates that up to 60% of the adult US population is relativistic in their thinking</a:t>
            </a:r>
          </a:p>
        </p:txBody>
      </p:sp>
      <p:sp>
        <p:nvSpPr>
          <p:cNvPr id="6" name="Title 1"/>
          <p:cNvSpPr txBox="1">
            <a:spLocks/>
          </p:cNvSpPr>
          <p:nvPr/>
        </p:nvSpPr>
        <p:spPr>
          <a:xfrm>
            <a:off x="0" y="0"/>
            <a:ext cx="9144000" cy="968958"/>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Why care about students’ personal epistemologies?</a:t>
            </a:r>
            <a:endParaRPr kumimoji="0" lang="en-US" sz="32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64455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dirty="0" smtClean="0"/>
              <a:t>Why teach to epistemological change?</a:t>
            </a:r>
            <a:endParaRPr lang="en-US" sz="3600" dirty="0"/>
          </a:p>
        </p:txBody>
      </p:sp>
      <p:sp>
        <p:nvSpPr>
          <p:cNvPr id="3" name="Content Placeholder 2"/>
          <p:cNvSpPr>
            <a:spLocks noGrp="1"/>
          </p:cNvSpPr>
          <p:nvPr>
            <p:ph idx="1"/>
          </p:nvPr>
        </p:nvSpPr>
        <p:spPr>
          <a:xfrm>
            <a:off x="4013199" y="1285275"/>
            <a:ext cx="5276350" cy="3100458"/>
          </a:xfrm>
        </p:spPr>
        <p:txBody>
          <a:bodyPr>
            <a:noAutofit/>
          </a:bodyPr>
          <a:lstStyle/>
          <a:p>
            <a:r>
              <a:rPr lang="en-US" sz="2400" dirty="0" smtClean="0"/>
              <a:t>Our classrooms are the best place for students to practice articulating, defending, re-examining, and claiming a point of view</a:t>
            </a:r>
          </a:p>
          <a:p>
            <a:r>
              <a:rPr lang="en-US" sz="2400" dirty="0" smtClean="0"/>
              <a:t>Our classrooms can provide a supportive community in which students can model expertise using sound disciplinary thinking</a:t>
            </a:r>
          </a:p>
        </p:txBody>
      </p:sp>
      <p:pic>
        <p:nvPicPr>
          <p:cNvPr id="4" name="Picture 3"/>
          <p:cNvPicPr>
            <a:picLocks noChangeAspect="1"/>
          </p:cNvPicPr>
          <p:nvPr/>
        </p:nvPicPr>
        <p:blipFill>
          <a:blip r:embed="rId2"/>
          <a:stretch>
            <a:fillRect/>
          </a:stretch>
        </p:blipFill>
        <p:spPr>
          <a:xfrm>
            <a:off x="0" y="1418117"/>
            <a:ext cx="4013201" cy="2967616"/>
          </a:xfrm>
          <a:prstGeom prst="rect">
            <a:avLst/>
          </a:prstGeom>
        </p:spPr>
      </p:pic>
      <p:sp>
        <p:nvSpPr>
          <p:cNvPr id="6" name="Content Placeholder 2"/>
          <p:cNvSpPr txBox="1">
            <a:spLocks/>
          </p:cNvSpPr>
          <p:nvPr/>
        </p:nvSpPr>
        <p:spPr>
          <a:xfrm>
            <a:off x="0" y="4385733"/>
            <a:ext cx="9144000" cy="2472268"/>
          </a:xfrm>
          <a:prstGeom prst="rect">
            <a:avLst/>
          </a:prstGeom>
        </p:spPr>
        <p:txBody>
          <a:bodyPr vert="horz">
            <a:noAutofit/>
          </a:bodyPr>
          <a:lstStyle/>
          <a:p>
            <a:pPr marL="342900" lvl="0" indent="-342900" defTabSz="914400">
              <a:spcBef>
                <a:spcPct val="20000"/>
              </a:spcBef>
              <a:buClr>
                <a:schemeClr val="accent1"/>
              </a:buClr>
              <a:buSzPct val="70000"/>
              <a:buFont typeface="Wingdings 2"/>
              <a:buChar char=""/>
            </a:pPr>
            <a:r>
              <a:rPr lang="en-US" sz="2400" dirty="0" smtClean="0">
                <a:solidFill>
                  <a:schemeClr val="tx2"/>
                </a:solidFill>
              </a:rPr>
              <a:t>Modeling sound thinking over several </a:t>
            </a:r>
            <a:r>
              <a:rPr lang="en-US" sz="2400" dirty="0">
                <a:solidFill>
                  <a:schemeClr val="tx2"/>
                </a:solidFill>
              </a:rPr>
              <a:t>disciplines, students develop more sophisticated epistemological </a:t>
            </a:r>
            <a:r>
              <a:rPr lang="en-US" sz="2400" dirty="0" smtClean="0">
                <a:solidFill>
                  <a:schemeClr val="tx2"/>
                </a:solidFill>
              </a:rPr>
              <a:t>beliefs about the nature </a:t>
            </a:r>
            <a:r>
              <a:rPr lang="en-US" sz="2400" dirty="0">
                <a:solidFill>
                  <a:schemeClr val="tx2"/>
                </a:solidFill>
              </a:rPr>
              <a:t>of knowledge and knowing</a:t>
            </a:r>
          </a:p>
          <a:p>
            <a:pPr marL="342900" lvl="0" indent="-342900" defTabSz="914400">
              <a:spcBef>
                <a:spcPct val="20000"/>
              </a:spcBef>
              <a:buClr>
                <a:schemeClr val="accent1"/>
              </a:buClr>
              <a:buSzPct val="70000"/>
              <a:buFont typeface="Wingdings 2"/>
              <a:buChar char=""/>
            </a:pPr>
            <a:r>
              <a:rPr lang="en-US" sz="2400" dirty="0">
                <a:solidFill>
                  <a:schemeClr val="tx2"/>
                </a:solidFill>
              </a:rPr>
              <a:t>Even if a student </a:t>
            </a:r>
            <a:r>
              <a:rPr lang="en-US" sz="2400" dirty="0" smtClean="0">
                <a:solidFill>
                  <a:schemeClr val="tx2"/>
                </a:solidFill>
              </a:rPr>
              <a:t>forgets </a:t>
            </a:r>
            <a:r>
              <a:rPr lang="en-US" sz="2400" dirty="0">
                <a:solidFill>
                  <a:schemeClr val="tx2"/>
                </a:solidFill>
              </a:rPr>
              <a:t>specific course content, they will likely not “forget” more sophisticated ways of making sense of the </a:t>
            </a:r>
            <a:r>
              <a:rPr lang="en-US" sz="2400" dirty="0" smtClean="0">
                <a:solidFill>
                  <a:schemeClr val="tx2"/>
                </a:solidFill>
              </a:rPr>
              <a:t>world</a:t>
            </a:r>
            <a:endParaRPr lang="en-US" sz="2400" dirty="0">
              <a:solidFill>
                <a:schemeClr val="tx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785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1334"/>
          </a:xfrm>
        </p:spPr>
        <p:txBody>
          <a:bodyPr>
            <a:noAutofit/>
          </a:bodyPr>
          <a:lstStyle/>
          <a:p>
            <a:r>
              <a:rPr lang="en-US" sz="3600" dirty="0" smtClean="0"/>
              <a:t>If developing or adopting more sophisticated epistemological beliefs or positions is important, why aren’t we already teaching to support it?</a:t>
            </a:r>
            <a:endParaRPr lang="en-US" sz="3600" dirty="0"/>
          </a:p>
        </p:txBody>
      </p:sp>
      <p:sp>
        <p:nvSpPr>
          <p:cNvPr id="3" name="Content Placeholder 2"/>
          <p:cNvSpPr>
            <a:spLocks noGrp="1"/>
          </p:cNvSpPr>
          <p:nvPr>
            <p:ph idx="1"/>
          </p:nvPr>
        </p:nvSpPr>
        <p:spPr>
          <a:xfrm>
            <a:off x="304800" y="2760133"/>
            <a:ext cx="8839200" cy="4097867"/>
          </a:xfrm>
        </p:spPr>
        <p:txBody>
          <a:bodyPr>
            <a:normAutofit fontScale="92500" lnSpcReduction="10000"/>
          </a:bodyPr>
          <a:lstStyle/>
          <a:p>
            <a:pPr>
              <a:buNone/>
            </a:pPr>
            <a:r>
              <a:rPr lang="en-US" sz="2800" dirty="0" smtClean="0"/>
              <a:t>	</a:t>
            </a:r>
            <a:r>
              <a:rPr lang="en-US" sz="2800" b="1" i="1" dirty="0" smtClean="0"/>
              <a:t>“Although there is increasing attention to both theory building and empirical investigations in the realm of personal epistemology, this work has not reached as wide an audience as it may deserve, has yet to be acknowledged as a component of either educational psychology or cognitive development, and is not typically part of a teacher preparation curriculum in spite of growing evidence of its importance.”</a:t>
            </a:r>
          </a:p>
          <a:p>
            <a:pPr>
              <a:buNone/>
            </a:pPr>
            <a:r>
              <a:rPr lang="en-US" sz="2800" dirty="0" smtClean="0"/>
              <a:t>																	</a:t>
            </a:r>
            <a:r>
              <a:rPr lang="en-US" sz="2162" dirty="0" smtClean="0"/>
              <a:t>(Hofer, 2001)</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26518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dirty="0" smtClean="0"/>
              <a:t>Assessing Epistemology is tough!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Quantitative instruments do not converge well</a:t>
            </a:r>
          </a:p>
          <a:p>
            <a:r>
              <a:rPr lang="en-US" dirty="0" smtClean="0"/>
              <a:t>Qualitative measures are time-consuming to code</a:t>
            </a:r>
          </a:p>
          <a:p>
            <a:r>
              <a:rPr lang="en-US" dirty="0" smtClean="0"/>
              <a:t>Success with embedding prompts into journal or reflection assignments </a:t>
            </a:r>
          </a:p>
          <a:p>
            <a:r>
              <a:rPr lang="en-US" dirty="0" smtClean="0"/>
              <a:t>Need to familiarize instructional faculty with</a:t>
            </a:r>
          </a:p>
          <a:p>
            <a:pPr lvl="1"/>
            <a:r>
              <a:rPr lang="en-US" dirty="0" smtClean="0"/>
              <a:t>The importance of developing epistemic awareness</a:t>
            </a:r>
          </a:p>
          <a:p>
            <a:pPr lvl="1"/>
            <a:r>
              <a:rPr lang="en-US" dirty="0" smtClean="0"/>
              <a:t>The characteristics of each position (through rubrics)</a:t>
            </a:r>
          </a:p>
          <a:p>
            <a:pPr lvl="1"/>
            <a:r>
              <a:rPr lang="en-US" dirty="0" smtClean="0"/>
              <a:t>Provide examples of student responses</a:t>
            </a:r>
          </a:p>
          <a:p>
            <a:r>
              <a:rPr lang="en-US" dirty="0" smtClean="0"/>
              <a:t>Activity:  Prompts, Rubric, &amp; Examples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33468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100667"/>
          </a:xfrm>
        </p:spPr>
        <p:txBody>
          <a:bodyPr>
            <a:normAutofit/>
          </a:bodyPr>
          <a:lstStyle/>
          <a:p>
            <a:r>
              <a:rPr lang="en-US" sz="3200" i="1" dirty="0" smtClean="0">
                <a:solidFill>
                  <a:srgbClr val="4E3B30"/>
                </a:solidFill>
              </a:rPr>
              <a:t>Modified from Baxter Magolda’s (1992) Epistemological Reflection Model</a:t>
            </a:r>
            <a:endParaRPr lang="en-US" sz="3200" dirty="0">
              <a:solidFill>
                <a:srgbClr val="4E3B30"/>
              </a:solidFill>
            </a:endParaRPr>
          </a:p>
        </p:txBody>
      </p:sp>
      <p:sp>
        <p:nvSpPr>
          <p:cNvPr id="3" name="Content Placeholder 2"/>
          <p:cNvSpPr>
            <a:spLocks noGrp="1"/>
          </p:cNvSpPr>
          <p:nvPr>
            <p:ph idx="1"/>
          </p:nvPr>
        </p:nvSpPr>
        <p:spPr>
          <a:xfrm>
            <a:off x="0" y="1100667"/>
            <a:ext cx="9144000" cy="5757333"/>
          </a:xfrm>
        </p:spPr>
        <p:txBody>
          <a:bodyPr>
            <a:normAutofit/>
          </a:bodyPr>
          <a:lstStyle/>
          <a:p>
            <a:r>
              <a:rPr lang="en-US" sz="2000" b="1" i="1" dirty="0" smtClean="0"/>
              <a:t>Absolute</a:t>
            </a:r>
            <a:r>
              <a:rPr lang="en-US" sz="2000" dirty="0" smtClean="0"/>
              <a:t>—Knowledge is objective, certain, and knowable.  It is “out there”, written in books.  Authorities create new knowledge; this replaces old knowledge.  I go to an authority to find out what I need to know. </a:t>
            </a:r>
          </a:p>
          <a:p>
            <a:r>
              <a:rPr lang="en-US" sz="2000" b="1" i="1" dirty="0" smtClean="0"/>
              <a:t>Transitional to Independent</a:t>
            </a:r>
            <a:r>
              <a:rPr lang="en-US" sz="2000" dirty="0" smtClean="0"/>
              <a:t>—In some subjects, knowledge is certain but in others, it is more subjective.  There seem to be multiple truths.  Authorities don’t always agree.  It is hard to know how to make sense of some of them.</a:t>
            </a:r>
          </a:p>
          <a:p>
            <a:r>
              <a:rPr lang="en-US" sz="2000" b="1" i="1" dirty="0" smtClean="0"/>
              <a:t>Independent</a:t>
            </a:r>
            <a:r>
              <a:rPr lang="en-US" sz="2000" dirty="0" smtClean="0"/>
              <a:t>—Knowledge is subjective.  There are multiple truths.  I am the author of my opinions; all opinions are valid.  Authorities select the opinion that makes most sense to them, as do I.  I seek evidence that supports my position.</a:t>
            </a:r>
          </a:p>
          <a:p>
            <a:r>
              <a:rPr lang="en-US" sz="2000" b="1" i="1" dirty="0" smtClean="0"/>
              <a:t>Transitional to Contextual</a:t>
            </a:r>
            <a:r>
              <a:rPr lang="en-US" sz="2000" dirty="0" smtClean="0"/>
              <a:t>—Knowledge is subjective but some truths are more compelling than others.   Sound evidence trumps skillful but empty rhetoric.</a:t>
            </a:r>
          </a:p>
          <a:p>
            <a:r>
              <a:rPr lang="en-US" sz="2000" b="1" i="1" dirty="0" smtClean="0"/>
              <a:t>Contextual</a:t>
            </a:r>
            <a:r>
              <a:rPr lang="en-US" sz="2000" dirty="0" smtClean="0"/>
              <a:t>—Knowledge is subjective and chronicles a changing landscape of human activity.  As a knower, I have the tools to weigh arguments, to appreciate and value multiples lines of evidence, and to shift my position as new lines of evidence emerge.  Because my position is evidence-based,  I am motivated to seek information.  As author of what I know, information is fuel for my mind.   </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695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1066800"/>
          </a:xfrm>
        </p:spPr>
        <p:txBody>
          <a:bodyPr>
            <a:normAutofit/>
          </a:bodyPr>
          <a:lstStyle/>
          <a:p>
            <a:r>
              <a:rPr lang="en-US" sz="2400" dirty="0" smtClean="0"/>
              <a:t>What is my role as a learner?</a:t>
            </a:r>
            <a:endParaRPr lang="en-US" sz="2400" dirty="0"/>
          </a:p>
        </p:txBody>
      </p:sp>
      <p:sp>
        <p:nvSpPr>
          <p:cNvPr id="13" name="Content Placeholder 12"/>
          <p:cNvSpPr>
            <a:spLocks noGrp="1"/>
          </p:cNvSpPr>
          <p:nvPr>
            <p:ph sz="quarter" idx="4"/>
          </p:nvPr>
        </p:nvSpPr>
        <p:spPr>
          <a:xfrm>
            <a:off x="152400" y="1066800"/>
            <a:ext cx="5184775" cy="5410200"/>
          </a:xfrm>
        </p:spPr>
        <p:txBody>
          <a:bodyPr/>
          <a:lstStyle/>
          <a:p>
            <a:pPr>
              <a:buFont typeface="+mj-lt"/>
              <a:buAutoNum type="arabicPeriod"/>
            </a:pPr>
            <a:r>
              <a:rPr lang="en-US" sz="1800" dirty="0" smtClean="0"/>
              <a:t>I learn best in classes that focus on factual information. There is a clear line between right and wrong in these classes.</a:t>
            </a:r>
          </a:p>
          <a:p>
            <a:pPr>
              <a:buFont typeface="+mj-lt"/>
              <a:buAutoNum type="arabicPeriod"/>
            </a:pPr>
            <a:r>
              <a:rPr lang="en-US" sz="1800" dirty="0" smtClean="0"/>
              <a:t>Everything is biased. The way you take bias is what forms you as an individual. It's impossible not to be influenced, so you must let yourself be influenced by the right people.</a:t>
            </a:r>
          </a:p>
          <a:p>
            <a:pPr>
              <a:buFont typeface="+mj-lt"/>
              <a:buAutoNum type="arabicPeriod"/>
            </a:pPr>
            <a:r>
              <a:rPr lang="en-US" sz="1800" dirty="0" smtClean="0"/>
              <a:t>I use my own judgment, what I have learned from my classes, and the opinions of both sides to determine what I believe.</a:t>
            </a:r>
          </a:p>
          <a:p>
            <a:pPr>
              <a:buFont typeface="+mj-lt"/>
              <a:buAutoNum type="arabicPeriod"/>
            </a:pPr>
            <a:r>
              <a:rPr lang="en-US" sz="1800" dirty="0" smtClean="0"/>
              <a:t>I am active in discussion, which requires that I read.  It keeps me informed about global issues providing a wider context.</a:t>
            </a:r>
          </a:p>
          <a:p>
            <a:pPr>
              <a:buFont typeface="+mj-lt"/>
              <a:buAutoNum type="arabicPeriod"/>
            </a:pPr>
            <a:r>
              <a:rPr lang="en-US" sz="1800" dirty="0" smtClean="0"/>
              <a:t>I would deconstruct their argument. Find out what their assumptions are and how they differ… find outside information to supplement my decision of who, if either, I agree with. I can be more sure, but never absolutely sure.</a:t>
            </a:r>
          </a:p>
          <a:p>
            <a:pPr>
              <a:buFont typeface="+mj-lt"/>
              <a:buAutoNum type="arabicPeriod"/>
            </a:pPr>
            <a:endParaRPr lang="en-US" sz="1800" dirty="0"/>
          </a:p>
        </p:txBody>
      </p:sp>
      <p:cxnSp>
        <p:nvCxnSpPr>
          <p:cNvPr id="17" name="Straight Connector 16"/>
          <p:cNvCxnSpPr/>
          <p:nvPr/>
        </p:nvCxnSpPr>
        <p:spPr bwMode="auto">
          <a:xfrm rot="5400000" flipH="1" flipV="1">
            <a:off x="8001794" y="4876006"/>
            <a:ext cx="152400" cy="158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rot="5400000" flipH="1" flipV="1">
            <a:off x="8001794" y="5257006"/>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flipH="1" flipV="1">
            <a:off x="7011194" y="5485606"/>
            <a:ext cx="152400" cy="158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rot="5400000" flipH="1" flipV="1">
            <a:off x="7087394" y="5409406"/>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Content Placeholder 7" descr="Picture 1.png"/>
          <p:cNvPicPr>
            <a:picLocks noGrp="1" noChangeAspect="1"/>
          </p:cNvPicPr>
          <p:nvPr>
            <p:ph sz="half" idx="2"/>
          </p:nvPr>
        </p:nvPicPr>
        <p:blipFill>
          <a:blip r:embed="rId2"/>
          <a:srcRect l="2073" r="-44043"/>
          <a:stretch>
            <a:fillRect/>
          </a:stretch>
        </p:blipFill>
        <p:spPr>
          <a:xfrm>
            <a:off x="5486400" y="0"/>
            <a:ext cx="5292976" cy="6858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801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914400"/>
          </a:xfrm>
        </p:spPr>
        <p:txBody>
          <a:bodyPr>
            <a:normAutofit/>
          </a:bodyPr>
          <a:lstStyle/>
          <a:p>
            <a:r>
              <a:rPr lang="en-US" sz="2400" dirty="0" smtClean="0"/>
              <a:t>What is the role of my peers in my learning?</a:t>
            </a:r>
            <a:endParaRPr lang="en-US" sz="2400" dirty="0"/>
          </a:p>
        </p:txBody>
      </p:sp>
      <p:sp>
        <p:nvSpPr>
          <p:cNvPr id="3" name="Content Placeholder 2"/>
          <p:cNvSpPr>
            <a:spLocks noGrp="1"/>
          </p:cNvSpPr>
          <p:nvPr>
            <p:ph idx="1"/>
          </p:nvPr>
        </p:nvSpPr>
        <p:spPr>
          <a:xfrm>
            <a:off x="0" y="914400"/>
            <a:ext cx="5486400" cy="5943600"/>
          </a:xfrm>
        </p:spPr>
        <p:txBody>
          <a:bodyPr/>
          <a:lstStyle/>
          <a:p>
            <a:pPr>
              <a:buFont typeface="+mj-lt"/>
              <a:buAutoNum type="arabicPeriod"/>
            </a:pPr>
            <a:r>
              <a:rPr lang="en-US" sz="1800" dirty="0" smtClean="0"/>
              <a:t>I don't actually like it when students talk very much, because usually their questions don't really add anything to the lecture.</a:t>
            </a:r>
          </a:p>
          <a:p>
            <a:pPr>
              <a:buFont typeface="+mj-lt"/>
              <a:buAutoNum type="arabicPeriod"/>
            </a:pPr>
            <a:r>
              <a:rPr lang="en-US" sz="1800" dirty="0" smtClean="0"/>
              <a:t>I prefer to ask questions and benefit from other students asking questions. Hearing different opinions and viewpoints is certainly an advantage.</a:t>
            </a:r>
          </a:p>
          <a:p>
            <a:pPr>
              <a:buFont typeface="+mj-lt"/>
              <a:buAutoNum type="arabicPeriod"/>
            </a:pPr>
            <a:r>
              <a:rPr lang="en-US" sz="1800" dirty="0" smtClean="0"/>
              <a:t>Everyone understands things differently; sometimes you learn more from other students than professors.</a:t>
            </a:r>
          </a:p>
          <a:p>
            <a:pPr>
              <a:buFont typeface="+mj-lt"/>
              <a:buAutoNum type="arabicPeriod"/>
            </a:pPr>
            <a:r>
              <a:rPr lang="en-US" sz="1800" dirty="0" smtClean="0"/>
              <a:t>My peers </a:t>
            </a:r>
            <a:r>
              <a:rPr lang="en-US" sz="1800" dirty="0" err="1" smtClean="0"/>
              <a:t>help(ed</a:t>
            </a:r>
            <a:r>
              <a:rPr lang="en-US" sz="1800" dirty="0" smtClean="0"/>
              <a:t>) me with my German, constantly teaching me and learning from me. I played the student and the teacher.  … we were encouraged to help our peers with their learning of the German language. </a:t>
            </a:r>
          </a:p>
          <a:p>
            <a:pPr>
              <a:buFont typeface="+mj-lt"/>
              <a:buAutoNum type="arabicPeriod"/>
            </a:pPr>
            <a:r>
              <a:rPr lang="en-US" sz="1800" dirty="0" smtClean="0"/>
              <a:t>I found myself talking with friends about concepts in the text. I had conversations about the meaning of economy, self-sufficiency, and perceived vs. real needs. Talking helped me formulate my ideas.</a:t>
            </a:r>
          </a:p>
          <a:p>
            <a:pPr>
              <a:buFont typeface="+mj-lt"/>
              <a:buAutoNum type="arabicPeriod"/>
            </a:pPr>
            <a:endParaRPr lang="en-US" sz="1800" dirty="0"/>
          </a:p>
        </p:txBody>
      </p:sp>
      <p:pic>
        <p:nvPicPr>
          <p:cNvPr id="5" name="Picture 4" descr="MER_peers_cohort2.png"/>
          <p:cNvPicPr>
            <a:picLocks noChangeAspect="1"/>
          </p:cNvPicPr>
          <p:nvPr/>
        </p:nvPicPr>
        <p:blipFill>
          <a:blip r:embed="rId2"/>
          <a:stretch>
            <a:fillRect/>
          </a:stretch>
        </p:blipFill>
        <p:spPr>
          <a:xfrm>
            <a:off x="5505450" y="-1"/>
            <a:ext cx="3638550" cy="68580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03858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22900" cy="914400"/>
          </a:xfrm>
        </p:spPr>
        <p:txBody>
          <a:bodyPr>
            <a:normAutofit/>
          </a:bodyPr>
          <a:lstStyle/>
          <a:p>
            <a:r>
              <a:rPr lang="en-US" sz="2400" dirty="0" smtClean="0"/>
              <a:t>What is my instructor’s role?</a:t>
            </a:r>
            <a:endParaRPr lang="en-US" sz="2400" dirty="0"/>
          </a:p>
        </p:txBody>
      </p:sp>
      <p:sp>
        <p:nvSpPr>
          <p:cNvPr id="3" name="Content Placeholder 2"/>
          <p:cNvSpPr>
            <a:spLocks noGrp="1"/>
          </p:cNvSpPr>
          <p:nvPr>
            <p:ph idx="1"/>
          </p:nvPr>
        </p:nvSpPr>
        <p:spPr>
          <a:xfrm>
            <a:off x="0" y="914400"/>
            <a:ext cx="5410200" cy="5943600"/>
          </a:xfrm>
        </p:spPr>
        <p:txBody>
          <a:bodyPr/>
          <a:lstStyle/>
          <a:p>
            <a:pPr lvl="0">
              <a:buFont typeface="+mj-lt"/>
              <a:buAutoNum type="arabicPeriod"/>
            </a:pPr>
            <a:r>
              <a:rPr lang="en-US" sz="1600" dirty="0" smtClean="0"/>
              <a:t>I like to be taught by the professor for he knows the material best and makes the exams.  You are always told to listen to your elders because they are wiser;, who am I to question the professor?</a:t>
            </a:r>
          </a:p>
          <a:p>
            <a:pPr lvl="0">
              <a:buFont typeface="+mj-lt"/>
              <a:buAutoNum type="arabicPeriod"/>
            </a:pPr>
            <a:r>
              <a:rPr lang="en-US" sz="1600" dirty="0" smtClean="0"/>
              <a:t>I work well with professors that know my name and are willing to chat.  I learn well one-on-one because I can ask as many questions as I like.</a:t>
            </a:r>
          </a:p>
          <a:p>
            <a:pPr lvl="0">
              <a:buFont typeface="+mj-lt"/>
              <a:buAutoNum type="arabicPeriod"/>
            </a:pPr>
            <a:r>
              <a:rPr lang="en-US" sz="1600" dirty="0" smtClean="0"/>
              <a:t>It's all relative.  We learn things in different ways and have different beliefs.   Obviously in some subjects, there is a fair amount of certainty, while in others there's much room for debate.  The professor might not even necessarily believe what he or she is teaching, but rather is giving a different perspective.</a:t>
            </a:r>
          </a:p>
          <a:p>
            <a:pPr lvl="0">
              <a:buFont typeface="+mj-lt"/>
              <a:buAutoNum type="arabicPeriod"/>
            </a:pPr>
            <a:r>
              <a:rPr lang="en-US" sz="1600" dirty="0" smtClean="0"/>
              <a:t>The instructor should play devil's advocate and the students could defend the opposite view.  This forces students to think analytically so they can gain a bigger view on the situation.</a:t>
            </a:r>
          </a:p>
          <a:p>
            <a:pPr lvl="0">
              <a:buFont typeface="+mj-lt"/>
              <a:buAutoNum type="arabicPeriod"/>
            </a:pPr>
            <a:r>
              <a:rPr lang="en-US" sz="1600" dirty="0" smtClean="0"/>
              <a:t>His teaching method does not challenge me which is unfortunate because theory is very complex. These methods motivate me to teach myself; luckily the textbooks are adequate and fairly in-depth so I do a lot of independent reading.</a:t>
            </a:r>
          </a:p>
          <a:p>
            <a:pPr>
              <a:buFont typeface="+mj-lt"/>
              <a:buAutoNum type="arabicPeriod"/>
            </a:pPr>
            <a:endParaRPr lang="en-US" sz="1600" dirty="0"/>
          </a:p>
        </p:txBody>
      </p:sp>
      <p:pic>
        <p:nvPicPr>
          <p:cNvPr id="4" name="Picture 3" descr="MER_instructor_cohort2.png"/>
          <p:cNvPicPr>
            <a:picLocks noChangeAspect="1"/>
          </p:cNvPicPr>
          <p:nvPr/>
        </p:nvPicPr>
        <p:blipFill>
          <a:blip r:embed="rId2"/>
          <a:stretch>
            <a:fillRect/>
          </a:stretch>
        </p:blipFill>
        <p:spPr>
          <a:xfrm>
            <a:off x="5422900" y="-1"/>
            <a:ext cx="3721100" cy="68580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5043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76961"/>
          <a:ext cx="9144000" cy="3129279"/>
        </p:xfrm>
        <a:graphic>
          <a:graphicData uri="http://schemas.openxmlformats.org/drawingml/2006/table">
            <a:tbl>
              <a:tblPr firstRow="1" bandRow="1">
                <a:tableStyleId>{D7AC3CCA-C797-4891-BE02-D94E43425B78}</a:tableStyleId>
              </a:tblPr>
              <a:tblGrid>
                <a:gridCol w="1371600"/>
                <a:gridCol w="2133600"/>
                <a:gridCol w="2133600"/>
                <a:gridCol w="1752600"/>
                <a:gridCol w="1752600"/>
              </a:tblGrid>
              <a:tr h="370840">
                <a:tc>
                  <a:txBody>
                    <a:bodyPr/>
                    <a:lstStyle/>
                    <a:p>
                      <a:pPr algn="ctr"/>
                      <a:endParaRPr lang="en-US" dirty="0"/>
                    </a:p>
                  </a:txBody>
                  <a:tcPr/>
                </a:tc>
                <a:tc>
                  <a:txBody>
                    <a:bodyPr/>
                    <a:lstStyle/>
                    <a:p>
                      <a:pPr algn="ctr"/>
                      <a:r>
                        <a:rPr lang="en-US" dirty="0" smtClean="0"/>
                        <a:t>Semester</a:t>
                      </a:r>
                      <a:r>
                        <a:rPr lang="en-US" baseline="0" dirty="0" smtClean="0"/>
                        <a:t> 1</a:t>
                      </a:r>
                      <a:endParaRPr lang="en-US" dirty="0"/>
                    </a:p>
                  </a:txBody>
                  <a:tcPr/>
                </a:tc>
                <a:tc>
                  <a:txBody>
                    <a:bodyPr/>
                    <a:lstStyle/>
                    <a:p>
                      <a:pPr algn="ctr"/>
                      <a:r>
                        <a:rPr lang="en-US" dirty="0" smtClean="0"/>
                        <a:t>Semester 2</a:t>
                      </a:r>
                      <a:endParaRPr lang="en-US" dirty="0"/>
                    </a:p>
                  </a:txBody>
                  <a:tcPr/>
                </a:tc>
                <a:tc>
                  <a:txBody>
                    <a:bodyPr/>
                    <a:lstStyle/>
                    <a:p>
                      <a:pPr algn="ctr"/>
                      <a:r>
                        <a:rPr lang="en-US" dirty="0" smtClean="0"/>
                        <a:t>Semester 3</a:t>
                      </a:r>
                      <a:endParaRPr lang="en-US" dirty="0"/>
                    </a:p>
                  </a:txBody>
                  <a:tcPr/>
                </a:tc>
                <a:tc>
                  <a:txBody>
                    <a:bodyPr/>
                    <a:lstStyle/>
                    <a:p>
                      <a:pPr algn="ctr"/>
                      <a:r>
                        <a:rPr lang="en-US" dirty="0" smtClean="0"/>
                        <a:t>Semester 4</a:t>
                      </a:r>
                      <a:endParaRPr lang="en-US" dirty="0"/>
                    </a:p>
                  </a:txBody>
                  <a:tcPr/>
                </a:tc>
              </a:tr>
              <a:tr h="370840">
                <a:tc>
                  <a:txBody>
                    <a:bodyPr/>
                    <a:lstStyle/>
                    <a:p>
                      <a:r>
                        <a:rPr lang="en-US" dirty="0" smtClean="0"/>
                        <a:t>Cohort</a:t>
                      </a:r>
                      <a:r>
                        <a:rPr lang="en-US" baseline="0" dirty="0" smtClean="0"/>
                        <a:t> 1</a:t>
                      </a:r>
                    </a:p>
                    <a:p>
                      <a:r>
                        <a:rPr lang="en-US" baseline="0" dirty="0" smtClean="0"/>
                        <a:t>2004-2006</a:t>
                      </a:r>
                      <a:endParaRPr lang="en-US" dirty="0"/>
                    </a:p>
                  </a:txBody>
                  <a:tcPr/>
                </a:tc>
                <a:tc>
                  <a:txBody>
                    <a:bodyPr/>
                    <a:lstStyle/>
                    <a:p>
                      <a:r>
                        <a:rPr lang="en-US" baseline="0" dirty="0" smtClean="0"/>
                        <a:t>3 credits of ES plus 3 credits of ENGL 1105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credits of ES plus 3 credits of ENGL 1106</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a:t>
                      </a:r>
                      <a:r>
                        <a:rPr lang="en-US" baseline="0" dirty="0" smtClean="0"/>
                        <a:t> credits of ES</a:t>
                      </a:r>
                      <a:endParaRPr lang="en-US" dirty="0" smtClean="0"/>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a:t>
                      </a:r>
                      <a:r>
                        <a:rPr lang="en-US" baseline="0" dirty="0" smtClean="0"/>
                        <a:t> credits of ES</a:t>
                      </a:r>
                      <a:endParaRPr lang="en-US" dirty="0" smtClean="0"/>
                    </a:p>
                    <a:p>
                      <a:endParaRPr lang="en-US" dirty="0"/>
                    </a:p>
                  </a:txBody>
                  <a:tcPr/>
                </a:tc>
              </a:tr>
              <a:tr h="370840">
                <a:tc>
                  <a:txBody>
                    <a:bodyPr/>
                    <a:lstStyle/>
                    <a:p>
                      <a:r>
                        <a:rPr lang="en-US" dirty="0" smtClean="0"/>
                        <a:t>Cohort</a:t>
                      </a:r>
                      <a:r>
                        <a:rPr lang="en-US" baseline="0" dirty="0" smtClean="0"/>
                        <a:t> 2</a:t>
                      </a:r>
                    </a:p>
                    <a:p>
                      <a:r>
                        <a:rPr lang="en-US" baseline="0" dirty="0" smtClean="0"/>
                        <a:t>2006-2008</a:t>
                      </a:r>
                      <a:endParaRPr lang="en-US" dirty="0" smtClean="0"/>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a:t>
                      </a:r>
                      <a:r>
                        <a:rPr lang="en-US" baseline="0" dirty="0" smtClean="0"/>
                        <a:t> credits of ES plus 3 credits of COMM 1015</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a:t>
                      </a:r>
                      <a:r>
                        <a:rPr lang="en-US" baseline="0" dirty="0" smtClean="0"/>
                        <a:t> credits of ES plus 3 credits of COMM 1016</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a:t>
                      </a:r>
                      <a:r>
                        <a:rPr lang="en-US" baseline="0" dirty="0" smtClean="0"/>
                        <a:t> credits of ES</a:t>
                      </a:r>
                      <a:endParaRPr lang="en-US" dirty="0" smtClean="0"/>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a:t>
                      </a:r>
                      <a:r>
                        <a:rPr lang="en-US" baseline="0" dirty="0" smtClean="0"/>
                        <a:t> credits of ES</a:t>
                      </a:r>
                      <a:endParaRPr lang="en-US" dirty="0" smtClean="0"/>
                    </a:p>
                    <a:p>
                      <a:endParaRPr lang="en-US" dirty="0"/>
                    </a:p>
                  </a:txBody>
                  <a:tcPr/>
                </a:tc>
              </a:tr>
              <a:tr h="370840">
                <a:tc>
                  <a:txBody>
                    <a:bodyPr/>
                    <a:lstStyle/>
                    <a:p>
                      <a:r>
                        <a:rPr lang="en-US" dirty="0" smtClean="0"/>
                        <a:t>Cohort 3</a:t>
                      </a:r>
                    </a:p>
                    <a:p>
                      <a:r>
                        <a:rPr lang="en-US" dirty="0" smtClean="0"/>
                        <a:t>2008-2010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5 credits of ES plus 3 credits of writing &amp; discourse</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5 credits of 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plus 3 credits of writing</a:t>
                      </a:r>
                      <a:r>
                        <a:rPr lang="en-US" baseline="0" dirty="0" smtClean="0"/>
                        <a:t> &amp; discourse</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5 credits of ES</a:t>
                      </a:r>
                      <a:endParaRPr lang="en-US" dirty="0" smtClean="0"/>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5 credits of ES</a:t>
                      </a:r>
                      <a:endParaRPr lang="en-US" dirty="0" smtClean="0"/>
                    </a:p>
                    <a:p>
                      <a:endParaRPr lang="en-US" dirty="0"/>
                    </a:p>
                  </a:txBody>
                  <a:tcPr/>
                </a:tc>
              </a:tr>
            </a:tbl>
          </a:graphicData>
        </a:graphic>
      </p:graphicFrame>
      <p:graphicFrame>
        <p:nvGraphicFramePr>
          <p:cNvPr id="14" name="Table 13"/>
          <p:cNvGraphicFramePr>
            <a:graphicFrameLocks noGrp="1"/>
          </p:cNvGraphicFramePr>
          <p:nvPr/>
        </p:nvGraphicFramePr>
        <p:xfrm>
          <a:off x="0" y="4739640"/>
          <a:ext cx="9144000" cy="2128520"/>
        </p:xfrm>
        <a:graphic>
          <a:graphicData uri="http://schemas.openxmlformats.org/drawingml/2006/table">
            <a:tbl>
              <a:tblPr firstRow="1" bandRow="1">
                <a:tableStyleId>{073A0DAA-6AF3-43AB-8588-CEC1D06C72B9}</a:tableStyleId>
              </a:tblPr>
              <a:tblGrid>
                <a:gridCol w="1524000"/>
                <a:gridCol w="1524000"/>
                <a:gridCol w="1524000"/>
                <a:gridCol w="1524000"/>
                <a:gridCol w="1524000"/>
                <a:gridCol w="1524000"/>
              </a:tblGrid>
              <a:tr h="142240">
                <a:tc>
                  <a:txBody>
                    <a:bodyPr/>
                    <a:lstStyle/>
                    <a:p>
                      <a:endParaRPr lang="en-US" dirty="0"/>
                    </a:p>
                  </a:txBody>
                  <a:tcPr/>
                </a:tc>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tr>
              <a:tr h="370840">
                <a:tc>
                  <a:txBody>
                    <a:bodyPr/>
                    <a:lstStyle/>
                    <a:p>
                      <a:r>
                        <a:rPr lang="en-US" dirty="0" smtClean="0"/>
                        <a:t>12:30 to 1:45</a:t>
                      </a:r>
                      <a:endParaRPr lang="en-US" dirty="0"/>
                    </a:p>
                  </a:txBody>
                  <a:tcPr/>
                </a:tc>
                <a:tc>
                  <a:txBody>
                    <a:bodyPr/>
                    <a:lstStyle/>
                    <a:p>
                      <a:endParaRPr lang="en-US" dirty="0"/>
                    </a:p>
                  </a:txBody>
                  <a:tcPr/>
                </a:tc>
                <a:tc>
                  <a:txBody>
                    <a:bodyPr/>
                    <a:lstStyle/>
                    <a:p>
                      <a:r>
                        <a:rPr lang="en-US" dirty="0" smtClean="0"/>
                        <a:t>Large-group</a:t>
                      </a:r>
                      <a:r>
                        <a:rPr lang="en-US" baseline="0" dirty="0" smtClean="0"/>
                        <a:t> Lecture</a:t>
                      </a:r>
                      <a:endParaRPr lang="en-US" dirty="0"/>
                    </a:p>
                  </a:txBody>
                  <a:tcPr/>
                </a:tc>
                <a:tc>
                  <a:txBody>
                    <a:bodyPr/>
                    <a:lstStyle/>
                    <a:p>
                      <a:endParaRPr lang="en-US" dirty="0"/>
                    </a:p>
                  </a:txBody>
                  <a:tcPr/>
                </a:tc>
                <a:tc>
                  <a:txBody>
                    <a:bodyPr/>
                    <a:lstStyle/>
                    <a:p>
                      <a:r>
                        <a:rPr lang="en-US" dirty="0" smtClean="0"/>
                        <a:t>Large-group</a:t>
                      </a:r>
                      <a:r>
                        <a:rPr lang="en-US" baseline="0" dirty="0" smtClean="0"/>
                        <a:t> Lecture</a:t>
                      </a:r>
                      <a:endParaRPr lang="en-US" dirty="0"/>
                    </a:p>
                  </a:txBody>
                  <a:tcPr/>
                </a:tc>
                <a:tc rowSpan="2">
                  <a:txBody>
                    <a:bodyPr/>
                    <a:lstStyle/>
                    <a:p>
                      <a:r>
                        <a:rPr lang="en-US" dirty="0" smtClean="0"/>
                        <a:t>Alternate Friday Lab</a:t>
                      </a:r>
                      <a:r>
                        <a:rPr lang="en-US" baseline="0" dirty="0" smtClean="0"/>
                        <a:t> &amp; </a:t>
                      </a:r>
                      <a:r>
                        <a:rPr lang="en-US" dirty="0" smtClean="0"/>
                        <a:t>Workshop </a:t>
                      </a:r>
                      <a:endParaRPr lang="en-US" dirty="0"/>
                    </a:p>
                  </a:txBody>
                  <a:tcPr/>
                </a:tc>
              </a:tr>
              <a:tr h="370840">
                <a:tc>
                  <a:txBody>
                    <a:bodyPr/>
                    <a:lstStyle/>
                    <a:p>
                      <a:r>
                        <a:rPr lang="en-US" dirty="0" smtClean="0"/>
                        <a:t>2:00 to 3:15</a:t>
                      </a:r>
                      <a:endParaRPr lang="en-US" dirty="0"/>
                    </a:p>
                  </a:txBody>
                  <a:tcPr/>
                </a:tc>
                <a:tc>
                  <a:txBody>
                    <a:bodyPr/>
                    <a:lstStyle/>
                    <a:p>
                      <a:endParaRPr lang="en-US" dirty="0"/>
                    </a:p>
                  </a:txBody>
                  <a:tcPr/>
                </a:tc>
                <a:tc>
                  <a:txBody>
                    <a:bodyPr/>
                    <a:lstStyle/>
                    <a:p>
                      <a:r>
                        <a:rPr lang="en-US" dirty="0" smtClean="0"/>
                        <a:t>Discussion</a:t>
                      </a:r>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Discussion</a:t>
                      </a:r>
                    </a:p>
                  </a:txBody>
                  <a:tcPr/>
                </a:tc>
                <a:tc vMerge="1">
                  <a:txBody>
                    <a:bodyPr/>
                    <a:lstStyle/>
                    <a:p>
                      <a:endParaRPr lang="en-US" dirty="0"/>
                    </a:p>
                  </a:txBody>
                  <a:tcPr/>
                </a:tc>
              </a:tr>
              <a:tr h="370840">
                <a:tc>
                  <a:txBody>
                    <a:bodyPr/>
                    <a:lstStyle/>
                    <a:p>
                      <a:r>
                        <a:rPr lang="en-US" dirty="0" smtClean="0"/>
                        <a:t>3:30 to 4:45</a:t>
                      </a:r>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Discussion</a:t>
                      </a:r>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Discussion</a:t>
                      </a:r>
                    </a:p>
                  </a:txBody>
                  <a:tcPr/>
                </a:tc>
                <a:tc>
                  <a:txBody>
                    <a:bodyPr/>
                    <a:lstStyle/>
                    <a:p>
                      <a:endParaRPr lang="en-US" dirty="0"/>
                    </a:p>
                  </a:txBody>
                  <a:tcPr/>
                </a:tc>
              </a:tr>
              <a:tr h="370840">
                <a:tc>
                  <a:txBody>
                    <a:bodyPr/>
                    <a:lstStyle/>
                    <a:p>
                      <a:r>
                        <a:rPr lang="en-US" dirty="0" smtClean="0"/>
                        <a:t>5:00 to 6:15</a:t>
                      </a:r>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Discussion</a:t>
                      </a:r>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Discussion</a:t>
                      </a:r>
                    </a:p>
                  </a:txBody>
                  <a:tcPr/>
                </a:tc>
                <a:tc>
                  <a:txBody>
                    <a:bodyPr/>
                    <a:lstStyle/>
                    <a:p>
                      <a:endParaRPr lang="en-US" dirty="0"/>
                    </a:p>
                  </a:txBody>
                  <a:tcPr/>
                </a:tc>
              </a:tr>
            </a:tbl>
          </a:graphicData>
        </a:graphic>
      </p:graphicFrame>
      <p:sp>
        <p:nvSpPr>
          <p:cNvPr id="16" name="TextBox 15"/>
          <p:cNvSpPr txBox="1"/>
          <p:nvPr/>
        </p:nvSpPr>
        <p:spPr>
          <a:xfrm>
            <a:off x="0" y="609600"/>
            <a:ext cx="2057400" cy="461665"/>
          </a:xfrm>
          <a:prstGeom prst="rect">
            <a:avLst/>
          </a:prstGeom>
          <a:noFill/>
        </p:spPr>
        <p:txBody>
          <a:bodyPr wrap="square" rtlCol="0">
            <a:spAutoFit/>
          </a:bodyPr>
          <a:lstStyle/>
          <a:p>
            <a:r>
              <a:rPr lang="en-US" dirty="0" smtClean="0"/>
              <a:t>By semester</a:t>
            </a:r>
            <a:endParaRPr lang="en-US" dirty="0"/>
          </a:p>
        </p:txBody>
      </p:sp>
      <p:sp>
        <p:nvSpPr>
          <p:cNvPr id="17" name="TextBox 16"/>
          <p:cNvSpPr txBox="1"/>
          <p:nvPr/>
        </p:nvSpPr>
        <p:spPr>
          <a:xfrm>
            <a:off x="0" y="4191000"/>
            <a:ext cx="2057400" cy="369332"/>
          </a:xfrm>
          <a:prstGeom prst="rect">
            <a:avLst/>
          </a:prstGeom>
          <a:noFill/>
        </p:spPr>
        <p:txBody>
          <a:bodyPr wrap="square" rtlCol="0">
            <a:spAutoFit/>
          </a:bodyPr>
          <a:lstStyle/>
          <a:p>
            <a:r>
              <a:rPr lang="en-US" dirty="0" smtClean="0"/>
              <a:t>By week</a:t>
            </a:r>
            <a:endParaRPr lang="en-US" dirty="0"/>
          </a:p>
        </p:txBody>
      </p:sp>
      <p:sp>
        <p:nvSpPr>
          <p:cNvPr id="7" name="Rectangle 1026"/>
          <p:cNvSpPr txBox="1">
            <a:spLocks noChangeArrowheads="1"/>
          </p:cNvSpPr>
          <p:nvPr/>
        </p:nvSpPr>
        <p:spPr>
          <a:xfrm>
            <a:off x="0" y="0"/>
            <a:ext cx="9144000" cy="685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ES STRUCTURE</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16024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62600" cy="914400"/>
          </a:xfrm>
        </p:spPr>
        <p:txBody>
          <a:bodyPr>
            <a:normAutofit/>
          </a:bodyPr>
          <a:lstStyle/>
          <a:p>
            <a:r>
              <a:rPr lang="en-US" sz="2400" dirty="0" smtClean="0"/>
              <a:t>What is the role of evaluation in learning?</a:t>
            </a:r>
            <a:endParaRPr lang="en-US" sz="2400" dirty="0"/>
          </a:p>
        </p:txBody>
      </p:sp>
      <p:sp>
        <p:nvSpPr>
          <p:cNvPr id="3" name="Content Placeholder 2"/>
          <p:cNvSpPr>
            <a:spLocks noGrp="1"/>
          </p:cNvSpPr>
          <p:nvPr>
            <p:ph idx="1"/>
          </p:nvPr>
        </p:nvSpPr>
        <p:spPr>
          <a:xfrm>
            <a:off x="0" y="914400"/>
            <a:ext cx="5638800" cy="5943600"/>
          </a:xfrm>
        </p:spPr>
        <p:txBody>
          <a:bodyPr/>
          <a:lstStyle/>
          <a:p>
            <a:pPr lvl="0">
              <a:buFont typeface="+mj-lt"/>
              <a:buAutoNum type="arabicPeriod"/>
            </a:pPr>
            <a:r>
              <a:rPr lang="en-US" sz="1800" dirty="0" smtClean="0"/>
              <a:t>Ideally I wish I had a camera that followed me to show the professor how hard I try because I am not the best test taker so if I get a bad grade I don't want people to think I just didn't study.</a:t>
            </a:r>
          </a:p>
          <a:p>
            <a:pPr lvl="0">
              <a:buFont typeface="+mj-lt"/>
              <a:buAutoNum type="arabicPeriod"/>
            </a:pPr>
            <a:r>
              <a:rPr lang="en-US" sz="1800" dirty="0" smtClean="0"/>
              <a:t>I think that ideally you should be graded on your effort because … if you're working really hard and just have a hard time understanding the subject, that isn't really your fault.</a:t>
            </a:r>
          </a:p>
          <a:p>
            <a:pPr lvl="0">
              <a:buFont typeface="+mj-lt"/>
              <a:buAutoNum type="arabicPeriod"/>
            </a:pPr>
            <a:r>
              <a:rPr lang="en-US" sz="1800" dirty="0" smtClean="0"/>
              <a:t>I appreciate when teachers allow for student-graded assignments. I don't see this as a reason to lie, but instead I see it as a relationship with my professor representing mutual trust.</a:t>
            </a:r>
          </a:p>
          <a:p>
            <a:pPr lvl="0">
              <a:buFont typeface="+mj-lt"/>
              <a:buAutoNum type="arabicPeriod"/>
            </a:pPr>
            <a:r>
              <a:rPr lang="en-US" sz="1800" dirty="0" smtClean="0"/>
              <a:t>Grades should be a measure of progress. It would be great if every student could be interviewed so that they could demonstrate their knowledge and application beyond the classroom.</a:t>
            </a:r>
          </a:p>
          <a:p>
            <a:pPr lvl="0">
              <a:buFont typeface="+mj-lt"/>
              <a:buAutoNum type="arabicPeriod"/>
            </a:pPr>
            <a:r>
              <a:rPr lang="en-US" sz="1800" dirty="0" smtClean="0"/>
              <a:t>The student and the teacher should jointly evaluate the work/performance together. Evaluation should focus on mastery and the student should self-evaluate his/her work.</a:t>
            </a:r>
          </a:p>
          <a:p>
            <a:endParaRPr lang="en-US" sz="1800" dirty="0"/>
          </a:p>
        </p:txBody>
      </p:sp>
      <p:pic>
        <p:nvPicPr>
          <p:cNvPr id="4" name="Picture 3" descr="MER_evaluation_cohort2.png"/>
          <p:cNvPicPr>
            <a:picLocks noChangeAspect="1"/>
          </p:cNvPicPr>
          <p:nvPr/>
        </p:nvPicPr>
        <p:blipFill>
          <a:blip r:embed="rId2"/>
          <a:stretch>
            <a:fillRect/>
          </a:stretch>
        </p:blipFill>
        <p:spPr>
          <a:xfrm>
            <a:off x="5502275" y="0"/>
            <a:ext cx="3641725"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6218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533400"/>
          </a:xfrm>
        </p:spPr>
        <p:txBody>
          <a:bodyPr>
            <a:normAutofit/>
          </a:bodyPr>
          <a:lstStyle/>
          <a:p>
            <a:r>
              <a:rPr lang="en-US" sz="2400" dirty="0" smtClean="0"/>
              <a:t>What is the nature of knowledge?</a:t>
            </a:r>
            <a:endParaRPr lang="en-US" sz="2400" dirty="0"/>
          </a:p>
        </p:txBody>
      </p:sp>
      <p:sp>
        <p:nvSpPr>
          <p:cNvPr id="3" name="Content Placeholder 2"/>
          <p:cNvSpPr>
            <a:spLocks noGrp="1"/>
          </p:cNvSpPr>
          <p:nvPr>
            <p:ph idx="1"/>
          </p:nvPr>
        </p:nvSpPr>
        <p:spPr>
          <a:xfrm>
            <a:off x="0" y="457200"/>
            <a:ext cx="5486400" cy="6400800"/>
          </a:xfrm>
        </p:spPr>
        <p:txBody>
          <a:bodyPr/>
          <a:lstStyle/>
          <a:p>
            <a:pPr lvl="0">
              <a:buFont typeface="+mj-lt"/>
              <a:buAutoNum type="arabicPeriod"/>
            </a:pPr>
            <a:r>
              <a:rPr lang="en-US" sz="1800" dirty="0" smtClean="0"/>
              <a:t>…if all evidence supports one point of view, then one can be sure that their belief is correct.</a:t>
            </a:r>
          </a:p>
          <a:p>
            <a:pPr lvl="0">
              <a:buFont typeface="+mj-lt"/>
              <a:buAutoNum type="arabicPeriod"/>
            </a:pPr>
            <a:r>
              <a:rPr lang="en-US" sz="1800" dirty="0" smtClean="0"/>
              <a:t>When I came here I loved learning about factual information but the courses I took this semester dove into very thought-provoking concepts and ideas that greatly appealed to me.</a:t>
            </a:r>
          </a:p>
          <a:p>
            <a:pPr lvl="0">
              <a:buFont typeface="+mj-lt"/>
              <a:buAutoNum type="arabicPeriod"/>
            </a:pPr>
            <a:r>
              <a:rPr lang="en-US" sz="1800" dirty="0" smtClean="0"/>
              <a:t>There are many theories or explanations that satisfy different people.  Find the one that satisfies you. </a:t>
            </a:r>
          </a:p>
          <a:p>
            <a:pPr lvl="0">
              <a:buFont typeface="+mj-lt"/>
              <a:buAutoNum type="arabicPeriod"/>
            </a:pPr>
            <a:r>
              <a:rPr lang="en-US" sz="1800" dirty="0" smtClean="0"/>
              <a:t>If enough peer-reviewed articles and respected scholars say something is so, its probably safe to agree. However, I understand that sometimes even the really, really, really smart people of the world can be wrong - and lots of them can be wrong together.   It's important to question everything, but it is necessary to believe in something once in a while.</a:t>
            </a:r>
          </a:p>
          <a:p>
            <a:pPr lvl="0">
              <a:buFont typeface="+mj-lt"/>
              <a:buAutoNum type="arabicPeriod"/>
            </a:pPr>
            <a:r>
              <a:rPr lang="en-US" sz="1800" dirty="0" smtClean="0"/>
              <a:t>… with historical events or scientific phenomena…I would not discount either account but rather would embrace both, weigh the explanations, and decide for myself while remaining open to revision by new evidence.</a:t>
            </a:r>
          </a:p>
          <a:p>
            <a:endParaRPr lang="en-US" sz="1800" dirty="0"/>
          </a:p>
        </p:txBody>
      </p:sp>
      <p:pic>
        <p:nvPicPr>
          <p:cNvPr id="4" name="Picture 3" descr="MER_knowledge_cohort2.png"/>
          <p:cNvPicPr>
            <a:picLocks noChangeAspect="1"/>
          </p:cNvPicPr>
          <p:nvPr/>
        </p:nvPicPr>
        <p:blipFill>
          <a:blip r:embed="rId2"/>
          <a:stretch>
            <a:fillRect/>
          </a:stretch>
        </p:blipFill>
        <p:spPr>
          <a:xfrm>
            <a:off x="5438775" y="0"/>
            <a:ext cx="3705225"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18106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38800" cy="838200"/>
          </a:xfrm>
        </p:spPr>
        <p:txBody>
          <a:bodyPr>
            <a:normAutofit/>
          </a:bodyPr>
          <a:lstStyle/>
          <a:p>
            <a:r>
              <a:rPr lang="en-US" sz="2400" dirty="0" smtClean="0"/>
              <a:t>Is knowledge fixed and certain?</a:t>
            </a:r>
            <a:endParaRPr lang="en-US" sz="2400" dirty="0"/>
          </a:p>
        </p:txBody>
      </p:sp>
      <p:sp>
        <p:nvSpPr>
          <p:cNvPr id="3" name="Content Placeholder 2"/>
          <p:cNvSpPr>
            <a:spLocks noGrp="1"/>
          </p:cNvSpPr>
          <p:nvPr>
            <p:ph idx="1"/>
          </p:nvPr>
        </p:nvSpPr>
        <p:spPr>
          <a:xfrm>
            <a:off x="0" y="914400"/>
            <a:ext cx="5638800" cy="5943600"/>
          </a:xfrm>
        </p:spPr>
        <p:txBody>
          <a:bodyPr/>
          <a:lstStyle/>
          <a:p>
            <a:pPr>
              <a:buNone/>
            </a:pPr>
            <a:r>
              <a:rPr lang="en-US" sz="2400" dirty="0" err="1" smtClean="0"/>
              <a:t>Likert</a:t>
            </a:r>
            <a:r>
              <a:rPr lang="en-US" sz="2400" dirty="0" smtClean="0"/>
              <a:t> scale: disagree (1) to agree (5)</a:t>
            </a:r>
          </a:p>
          <a:p>
            <a:pPr>
              <a:buNone/>
            </a:pPr>
            <a:r>
              <a:rPr lang="en-US" sz="2400" dirty="0" smtClean="0"/>
              <a:t>Questions posed so that more develop-mentally advanced score lower</a:t>
            </a:r>
          </a:p>
          <a:p>
            <a:r>
              <a:rPr lang="en-US" sz="2200" dirty="0" smtClean="0">
                <a:solidFill>
                  <a:srgbClr val="000000"/>
                </a:solidFill>
                <a:ea typeface="Verdana"/>
                <a:cs typeface="Verdana"/>
              </a:rPr>
              <a:t>Being a good student generally involves memorizing facts</a:t>
            </a:r>
          </a:p>
          <a:p>
            <a:r>
              <a:rPr lang="en-US" sz="2200" dirty="0" smtClean="0">
                <a:solidFill>
                  <a:srgbClr val="000000"/>
                </a:solidFill>
                <a:ea typeface="Verdana"/>
                <a:cs typeface="Verdana"/>
              </a:rPr>
              <a:t>Most words have one clear meaning</a:t>
            </a:r>
          </a:p>
          <a:p>
            <a:r>
              <a:rPr lang="en-US" sz="2200" dirty="0" smtClean="0">
                <a:solidFill>
                  <a:srgbClr val="000000"/>
                </a:solidFill>
                <a:ea typeface="Verdana"/>
                <a:cs typeface="Verdana"/>
              </a:rPr>
              <a:t>When I study, I look for the specific facts</a:t>
            </a:r>
          </a:p>
          <a:p>
            <a:r>
              <a:rPr lang="en-US" sz="2200" dirty="0" smtClean="0">
                <a:solidFill>
                  <a:srgbClr val="000000"/>
                </a:solidFill>
                <a:ea typeface="Verdana"/>
                <a:cs typeface="Verdana"/>
              </a:rPr>
              <a:t>If professors would stick more to the facts and do less theorizing, one could get more out of college</a:t>
            </a:r>
          </a:p>
          <a:p>
            <a:r>
              <a:rPr lang="en-US" sz="2200" dirty="0" smtClean="0">
                <a:solidFill>
                  <a:srgbClr val="000000"/>
                </a:solidFill>
                <a:ea typeface="Verdana"/>
                <a:cs typeface="Verdana"/>
              </a:rPr>
              <a:t>It's a waste of time to work on problems which have no possibility of coming out with a clear-cut  and unambiguous answer</a:t>
            </a:r>
          </a:p>
        </p:txBody>
      </p:sp>
      <p:pic>
        <p:nvPicPr>
          <p:cNvPr id="4" name="Picture 3" descr="EQ_knowledge_is_certain_cohort2.png"/>
          <p:cNvPicPr>
            <a:picLocks noChangeAspect="1"/>
          </p:cNvPicPr>
          <p:nvPr/>
        </p:nvPicPr>
        <p:blipFill>
          <a:blip r:embed="rId2"/>
          <a:stretch>
            <a:fillRect/>
          </a:stretch>
        </p:blipFill>
        <p:spPr>
          <a:xfrm>
            <a:off x="5629275" y="0"/>
            <a:ext cx="3514725"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43254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10200" cy="1600200"/>
          </a:xfrm>
        </p:spPr>
        <p:txBody>
          <a:bodyPr/>
          <a:lstStyle/>
          <a:p>
            <a:r>
              <a:rPr lang="en-US" dirty="0" smtClean="0"/>
              <a:t>Critical thinking</a:t>
            </a:r>
            <a:endParaRPr lang="en-US" dirty="0"/>
          </a:p>
        </p:txBody>
      </p:sp>
      <p:sp>
        <p:nvSpPr>
          <p:cNvPr id="3" name="Content Placeholder 2"/>
          <p:cNvSpPr>
            <a:spLocks noGrp="1"/>
          </p:cNvSpPr>
          <p:nvPr>
            <p:ph idx="1"/>
          </p:nvPr>
        </p:nvSpPr>
        <p:spPr>
          <a:xfrm>
            <a:off x="381000" y="1600200"/>
            <a:ext cx="4648200" cy="4495800"/>
          </a:xfrm>
        </p:spPr>
        <p:txBody>
          <a:bodyPr/>
          <a:lstStyle/>
          <a:p>
            <a:pPr>
              <a:buNone/>
            </a:pPr>
            <a:r>
              <a:rPr lang="en-US" dirty="0" smtClean="0"/>
              <a:t> Evaluates students’ ability to:</a:t>
            </a:r>
          </a:p>
          <a:p>
            <a:pPr>
              <a:buNone/>
            </a:pPr>
            <a:r>
              <a:rPr lang="en-US" dirty="0" smtClean="0"/>
              <a:t>	1) apply previous knowledge to new and novel situations or </a:t>
            </a:r>
          </a:p>
          <a:p>
            <a:pPr>
              <a:buNone/>
            </a:pPr>
            <a:r>
              <a:rPr lang="en-US" dirty="0" smtClean="0"/>
              <a:t>	2) make critical evaluations of ideas</a:t>
            </a:r>
            <a:endParaRPr lang="en-US" dirty="0"/>
          </a:p>
        </p:txBody>
      </p:sp>
      <p:pic>
        <p:nvPicPr>
          <p:cNvPr id="4" name="Picture 3" descr="Picture 1.png"/>
          <p:cNvPicPr>
            <a:picLocks noChangeAspect="1"/>
          </p:cNvPicPr>
          <p:nvPr/>
        </p:nvPicPr>
        <p:blipFill>
          <a:blip r:embed="rId2"/>
          <a:stretch>
            <a:fillRect/>
          </a:stretch>
        </p:blipFill>
        <p:spPr>
          <a:xfrm>
            <a:off x="5410200" y="-1"/>
            <a:ext cx="3733800" cy="693664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0849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2933"/>
          </a:xfrm>
        </p:spPr>
        <p:txBody>
          <a:bodyPr>
            <a:noAutofit/>
          </a:bodyPr>
          <a:lstStyle/>
          <a:p>
            <a:r>
              <a:rPr lang="en-US" sz="3000" dirty="0" smtClean="0"/>
              <a:t>Scaffolding Example</a:t>
            </a:r>
            <a:r>
              <a:rPr lang="en-US" sz="3000" dirty="0"/>
              <a:t>:</a:t>
            </a:r>
            <a:r>
              <a:rPr lang="en-US" sz="3000" dirty="0" smtClean="0"/>
              <a:t> Facilitated discussion </a:t>
            </a:r>
            <a:r>
              <a:rPr lang="en-US" sz="2800" dirty="0" smtClean="0"/>
              <a:t/>
            </a:r>
            <a:br>
              <a:rPr lang="en-US" sz="2800" dirty="0" smtClean="0"/>
            </a:br>
            <a:r>
              <a:rPr lang="en-US" sz="2800" i="1" dirty="0" smtClean="0"/>
              <a:t>There is always a teacher in the classroom</a:t>
            </a:r>
            <a:endParaRPr lang="en-US" sz="2800" i="1" dirty="0"/>
          </a:p>
        </p:txBody>
      </p:sp>
      <p:graphicFrame>
        <p:nvGraphicFramePr>
          <p:cNvPr id="11" name="Content Placeholder 10"/>
          <p:cNvGraphicFramePr>
            <a:graphicFrameLocks noGrp="1"/>
          </p:cNvGraphicFramePr>
          <p:nvPr>
            <p:ph idx="1"/>
          </p:nvPr>
        </p:nvGraphicFramePr>
        <p:xfrm>
          <a:off x="0" y="1032932"/>
          <a:ext cx="9144000" cy="5825068"/>
        </p:xfrm>
        <a:graphic>
          <a:graphicData uri="http://schemas.openxmlformats.org/drawingml/2006/table">
            <a:tbl>
              <a:tblPr firstRow="1" bandRow="1">
                <a:tableStyleId>{D7AC3CCA-C797-4891-BE02-D94E43425B78}</a:tableStyleId>
              </a:tblPr>
              <a:tblGrid>
                <a:gridCol w="1524000"/>
                <a:gridCol w="3657600"/>
                <a:gridCol w="3962400"/>
              </a:tblGrid>
              <a:tr h="379896">
                <a:tc>
                  <a:txBody>
                    <a:bodyPr/>
                    <a:lstStyle/>
                    <a:p>
                      <a:endParaRPr lang="en-US" dirty="0"/>
                    </a:p>
                  </a:txBody>
                  <a:tcPr/>
                </a:tc>
                <a:tc>
                  <a:txBody>
                    <a:bodyPr/>
                    <a:lstStyle/>
                    <a:p>
                      <a:r>
                        <a:rPr lang="en-US" dirty="0" smtClean="0"/>
                        <a:t>Instructor</a:t>
                      </a:r>
                      <a:r>
                        <a:rPr lang="en-US" baseline="0" dirty="0" smtClean="0"/>
                        <a:t> facilitation of discussion</a:t>
                      </a:r>
                      <a:endParaRPr lang="en-US" dirty="0"/>
                    </a:p>
                  </a:txBody>
                  <a:tcPr/>
                </a:tc>
                <a:tc>
                  <a:txBody>
                    <a:bodyPr/>
                    <a:lstStyle/>
                    <a:p>
                      <a:r>
                        <a:rPr lang="en-US" dirty="0" smtClean="0"/>
                        <a:t>Student</a:t>
                      </a:r>
                      <a:r>
                        <a:rPr lang="en-US" baseline="0" dirty="0" smtClean="0"/>
                        <a:t> facilitation of discussion</a:t>
                      </a:r>
                      <a:endParaRPr lang="en-US" dirty="0"/>
                    </a:p>
                  </a:txBody>
                  <a:tcPr/>
                </a:tc>
              </a:tr>
              <a:tr h="1361293">
                <a:tc>
                  <a:txBody>
                    <a:bodyPr/>
                    <a:lstStyle/>
                    <a:p>
                      <a:r>
                        <a:rPr lang="en-US" dirty="0" smtClean="0"/>
                        <a:t>Semester</a:t>
                      </a:r>
                      <a:r>
                        <a:rPr lang="en-US" baseline="0" dirty="0" smtClean="0"/>
                        <a:t> 1</a:t>
                      </a:r>
                    </a:p>
                    <a:p>
                      <a:endParaRPr lang="en-US" dirty="0"/>
                    </a:p>
                  </a:txBody>
                  <a:tcPr/>
                </a:tc>
                <a:tc>
                  <a:txBody>
                    <a:bodyPr/>
                    <a:lstStyle/>
                    <a:p>
                      <a:r>
                        <a:rPr lang="en-US" sz="1600" baseline="0" dirty="0" smtClean="0"/>
                        <a:t>Prepares reading prompts, incorporates skill-building activities, relates content to reading/current events, guides self-evaluations, creates question pool and quizzes, evaluates participation</a:t>
                      </a:r>
                      <a:endParaRPr lang="en-US" sz="1600" dirty="0"/>
                    </a:p>
                  </a:txBody>
                  <a:tcPr/>
                </a:tc>
                <a:tc>
                  <a:txBody>
                    <a:bodyPr/>
                    <a:lstStyle/>
                    <a:p>
                      <a:r>
                        <a:rPr lang="en-US" sz="1600" dirty="0" smtClean="0"/>
                        <a:t>Group</a:t>
                      </a:r>
                      <a:r>
                        <a:rPr lang="en-US" sz="1600" baseline="0" dirty="0" smtClean="0"/>
                        <a:t> p</a:t>
                      </a:r>
                      <a:r>
                        <a:rPr lang="en-US" sz="1600" dirty="0" smtClean="0"/>
                        <a:t>repares participation guidelines, student</a:t>
                      </a:r>
                      <a:r>
                        <a:rPr lang="en-US" sz="1600" baseline="0" dirty="0" smtClean="0"/>
                        <a:t> pairs f</a:t>
                      </a:r>
                      <a:r>
                        <a:rPr lang="en-US" sz="1600" dirty="0" smtClean="0"/>
                        <a:t>acilitate</a:t>
                      </a:r>
                      <a:r>
                        <a:rPr lang="en-US" sz="1600" baseline="0" dirty="0" smtClean="0"/>
                        <a:t> discussion using l</a:t>
                      </a:r>
                      <a:r>
                        <a:rPr lang="en-US" sz="1600" dirty="0" smtClean="0"/>
                        <a:t>ecture</a:t>
                      </a:r>
                      <a:r>
                        <a:rPr lang="en-US" sz="1600" baseline="0" dirty="0" smtClean="0"/>
                        <a:t> n</a:t>
                      </a:r>
                      <a:r>
                        <a:rPr lang="en-US" sz="1600" dirty="0" smtClean="0"/>
                        <a:t>ote-cards</a:t>
                      </a:r>
                      <a:endParaRPr lang="en-US" sz="1600" dirty="0"/>
                    </a:p>
                  </a:txBody>
                  <a:tcPr/>
                </a:tc>
              </a:tr>
              <a:tr h="13612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Semester</a:t>
                      </a:r>
                      <a:r>
                        <a:rPr lang="en-US" baseline="0" dirty="0" smtClean="0"/>
                        <a:t> 2</a:t>
                      </a:r>
                      <a:endParaRPr lang="en-US" dirty="0" smtClean="0"/>
                    </a:p>
                    <a:p>
                      <a:endParaRPr lang="en-US" dirty="0"/>
                    </a:p>
                  </a:txBody>
                  <a:tcPr/>
                </a:tc>
                <a:tc>
                  <a:txBody>
                    <a:bodyPr/>
                    <a:lstStyle/>
                    <a:p>
                      <a:r>
                        <a:rPr lang="en-US" sz="1600" dirty="0" smtClean="0"/>
                        <a:t>Supports</a:t>
                      </a:r>
                      <a:r>
                        <a:rPr lang="en-US" sz="1600" baseline="0" dirty="0" smtClean="0"/>
                        <a:t> student-led facilitation, models information searching during discussion, incorporates skill-building activities, evaluates prompts, participation and question pool</a:t>
                      </a:r>
                      <a:endParaRPr lang="en-US" sz="1600" dirty="0"/>
                    </a:p>
                  </a:txBody>
                  <a:tcPr/>
                </a:tc>
                <a:tc>
                  <a:txBody>
                    <a:bodyPr/>
                    <a:lstStyle/>
                    <a:p>
                      <a:r>
                        <a:rPr lang="en-US" sz="1600" dirty="0" smtClean="0"/>
                        <a:t>Five</a:t>
                      </a:r>
                      <a:r>
                        <a:rPr lang="en-US" sz="1600" baseline="0" dirty="0" smtClean="0"/>
                        <a:t> s</a:t>
                      </a:r>
                      <a:r>
                        <a:rPr lang="en-US" sz="1600" dirty="0" smtClean="0"/>
                        <a:t>tudent</a:t>
                      </a:r>
                      <a:r>
                        <a:rPr lang="en-US" sz="1600" baseline="0" dirty="0" smtClean="0"/>
                        <a:t> pairs prepare prompts, facilitate discussion of lecture and readings, identify current events,  summarize key points, create questions from summary for question pool</a:t>
                      </a:r>
                      <a:endParaRPr lang="en-US" sz="1600" dirty="0"/>
                    </a:p>
                  </a:txBody>
                  <a:tcPr/>
                </a:tc>
              </a:tr>
              <a:tr h="13612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Semester</a:t>
                      </a:r>
                      <a:r>
                        <a:rPr lang="en-US" baseline="0" dirty="0" smtClean="0"/>
                        <a:t> 3</a:t>
                      </a:r>
                      <a:endParaRPr lang="en-US" dirty="0" smtClean="0"/>
                    </a:p>
                    <a:p>
                      <a:endParaRPr lang="en-US" dirty="0"/>
                    </a:p>
                  </a:txBody>
                  <a:tcPr/>
                </a:tc>
                <a:tc>
                  <a:txBody>
                    <a:bodyPr/>
                    <a:lstStyle/>
                    <a:p>
                      <a:r>
                        <a:rPr lang="en-US" sz="1600" dirty="0" smtClean="0"/>
                        <a:t>Facilitates</a:t>
                      </a:r>
                      <a:r>
                        <a:rPr lang="en-US" sz="1600" baseline="0" dirty="0" smtClean="0"/>
                        <a:t> discussion synthesis, incorporates skill-building activities, evaluates participation</a:t>
                      </a:r>
                      <a:endParaRPr lang="en-US" sz="1600" dirty="0"/>
                    </a:p>
                  </a:txBody>
                  <a:tcPr/>
                </a:tc>
                <a:tc>
                  <a:txBody>
                    <a:bodyPr/>
                    <a:lstStyle/>
                    <a:p>
                      <a:r>
                        <a:rPr lang="en-US" sz="1600" dirty="0" smtClean="0"/>
                        <a:t>Student</a:t>
                      </a:r>
                      <a:r>
                        <a:rPr lang="en-US" sz="1600" baseline="0" dirty="0" smtClean="0"/>
                        <a:t> pair facilitates managed discussion using reading prompts, summarizes key points, identifies current events, posts to blog, summarizes discussion and posts questions for pool</a:t>
                      </a:r>
                      <a:endParaRPr lang="en-US" sz="1600" dirty="0"/>
                    </a:p>
                  </a:txBody>
                  <a:tcPr/>
                </a:tc>
              </a:tr>
              <a:tr h="13612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Semester</a:t>
                      </a:r>
                      <a:r>
                        <a:rPr lang="en-US" baseline="0" dirty="0" smtClean="0"/>
                        <a:t> 4</a:t>
                      </a:r>
                      <a:endParaRPr lang="en-US" dirty="0" smtClean="0"/>
                    </a:p>
                    <a:p>
                      <a:endParaRPr lang="en-US" dirty="0"/>
                    </a:p>
                  </a:txBody>
                  <a:tcPr/>
                </a:tc>
                <a:tc>
                  <a:txBody>
                    <a:bodyPr/>
                    <a:lstStyle/>
                    <a:p>
                      <a:r>
                        <a:rPr lang="en-US" sz="1600" dirty="0" smtClean="0"/>
                        <a:t>Facilitates</a:t>
                      </a:r>
                      <a:r>
                        <a:rPr lang="en-US" sz="1600" baseline="0" dirty="0" smtClean="0"/>
                        <a:t> synthesis discussion, e</a:t>
                      </a:r>
                      <a:r>
                        <a:rPr lang="en-US" sz="1600" dirty="0" smtClean="0"/>
                        <a:t>valuates participation</a:t>
                      </a:r>
                      <a:endParaRPr lang="en-US" sz="1600" dirty="0"/>
                    </a:p>
                  </a:txBody>
                  <a:tcPr/>
                </a:tc>
                <a:tc>
                  <a:txBody>
                    <a:bodyPr/>
                    <a:lstStyle/>
                    <a:p>
                      <a:r>
                        <a:rPr lang="en-US" sz="1600" dirty="0" smtClean="0"/>
                        <a:t>Student</a:t>
                      </a:r>
                      <a:r>
                        <a:rPr lang="en-US" sz="1600" baseline="0" dirty="0" smtClean="0"/>
                        <a:t> pair facilitates managed discussion of readings, summarizes key points, identifies current event, posts to blog, summarizes/synthesizes discussion, posts questions for pool, self-evaluates</a:t>
                      </a:r>
                      <a:endParaRPr lang="en-US" sz="1600"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3618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90722"/>
            <a:ext cx="9144000" cy="994852"/>
          </a:xfrm>
        </p:spPr>
        <p:txBody>
          <a:bodyPr>
            <a:noAutofit/>
          </a:bodyPr>
          <a:lstStyle/>
          <a:p>
            <a:r>
              <a:rPr lang="en-US" sz="2800" dirty="0" smtClean="0"/>
              <a:t>Use content to teach learning skills</a:t>
            </a:r>
            <a:br>
              <a:rPr lang="en-US" sz="2800" dirty="0" smtClean="0"/>
            </a:br>
            <a:r>
              <a:rPr lang="en-US" sz="2400" dirty="0" smtClean="0"/>
              <a:t>Skill (writing), Learning Skill (Knowing), Content (Topical)</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12575502"/>
              </p:ext>
            </p:extLst>
          </p:nvPr>
        </p:nvGraphicFramePr>
        <p:xfrm>
          <a:off x="65195" y="1085574"/>
          <a:ext cx="9078805" cy="5765800"/>
        </p:xfrm>
        <a:graphic>
          <a:graphicData uri="http://schemas.openxmlformats.org/drawingml/2006/table">
            <a:tbl>
              <a:tblPr firstRow="1" bandRow="1">
                <a:tableStyleId>{5C22544A-7EE6-4342-B048-85BDC9FD1C3A}</a:tableStyleId>
              </a:tblPr>
              <a:tblGrid>
                <a:gridCol w="1635501"/>
                <a:gridCol w="1778001"/>
                <a:gridCol w="1778000"/>
                <a:gridCol w="1909954"/>
                <a:gridCol w="1977349"/>
              </a:tblGrid>
              <a:tr h="370840">
                <a:tc>
                  <a:txBody>
                    <a:bodyPr/>
                    <a:lstStyle/>
                    <a:p>
                      <a:r>
                        <a:rPr lang="en-US" dirty="0" smtClean="0"/>
                        <a:t>Example:</a:t>
                      </a:r>
                      <a:r>
                        <a:rPr lang="en-US" baseline="0" dirty="0" smtClean="0"/>
                        <a:t>  Writing genre</a:t>
                      </a:r>
                      <a:endParaRPr lang="en-US" dirty="0"/>
                    </a:p>
                  </a:txBody>
                  <a:tcPr/>
                </a:tc>
                <a:tc>
                  <a:txBody>
                    <a:bodyPr/>
                    <a:lstStyle/>
                    <a:p>
                      <a:r>
                        <a:rPr lang="en-US" dirty="0" smtClean="0"/>
                        <a:t>ES1: Worldviews</a:t>
                      </a:r>
                      <a:r>
                        <a:rPr lang="en-US" baseline="0" dirty="0" smtClean="0"/>
                        <a:t> and Water</a:t>
                      </a:r>
                      <a:endParaRPr lang="en-US" dirty="0"/>
                    </a:p>
                  </a:txBody>
                  <a:tcPr/>
                </a:tc>
                <a:tc>
                  <a:txBody>
                    <a:bodyPr/>
                    <a:lstStyle/>
                    <a:p>
                      <a:r>
                        <a:rPr lang="en-US" dirty="0" smtClean="0"/>
                        <a:t>ES2: Energy</a:t>
                      </a:r>
                      <a:r>
                        <a:rPr lang="en-US" baseline="0" dirty="0" smtClean="0"/>
                        <a:t> and Shelter</a:t>
                      </a:r>
                      <a:endParaRPr lang="en-US" dirty="0"/>
                    </a:p>
                  </a:txBody>
                  <a:tcPr/>
                </a:tc>
                <a:tc>
                  <a:txBody>
                    <a:bodyPr/>
                    <a:lstStyle/>
                    <a:p>
                      <a:r>
                        <a:rPr lang="en-US" dirty="0" smtClean="0"/>
                        <a:t>ES3: Food and Agriculture</a:t>
                      </a:r>
                      <a:endParaRPr lang="en-US" dirty="0"/>
                    </a:p>
                  </a:txBody>
                  <a:tcPr/>
                </a:tc>
                <a:tc>
                  <a:txBody>
                    <a:bodyPr/>
                    <a:lstStyle/>
                    <a:p>
                      <a:r>
                        <a:rPr lang="en-US" dirty="0" smtClean="0"/>
                        <a:t>ES4: Waste, Health, Pathways</a:t>
                      </a:r>
                      <a:endParaRPr lang="en-US" dirty="0"/>
                    </a:p>
                  </a:txBody>
                  <a:tcPr/>
                </a:tc>
              </a:tr>
              <a:tr h="370840">
                <a:tc>
                  <a:txBody>
                    <a:bodyPr/>
                    <a:lstStyle/>
                    <a:p>
                      <a:r>
                        <a:rPr lang="en-US" sz="1600" dirty="0" smtClean="0"/>
                        <a:t>Genres/Knowing</a:t>
                      </a:r>
                      <a:r>
                        <a:rPr lang="en-US" sz="1600" baseline="0" dirty="0" smtClean="0"/>
                        <a:t> &amp; Knowledge</a:t>
                      </a:r>
                      <a:endParaRPr lang="en-US" sz="1600" dirty="0"/>
                    </a:p>
                  </a:txBody>
                  <a:tcPr/>
                </a:tc>
                <a:tc>
                  <a:txBody>
                    <a:bodyPr/>
                    <a:lstStyle/>
                    <a:p>
                      <a:r>
                        <a:rPr lang="en-US" sz="1600" dirty="0" smtClean="0"/>
                        <a:t>Complexity of</a:t>
                      </a:r>
                      <a:r>
                        <a:rPr lang="en-US" sz="1600" baseline="0" dirty="0" smtClean="0"/>
                        <a:t> issues</a:t>
                      </a:r>
                      <a:endParaRPr lang="en-US" sz="1600" dirty="0"/>
                    </a:p>
                  </a:txBody>
                  <a:tcPr/>
                </a:tc>
                <a:tc>
                  <a:txBody>
                    <a:bodyPr/>
                    <a:lstStyle/>
                    <a:p>
                      <a:r>
                        <a:rPr lang="en-US" sz="1600" dirty="0" smtClean="0"/>
                        <a:t>Assumptions</a:t>
                      </a:r>
                      <a:r>
                        <a:rPr lang="en-US" sz="1600" baseline="0" dirty="0" smtClean="0"/>
                        <a:t> &amp; arguments made</a:t>
                      </a:r>
                      <a:endParaRPr lang="en-US" sz="1600" dirty="0"/>
                    </a:p>
                  </a:txBody>
                  <a:tcPr/>
                </a:tc>
                <a:tc>
                  <a:txBody>
                    <a:bodyPr/>
                    <a:lstStyle/>
                    <a:p>
                      <a:r>
                        <a:rPr lang="en-US" sz="1600" dirty="0" smtClean="0"/>
                        <a:t>Connections between disciplines</a:t>
                      </a:r>
                      <a:endParaRPr lang="en-US" sz="1600" dirty="0"/>
                    </a:p>
                  </a:txBody>
                  <a:tcPr/>
                </a:tc>
                <a:tc>
                  <a:txBody>
                    <a:bodyPr/>
                    <a:lstStyle/>
                    <a:p>
                      <a:r>
                        <a:rPr lang="en-US" sz="1600" dirty="0" smtClean="0"/>
                        <a:t>Empowerment to action</a:t>
                      </a:r>
                      <a:endParaRPr lang="en-US" sz="1600" dirty="0"/>
                    </a:p>
                  </a:txBody>
                  <a:tcPr/>
                </a:tc>
              </a:tr>
              <a:tr h="370840">
                <a:tc>
                  <a:txBody>
                    <a:bodyPr/>
                    <a:lstStyle/>
                    <a:p>
                      <a:r>
                        <a:rPr lang="en-US" sz="1600" dirty="0" smtClean="0"/>
                        <a:t>Personal Essay</a:t>
                      </a:r>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tr>
              <a:tr h="370840">
                <a:tc>
                  <a:txBody>
                    <a:bodyPr/>
                    <a:lstStyle/>
                    <a:p>
                      <a:r>
                        <a:rPr lang="en-US" sz="1600" dirty="0" smtClean="0"/>
                        <a:t>Analysis</a:t>
                      </a:r>
                      <a:endParaRPr lang="en-US" sz="1600" dirty="0"/>
                    </a:p>
                  </a:txBody>
                  <a:tcPr/>
                </a:tc>
                <a:tc>
                  <a:txBody>
                    <a:bodyPr/>
                    <a:lstStyle/>
                    <a:p>
                      <a:r>
                        <a:rPr lang="en-US" sz="1600" dirty="0" smtClean="0"/>
                        <a:t>x</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dirty="0"/>
                    </a:p>
                  </a:txBody>
                  <a:tcPr/>
                </a:tc>
              </a:tr>
              <a:tr h="370840">
                <a:tc>
                  <a:txBody>
                    <a:bodyPr/>
                    <a:lstStyle/>
                    <a:p>
                      <a:r>
                        <a:rPr lang="en-US" sz="1600" dirty="0" smtClean="0"/>
                        <a:t>Descriptive Analysis</a:t>
                      </a:r>
                      <a:endParaRPr lang="en-US" sz="1600" dirty="0"/>
                    </a:p>
                  </a:txBody>
                  <a:tcP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a:p>
                  </a:txBody>
                  <a:tcPr/>
                </a:tc>
                <a:tc>
                  <a:txBody>
                    <a:bodyPr/>
                    <a:lstStyle/>
                    <a:p>
                      <a:r>
                        <a:rPr lang="en-US" sz="1600" dirty="0" smtClean="0"/>
                        <a:t>x</a:t>
                      </a:r>
                      <a:endParaRPr lang="en-US" sz="1600" dirty="0"/>
                    </a:p>
                  </a:txBody>
                  <a:tcPr/>
                </a:tc>
              </a:tr>
              <a:tr h="370840">
                <a:tc>
                  <a:txBody>
                    <a:bodyPr/>
                    <a:lstStyle/>
                    <a:p>
                      <a:r>
                        <a:rPr lang="en-US" sz="1600" dirty="0" smtClean="0"/>
                        <a:t>Synthesis</a:t>
                      </a:r>
                      <a:endParaRPr lang="en-US" sz="1600" dirty="0"/>
                    </a:p>
                  </a:txBody>
                  <a:tcPr/>
                </a:tc>
                <a:tc>
                  <a:txBody>
                    <a:bodyPr/>
                    <a:lstStyle/>
                    <a:p>
                      <a:endParaRPr lang="en-US" sz="160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r>
              <a:tr h="370840">
                <a:tc>
                  <a:txBody>
                    <a:bodyPr/>
                    <a:lstStyle/>
                    <a:p>
                      <a:r>
                        <a:rPr lang="en-US" sz="1600" dirty="0" smtClean="0"/>
                        <a:t>Annotated</a:t>
                      </a:r>
                      <a:r>
                        <a:rPr lang="en-US" sz="1600" baseline="0" dirty="0" smtClean="0"/>
                        <a:t> Bibliography</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r>
              <a:tr h="370840">
                <a:tc>
                  <a:txBody>
                    <a:bodyPr/>
                    <a:lstStyle/>
                    <a:p>
                      <a:r>
                        <a:rPr lang="en-US" sz="1600" dirty="0" smtClean="0"/>
                        <a:t>STEM Lab or Field Report</a:t>
                      </a:r>
                      <a:endParaRPr lang="en-US" sz="1600" dirty="0"/>
                    </a:p>
                  </a:txBody>
                  <a:tcPr/>
                </a:tc>
                <a:tc>
                  <a:txBody>
                    <a:bodyPr/>
                    <a:lstStyle/>
                    <a:p>
                      <a:r>
                        <a:rPr lang="en-US" sz="1600" dirty="0" smtClean="0"/>
                        <a:t>x</a:t>
                      </a:r>
                      <a:r>
                        <a:rPr lang="en-US" sz="1600" baseline="0" dirty="0" smtClean="0"/>
                        <a:t> x</a:t>
                      </a:r>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tc>
                  <a:txBody>
                    <a:bodyPr/>
                    <a:lstStyle/>
                    <a:p>
                      <a:endParaRPr lang="en-US" sz="1600" dirty="0" smtClean="0"/>
                    </a:p>
                    <a:p>
                      <a:endParaRPr lang="en-US" sz="1600" dirty="0"/>
                    </a:p>
                  </a:txBody>
                  <a:tcPr/>
                </a:tc>
              </a:tr>
              <a:tr h="370840">
                <a:tc>
                  <a:txBody>
                    <a:bodyPr/>
                    <a:lstStyle/>
                    <a:p>
                      <a:r>
                        <a:rPr lang="en-US" sz="1600" dirty="0" smtClean="0"/>
                        <a:t>STEM Research Report/Proposal</a:t>
                      </a:r>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r>
                        <a:rPr lang="en-US" sz="1600" baseline="0" dirty="0" smtClean="0"/>
                        <a:t> x</a:t>
                      </a:r>
                      <a:endParaRPr lang="en-US" sz="1600" dirty="0"/>
                    </a:p>
                  </a:txBody>
                  <a:tcPr/>
                </a:tc>
              </a:tr>
              <a:tr h="370840">
                <a:tc>
                  <a:txBody>
                    <a:bodyPr/>
                    <a:lstStyle/>
                    <a:p>
                      <a:r>
                        <a:rPr lang="en-US" sz="1600" dirty="0" smtClean="0"/>
                        <a:t>Position Paper</a:t>
                      </a:r>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r>
              <a:tr h="370840">
                <a:tc>
                  <a:txBody>
                    <a:bodyPr/>
                    <a:lstStyle/>
                    <a:p>
                      <a:r>
                        <a:rPr lang="en-US" sz="1600" dirty="0" smtClean="0"/>
                        <a:t>Editorial</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smtClean="0"/>
                        <a:t>x</a:t>
                      </a:r>
                      <a:endParaRPr lang="en-US" sz="1600" dirty="0"/>
                    </a:p>
                  </a:txBody>
                  <a:tcPr/>
                </a:tc>
              </a:tr>
              <a:tr h="370840">
                <a:tc>
                  <a:txBody>
                    <a:bodyPr/>
                    <a:lstStyle/>
                    <a:p>
                      <a:r>
                        <a:rPr lang="en-US" sz="1600" dirty="0" smtClean="0"/>
                        <a:t>Reflection</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x x</a:t>
                      </a:r>
                      <a:endParaRPr lang="en-US" sz="1600" dirty="0"/>
                    </a:p>
                  </a:txBody>
                  <a:tcPr/>
                </a:tc>
                <a:tc>
                  <a:txBody>
                    <a:bodyPr/>
                    <a:lstStyle/>
                    <a:p>
                      <a:r>
                        <a:rPr lang="en-US" sz="1600" dirty="0" smtClean="0"/>
                        <a:t>x x</a:t>
                      </a:r>
                      <a:endParaRPr lang="en-US" sz="1600"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1514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Learning Outcomes</a:t>
            </a:r>
            <a:endParaRPr lang="en-US" dirty="0"/>
          </a:p>
        </p:txBody>
      </p:sp>
      <p:sp>
        <p:nvSpPr>
          <p:cNvPr id="3" name="Content Placeholder 2"/>
          <p:cNvSpPr>
            <a:spLocks noGrp="1"/>
          </p:cNvSpPr>
          <p:nvPr>
            <p:ph idx="1"/>
          </p:nvPr>
        </p:nvSpPr>
        <p:spPr>
          <a:xfrm>
            <a:off x="206271" y="1196307"/>
            <a:ext cx="8686800" cy="5427665"/>
          </a:xfrm>
        </p:spPr>
        <p:txBody>
          <a:bodyPr>
            <a:normAutofit lnSpcReduction="10000"/>
          </a:bodyPr>
          <a:lstStyle/>
          <a:p>
            <a:pPr marL="457200" indent="-457200">
              <a:buFont typeface="+mj-lt"/>
              <a:buAutoNum type="arabicPeriod"/>
            </a:pPr>
            <a:r>
              <a:rPr lang="en-US" sz="2400" dirty="0" smtClean="0"/>
              <a:t>Program assessment is educational research</a:t>
            </a:r>
          </a:p>
          <a:p>
            <a:pPr lvl="1"/>
            <a:r>
              <a:rPr lang="en-US" sz="2000" dirty="0" smtClean="0"/>
              <a:t>Get acquainted with educational researchers </a:t>
            </a:r>
          </a:p>
          <a:p>
            <a:pPr lvl="1"/>
            <a:r>
              <a:rPr lang="en-US" sz="2000" dirty="0" smtClean="0"/>
              <a:t>Learn how they do what they do</a:t>
            </a:r>
          </a:p>
          <a:p>
            <a:pPr lvl="1"/>
            <a:r>
              <a:rPr lang="en-US" sz="2000" dirty="0" smtClean="0"/>
              <a:t>Identify educational researchers interested in your program</a:t>
            </a:r>
          </a:p>
          <a:p>
            <a:pPr lvl="1"/>
            <a:r>
              <a:rPr lang="en-US" sz="2000" dirty="0" smtClean="0"/>
              <a:t>Commit to mutually beneficial outcomes (e.g., publications, grant proposals, etc.)</a:t>
            </a:r>
          </a:p>
          <a:p>
            <a:pPr marL="457200" indent="-457200">
              <a:buFont typeface="+mj-lt"/>
              <a:buAutoNum type="arabicPeriod"/>
            </a:pPr>
            <a:r>
              <a:rPr lang="en-US" sz="2400" dirty="0" smtClean="0"/>
              <a:t>Find a collaborator who knows what they are doing</a:t>
            </a:r>
          </a:p>
          <a:p>
            <a:pPr lvl="1"/>
            <a:r>
              <a:rPr lang="en-US" sz="2000" dirty="0" smtClean="0"/>
              <a:t>Identify a problem</a:t>
            </a:r>
          </a:p>
          <a:p>
            <a:pPr lvl="1"/>
            <a:r>
              <a:rPr lang="en-US" sz="2000" dirty="0"/>
              <a:t>Mutually develop clear program goals</a:t>
            </a:r>
          </a:p>
          <a:p>
            <a:pPr lvl="1"/>
            <a:r>
              <a:rPr lang="en-US" sz="2000" dirty="0" smtClean="0"/>
              <a:t>Develop a curricular plan to meet those goals</a:t>
            </a:r>
          </a:p>
          <a:p>
            <a:pPr lvl="1"/>
            <a:r>
              <a:rPr lang="en-US" sz="2000" dirty="0"/>
              <a:t>D</a:t>
            </a:r>
            <a:r>
              <a:rPr lang="en-US" sz="2000" dirty="0" smtClean="0"/>
              <a:t>esign an assessment to evaluate outcomes relative to goals</a:t>
            </a:r>
          </a:p>
          <a:p>
            <a:pPr lvl="2"/>
            <a:r>
              <a:rPr lang="en-US" sz="1800" dirty="0"/>
              <a:t>Program/course </a:t>
            </a:r>
            <a:r>
              <a:rPr lang="en-US" sz="1800" dirty="0" smtClean="0"/>
              <a:t>delivery (e.g., Did the intervention address the goals?)</a:t>
            </a:r>
            <a:endParaRPr lang="en-US" sz="1800" dirty="0"/>
          </a:p>
          <a:p>
            <a:pPr lvl="2"/>
            <a:r>
              <a:rPr lang="en-US" sz="1800" dirty="0" smtClean="0"/>
              <a:t>Student learning outcomes (e.g., How did the students change?)</a:t>
            </a:r>
          </a:p>
          <a:p>
            <a:pPr lvl="2"/>
            <a:r>
              <a:rPr lang="en-US" sz="1800" dirty="0" smtClean="0"/>
              <a:t>Faculty development (e.g., How did the faculty change?)</a:t>
            </a:r>
          </a:p>
          <a:p>
            <a:pPr marL="457200" indent="-457200">
              <a:buFont typeface="+mj-lt"/>
              <a:buAutoNum type="arabicPeriod"/>
            </a:pPr>
            <a:r>
              <a:rPr lang="en-US" sz="2400" dirty="0" smtClean="0"/>
              <a:t>Commit human resources to data collection and analysis</a:t>
            </a:r>
          </a:p>
          <a:p>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02306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Trek.thmx</Template>
  <TotalTime>8698</TotalTime>
  <Words>6468</Words>
  <Application>Microsoft Macintosh PowerPoint</Application>
  <PresentationFormat>On-screen Show (4:3)</PresentationFormat>
  <Paragraphs>520</Paragraphs>
  <Slides>63</Slides>
  <Notes>5</Notes>
  <HiddenSlides>0</HiddenSlides>
  <MMClips>0</MMClips>
  <ScaleCrop>false</ScaleCrop>
  <HeadingPairs>
    <vt:vector size="4" baseType="variant">
      <vt:variant>
        <vt:lpstr>Design Template</vt:lpstr>
      </vt:variant>
      <vt:variant>
        <vt:i4>1</vt:i4>
      </vt:variant>
      <vt:variant>
        <vt:lpstr>Slide Titles</vt:lpstr>
      </vt:variant>
      <vt:variant>
        <vt:i4>63</vt:i4>
      </vt:variant>
    </vt:vector>
  </HeadingPairs>
  <TitlesOfParts>
    <vt:vector size="64" baseType="lpstr">
      <vt:lpstr>Trek</vt:lpstr>
      <vt:lpstr>Assessing The Earth Sustainability Integrative Liberal Education Project:   a General Education Model that Promotes Cognitive and Social Development</vt:lpstr>
      <vt:lpstr>The Earth Sustainability Liberal Education Program at Virginia Tech:  2004-2010 </vt:lpstr>
      <vt:lpstr>EARth Sustainability Curricular Model</vt:lpstr>
      <vt:lpstr>ES: A multi-disciplinary  collaboration of faculty</vt:lpstr>
      <vt:lpstr>ES program history and “specs”</vt:lpstr>
      <vt:lpstr>Slide 6</vt:lpstr>
      <vt:lpstr>Scaffolding Example: Facilitated discussion  There is always a teacher in the classroom</vt:lpstr>
      <vt:lpstr>Use content to teach learning skills Skill (writing), Learning Skill (Knowing), Content (Topical)</vt:lpstr>
      <vt:lpstr>Assessing Learning Outcomes</vt:lpstr>
      <vt:lpstr>Identify A Problem</vt:lpstr>
      <vt:lpstr>STEM General Education courses, even on “hot Topics,” are not engaging students effectively</vt:lpstr>
      <vt:lpstr> Develop clear Program Goals</vt:lpstr>
      <vt:lpstr>Goal:  Create a Gen-Ed experience that stimulates Cognitive &amp; Social development While engaging students in STEm</vt:lpstr>
      <vt:lpstr> Develop curricular model to meet Program Goals</vt:lpstr>
      <vt:lpstr>Based on LPM, “BEST PRACTICES” Instruction supports more sophisticated Cognitive/social devel. positions</vt:lpstr>
      <vt:lpstr>The Essential Learning Outcomes</vt:lpstr>
      <vt:lpstr>Develop an assessment Plan</vt:lpstr>
      <vt:lpstr>Plan for evaluating Program outcomes</vt:lpstr>
      <vt:lpstr>Coordinate measures with objectives</vt:lpstr>
      <vt:lpstr>Commit human resources to assessment and evaluation</vt:lpstr>
      <vt:lpstr>Educational researchers and social scientists involved at all stages of assessment</vt:lpstr>
      <vt:lpstr>A few Outcomes described (2004-2010)</vt:lpstr>
      <vt:lpstr>Epistemological beliefs (EQ and MER)</vt:lpstr>
      <vt:lpstr>Learning Beliefs (EQ And MER)</vt:lpstr>
      <vt:lpstr>Student Epistemological Development measured using Baxter Magolda’s (1992) open-ended MER</vt:lpstr>
      <vt:lpstr>Intrinsic Motivation (MSLQ)</vt:lpstr>
      <vt:lpstr>Learning Strategies (MSLQ):  Elaboration, rehearsal, critical thinking, Peer learning</vt:lpstr>
      <vt:lpstr>Effect of Epistemology and Motivation on Learning strategies</vt:lpstr>
      <vt:lpstr>HLM of longitudinal data from cohort 2 suggests this preliminary learning model</vt:lpstr>
      <vt:lpstr>If Integrative learning stimulates Epistemological development; What Activities are  Integrative?</vt:lpstr>
      <vt:lpstr>Prompt: Which course materials were most effective in your learning? (n=48)</vt:lpstr>
      <vt:lpstr>Unsolicited explanations for why a particular pedagogy “worked”</vt:lpstr>
      <vt:lpstr>Using “Higher order” thinking was evident in more than 75% of the responses</vt:lpstr>
      <vt:lpstr>Bottom line FROM THE ES PROJECT</vt:lpstr>
      <vt:lpstr>Interdisciplinary experiences are key to Engaging students in their learning</vt:lpstr>
      <vt:lpstr>Building integrative thinking:  Addressing complexity</vt:lpstr>
      <vt:lpstr>Building integrative thinking:  Addressing complexity</vt:lpstr>
      <vt:lpstr>Building integrative thinking:  Recognizing Assumptions &amp; arguments</vt:lpstr>
      <vt:lpstr>Building integrative thinking:  Recognizing Assumptions &amp; Arguments</vt:lpstr>
      <vt:lpstr>Building integrative thinking:  Making Connections</vt:lpstr>
      <vt:lpstr>Building integrative thinking:  Making Connections</vt:lpstr>
      <vt:lpstr>Building integrative thinking:  Empowering responsible Action</vt:lpstr>
      <vt:lpstr>Integrative Reflection Prompts following First Semester</vt:lpstr>
      <vt:lpstr>Integrative Reflection Prompts following Second Semester</vt:lpstr>
      <vt:lpstr>Integrative Reflection Prompts following Third Semester</vt:lpstr>
      <vt:lpstr>Integrative Reflection Prompts following Fourth Semester</vt:lpstr>
      <vt:lpstr>What is Personal Epistemology and  why care about it?</vt:lpstr>
      <vt:lpstr>Marcia Baxter Magolda’s Self-authorship theory &amp; Learning Partnerships Model for Cognitive/social development</vt:lpstr>
      <vt:lpstr>What is personal epistemology?  See: Hofer and Pintrich, 2002, Personal Epistemology</vt:lpstr>
      <vt:lpstr>What is epistemological development?</vt:lpstr>
      <vt:lpstr>Why care about students’ personal epistemologies?</vt:lpstr>
      <vt:lpstr>Slide 52</vt:lpstr>
      <vt:lpstr>Why teach to epistemological change?</vt:lpstr>
      <vt:lpstr>If developing or adopting more sophisticated epistemological beliefs or positions is important, why aren’t we already teaching to support it?</vt:lpstr>
      <vt:lpstr>Assessing Epistemology is tough!</vt:lpstr>
      <vt:lpstr>Modified from Baxter Magolda’s (1992) Epistemological Reflection Model</vt:lpstr>
      <vt:lpstr>What is my role as a learner?</vt:lpstr>
      <vt:lpstr>What is the role of my peers in my learning?</vt:lpstr>
      <vt:lpstr>What is my instructor’s role?</vt:lpstr>
      <vt:lpstr>What is the role of evaluation in learning?</vt:lpstr>
      <vt:lpstr>What is the nature of knowledge?</vt:lpstr>
      <vt:lpstr>Is knowledge fixed and certain?</vt:lpstr>
      <vt:lpstr>Critical thinking</vt:lpstr>
    </vt:vector>
  </TitlesOfParts>
  <Company>Virginia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Interventions that Support Epistemological Development and Integrative Thinking</dc:title>
  <dc:creator>Barbara Bekken</dc:creator>
  <cp:lastModifiedBy>Carol Ormand</cp:lastModifiedBy>
  <cp:revision>388</cp:revision>
  <cp:lastPrinted>2011-02-03T12:56:56Z</cp:lastPrinted>
  <dcterms:created xsi:type="dcterms:W3CDTF">2012-05-25T17:33:00Z</dcterms:created>
  <dcterms:modified xsi:type="dcterms:W3CDTF">2012-05-25T17:34:08Z</dcterms:modified>
</cp:coreProperties>
</file>