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0" r:id="rId3"/>
    <p:sldId id="282" r:id="rId4"/>
    <p:sldId id="269" r:id="rId5"/>
    <p:sldId id="262" r:id="rId6"/>
    <p:sldId id="263" r:id="rId7"/>
    <p:sldId id="257" r:id="rId8"/>
    <p:sldId id="260" r:id="rId9"/>
    <p:sldId id="259" r:id="rId10"/>
    <p:sldId id="258" r:id="rId11"/>
    <p:sldId id="261" r:id="rId12"/>
    <p:sldId id="270" r:id="rId13"/>
    <p:sldId id="285" r:id="rId14"/>
    <p:sldId id="268" r:id="rId15"/>
    <p:sldId id="264" r:id="rId16"/>
    <p:sldId id="265" r:id="rId17"/>
    <p:sldId id="266" r:id="rId18"/>
    <p:sldId id="271" r:id="rId19"/>
    <p:sldId id="272" r:id="rId20"/>
    <p:sldId id="273" r:id="rId21"/>
    <p:sldId id="274" r:id="rId22"/>
    <p:sldId id="276" r:id="rId23"/>
    <p:sldId id="277" r:id="rId24"/>
    <p:sldId id="278" r:id="rId25"/>
    <p:sldId id="286" r:id="rId26"/>
    <p:sldId id="284" r:id="rId27"/>
    <p:sldId id="275" r:id="rId28"/>
    <p:sldId id="27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5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3BC7E-5CDC-4507-B69B-2667CB420805}" type="datetimeFigureOut">
              <a:rPr lang="en-US" smtClean="0"/>
              <a:t>6/27/2012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A28949-2C69-4D97-8222-C0E811844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760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ea typeface="Osaka" pitchFamily="8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ea typeface="Osaka" pitchFamily="8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ea typeface="Osaka" pitchFamily="8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ea typeface="Osaka" pitchFamily="8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ea typeface="Osaka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Osaka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Osaka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Osaka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Osaka" pitchFamily="84" charset="-128"/>
              </a:defRPr>
            </a:lvl9pPr>
          </a:lstStyle>
          <a:p>
            <a:pPr eaLnBrk="1" hangingPunct="1"/>
            <a:fld id="{46510B1E-C336-4DDC-B06C-5E3F70BFAD48}" type="slidenum">
              <a:rPr lang="en-US" sz="1200" smtClean="0"/>
              <a:pPr eaLnBrk="1" hangingPunct="1"/>
              <a:t>24</a:t>
            </a:fld>
            <a:endParaRPr lang="en-US" sz="1200" dirty="0" smtClean="0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Need PhD mathematics (especially) and science educators.  This is a major role for UW and WSU. Please make this your highest priority!</a:t>
            </a:r>
          </a:p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6EA1A16-9156-4510-86E7-25FDACEAF85F}" type="slidenum">
              <a:rPr lang="en-US"/>
              <a:pPr/>
              <a:t>25</a:t>
            </a:fld>
            <a:endParaRPr lang="en-US"/>
          </a:p>
        </p:txBody>
      </p:sp>
      <p:sp>
        <p:nvSpPr>
          <p:cNvPr id="2713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0133-410E-4D24-9129-2944AB99187B}" type="datetimeFigureOut">
              <a:rPr lang="en-US" smtClean="0"/>
              <a:t>6/27/2012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C524-7C45-4D4C-99DA-65CCB6B01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535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0133-410E-4D24-9129-2944AB99187B}" type="datetimeFigureOut">
              <a:rPr lang="en-US" smtClean="0"/>
              <a:t>6/27/2012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C524-7C45-4D4C-99DA-65CCB6B01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211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0133-410E-4D24-9129-2944AB99187B}" type="datetimeFigureOut">
              <a:rPr lang="en-US" smtClean="0"/>
              <a:t>6/27/2012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C524-7C45-4D4C-99DA-65CCB6B01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1545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0133-410E-4D24-9129-2944AB99187B}" type="datetimeFigureOut">
              <a:rPr lang="en-US" smtClean="0"/>
              <a:t>6/27/2012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C524-7C45-4D4C-99DA-65CCB6B01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679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0133-410E-4D24-9129-2944AB99187B}" type="datetimeFigureOut">
              <a:rPr lang="en-US" smtClean="0"/>
              <a:t>6/27/2012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C524-7C45-4D4C-99DA-65CCB6B01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530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0133-410E-4D24-9129-2944AB99187B}" type="datetimeFigureOut">
              <a:rPr lang="en-US" smtClean="0"/>
              <a:t>6/27/2012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C524-7C45-4D4C-99DA-65CCB6B01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749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0133-410E-4D24-9129-2944AB99187B}" type="datetimeFigureOut">
              <a:rPr lang="en-US" smtClean="0"/>
              <a:t>6/27/2012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C524-7C45-4D4C-99DA-65CCB6B01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190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0133-410E-4D24-9129-2944AB99187B}" type="datetimeFigureOut">
              <a:rPr lang="en-US" smtClean="0"/>
              <a:t>6/27/2012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C524-7C45-4D4C-99DA-65CCB6B01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200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0133-410E-4D24-9129-2944AB99187B}" type="datetimeFigureOut">
              <a:rPr lang="en-US" smtClean="0"/>
              <a:t>6/27/2012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C524-7C45-4D4C-99DA-65CCB6B01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20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0133-410E-4D24-9129-2944AB99187B}" type="datetimeFigureOut">
              <a:rPr lang="en-US" smtClean="0"/>
              <a:t>6/27/2012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C524-7C45-4D4C-99DA-65CCB6B01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264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30133-410E-4D24-9129-2944AB99187B}" type="datetimeFigureOut">
              <a:rPr lang="en-US" smtClean="0"/>
              <a:t>6/27/2012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92C524-7C45-4D4C-99DA-65CCB6B01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931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30133-410E-4D24-9129-2944AB99187B}" type="datetimeFigureOut">
              <a:rPr lang="en-US" smtClean="0"/>
              <a:t>6/27/2012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2C524-7C45-4D4C-99DA-65CCB6B018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790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0"/>
            <a:ext cx="4343400" cy="5410200"/>
          </a:xfrm>
        </p:spPr>
        <p:txBody>
          <a:bodyPr>
            <a:normAutofit/>
          </a:bodyPr>
          <a:lstStyle/>
          <a:p>
            <a:r>
              <a:rPr lang="en-US" dirty="0"/>
              <a:t>An Outsider Looks at Geoscience: Methods, Content, Pedagogy, and Partnerships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5783" y="5092337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/>
              <a:t>Pinky Nelson</a:t>
            </a:r>
          </a:p>
          <a:p>
            <a:pPr algn="r"/>
            <a:r>
              <a:rPr lang="en-US" sz="2400" dirty="0" smtClean="0"/>
              <a:t>Western Washington University</a:t>
            </a:r>
          </a:p>
          <a:p>
            <a:pPr algn="r"/>
            <a:r>
              <a:rPr lang="en-US" sz="2400" dirty="0" smtClean="0"/>
              <a:t>June 27, 2012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849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Scientific Methods </a:t>
            </a:r>
            <a:br>
              <a:rPr lang="en-US" b="1" dirty="0" smtClean="0"/>
            </a:br>
            <a:r>
              <a:rPr lang="en-US" b="1" dirty="0" smtClean="0"/>
              <a:t>(Order of steps is not absolute)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u="sng" dirty="0" smtClean="0"/>
              <a:t>Quadrant 3 (Testing through model building or experimentation)</a:t>
            </a:r>
            <a:r>
              <a:rPr lang="en-US" sz="3000" dirty="0" smtClean="0"/>
              <a:t>		</a:t>
            </a:r>
          </a:p>
          <a:p>
            <a:pPr marL="0" indent="0">
              <a:buNone/>
            </a:pPr>
            <a:r>
              <a:rPr lang="en-US" sz="3000" dirty="0" smtClean="0"/>
              <a:t>1. Pose an interesting question</a:t>
            </a:r>
          </a:p>
          <a:p>
            <a:pPr marL="0" indent="0">
              <a:buNone/>
            </a:pPr>
            <a:r>
              <a:rPr lang="en-US" sz="3000" dirty="0" smtClean="0"/>
              <a:t>2. Understand theory</a:t>
            </a:r>
          </a:p>
          <a:p>
            <a:pPr marL="0" indent="0">
              <a:buNone/>
            </a:pPr>
            <a:r>
              <a:rPr lang="en-US" sz="3000" dirty="0" smtClean="0"/>
              <a:t>3. Predict outcome of model or experiment based on theory	</a:t>
            </a:r>
          </a:p>
          <a:p>
            <a:pPr marL="0" indent="0">
              <a:buNone/>
            </a:pPr>
            <a:r>
              <a:rPr lang="en-US" sz="3000" dirty="0" smtClean="0"/>
              <a:t>4. Build model or do experiment (controlling variables)</a:t>
            </a:r>
          </a:p>
          <a:p>
            <a:pPr marL="0" indent="0">
              <a:buNone/>
            </a:pPr>
            <a:r>
              <a:rPr lang="en-US" sz="3000" dirty="0" smtClean="0"/>
              <a:t>5. Compare results of model or experiment to prediction</a:t>
            </a:r>
          </a:p>
          <a:p>
            <a:pPr marL="0" indent="0">
              <a:buNone/>
            </a:pPr>
            <a:r>
              <a:rPr lang="en-US" sz="3000" dirty="0" smtClean="0"/>
              <a:t>6. Communicate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7361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Scientific Methods </a:t>
            </a:r>
            <a:br>
              <a:rPr lang="en-US" b="1" dirty="0" smtClean="0"/>
            </a:br>
            <a:r>
              <a:rPr lang="en-US" b="1" dirty="0" smtClean="0"/>
              <a:t>(Order of steps is not absolute)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u="sng" dirty="0"/>
              <a:t>Quadrant </a:t>
            </a:r>
            <a:r>
              <a:rPr lang="en-US" u="sng" dirty="0" smtClean="0"/>
              <a:t>4 </a:t>
            </a:r>
            <a:r>
              <a:rPr lang="en-US" u="sng" dirty="0"/>
              <a:t>(Testing through model building or observation</a:t>
            </a:r>
            <a:r>
              <a:rPr lang="en-US" u="sng" dirty="0" smtClean="0"/>
              <a:t>)</a:t>
            </a:r>
            <a:r>
              <a:rPr lang="en-US" dirty="0"/>
              <a:t>	</a:t>
            </a:r>
          </a:p>
          <a:p>
            <a:pPr marL="0" indent="0">
              <a:buNone/>
            </a:pPr>
            <a:r>
              <a:rPr lang="en-US" dirty="0" smtClean="0"/>
              <a:t>1. Pose </a:t>
            </a:r>
            <a:r>
              <a:rPr lang="en-US" dirty="0"/>
              <a:t>an interesting </a:t>
            </a:r>
            <a:r>
              <a:rPr lang="en-US" dirty="0" smtClean="0"/>
              <a:t>question</a:t>
            </a:r>
          </a:p>
          <a:p>
            <a:pPr marL="0" indent="0">
              <a:buNone/>
            </a:pPr>
            <a:r>
              <a:rPr lang="en-US" dirty="0" smtClean="0"/>
              <a:t>2</a:t>
            </a:r>
            <a:r>
              <a:rPr lang="en-US" dirty="0"/>
              <a:t>. Understand theory</a:t>
            </a:r>
          </a:p>
          <a:p>
            <a:pPr marL="0" indent="0">
              <a:buNone/>
            </a:pPr>
            <a:r>
              <a:rPr lang="en-US" dirty="0"/>
              <a:t>3. Predict outcome of model or observation based on </a:t>
            </a:r>
            <a:r>
              <a:rPr lang="en-US" dirty="0" smtClean="0"/>
              <a:t>theory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4. Build model or make </a:t>
            </a:r>
            <a:r>
              <a:rPr lang="en-US" dirty="0" smtClean="0"/>
              <a:t>observation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5. Compare results of model or observations to </a:t>
            </a:r>
            <a:r>
              <a:rPr lang="en-US" dirty="0" smtClean="0"/>
              <a:t>prediction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6</a:t>
            </a:r>
            <a:r>
              <a:rPr lang="en-US" dirty="0"/>
              <a:t>. Communicate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709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K-12 Geoscience Standards</a:t>
            </a:r>
            <a:endParaRPr lang="en-US" dirty="0"/>
          </a:p>
        </p:txBody>
      </p:sp>
      <p:pic>
        <p:nvPicPr>
          <p:cNvPr id="4098" name="Picture 2" descr="http://t3.gstatic.com/images?q=tbn:ANd9GcRiyEBdFtgM0VG9M9k7A_KxT9Iybru0aLy_q_UuUOwtMgcY7Y1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672653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353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NGSS Science and Engineering Practices (Methods)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Asking questions and defining problems</a:t>
            </a:r>
          </a:p>
          <a:p>
            <a:r>
              <a:rPr lang="en-US" dirty="0" smtClean="0"/>
              <a:t>Developing and using models</a:t>
            </a:r>
          </a:p>
          <a:p>
            <a:r>
              <a:rPr lang="en-US" dirty="0" smtClean="0"/>
              <a:t>Planning and carrying out investigations</a:t>
            </a:r>
          </a:p>
          <a:p>
            <a:r>
              <a:rPr lang="en-US" dirty="0" smtClean="0"/>
              <a:t>Analyzing and interpreting data</a:t>
            </a:r>
          </a:p>
          <a:p>
            <a:r>
              <a:rPr lang="en-US" dirty="0" smtClean="0"/>
              <a:t>Using mathematics and computational thinking</a:t>
            </a:r>
          </a:p>
          <a:p>
            <a:r>
              <a:rPr lang="en-US" dirty="0" smtClean="0"/>
              <a:t>Obtaining, Evaluating, and Communicating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62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03AB9859-08B4-411F-810D-21B66B3C2177}" type="slidenum">
              <a:rPr lang="en-US" sz="1400"/>
              <a:pPr eaLnBrk="1" hangingPunct="1"/>
              <a:t>14</a:t>
            </a:fld>
            <a:endParaRPr lang="en-US" sz="1400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1066898"/>
            <a:ext cx="3962399" cy="1804851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dirty="0" smtClean="0"/>
              <a:t>How much time is available  for learning geoscience in school?</a:t>
            </a:r>
            <a:endParaRPr lang="en-US" dirty="0" smtClean="0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47897" y="3124199"/>
            <a:ext cx="7106194" cy="3727269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sz="2800" dirty="0" smtClean="0"/>
          </a:p>
          <a:p>
            <a:pPr marL="0" indent="0" eaLnBrk="1" hangingPunct="1">
              <a:buNone/>
            </a:pPr>
            <a:r>
              <a:rPr lang="en-US" sz="3600" dirty="0" smtClean="0"/>
              <a:t>Class time for geoscience is limited </a:t>
            </a:r>
          </a:p>
          <a:p>
            <a:pPr marL="457200" lvl="1" indent="0" eaLnBrk="1" hangingPunct="1">
              <a:buNone/>
            </a:pPr>
            <a:r>
              <a:rPr lang="en-US" sz="3600" dirty="0" smtClean="0"/>
              <a:t>~ 10 hours/year K-5 </a:t>
            </a:r>
          </a:p>
          <a:p>
            <a:pPr marL="457200" lvl="1" indent="0">
              <a:buNone/>
            </a:pPr>
            <a:r>
              <a:rPr lang="en-US" sz="3600" dirty="0" smtClean="0"/>
              <a:t>~ 60 hours in MS </a:t>
            </a:r>
          </a:p>
          <a:p>
            <a:pPr marL="457200" lvl="1" indent="0">
              <a:buNone/>
            </a:pPr>
            <a:r>
              <a:rPr lang="en-US" sz="3600" dirty="0" smtClean="0"/>
              <a:t>~ 80 hours in HS</a:t>
            </a:r>
          </a:p>
        </p:txBody>
      </p:sp>
      <p:pic>
        <p:nvPicPr>
          <p:cNvPr id="2050" name="Picture 2" descr="http://www.educationworld.com/a_lesson/calendar/images/april_03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0"/>
            <a:ext cx="2819400" cy="3640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23949"/>
            <a:ext cx="2235926" cy="2142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97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in the new K-12 Draft Science Standards? Elementary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Grade K: Weather (Has to be read to be believed!)</a:t>
            </a:r>
          </a:p>
          <a:p>
            <a:r>
              <a:rPr lang="en-US" dirty="0" smtClean="0"/>
              <a:t>Grade 1: Patterns and Cycles</a:t>
            </a:r>
          </a:p>
          <a:p>
            <a:r>
              <a:rPr lang="en-US" dirty="0" smtClean="0"/>
              <a:t>Grade 2: Earth’s Changing Surface (See K!)</a:t>
            </a:r>
          </a:p>
          <a:p>
            <a:r>
              <a:rPr lang="en-US" dirty="0" smtClean="0"/>
              <a:t>Grade 3: Weather, Climate, and Impacts</a:t>
            </a:r>
          </a:p>
          <a:p>
            <a:r>
              <a:rPr lang="en-US" dirty="0" smtClean="0"/>
              <a:t>Grade 4: Processes that Shape the Earth</a:t>
            </a:r>
          </a:p>
          <a:p>
            <a:r>
              <a:rPr lang="en-US" dirty="0" smtClean="0"/>
              <a:t>Grade 5: Earth Systems and Their Interactions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36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in the new K-12 Draft Science Standards? Middle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History of Earth (2X)</a:t>
            </a:r>
          </a:p>
          <a:p>
            <a:r>
              <a:rPr lang="en-US" dirty="0" smtClean="0"/>
              <a:t>Earth’s Interior Processes</a:t>
            </a:r>
          </a:p>
          <a:p>
            <a:r>
              <a:rPr lang="en-US" dirty="0" smtClean="0"/>
              <a:t>Earth’s Surface Processes</a:t>
            </a:r>
          </a:p>
          <a:p>
            <a:r>
              <a:rPr lang="en-US" dirty="0" smtClean="0"/>
              <a:t>Weather and Climate Systems</a:t>
            </a:r>
          </a:p>
          <a:p>
            <a:r>
              <a:rPr lang="en-US" dirty="0" smtClean="0"/>
              <a:t>Human Impacts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696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What’s in the new K-12 Draft Science Standards? High School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Earth’s Systems</a:t>
            </a:r>
          </a:p>
          <a:p>
            <a:r>
              <a:rPr lang="en-US" dirty="0" smtClean="0"/>
              <a:t>Climate Change</a:t>
            </a:r>
          </a:p>
          <a:p>
            <a:r>
              <a:rPr lang="en-US" dirty="0" smtClean="0"/>
              <a:t>Human Sustainability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71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 you assume that your students know when they show up in your Geology 101 class?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229600" cy="4114800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en-US" sz="4000" dirty="0" smtClean="0"/>
              <a:t>What if you assumed this?</a:t>
            </a:r>
          </a:p>
          <a:p>
            <a:pPr marL="0" indent="0">
              <a:buNone/>
            </a:pPr>
            <a:r>
              <a:rPr lang="en-US" i="1" dirty="0" smtClean="0"/>
              <a:t>Middle School: ESS-HE a.</a:t>
            </a:r>
          </a:p>
          <a:p>
            <a:pPr marL="0" indent="0">
              <a:buNone/>
            </a:pPr>
            <a:r>
              <a:rPr lang="en-US" i="1" dirty="0" smtClean="0"/>
              <a:t>Students who demonstrate understanding can </a:t>
            </a:r>
            <a:r>
              <a:rPr lang="en-US" b="1" i="1" dirty="0" smtClean="0"/>
              <a:t>construct explanations for patterns in geologic evidence to determine the relative ages of a sequence of events that have occurred in Earth’s past </a:t>
            </a:r>
            <a:r>
              <a:rPr lang="en-US" b="1" dirty="0" smtClean="0"/>
              <a:t>[Clarification Statement: Evidence can be field evidence or representations (e.g. model of geologic cross-sections). Events may include sedimentary layering, fossilization, folding, faulting, igneous intrusion, and/or erosion.]</a:t>
            </a:r>
            <a:endParaRPr lang="en-US" i="1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0325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Pedagogy</a:t>
            </a:r>
            <a:endParaRPr lang="en-US" dirty="0"/>
          </a:p>
        </p:txBody>
      </p:sp>
      <p:pic>
        <p:nvPicPr>
          <p:cNvPr id="5122" name="Picture 2" descr="http://www.mindingthecampus.com/originals/professor-jones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524000"/>
            <a:ext cx="4320791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31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Disclaimer: </a:t>
            </a:r>
            <a:br>
              <a:rPr lang="en-US" dirty="0" smtClean="0"/>
            </a:br>
            <a:r>
              <a:rPr lang="en-US" dirty="0" smtClean="0"/>
              <a:t>Important topics that I am ignoring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Recruiting and preparing geoscience majors</a:t>
            </a:r>
          </a:p>
          <a:p>
            <a:r>
              <a:rPr lang="en-US" dirty="0" smtClean="0"/>
              <a:t>What to do with/about large classes</a:t>
            </a:r>
          </a:p>
          <a:p>
            <a:r>
              <a:rPr lang="en-US" dirty="0" smtClean="0"/>
              <a:t>Cool Geoscience activities: field vs. classroom</a:t>
            </a:r>
          </a:p>
          <a:p>
            <a:r>
              <a:rPr lang="en-US" dirty="0" smtClean="0"/>
              <a:t>The siren song of </a:t>
            </a:r>
            <a:r>
              <a:rPr lang="en-US" smtClean="0"/>
              <a:t>Integrated Curriculum</a:t>
            </a:r>
            <a:endParaRPr lang="en-US" dirty="0" smtClean="0"/>
          </a:p>
          <a:p>
            <a:r>
              <a:rPr lang="en-US" dirty="0" smtClean="0"/>
              <a:t>Taking astrophysics out of the K-12 core curriculum to make room for geoscience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8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 Integration of Proven Practices Into Good Content Experiences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People Learn</a:t>
            </a:r>
          </a:p>
          <a:p>
            <a:r>
              <a:rPr lang="en-US" dirty="0" smtClean="0"/>
              <a:t>Formative Assessment Processes (Assessment for Learning)</a:t>
            </a:r>
          </a:p>
          <a:p>
            <a:r>
              <a:rPr lang="en-US" dirty="0" smtClean="0"/>
              <a:t>Collaboration (teacher-teacher [PLCs], teacher-student, student-student)</a:t>
            </a:r>
          </a:p>
          <a:p>
            <a:r>
              <a:rPr lang="en-US" dirty="0" smtClean="0"/>
              <a:t>Mindset (Effort vs. Talent)</a:t>
            </a:r>
          </a:p>
          <a:p>
            <a:r>
              <a:rPr lang="en-US" dirty="0" smtClean="0"/>
              <a:t>Change (individuals, groups, organizations)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27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Formative Assessment as Example of Transparent Teaching Techniques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85000" lnSpcReduction="10000"/>
          </a:bodyPr>
          <a:lstStyle/>
          <a:p>
            <a:r>
              <a:rPr lang="en-US" i="1" dirty="0" smtClean="0"/>
              <a:t>Clear Learning Targets—</a:t>
            </a:r>
            <a:r>
              <a:rPr lang="en-US" dirty="0" smtClean="0"/>
              <a:t>What, Why, How, How Well?</a:t>
            </a:r>
          </a:p>
          <a:p>
            <a:r>
              <a:rPr lang="en-US" i="1" dirty="0" smtClean="0"/>
              <a:t>Initial Ideas</a:t>
            </a:r>
            <a:r>
              <a:rPr lang="en-US" dirty="0" smtClean="0"/>
              <a:t>—What do you think?, What can you do?, What do you know?</a:t>
            </a:r>
          </a:p>
          <a:p>
            <a:r>
              <a:rPr lang="en-US" i="1" dirty="0" smtClean="0"/>
              <a:t>Discourse</a:t>
            </a:r>
            <a:r>
              <a:rPr lang="en-US" dirty="0" smtClean="0"/>
              <a:t>—What are you thinking? What are your learning strategies? What do you need to </a:t>
            </a:r>
            <a:r>
              <a:rPr lang="en-US" dirty="0"/>
              <a:t>f</a:t>
            </a:r>
            <a:r>
              <a:rPr lang="en-US" dirty="0" smtClean="0"/>
              <a:t>ind out/do?</a:t>
            </a:r>
          </a:p>
          <a:p>
            <a:r>
              <a:rPr lang="en-US" i="1" dirty="0" smtClean="0"/>
              <a:t>Feedback</a:t>
            </a:r>
            <a:r>
              <a:rPr lang="en-US" dirty="0" smtClean="0"/>
              <a:t>—Moves thinking forward. How can you take the next step?</a:t>
            </a:r>
          </a:p>
          <a:p>
            <a:r>
              <a:rPr lang="en-US" i="1" dirty="0" smtClean="0"/>
              <a:t>Peer Assessment</a:t>
            </a:r>
            <a:r>
              <a:rPr lang="en-US" dirty="0" smtClean="0"/>
              <a:t>—What are you thinking? How does that compare to the learning target?</a:t>
            </a:r>
          </a:p>
          <a:p>
            <a:r>
              <a:rPr lang="en-US" i="1" dirty="0" smtClean="0"/>
              <a:t>Self Assessment</a:t>
            </a:r>
            <a:r>
              <a:rPr lang="en-US" dirty="0" smtClean="0"/>
              <a:t>—What am I thinking? What are my learning strategies? How am I doing? What do I need to do now?</a:t>
            </a:r>
          </a:p>
        </p:txBody>
      </p:sp>
    </p:spTree>
    <p:extLst>
      <p:ext uri="{BB962C8B-B14F-4D97-AF65-F5344CB8AC3E}">
        <p14:creationId xmlns:p14="http://schemas.microsoft.com/office/powerpoint/2010/main" val="354171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9061135"/>
              </p:ext>
            </p:extLst>
          </p:nvPr>
        </p:nvGraphicFramePr>
        <p:xfrm>
          <a:off x="457200" y="3680301"/>
          <a:ext cx="4762500" cy="365760"/>
        </p:xfrm>
        <a:graphic>
          <a:graphicData uri="http://schemas.openxmlformats.org/drawingml/2006/table">
            <a:tbl>
              <a:tblPr/>
              <a:tblGrid>
                <a:gridCol w="2381250"/>
                <a:gridCol w="238125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 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097" name="Picture 1" descr="http://reportcard.ospi.k12.wa.us/TempImageFiles/Chart_069902.png?ab8bcf2b-f39c-46aa-b20f-90e81fab4f2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79825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457200" y="3680301"/>
          <a:ext cx="8229600" cy="365760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  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4098" name="Picture 2" descr="http://reportcard.ospi.k12.wa.us/TempImageFiles/Chart_070023.png?de640af7-a3ae-4559-a057-fdc75a3a56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4762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905500" y="933736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Neah</a:t>
            </a:r>
            <a:r>
              <a:rPr lang="en-US" sz="3600" dirty="0" smtClean="0"/>
              <a:t> Bay High School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6019800" y="419100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Blaine </a:t>
            </a:r>
          </a:p>
          <a:p>
            <a:r>
              <a:rPr lang="en-US" sz="3600" dirty="0" smtClean="0"/>
              <a:t>High School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9213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Partnerships</a:t>
            </a:r>
            <a:endParaRPr lang="en-US" dirty="0"/>
          </a:p>
        </p:txBody>
      </p:sp>
      <p:pic>
        <p:nvPicPr>
          <p:cNvPr id="6146" name="Picture 2" descr="http://www.cognifide.com/~/media/Images/Articles/ilu_partner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71600"/>
            <a:ext cx="6210193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394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1295400" y="6172200"/>
            <a:ext cx="6705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ea typeface="Osaka" pitchFamily="8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ea typeface="Osaka" pitchFamily="8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ea typeface="Osaka" pitchFamily="8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ea typeface="Osaka" pitchFamily="8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ea typeface="Osaka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Osaka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Osaka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Osaka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Osaka" pitchFamily="8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endParaRPr lang="en-US" sz="1200" dirty="0">
              <a:latin typeface="Times New Roman" pitchFamily="18" charset="0"/>
            </a:endParaRPr>
          </a:p>
        </p:txBody>
      </p:sp>
      <p:sp>
        <p:nvSpPr>
          <p:cNvPr id="16387" name="Line 3"/>
          <p:cNvSpPr>
            <a:spLocks noChangeShapeType="1"/>
          </p:cNvSpPr>
          <p:nvPr/>
        </p:nvSpPr>
        <p:spPr bwMode="auto">
          <a:xfrm flipH="1">
            <a:off x="342900" y="1447800"/>
            <a:ext cx="8382000" cy="0"/>
          </a:xfrm>
          <a:prstGeom prst="line">
            <a:avLst/>
          </a:prstGeom>
          <a:noFill/>
          <a:ln w="63500" cap="rnd">
            <a:solidFill>
              <a:srgbClr val="008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>
            <a:off x="457200" y="6248400"/>
            <a:ext cx="8229600" cy="0"/>
          </a:xfrm>
          <a:prstGeom prst="line">
            <a:avLst/>
          </a:prstGeom>
          <a:noFill/>
          <a:ln w="1905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dirty="0"/>
          </a:p>
        </p:txBody>
      </p:sp>
      <p:pic>
        <p:nvPicPr>
          <p:cNvPr id="16390" name="Picture 6" descr="nsf01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342900" y="565212"/>
            <a:ext cx="86106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ea typeface="Osaka" pitchFamily="8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ea typeface="Osaka" pitchFamily="8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ea typeface="Osaka" pitchFamily="8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ea typeface="Osaka" pitchFamily="8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ea typeface="Osaka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Osaka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Osaka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Osaka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Osaka" pitchFamily="84" charset="-128"/>
              </a:defRPr>
            </a:lvl9pPr>
          </a:lstStyle>
          <a:p>
            <a:pPr algn="ctr" eaLnBrk="1" hangingPunct="1"/>
            <a:r>
              <a:rPr lang="en-US" sz="2800" b="1" dirty="0" smtClean="0">
                <a:latin typeface="Times New Roman" pitchFamily="18" charset="0"/>
              </a:rPr>
              <a:t>Higher Ed Science Education Collaborators</a:t>
            </a:r>
            <a:endParaRPr lang="en-US" sz="2800" b="1" dirty="0">
              <a:latin typeface="Times New Roman" pitchFamily="18" charset="0"/>
            </a:endParaRP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381000" y="1828800"/>
            <a:ext cx="8382000" cy="42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>
                <a:solidFill>
                  <a:schemeClr val="tx1"/>
                </a:solidFill>
                <a:latin typeface="Arial" pitchFamily="34" charset="0"/>
                <a:ea typeface="Osaka" pitchFamily="84" charset="-128"/>
              </a:defRPr>
            </a:lvl1pPr>
            <a:lvl2pPr marL="742950" indent="-285750" eaLnBrk="0" hangingPunct="0">
              <a:defRPr sz="4000">
                <a:solidFill>
                  <a:schemeClr val="tx1"/>
                </a:solidFill>
                <a:latin typeface="Arial" pitchFamily="34" charset="0"/>
                <a:ea typeface="Osaka" pitchFamily="84" charset="-128"/>
              </a:defRPr>
            </a:lvl2pPr>
            <a:lvl3pPr marL="11430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ea typeface="Osaka" pitchFamily="84" charset="-128"/>
              </a:defRPr>
            </a:lvl3pPr>
            <a:lvl4pPr marL="16002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ea typeface="Osaka" pitchFamily="84" charset="-128"/>
              </a:defRPr>
            </a:lvl4pPr>
            <a:lvl5pPr marL="2057400" indent="-228600" eaLnBrk="0" hangingPunct="0">
              <a:defRPr sz="4000">
                <a:solidFill>
                  <a:schemeClr val="tx1"/>
                </a:solidFill>
                <a:latin typeface="Arial" pitchFamily="34" charset="0"/>
                <a:ea typeface="Osaka" pitchFamily="8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Osaka" pitchFamily="8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Osaka" pitchFamily="8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Osaka" pitchFamily="8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Arial" pitchFamily="34" charset="0"/>
                <a:ea typeface="Osaka" pitchFamily="84" charset="-128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900" b="1" dirty="0">
                <a:latin typeface="Times New Roman" pitchFamily="18" charset="0"/>
              </a:rPr>
              <a:t>Physics:</a:t>
            </a:r>
            <a:r>
              <a:rPr lang="en-US" sz="1900" dirty="0">
                <a:latin typeface="Times New Roman" pitchFamily="18" charset="0"/>
              </a:rPr>
              <a:t> Jim Stewart</a:t>
            </a:r>
            <a:r>
              <a:rPr lang="en-US" sz="1900" baseline="30000" dirty="0">
                <a:latin typeface="Times New Roman" pitchFamily="18" charset="0"/>
              </a:rPr>
              <a:t>1</a:t>
            </a:r>
            <a:r>
              <a:rPr lang="en-US" sz="1900" dirty="0">
                <a:latin typeface="Times New Roman" pitchFamily="18" charset="0"/>
              </a:rPr>
              <a:t>, Andrew Boudreaux</a:t>
            </a:r>
            <a:r>
              <a:rPr lang="en-US" sz="1900" baseline="30000" dirty="0">
                <a:latin typeface="Times New Roman" pitchFamily="18" charset="0"/>
              </a:rPr>
              <a:t>1</a:t>
            </a:r>
            <a:r>
              <a:rPr lang="en-US" sz="1900" baseline="30000" dirty="0" smtClean="0">
                <a:latin typeface="Times New Roman" pitchFamily="18" charset="0"/>
              </a:rPr>
              <a:t>,</a:t>
            </a:r>
            <a:r>
              <a:rPr lang="en-US" sz="1900" dirty="0" smtClean="0">
                <a:latin typeface="Times New Roman" pitchFamily="18" charset="0"/>
              </a:rPr>
              <a:t>, George </a:t>
            </a:r>
            <a:r>
              <a:rPr lang="en-US" sz="1900" dirty="0">
                <a:latin typeface="Times New Roman" pitchFamily="18" charset="0"/>
              </a:rPr>
              <a:t>Nelson</a:t>
            </a:r>
            <a:r>
              <a:rPr lang="en-US" sz="1900" baseline="30000" dirty="0">
                <a:latin typeface="Times New Roman" pitchFamily="18" charset="0"/>
              </a:rPr>
              <a:t>1</a:t>
            </a:r>
            <a:r>
              <a:rPr lang="en-US" sz="1900" dirty="0">
                <a:latin typeface="Times New Roman" pitchFamily="18" charset="0"/>
              </a:rPr>
              <a:t>, Sara Julin</a:t>
            </a:r>
            <a:r>
              <a:rPr lang="en-US" sz="1900" baseline="30000" dirty="0">
                <a:latin typeface="Times New Roman" pitchFamily="18" charset="0"/>
              </a:rPr>
              <a:t>2</a:t>
            </a:r>
            <a:r>
              <a:rPr lang="en-US" sz="1900" dirty="0">
                <a:latin typeface="Times New Roman" pitchFamily="18" charset="0"/>
              </a:rPr>
              <a:t>, Ann Zukoski</a:t>
            </a:r>
            <a:r>
              <a:rPr lang="en-US" sz="1900" baseline="30000" dirty="0">
                <a:latin typeface="Times New Roman" pitchFamily="18" charset="0"/>
              </a:rPr>
              <a:t>3</a:t>
            </a:r>
            <a:r>
              <a:rPr lang="en-US" sz="1900" dirty="0">
                <a:latin typeface="Times New Roman" pitchFamily="18" charset="0"/>
              </a:rPr>
              <a:t>, Linda Zuvich</a:t>
            </a:r>
            <a:r>
              <a:rPr lang="en-US" sz="1900" baseline="30000" dirty="0">
                <a:latin typeface="Times New Roman" pitchFamily="18" charset="0"/>
              </a:rPr>
              <a:t>4</a:t>
            </a:r>
            <a:r>
              <a:rPr lang="en-US" sz="1900" dirty="0">
                <a:latin typeface="Times New Roman" pitchFamily="18" charset="0"/>
              </a:rPr>
              <a:t>, Ted Williams</a:t>
            </a:r>
            <a:r>
              <a:rPr lang="en-US" sz="1900" baseline="30000" dirty="0">
                <a:latin typeface="Times New Roman" pitchFamily="18" charset="0"/>
              </a:rPr>
              <a:t>5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900" b="1" dirty="0">
                <a:latin typeface="Times New Roman" pitchFamily="18" charset="0"/>
              </a:rPr>
              <a:t>Biology:</a:t>
            </a:r>
            <a:r>
              <a:rPr lang="en-US" sz="1900" dirty="0">
                <a:latin typeface="Times New Roman" pitchFamily="18" charset="0"/>
              </a:rPr>
              <a:t> Deb Donovan</a:t>
            </a:r>
            <a:r>
              <a:rPr lang="en-US" sz="1900" baseline="30000" dirty="0">
                <a:latin typeface="Times New Roman" pitchFamily="18" charset="0"/>
              </a:rPr>
              <a:t>1</a:t>
            </a:r>
            <a:r>
              <a:rPr lang="en-US" sz="1900" dirty="0">
                <a:latin typeface="Times New Roman" pitchFamily="18" charset="0"/>
              </a:rPr>
              <a:t>, Carolyn Landel</a:t>
            </a:r>
            <a:r>
              <a:rPr lang="en-US" sz="1900" baseline="30000" dirty="0">
                <a:latin typeface="Times New Roman" pitchFamily="18" charset="0"/>
              </a:rPr>
              <a:t>1</a:t>
            </a:r>
            <a:r>
              <a:rPr lang="en-US" sz="1900" dirty="0">
                <a:latin typeface="Times New Roman" pitchFamily="18" charset="0"/>
              </a:rPr>
              <a:t>, Alejandro Acevedo</a:t>
            </a:r>
            <a:r>
              <a:rPr lang="en-US" sz="1900" baseline="30000" dirty="0">
                <a:latin typeface="Times New Roman" pitchFamily="18" charset="0"/>
              </a:rPr>
              <a:t>1</a:t>
            </a:r>
            <a:r>
              <a:rPr lang="en-US" sz="1900" dirty="0">
                <a:latin typeface="Times New Roman" pitchFamily="18" charset="0"/>
              </a:rPr>
              <a:t>, John Rousseau</a:t>
            </a:r>
            <a:r>
              <a:rPr lang="en-US" sz="1900" baseline="30000" dirty="0">
                <a:latin typeface="Times New Roman" pitchFamily="18" charset="0"/>
              </a:rPr>
              <a:t>2</a:t>
            </a:r>
            <a:r>
              <a:rPr lang="en-US" sz="1900" dirty="0">
                <a:latin typeface="Times New Roman" pitchFamily="18" charset="0"/>
              </a:rPr>
              <a:t>, Val Mullen</a:t>
            </a:r>
            <a:r>
              <a:rPr lang="en-US" sz="1900" baseline="30000" dirty="0">
                <a:latin typeface="Times New Roman" pitchFamily="18" charset="0"/>
              </a:rPr>
              <a:t>3</a:t>
            </a:r>
            <a:r>
              <a:rPr lang="en-US" sz="1900" dirty="0">
                <a:latin typeface="Times New Roman" pitchFamily="18" charset="0"/>
              </a:rPr>
              <a:t>, Rene Kratz</a:t>
            </a:r>
            <a:r>
              <a:rPr lang="en-US" sz="1900" baseline="30000" dirty="0">
                <a:latin typeface="Times New Roman" pitchFamily="18" charset="0"/>
              </a:rPr>
              <a:t>4</a:t>
            </a:r>
            <a:r>
              <a:rPr lang="en-US" sz="1900" dirty="0">
                <a:latin typeface="Times New Roman" pitchFamily="18" charset="0"/>
              </a:rPr>
              <a:t>, Pam Pape-Lindstrom</a:t>
            </a:r>
            <a:r>
              <a:rPr lang="en-US" sz="1900" baseline="30000" dirty="0">
                <a:latin typeface="Times New Roman" pitchFamily="18" charset="0"/>
              </a:rPr>
              <a:t>4</a:t>
            </a:r>
            <a:r>
              <a:rPr lang="en-US" sz="1900" dirty="0">
                <a:latin typeface="Times New Roman" pitchFamily="18" charset="0"/>
              </a:rPr>
              <a:t>, Adib Jamshedi</a:t>
            </a:r>
            <a:r>
              <a:rPr lang="en-US" sz="1900" baseline="30000" dirty="0">
                <a:latin typeface="Times New Roman" pitchFamily="18" charset="0"/>
              </a:rPr>
              <a:t>5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900" b="1" dirty="0">
                <a:latin typeface="Times New Roman" pitchFamily="18" charset="0"/>
              </a:rPr>
              <a:t>Geology:</a:t>
            </a:r>
            <a:r>
              <a:rPr lang="en-US" sz="1900" dirty="0">
                <a:latin typeface="Times New Roman" pitchFamily="18" charset="0"/>
              </a:rPr>
              <a:t> Scott Linneman</a:t>
            </a:r>
            <a:r>
              <a:rPr lang="en-US" sz="1900" baseline="30000" dirty="0">
                <a:latin typeface="Times New Roman" pitchFamily="18" charset="0"/>
              </a:rPr>
              <a:t>1</a:t>
            </a:r>
            <a:r>
              <a:rPr lang="en-US" sz="1900" dirty="0">
                <a:latin typeface="Times New Roman" pitchFamily="18" charset="0"/>
              </a:rPr>
              <a:t>, Sue DeBari</a:t>
            </a:r>
            <a:r>
              <a:rPr lang="en-US" sz="1900" baseline="30000" dirty="0">
                <a:latin typeface="Times New Roman" pitchFamily="18" charset="0"/>
              </a:rPr>
              <a:t>1</a:t>
            </a:r>
            <a:r>
              <a:rPr lang="en-US" sz="1900" dirty="0">
                <a:latin typeface="Times New Roman" pitchFamily="18" charset="0"/>
              </a:rPr>
              <a:t>, Bob Mitchell</a:t>
            </a:r>
            <a:r>
              <a:rPr lang="en-US" sz="1900" baseline="30000" dirty="0">
                <a:latin typeface="Times New Roman" pitchFamily="18" charset="0"/>
              </a:rPr>
              <a:t>1</a:t>
            </a:r>
            <a:r>
              <a:rPr lang="en-US" sz="1900" dirty="0">
                <a:latin typeface="Times New Roman" pitchFamily="18" charset="0"/>
              </a:rPr>
              <a:t>, Bernie Dugan</a:t>
            </a:r>
            <a:r>
              <a:rPr lang="en-US" sz="1900" baseline="30000" dirty="0">
                <a:latin typeface="Times New Roman" pitchFamily="18" charset="0"/>
              </a:rPr>
              <a:t>2</a:t>
            </a:r>
            <a:r>
              <a:rPr lang="en-US" sz="1900" dirty="0">
                <a:latin typeface="Times New Roman" pitchFamily="18" charset="0"/>
              </a:rPr>
              <a:t>, Brad Smith</a:t>
            </a:r>
            <a:r>
              <a:rPr lang="en-US" sz="1900" baseline="30000" dirty="0">
                <a:latin typeface="Times New Roman" pitchFamily="18" charset="0"/>
              </a:rPr>
              <a:t>3</a:t>
            </a:r>
            <a:r>
              <a:rPr lang="en-US" sz="1900" dirty="0">
                <a:latin typeface="Times New Roman" pitchFamily="18" charset="0"/>
              </a:rPr>
              <a:t>, Ben Fackler-Adams</a:t>
            </a:r>
            <a:r>
              <a:rPr lang="en-US" sz="1900" baseline="30000" dirty="0">
                <a:latin typeface="Times New Roman" pitchFamily="18" charset="0"/>
              </a:rPr>
              <a:t>3</a:t>
            </a:r>
            <a:r>
              <a:rPr lang="en-US" sz="1900" dirty="0">
                <a:latin typeface="Times New Roman" pitchFamily="18" charset="0"/>
              </a:rPr>
              <a:t>, Steve Grupp</a:t>
            </a:r>
            <a:r>
              <a:rPr lang="en-US" sz="1900" baseline="30000" dirty="0">
                <a:latin typeface="Times New Roman" pitchFamily="18" charset="0"/>
              </a:rPr>
              <a:t>4</a:t>
            </a:r>
            <a:r>
              <a:rPr lang="en-US" sz="1900" dirty="0">
                <a:latin typeface="Times New Roman" pitchFamily="18" charset="0"/>
              </a:rPr>
              <a:t>, Terri Plake</a:t>
            </a:r>
            <a:r>
              <a:rPr lang="en-US" sz="1900" baseline="30000" dirty="0">
                <a:latin typeface="Times New Roman" pitchFamily="18" charset="0"/>
              </a:rPr>
              <a:t>5</a:t>
            </a: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900" b="1" dirty="0">
                <a:latin typeface="Times New Roman" pitchFamily="18" charset="0"/>
              </a:rPr>
              <a:t>Chemistry:</a:t>
            </a:r>
            <a:r>
              <a:rPr lang="en-US" sz="1900" dirty="0">
                <a:latin typeface="Times New Roman" pitchFamily="18" charset="0"/>
              </a:rPr>
              <a:t> Steve Gammon</a:t>
            </a:r>
            <a:r>
              <a:rPr lang="en-US" sz="1900" baseline="30000" dirty="0">
                <a:latin typeface="Times New Roman" pitchFamily="18" charset="0"/>
              </a:rPr>
              <a:t>1</a:t>
            </a:r>
            <a:r>
              <a:rPr lang="en-US" sz="1900" dirty="0">
                <a:latin typeface="Times New Roman" pitchFamily="18" charset="0"/>
              </a:rPr>
              <a:t>, Emily Borda</a:t>
            </a:r>
            <a:r>
              <a:rPr lang="en-US" sz="1900" baseline="30000" dirty="0">
                <a:latin typeface="Times New Roman" pitchFamily="18" charset="0"/>
              </a:rPr>
              <a:t>1</a:t>
            </a:r>
            <a:r>
              <a:rPr lang="en-US" sz="1900" dirty="0">
                <a:latin typeface="Times New Roman" pitchFamily="18" charset="0"/>
              </a:rPr>
              <a:t>, Paul Frazey</a:t>
            </a:r>
            <a:r>
              <a:rPr lang="en-US" sz="1900" baseline="30000" dirty="0">
                <a:latin typeface="Times New Roman" pitchFamily="18" charset="0"/>
              </a:rPr>
              <a:t>2,3</a:t>
            </a:r>
            <a:endParaRPr lang="en-US" sz="19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900" b="1" dirty="0">
                <a:latin typeface="Times New Roman" pitchFamily="18" charset="0"/>
              </a:rPr>
              <a:t>Science Education:</a:t>
            </a:r>
            <a:r>
              <a:rPr lang="en-US" sz="1900" dirty="0">
                <a:latin typeface="Times New Roman" pitchFamily="18" charset="0"/>
              </a:rPr>
              <a:t> Chris Ohana</a:t>
            </a:r>
            <a:r>
              <a:rPr lang="en-US" sz="1900" baseline="30000" dirty="0">
                <a:latin typeface="Times New Roman" pitchFamily="18" charset="0"/>
              </a:rPr>
              <a:t>1</a:t>
            </a:r>
            <a:r>
              <a:rPr lang="en-US" sz="1900" dirty="0">
                <a:latin typeface="Times New Roman" pitchFamily="18" charset="0"/>
              </a:rPr>
              <a:t>, Jacob Blickenstaff</a:t>
            </a:r>
            <a:r>
              <a:rPr lang="en-US" sz="1900" baseline="30000" dirty="0">
                <a:latin typeface="Times New Roman" pitchFamily="18" charset="0"/>
              </a:rPr>
              <a:t>1</a:t>
            </a:r>
            <a:r>
              <a:rPr lang="en-US" sz="1900" dirty="0">
                <a:latin typeface="Times New Roman" pitchFamily="18" charset="0"/>
              </a:rPr>
              <a:t>(Physics), Liesl Hohenshell</a:t>
            </a:r>
            <a:r>
              <a:rPr lang="en-US" sz="1900" baseline="30000" dirty="0">
                <a:latin typeface="Times New Roman" pitchFamily="18" charset="0"/>
              </a:rPr>
              <a:t>1</a:t>
            </a:r>
            <a:r>
              <a:rPr lang="en-US" sz="1900" dirty="0">
                <a:latin typeface="Times New Roman" pitchFamily="18" charset="0"/>
              </a:rPr>
              <a:t>(Biology), Don Burgess</a:t>
            </a:r>
            <a:r>
              <a:rPr lang="en-US" sz="1900" baseline="30000" dirty="0">
                <a:latin typeface="Times New Roman" pitchFamily="18" charset="0"/>
              </a:rPr>
              <a:t>1</a:t>
            </a:r>
            <a:r>
              <a:rPr lang="en-US" sz="1900" dirty="0">
                <a:latin typeface="Times New Roman" pitchFamily="18" charset="0"/>
              </a:rPr>
              <a:t>(Biology), Molly Lawrence</a:t>
            </a:r>
            <a:r>
              <a:rPr lang="en-US" sz="1900" baseline="30000" dirty="0">
                <a:latin typeface="Times New Roman" pitchFamily="18" charset="0"/>
              </a:rPr>
              <a:t>1</a:t>
            </a:r>
            <a:endParaRPr lang="en-US" sz="1900" dirty="0">
              <a:latin typeface="ヒラギノ角ゴ Pro W3" pitchFamily="84" charset="-128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900" b="1" dirty="0">
                <a:latin typeface="Times New Roman" pitchFamily="18" charset="0"/>
              </a:rPr>
              <a:t>Evaluation:</a:t>
            </a:r>
            <a:r>
              <a:rPr lang="en-US" sz="1900" dirty="0">
                <a:latin typeface="Times New Roman" pitchFamily="18" charset="0"/>
              </a:rPr>
              <a:t>, Dan Hanley</a:t>
            </a:r>
            <a:r>
              <a:rPr lang="en-US" sz="1900" baseline="30000" dirty="0">
                <a:latin typeface="Times New Roman" pitchFamily="18" charset="0"/>
              </a:rPr>
              <a:t>1</a:t>
            </a:r>
            <a:r>
              <a:rPr lang="en-US" sz="1900" dirty="0">
                <a:latin typeface="Times New Roman" pitchFamily="18" charset="0"/>
              </a:rPr>
              <a:t>, Jim Minstrell</a:t>
            </a:r>
            <a:r>
              <a:rPr lang="en-US" sz="1900" baseline="30000" dirty="0">
                <a:latin typeface="Times New Roman" pitchFamily="18" charset="0"/>
              </a:rPr>
              <a:t>6</a:t>
            </a:r>
            <a:r>
              <a:rPr lang="en-US" sz="1900" dirty="0">
                <a:latin typeface="Times New Roman" pitchFamily="18" charset="0"/>
              </a:rPr>
              <a:t>, Ruth Anderson</a:t>
            </a:r>
            <a:r>
              <a:rPr lang="en-US" sz="1900" baseline="30000" dirty="0">
                <a:latin typeface="Times New Roman" pitchFamily="18" charset="0"/>
              </a:rPr>
              <a:t>6</a:t>
            </a:r>
            <a:r>
              <a:rPr lang="en-US" sz="1900" dirty="0">
                <a:latin typeface="Times New Roman" pitchFamily="18" charset="0"/>
              </a:rPr>
              <a:t>, Phil Buly</a:t>
            </a:r>
            <a:r>
              <a:rPr lang="en-US" sz="1900" baseline="30000" dirty="0">
                <a:latin typeface="Times New Roman" pitchFamily="18" charset="0"/>
              </a:rPr>
              <a:t>1</a:t>
            </a:r>
            <a:r>
              <a:rPr lang="en-US" sz="1900" dirty="0">
                <a:latin typeface="Times New Roman" pitchFamily="18" charset="0"/>
              </a:rPr>
              <a:t>, Many Graduate Students</a:t>
            </a:r>
            <a:r>
              <a:rPr lang="en-US" sz="1900" baseline="30000" dirty="0">
                <a:latin typeface="Times New Roman" pitchFamily="18" charset="0"/>
              </a:rPr>
              <a:t>1</a:t>
            </a:r>
            <a:endParaRPr lang="en-US" sz="1900" dirty="0">
              <a:latin typeface="Times New Roman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1600" baseline="30000" dirty="0">
                <a:latin typeface="Times New Roman" pitchFamily="18" charset="0"/>
              </a:rPr>
              <a:t>1 </a:t>
            </a:r>
            <a:r>
              <a:rPr lang="en-US" sz="1600" dirty="0">
                <a:latin typeface="Times New Roman" pitchFamily="18" charset="0"/>
              </a:rPr>
              <a:t>Western Washington U</a:t>
            </a:r>
            <a:r>
              <a:rPr lang="en-US" sz="1600" baseline="30000" dirty="0">
                <a:latin typeface="Times New Roman" pitchFamily="18" charset="0"/>
              </a:rPr>
              <a:t>, 2 </a:t>
            </a:r>
            <a:r>
              <a:rPr lang="en-US" sz="1600" dirty="0">
                <a:latin typeface="Times New Roman" pitchFamily="18" charset="0"/>
              </a:rPr>
              <a:t>Whatcom CC, </a:t>
            </a:r>
            <a:r>
              <a:rPr lang="en-US" sz="1600" baseline="30000" dirty="0">
                <a:latin typeface="Times New Roman" pitchFamily="18" charset="0"/>
              </a:rPr>
              <a:t>3 </a:t>
            </a:r>
            <a:r>
              <a:rPr lang="en-US" sz="1600" dirty="0">
                <a:latin typeface="Times New Roman" pitchFamily="18" charset="0"/>
              </a:rPr>
              <a:t>Skagit Valley C, </a:t>
            </a:r>
            <a:r>
              <a:rPr lang="en-US" sz="1600" baseline="30000" dirty="0">
                <a:latin typeface="Times New Roman" pitchFamily="18" charset="0"/>
              </a:rPr>
              <a:t>4 </a:t>
            </a:r>
            <a:r>
              <a:rPr lang="en-US" sz="1600" dirty="0">
                <a:latin typeface="Times New Roman" pitchFamily="18" charset="0"/>
              </a:rPr>
              <a:t>Everett CC, </a:t>
            </a:r>
            <a:r>
              <a:rPr lang="en-US" sz="1600" baseline="30000" dirty="0">
                <a:latin typeface="Times New Roman" pitchFamily="18" charset="0"/>
              </a:rPr>
              <a:t>5 </a:t>
            </a:r>
            <a:r>
              <a:rPr lang="en-US" sz="1600" dirty="0">
                <a:latin typeface="Times New Roman" pitchFamily="18" charset="0"/>
              </a:rPr>
              <a:t>Northwest Indian College, </a:t>
            </a:r>
            <a:r>
              <a:rPr lang="en-US" sz="1600" baseline="30000" dirty="0">
                <a:latin typeface="Times New Roman" pitchFamily="18" charset="0"/>
              </a:rPr>
              <a:t>6 </a:t>
            </a:r>
            <a:r>
              <a:rPr lang="en-US" sz="1600" dirty="0">
                <a:latin typeface="Times New Roman" pitchFamily="18" charset="0"/>
              </a:rPr>
              <a:t>FacetInnovations Inc.</a:t>
            </a:r>
          </a:p>
        </p:txBody>
      </p:sp>
    </p:spTree>
    <p:extLst>
      <p:ext uri="{BB962C8B-B14F-4D97-AF65-F5344CB8AC3E}">
        <p14:creationId xmlns:p14="http://schemas.microsoft.com/office/powerpoint/2010/main" val="95519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/>
              <a:t>Teacher Leaders: Content Knowledge</a:t>
            </a:r>
          </a:p>
        </p:txBody>
      </p:sp>
      <p:sp>
        <p:nvSpPr>
          <p:cNvPr id="251910" name="Rectangle 6"/>
          <p:cNvSpPr>
            <a:spLocks noChangeArrowheads="1"/>
          </p:cNvSpPr>
          <p:nvPr/>
        </p:nvSpPr>
        <p:spPr bwMode="auto">
          <a:xfrm>
            <a:off x="2149475" y="4572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251909" name="Picture 5"/>
          <p:cNvPicPr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057400"/>
            <a:ext cx="71628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57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 </a:t>
            </a:r>
            <a:r>
              <a:rPr lang="en-US" dirty="0" smtClean="0"/>
              <a:t>Issues (at least!)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1. Field experiences for pre-service teachers are just as, or more, important than university education classes so it is critical to partner with K-12 schools to improve teaching to provide excellent mentors (who should be trained and compensated).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76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Issues (at least!)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2. Science (much less Geoscience) is not a big enough lever to move schools or universities to reform. Partnerships that include all teachers in a building, and partnerships across departments, colleges, and administrative units are necessary to impact all students.</a:t>
            </a:r>
          </a:p>
        </p:txBody>
      </p:sp>
    </p:spTree>
    <p:extLst>
      <p:ext uri="{BB962C8B-B14F-4D97-AF65-F5344CB8AC3E}">
        <p14:creationId xmlns:p14="http://schemas.microsoft.com/office/powerpoint/2010/main" val="379345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600200"/>
            <a:ext cx="41148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We all need to address how science works</a:t>
            </a:r>
          </a:p>
          <a:p>
            <a:r>
              <a:rPr lang="en-US" dirty="0" smtClean="0"/>
              <a:t>The K-12 standards are ambitious</a:t>
            </a:r>
          </a:p>
          <a:p>
            <a:r>
              <a:rPr lang="en-US" dirty="0" smtClean="0"/>
              <a:t>Improving learning requires expanding our teaching tools</a:t>
            </a:r>
          </a:p>
          <a:p>
            <a:r>
              <a:rPr lang="en-US" dirty="0" smtClean="0"/>
              <a:t>Sustainable change requires partnerships</a:t>
            </a:r>
          </a:p>
          <a:p>
            <a:endParaRPr lang="en-US" dirty="0"/>
          </a:p>
        </p:txBody>
      </p:sp>
      <p:pic>
        <p:nvPicPr>
          <p:cNvPr id="7170" name="Picture 2" descr="http://www.spelling-words-well.com/image-files/elementary-worksheets-teac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2133600"/>
            <a:ext cx="443122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565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zebu.uoregon.edu/hudf/hudf_150dp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4" y="-5441950"/>
            <a:ext cx="9261475" cy="12350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450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/>
          <a:lstStyle/>
          <a:p>
            <a:r>
              <a:rPr lang="en-US" dirty="0" smtClean="0"/>
              <a:t>Methods</a:t>
            </a:r>
            <a:endParaRPr lang="en-US" dirty="0"/>
          </a:p>
        </p:txBody>
      </p:sp>
      <p:pic>
        <p:nvPicPr>
          <p:cNvPr id="3074" name="Picture 2" descr="http://www.milton-union.k12.oh.us/ES/Murray/Wiki/Mrs%20Murrays%20Wiki%20Pictures/coolscnc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672046"/>
            <a:ext cx="3962400" cy="480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226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School Scientific Method (Prentice Hall Exploring Earth Science)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1. Stating the problem</a:t>
            </a:r>
          </a:p>
          <a:p>
            <a:pPr marL="0" indent="0">
              <a:buNone/>
            </a:pPr>
            <a:r>
              <a:rPr lang="en-US" dirty="0"/>
              <a:t>2. Gathering information on the problem</a:t>
            </a:r>
          </a:p>
          <a:p>
            <a:pPr marL="0" indent="0">
              <a:buNone/>
            </a:pPr>
            <a:r>
              <a:rPr lang="en-US" dirty="0"/>
              <a:t>3. Forming a hypothesis</a:t>
            </a:r>
          </a:p>
          <a:p>
            <a:pPr marL="0" indent="0">
              <a:buNone/>
            </a:pPr>
            <a:r>
              <a:rPr lang="en-US" dirty="0"/>
              <a:t>4. Performing experiments to test the hypothesis</a:t>
            </a:r>
          </a:p>
          <a:p>
            <a:pPr marL="0" indent="0">
              <a:buNone/>
            </a:pPr>
            <a:r>
              <a:rPr lang="en-US" dirty="0"/>
              <a:t>5. Recording and analyzing data</a:t>
            </a:r>
          </a:p>
          <a:p>
            <a:pPr marL="0" indent="0">
              <a:buNone/>
            </a:pPr>
            <a:r>
              <a:rPr lang="en-US" dirty="0"/>
              <a:t>6. Stating a conclusion</a:t>
            </a:r>
          </a:p>
          <a:p>
            <a:pPr marL="0" indent="0">
              <a:buNone/>
            </a:pPr>
            <a:r>
              <a:rPr lang="en-US" dirty="0"/>
              <a:t>7. Repeating the work</a:t>
            </a:r>
          </a:p>
        </p:txBody>
      </p:sp>
    </p:spTree>
    <p:extLst>
      <p:ext uri="{BB962C8B-B14F-4D97-AF65-F5344CB8AC3E}">
        <p14:creationId xmlns:p14="http://schemas.microsoft.com/office/powerpoint/2010/main" val="3631720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" y="304800"/>
            <a:ext cx="9143999" cy="64008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926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28600"/>
            <a:ext cx="8398867" cy="6480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4495800" y="1447800"/>
            <a:ext cx="0" cy="36576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981200" y="3276600"/>
            <a:ext cx="5029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399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Scientific Methods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(</a:t>
            </a:r>
            <a:r>
              <a:rPr lang="en-US" b="1" dirty="0"/>
              <a:t>Order of steps is not absolute)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3000" u="sng" dirty="0" smtClean="0"/>
              <a:t>Quadrant 1 (Explaining </a:t>
            </a:r>
            <a:r>
              <a:rPr lang="en-US" sz="3000" u="sng" dirty="0"/>
              <a:t>natural phenomena</a:t>
            </a:r>
            <a:r>
              <a:rPr lang="en-US" sz="3000" u="sng" dirty="0" smtClean="0"/>
              <a:t>)</a:t>
            </a:r>
            <a:endParaRPr lang="en-US" sz="3000" dirty="0"/>
          </a:p>
          <a:p>
            <a:pPr marL="0" indent="0">
              <a:buNone/>
            </a:pPr>
            <a:r>
              <a:rPr lang="en-US" sz="3000" dirty="0"/>
              <a:t>1. Pose an interesting question	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2</a:t>
            </a:r>
            <a:r>
              <a:rPr lang="en-US" sz="3000" dirty="0"/>
              <a:t>. </a:t>
            </a:r>
            <a:r>
              <a:rPr lang="en-US" sz="3000" dirty="0" smtClean="0"/>
              <a:t>Plan observations to gather information to answer question</a:t>
            </a:r>
            <a:endParaRPr lang="en-US" sz="3000" dirty="0"/>
          </a:p>
          <a:p>
            <a:pPr marL="0" indent="0">
              <a:buNone/>
            </a:pPr>
            <a:r>
              <a:rPr lang="en-US" sz="3000" dirty="0"/>
              <a:t>3. Collect data/observations/phenomena	</a:t>
            </a:r>
          </a:p>
          <a:p>
            <a:pPr marL="0" indent="0">
              <a:buNone/>
            </a:pPr>
            <a:r>
              <a:rPr lang="en-US" sz="3000" dirty="0"/>
              <a:t>4. Look for </a:t>
            </a:r>
            <a:r>
              <a:rPr lang="en-US" sz="3000" dirty="0" smtClean="0"/>
              <a:t>Patterns</a:t>
            </a:r>
          </a:p>
          <a:p>
            <a:pPr marL="0" indent="0">
              <a:buNone/>
            </a:pPr>
            <a:r>
              <a:rPr lang="en-US" sz="3000" dirty="0" smtClean="0"/>
              <a:t>5</a:t>
            </a:r>
            <a:r>
              <a:rPr lang="en-US" sz="3000" dirty="0"/>
              <a:t>. Invent theory that </a:t>
            </a:r>
            <a:r>
              <a:rPr lang="en-US" sz="3000" dirty="0" smtClean="0"/>
              <a:t>fits data/observations/phenomena </a:t>
            </a:r>
            <a:r>
              <a:rPr lang="en-US" sz="3000" dirty="0"/>
              <a:t>	</a:t>
            </a:r>
            <a:endParaRPr lang="en-US" sz="3000" dirty="0" smtClean="0"/>
          </a:p>
          <a:p>
            <a:pPr marL="0" indent="0">
              <a:buNone/>
            </a:pPr>
            <a:r>
              <a:rPr lang="en-US" sz="3000" dirty="0" smtClean="0"/>
              <a:t>6</a:t>
            </a:r>
            <a:r>
              <a:rPr lang="en-US" sz="3000" dirty="0"/>
              <a:t>. Communicate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7095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Scientific Methods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(</a:t>
            </a:r>
            <a:r>
              <a:rPr lang="en-US" b="1" dirty="0"/>
              <a:t>Order of steps is not absolute)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u="sng" dirty="0" smtClean="0"/>
              <a:t>Quadrant 2 </a:t>
            </a:r>
            <a:r>
              <a:rPr lang="en-US" u="sng" dirty="0"/>
              <a:t>(Finding and explaining new phenomena)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1. Pose </a:t>
            </a:r>
            <a:r>
              <a:rPr lang="en-US" dirty="0"/>
              <a:t>an interesting question	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2. Plan </a:t>
            </a:r>
            <a:r>
              <a:rPr lang="en-US" dirty="0"/>
              <a:t>experiment </a:t>
            </a:r>
            <a:r>
              <a:rPr lang="en-US" dirty="0" smtClean="0"/>
              <a:t>to answer question </a:t>
            </a:r>
            <a:r>
              <a:rPr lang="en-US" dirty="0"/>
              <a:t>(controlling variables)</a:t>
            </a:r>
          </a:p>
          <a:p>
            <a:pPr marL="0" indent="0">
              <a:buNone/>
            </a:pPr>
            <a:r>
              <a:rPr lang="en-US" dirty="0" smtClean="0"/>
              <a:t>3</a:t>
            </a:r>
            <a:r>
              <a:rPr lang="en-US" dirty="0"/>
              <a:t>. Do experiment (controlling variables)</a:t>
            </a:r>
          </a:p>
          <a:p>
            <a:pPr marL="0" indent="0">
              <a:buNone/>
            </a:pPr>
            <a:r>
              <a:rPr lang="en-US" dirty="0" smtClean="0"/>
              <a:t>4</a:t>
            </a:r>
            <a:r>
              <a:rPr lang="en-US" dirty="0"/>
              <a:t>. Look for patterns in the results</a:t>
            </a:r>
          </a:p>
          <a:p>
            <a:pPr marL="0" indent="0">
              <a:buNone/>
            </a:pPr>
            <a:r>
              <a:rPr lang="en-US" dirty="0" smtClean="0"/>
              <a:t>5</a:t>
            </a:r>
            <a:r>
              <a:rPr lang="en-US" dirty="0"/>
              <a:t>. Invent theory that fits data</a:t>
            </a:r>
          </a:p>
          <a:p>
            <a:pPr marL="0" indent="0">
              <a:buNone/>
            </a:pPr>
            <a:r>
              <a:rPr lang="en-US" dirty="0"/>
              <a:t>6. Communicate	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612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920</Words>
  <Application>Microsoft Office PowerPoint</Application>
  <PresentationFormat>On-screen Show (4:3)</PresentationFormat>
  <Paragraphs>130</Paragraphs>
  <Slides>28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Office Theme</vt:lpstr>
      <vt:lpstr>An Outsider Looks at Geoscience: Methods, Content, Pedagogy, and Partnerships</vt:lpstr>
      <vt:lpstr>Disclaimer:  Important topics that I am ignoring</vt:lpstr>
      <vt:lpstr>PowerPoint Presentation</vt:lpstr>
      <vt:lpstr>Methods</vt:lpstr>
      <vt:lpstr>School Scientific Method (Prentice Hall Exploring Earth Science)</vt:lpstr>
      <vt:lpstr>PowerPoint Presentation</vt:lpstr>
      <vt:lpstr>PowerPoint Presentation</vt:lpstr>
      <vt:lpstr>Scientific Methods  (Order of steps is not absolute)</vt:lpstr>
      <vt:lpstr>Scientific Methods  (Order of steps is not absolute)</vt:lpstr>
      <vt:lpstr>Scientific Methods  (Order of steps is not absolute)</vt:lpstr>
      <vt:lpstr>Scientific Methods  (Order of steps is not absolute)</vt:lpstr>
      <vt:lpstr>K-12 Geoscience Standards</vt:lpstr>
      <vt:lpstr>NGSS Science and Engineering Practices (Methods)</vt:lpstr>
      <vt:lpstr>How much time is available  for learning geoscience in school?</vt:lpstr>
      <vt:lpstr>What’s in the new K-12 Draft Science Standards? Elementary</vt:lpstr>
      <vt:lpstr>What’s in the new K-12 Draft Science Standards? Middle School</vt:lpstr>
      <vt:lpstr>What’s in the new K-12 Draft Science Standards? High School</vt:lpstr>
      <vt:lpstr>What do you assume that your students know when they show up in your Geology 101 class?</vt:lpstr>
      <vt:lpstr>Pedagogy</vt:lpstr>
      <vt:lpstr>An Integration of Proven Practices Into Good Content Experiences</vt:lpstr>
      <vt:lpstr>Formative Assessment as Example of Transparent Teaching Techniques</vt:lpstr>
      <vt:lpstr>PowerPoint Presentation</vt:lpstr>
      <vt:lpstr>Partnerships</vt:lpstr>
      <vt:lpstr>PowerPoint Presentation</vt:lpstr>
      <vt:lpstr>Teacher Leaders: Content Knowledge</vt:lpstr>
      <vt:lpstr>Two Issues (at least!)</vt:lpstr>
      <vt:lpstr>Two Issues (at least!)</vt:lpstr>
      <vt:lpstr>Summary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 Outsider Looks at Geoscience: Methods, Content, Pedagogy, and Partnerships</dc:title>
  <dc:creator>George Nelson</dc:creator>
  <cp:lastModifiedBy>George Nelson</cp:lastModifiedBy>
  <cp:revision>50</cp:revision>
  <dcterms:created xsi:type="dcterms:W3CDTF">2012-06-27T01:06:14Z</dcterms:created>
  <dcterms:modified xsi:type="dcterms:W3CDTF">2012-06-27T23:16:43Z</dcterms:modified>
</cp:coreProperties>
</file>