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ags/tag29.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ppt/notesSlides/notesSlide14.xml" ContentType="application/vnd.openxmlformats-officedocument.presentationml.notesSlide+xml"/>
  <Override PartName="/docProps/custom.xml" ContentType="application/vnd.openxmlformats-officedocument.custom-properties+xml"/>
  <Override PartName="/ppt/tags/tag1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notesSlides/notesSlide10.xml" ContentType="application/vnd.openxmlformats-officedocument.presentationml.notesSlide+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Default Extension="wav" ContentType="audio/wav"/>
  <Override PartName="/ppt/tags/tag19.xml" ContentType="application/vnd.openxmlformats-officedocument.presentationml.tags+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tags/tag15.xml" ContentType="application/vnd.openxmlformats-officedocument.presentationml.tag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24.xml" ContentType="application/vnd.openxmlformats-officedocument.presentationml.tags+xml"/>
  <Override PartName="/ppt/tags/tag13.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31.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31"/>
  </p:notesMasterIdLst>
  <p:sldIdLst>
    <p:sldId id="322" r:id="rId2"/>
    <p:sldId id="256" r:id="rId3"/>
    <p:sldId id="282" r:id="rId4"/>
    <p:sldId id="325" r:id="rId5"/>
    <p:sldId id="326" r:id="rId6"/>
    <p:sldId id="327" r:id="rId7"/>
    <p:sldId id="342" r:id="rId8"/>
    <p:sldId id="343" r:id="rId9"/>
    <p:sldId id="344" r:id="rId10"/>
    <p:sldId id="345" r:id="rId11"/>
    <p:sldId id="346" r:id="rId12"/>
    <p:sldId id="328" r:id="rId13"/>
    <p:sldId id="284" r:id="rId14"/>
    <p:sldId id="330" r:id="rId15"/>
    <p:sldId id="331" r:id="rId16"/>
    <p:sldId id="332" r:id="rId17"/>
    <p:sldId id="333" r:id="rId18"/>
    <p:sldId id="334" r:id="rId19"/>
    <p:sldId id="335" r:id="rId20"/>
    <p:sldId id="336" r:id="rId21"/>
    <p:sldId id="319" r:id="rId22"/>
    <p:sldId id="321" r:id="rId23"/>
    <p:sldId id="264" r:id="rId24"/>
    <p:sldId id="261" r:id="rId25"/>
    <p:sldId id="337" r:id="rId26"/>
    <p:sldId id="339" r:id="rId27"/>
    <p:sldId id="340" r:id="rId28"/>
    <p:sldId id="341" r:id="rId29"/>
    <p:sldId id="314" r:id="rId30"/>
  </p:sldIdLst>
  <p:sldSz cx="9144000" cy="6858000" type="screen4x3"/>
  <p:notesSz cx="6858000" cy="9144000"/>
  <p:custDataLst>
    <p:tags r:id="rId32"/>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66FF33"/>
    <a:srgbClr val="663300"/>
    <a:srgbClr val="FFFF00"/>
    <a:srgbClr val="00FF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79661" autoAdjust="0"/>
  </p:normalViewPr>
  <p:slideViewPr>
    <p:cSldViewPr>
      <p:cViewPr varScale="1">
        <p:scale>
          <a:sx n="61" d="100"/>
          <a:sy n="61" d="100"/>
        </p:scale>
        <p:origin x="-84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37" d="100"/>
          <a:sy n="37" d="100"/>
        </p:scale>
        <p:origin x="-1086"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727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17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27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27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727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7DBEC0F9-9698-4289-A15A-00104C730EE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D37DC99A-B53F-4ED1-B9E0-533C12287603}" type="slidenum">
              <a:rPr lang="en-US" smtClean="0"/>
              <a:pPr/>
              <a:t>1</a:t>
            </a:fld>
            <a:endParaRPr lang="en-US" smtClean="0"/>
          </a:p>
        </p:txBody>
      </p:sp>
      <p:sp>
        <p:nvSpPr>
          <p:cNvPr id="3277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latinLnBrk="1"/>
            <a:fld id="{BB929301-605A-4B04-B26C-42DC61197C75}" type="slidenum">
              <a:rPr kumimoji="1" lang="en-US" sz="1200">
                <a:latin typeface="Gulim" pitchFamily="34" charset="-127"/>
                <a:ea typeface="Gulim" pitchFamily="34" charset="-127"/>
              </a:rPr>
              <a:pPr algn="r" latinLnBrk="1"/>
              <a:t>1</a:t>
            </a:fld>
            <a:endParaRPr kumimoji="1" lang="en-US" sz="1200">
              <a:latin typeface="Gulim" pitchFamily="34" charset="-127"/>
              <a:ea typeface="Gulim" pitchFamily="34" charset="-127"/>
            </a:endParaRPr>
          </a:p>
        </p:txBody>
      </p:sp>
      <p:sp>
        <p:nvSpPr>
          <p:cNvPr id="32772" name="Rectangle 2"/>
          <p:cNvSpPr>
            <a:spLocks noGrp="1" noRot="1" noChangeAspect="1" noChangeArrowheads="1" noTextEdit="1"/>
          </p:cNvSpPr>
          <p:nvPr>
            <p:ph type="sldImg"/>
          </p:nvPr>
        </p:nvSpPr>
        <p:spPr>
          <a:ln/>
        </p:spPr>
      </p:sp>
      <p:sp>
        <p:nvSpPr>
          <p:cNvPr id="3277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“Difference”, of course, brings about tension – individual or</a:t>
            </a:r>
            <a:r>
              <a:rPr lang="en-US" baseline="0" dirty="0" smtClean="0"/>
              <a:t> collective fear of being unfairly judged, or having your fate tied to someone else’s negative perception of you or your community. (“You People” statements; noticeable discomfort with other cultures.)</a:t>
            </a:r>
            <a:endParaRPr lang="en-US" dirty="0"/>
          </a:p>
        </p:txBody>
      </p:sp>
      <p:sp>
        <p:nvSpPr>
          <p:cNvPr id="4" name="Slide Number Placeholder 3"/>
          <p:cNvSpPr>
            <a:spLocks noGrp="1"/>
          </p:cNvSpPr>
          <p:nvPr>
            <p:ph type="sldNum" sz="quarter" idx="10"/>
          </p:nvPr>
        </p:nvSpPr>
        <p:spPr/>
        <p:txBody>
          <a:bodyPr/>
          <a:lstStyle/>
          <a:p>
            <a:pPr>
              <a:defRPr/>
            </a:pPr>
            <a:fld id="{7DBEC0F9-9698-4289-A15A-00104C730EEB}" type="slidenum">
              <a:rPr lang="en-US" smtClean="0"/>
              <a:pPr>
                <a:defRPr/>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DBEC0F9-9698-4289-A15A-00104C730EEB}" type="slidenum">
              <a:rPr lang="en-US" smtClean="0"/>
              <a:pPr>
                <a:defRPr/>
              </a:pPr>
              <a:t>21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latin typeface="Arial" pitchFamily="34" charset="0"/>
                <a:cs typeface="Arial" pitchFamily="34" charset="0"/>
              </a:rPr>
              <a:t>Resources - </a:t>
            </a:r>
            <a:r>
              <a:rPr lang="en-US" sz="1200" baseline="30000" dirty="0" smtClean="0">
                <a:latin typeface="Arial" pitchFamily="34" charset="0"/>
                <a:cs typeface="Arial" pitchFamily="34" charset="0"/>
              </a:rPr>
              <a:t>Social capital, or the ability to generate trust, confidence, and cooperation</a:t>
            </a:r>
          </a:p>
          <a:p>
            <a:endParaRPr lang="en-US" sz="1200" dirty="0" smtClean="0">
              <a:latin typeface="Arial" pitchFamily="34" charset="0"/>
              <a:cs typeface="Arial" pitchFamily="34" charset="0"/>
            </a:endParaRPr>
          </a:p>
          <a:p>
            <a:r>
              <a:rPr lang="en-US" sz="1200" dirty="0" smtClean="0">
                <a:latin typeface="Arial" pitchFamily="34" charset="0"/>
                <a:cs typeface="Arial" pitchFamily="34" charset="0"/>
              </a:rPr>
              <a:t>History -  </a:t>
            </a:r>
            <a:r>
              <a:rPr lang="en-US" sz="1200" baseline="30000" dirty="0" smtClean="0">
                <a:latin typeface="Arial" pitchFamily="34" charset="0"/>
                <a:cs typeface="Arial" pitchFamily="34" charset="0"/>
              </a:rPr>
              <a:t>awareness of important social, political, and economic changes that have occurred both recently or more in the past </a:t>
            </a:r>
          </a:p>
          <a:p>
            <a:endParaRPr lang="en-US" sz="1200" baseline="30000" dirty="0" smtClean="0">
              <a:latin typeface="Arial" pitchFamily="34" charset="0"/>
              <a:cs typeface="Arial" pitchFamily="34" charset="0"/>
            </a:endParaRPr>
          </a:p>
          <a:p>
            <a:r>
              <a:rPr lang="en-US" sz="1200" dirty="0" smtClean="0">
                <a:latin typeface="Arial" pitchFamily="34" charset="0"/>
                <a:cs typeface="Arial" pitchFamily="34" charset="0"/>
              </a:rPr>
              <a:t>Power - </a:t>
            </a:r>
            <a:r>
              <a:rPr lang="en-US" sz="1200" baseline="30000" dirty="0" smtClean="0">
                <a:latin typeface="Arial" pitchFamily="34" charset="0"/>
                <a:cs typeface="Arial" pitchFamily="34" charset="0"/>
              </a:rPr>
              <a:t>by the ability to create or resist change regarding community turf, interests, or experiences</a:t>
            </a:r>
          </a:p>
          <a:p>
            <a:endParaRPr lang="en-US" sz="1200" baseline="30000" dirty="0" smtClean="0">
              <a:latin typeface="Arial" pitchFamily="34" charset="0"/>
              <a:cs typeface="Arial" pitchFamily="34" charset="0"/>
            </a:endParaRPr>
          </a:p>
          <a:p>
            <a:r>
              <a:rPr lang="en-US" sz="1200" baseline="30000" dirty="0" smtClean="0">
                <a:latin typeface="Arial" pitchFamily="34" charset="0"/>
                <a:cs typeface="Arial" pitchFamily="34" charset="0"/>
              </a:rPr>
              <a:t>Values - </a:t>
            </a:r>
            <a:r>
              <a:rPr lang="en-US" sz="1200" dirty="0" smtClean="0">
                <a:latin typeface="Arial" pitchFamily="34" charset="0"/>
                <a:cs typeface="Arial" pitchFamily="34" charset="0"/>
              </a:rPr>
              <a:t>Know what the ethical norms are in your community.  What are “acceptable” behaviors and/or practices and what aren’t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30000" dirty="0" smtClean="0">
              <a:latin typeface="Arial" pitchFamily="34" charset="0"/>
              <a:cs typeface="Arial" pitchFamily="34" charset="0"/>
            </a:endParaRPr>
          </a:p>
          <a:p>
            <a:endParaRPr lang="en-US" sz="1200" baseline="30000" dirty="0" smtClean="0">
              <a:latin typeface="Arial" pitchFamily="34" charset="0"/>
              <a:cs typeface="Arial" pitchFamily="34" charset="0"/>
            </a:endParaRPr>
          </a:p>
          <a:p>
            <a:r>
              <a:rPr lang="en-US" sz="1200" baseline="30000" dirty="0" smtClean="0">
                <a:latin typeface="Arial" pitchFamily="34" charset="0"/>
                <a:cs typeface="Arial" pitchFamily="34" charset="0"/>
              </a:rPr>
              <a:t>Institutional Assets -  Churches with large congregations,  High number of home owners, respected stakeholders that know the history of the community</a:t>
            </a:r>
          </a:p>
          <a:p>
            <a:endParaRPr lang="en-US" sz="1200" baseline="30000" dirty="0" smtClean="0"/>
          </a:p>
          <a:p>
            <a:endParaRPr lang="en-US" dirty="0"/>
          </a:p>
        </p:txBody>
      </p:sp>
      <p:sp>
        <p:nvSpPr>
          <p:cNvPr id="4" name="Slide Number Placeholder 3"/>
          <p:cNvSpPr>
            <a:spLocks noGrp="1"/>
          </p:cNvSpPr>
          <p:nvPr>
            <p:ph type="sldNum" sz="quarter" idx="10"/>
          </p:nvPr>
        </p:nvSpPr>
        <p:spPr/>
        <p:txBody>
          <a:bodyPr/>
          <a:lstStyle/>
          <a:p>
            <a:pPr>
              <a:defRPr/>
            </a:pPr>
            <a:fld id="{7DBEC0F9-9698-4289-A15A-00104C730EEB}" type="slidenum">
              <a:rPr lang="en-US" smtClean="0"/>
              <a:pPr>
                <a:defRPr/>
              </a:pPr>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your</a:t>
            </a:r>
            <a:r>
              <a:rPr lang="en-US" baseline="0" dirty="0" smtClean="0"/>
              <a:t> organization sturdy enough to withstand a little pressure, or “tension”, without losing its structure?  Or is it just propped-up to give the appearance of being “organized” – caving in at the first signs of resistance and disharmony?</a:t>
            </a:r>
            <a:endParaRPr lang="en-US" dirty="0"/>
          </a:p>
        </p:txBody>
      </p:sp>
      <p:sp>
        <p:nvSpPr>
          <p:cNvPr id="4" name="Slide Number Placeholder 3"/>
          <p:cNvSpPr>
            <a:spLocks noGrp="1"/>
          </p:cNvSpPr>
          <p:nvPr>
            <p:ph type="sldNum" sz="quarter" idx="10"/>
          </p:nvPr>
        </p:nvSpPr>
        <p:spPr/>
        <p:txBody>
          <a:bodyPr/>
          <a:lstStyle/>
          <a:p>
            <a:pPr>
              <a:defRPr/>
            </a:pPr>
            <a:fld id="{7DBEC0F9-9698-4289-A15A-00104C730EEB}" type="slidenum">
              <a:rPr lang="en-US" smtClean="0"/>
              <a:pPr>
                <a:defRPr/>
              </a:pPr>
              <a:t>25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199CD17B-D656-4A6D-A9BE-7FE919023E86}" type="slidenum">
              <a:rPr lang="en-US" smtClean="0"/>
              <a:pPr/>
              <a:t>29</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r>
              <a:rPr lang="en-US" smtClean="0"/>
              <a:t>I’d like to say a word about power dynamics.  It’s simple physics, people.  POWER is finite!  Whenever you, or your cause, gains power, understand that you are taking power from someone else!  The revelation of that notion to the masses, makes those who currently control it, very uncomfortable.  Therefore it is necessary to keep you in fear – guessing about your uncertain, yet prescribed future.</a:t>
            </a:r>
          </a:p>
          <a:p>
            <a:endParaRPr lang="en-US" smtClean="0"/>
          </a:p>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DBEC0F9-9698-4289-A15A-00104C730EEB}"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DBEC0F9-9698-4289-A15A-00104C730EEB}"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640E0E-D8F4-4C92-8D76-0A8AD026F4CF}" type="slidenum">
              <a:rPr lang="en-US">
                <a:latin typeface="Arial" pitchFamily="34" charset="0"/>
              </a:rPr>
              <a:pPr/>
              <a:t>8</a:t>
            </a:fld>
            <a:endParaRPr lang="en-US">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8A58320-4589-4759-9A21-8CDD91654298}" type="slidenum">
              <a:rPr lang="en-US">
                <a:latin typeface="Arial" pitchFamily="34" charset="0"/>
              </a:rPr>
              <a:pPr/>
              <a:t>9</a:t>
            </a:fld>
            <a:endParaRPr lang="en-US">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516E40C-0F8D-4D53-B33F-83D26F3D273B}" type="slidenum">
              <a:rPr lang="en-US">
                <a:latin typeface="Arial" pitchFamily="34" charset="0"/>
              </a:rPr>
              <a:pPr/>
              <a:t>10</a:t>
            </a:fld>
            <a:endParaRPr lang="en-US">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noFill/>
          <a:ln>
            <a:miter lim="800000"/>
            <a:headEnd/>
            <a:tailEnd/>
          </a:ln>
        </p:spPr>
        <p:txBody>
          <a:bodyPr wrap="square" numCol="1" anchor="t" anchorCtr="0" compatLnSpc="1">
            <a:prstTxWarp prst="textNoShape">
              <a:avLst/>
            </a:prstTxWarp>
          </a:bodyPr>
          <a:lstStyle/>
          <a:p>
            <a:r>
              <a:rPr lang="en-US">
                <a:latin typeface="Arial" pitchFamily="34" charset="0"/>
              </a:rPr>
              <a:t>Region 4 Overview</a:t>
            </a:r>
          </a:p>
          <a:p>
            <a:r>
              <a:rPr lang="en-US">
                <a:latin typeface="Arial" pitchFamily="34" charset="0"/>
              </a:rPr>
              <a:t>	</a:t>
            </a:r>
          </a:p>
        </p:txBody>
      </p:sp>
      <p:sp>
        <p:nvSpPr>
          <p:cNvPr id="3891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AD518C3-73E2-4092-A2B9-2CAEF724B34A}" type="slidenum">
              <a:rPr lang="en-US">
                <a:latin typeface="Arial" pitchFamily="34" charset="0"/>
              </a:rPr>
              <a:pPr/>
              <a:t>11</a:t>
            </a:fld>
            <a:endParaRPr lang="en-US">
              <a:latin typeface="Arial" pitchFamily="34" charset="0"/>
            </a:endParaRPr>
          </a:p>
        </p:txBody>
      </p:sp>
      <p:sp>
        <p:nvSpPr>
          <p:cNvPr id="3891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7" name="Notes Placeholder 5"/>
          <p:cNvSpPr>
            <a:spLocks noGrp="1"/>
          </p:cNvSpPr>
          <p:nvPr>
            <p:ph type="body" sz="quarter" idx="10"/>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endParaRPr lang="en-US" smtClean="0"/>
          </a:p>
        </p:txBody>
      </p:sp>
      <p:sp>
        <p:nvSpPr>
          <p:cNvPr id="33796" name="Slide Number Placeholder 3"/>
          <p:cNvSpPr>
            <a:spLocks noGrp="1"/>
          </p:cNvSpPr>
          <p:nvPr>
            <p:ph type="sldNum" sz="quarter" idx="5"/>
          </p:nvPr>
        </p:nvSpPr>
        <p:spPr>
          <a:noFill/>
        </p:spPr>
        <p:txBody>
          <a:bodyPr/>
          <a:lstStyle/>
          <a:p>
            <a:fld id="{E413E463-EFA5-4130-ABF5-D8B9F603D520}" type="slidenum">
              <a:rPr lang="en-US" smtClean="0"/>
              <a:pPr/>
              <a:t>13</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is said that where two, or more,</a:t>
            </a:r>
            <a:r>
              <a:rPr lang="en-US" baseline="0" dirty="0" smtClean="0"/>
              <a:t> people are gathered, “difference” exists.  The smaller this “space”, the more people have things in common.  The bigger the space, the more challenging it will be to communicate.</a:t>
            </a:r>
            <a:endParaRPr lang="en-US" dirty="0"/>
          </a:p>
        </p:txBody>
      </p:sp>
      <p:sp>
        <p:nvSpPr>
          <p:cNvPr id="4" name="Slide Number Placeholder 3"/>
          <p:cNvSpPr>
            <a:spLocks noGrp="1"/>
          </p:cNvSpPr>
          <p:nvPr>
            <p:ph type="sldNum" sz="quarter" idx="10"/>
          </p:nvPr>
        </p:nvSpPr>
        <p:spPr/>
        <p:txBody>
          <a:bodyPr/>
          <a:lstStyle/>
          <a:p>
            <a:pPr>
              <a:defRPr/>
            </a:pPr>
            <a:fld id="{7DBEC0F9-9698-4289-A15A-00104C730EEB}" type="slidenum">
              <a:rPr lang="en-US" smtClean="0"/>
              <a:pPr>
                <a:defRPr/>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76F94B-6E52-4438-AFF0-25BF967A382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4D7191-C542-4A80-9B6E-6C84A2265D3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4C5A13-7C56-41D4-8F3A-B2A68F365B1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40BFC93-3EA6-42E9-8CC0-1AFAEB00D170}"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07CC536-5BC8-4B7C-9DC7-E1A28AE75C2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0B1FEA7F-D16A-42D6-ABAD-487BC8760C8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1176E8-3AF3-4626-BE14-FA2028695DB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B2D3B4-7FC1-420B-82E0-61964485109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D3EEEA3-E82F-416E-A32F-A286BBA27DC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31D1D2D-3F58-4D30-8C53-62E8765BBC6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B939EE6-CCA3-492A-AD1F-513DA378728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1CB585A-6470-4F04-9920-649CEA32011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1E8E365-456B-4104-B661-73CC60FED85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B8807BB-9A33-4A87-9B5A-F39CAE3C2DD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6758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en-US"/>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en-US"/>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54A27CF2-47CB-4565-9F69-CA2400D4B18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Lst>
  <p:timing>
    <p:tnLst>
      <p:par>
        <p:cTn id="1" dur="indefinite" restart="never" nodeType="tmRoot"/>
      </p:par>
    </p:tnLst>
  </p:timing>
  <p:txStyles>
    <p:titleStyle>
      <a:lvl1pPr algn="ctr" rtl="0" eaLnBrk="0" fontAlgn="base" hangingPunct="0">
        <a:spcBef>
          <a:spcPct val="0"/>
        </a:spcBef>
        <a:spcAft>
          <a:spcPct val="0"/>
        </a:spcAft>
        <a:defRPr sz="4400" b="1">
          <a:solidFill>
            <a:srgbClr val="66FF33"/>
          </a:solidFill>
          <a:latin typeface="+mj-lt"/>
          <a:ea typeface="+mj-ea"/>
          <a:cs typeface="+mj-cs"/>
        </a:defRPr>
      </a:lvl1pPr>
      <a:lvl2pPr algn="ctr" rtl="0" eaLnBrk="0" fontAlgn="base" hangingPunct="0">
        <a:spcBef>
          <a:spcPct val="0"/>
        </a:spcBef>
        <a:spcAft>
          <a:spcPct val="0"/>
        </a:spcAft>
        <a:defRPr sz="4400" b="1">
          <a:solidFill>
            <a:srgbClr val="66FF33"/>
          </a:solidFill>
          <a:latin typeface="Arial" pitchFamily="34" charset="0"/>
        </a:defRPr>
      </a:lvl2pPr>
      <a:lvl3pPr algn="ctr" rtl="0" eaLnBrk="0" fontAlgn="base" hangingPunct="0">
        <a:spcBef>
          <a:spcPct val="0"/>
        </a:spcBef>
        <a:spcAft>
          <a:spcPct val="0"/>
        </a:spcAft>
        <a:defRPr sz="4400" b="1">
          <a:solidFill>
            <a:srgbClr val="66FF33"/>
          </a:solidFill>
          <a:latin typeface="Arial" pitchFamily="34" charset="0"/>
        </a:defRPr>
      </a:lvl3pPr>
      <a:lvl4pPr algn="ctr" rtl="0" eaLnBrk="0" fontAlgn="base" hangingPunct="0">
        <a:spcBef>
          <a:spcPct val="0"/>
        </a:spcBef>
        <a:spcAft>
          <a:spcPct val="0"/>
        </a:spcAft>
        <a:defRPr sz="4400" b="1">
          <a:solidFill>
            <a:srgbClr val="66FF33"/>
          </a:solidFill>
          <a:latin typeface="Arial" pitchFamily="34" charset="0"/>
        </a:defRPr>
      </a:lvl4pPr>
      <a:lvl5pPr algn="ctr" rtl="0" eaLnBrk="0" fontAlgn="base" hangingPunct="0">
        <a:spcBef>
          <a:spcPct val="0"/>
        </a:spcBef>
        <a:spcAft>
          <a:spcPct val="0"/>
        </a:spcAft>
        <a:defRPr sz="4400" b="1">
          <a:solidFill>
            <a:srgbClr val="66FF33"/>
          </a:solidFill>
          <a:latin typeface="Arial" pitchFamily="34" charset="0"/>
        </a:defRPr>
      </a:lvl5pPr>
      <a:lvl6pPr marL="457200" algn="ctr" rtl="0" fontAlgn="base">
        <a:spcBef>
          <a:spcPct val="0"/>
        </a:spcBef>
        <a:spcAft>
          <a:spcPct val="0"/>
        </a:spcAft>
        <a:defRPr sz="4400" b="1">
          <a:solidFill>
            <a:srgbClr val="66FF33"/>
          </a:solidFill>
          <a:latin typeface="Arial" pitchFamily="34" charset="0"/>
        </a:defRPr>
      </a:lvl6pPr>
      <a:lvl7pPr marL="914400" algn="ctr" rtl="0" fontAlgn="base">
        <a:spcBef>
          <a:spcPct val="0"/>
        </a:spcBef>
        <a:spcAft>
          <a:spcPct val="0"/>
        </a:spcAft>
        <a:defRPr sz="4400" b="1">
          <a:solidFill>
            <a:srgbClr val="66FF33"/>
          </a:solidFill>
          <a:latin typeface="Arial" pitchFamily="34" charset="0"/>
        </a:defRPr>
      </a:lvl7pPr>
      <a:lvl8pPr marL="1371600" algn="ctr" rtl="0" fontAlgn="base">
        <a:spcBef>
          <a:spcPct val="0"/>
        </a:spcBef>
        <a:spcAft>
          <a:spcPct val="0"/>
        </a:spcAft>
        <a:defRPr sz="4400" b="1">
          <a:solidFill>
            <a:srgbClr val="66FF33"/>
          </a:solidFill>
          <a:latin typeface="Arial" pitchFamily="34" charset="0"/>
        </a:defRPr>
      </a:lvl8pPr>
      <a:lvl9pPr marL="1828800" algn="ctr" rtl="0" fontAlgn="base">
        <a:spcBef>
          <a:spcPct val="0"/>
        </a:spcBef>
        <a:spcAft>
          <a:spcPct val="0"/>
        </a:spcAft>
        <a:defRPr sz="4400" b="1">
          <a:solidFill>
            <a:srgbClr val="66FF33"/>
          </a:solidFill>
          <a:latin typeface="Arial" pitchFamily="34" charset="0"/>
        </a:defRPr>
      </a:lvl9pPr>
    </p:titleStyle>
    <p:bodyStyle>
      <a:lvl1pPr marL="342900" indent="-342900" algn="l" rtl="0" eaLnBrk="0" fontAlgn="base" hangingPunct="0">
        <a:spcBef>
          <a:spcPct val="20000"/>
        </a:spcBef>
        <a:spcAft>
          <a:spcPct val="0"/>
        </a:spcAft>
        <a:buChar char="•"/>
        <a:defRPr sz="32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2.jpeg"/><Relationship Id="rId3" Type="http://schemas.openxmlformats.org/officeDocument/2006/relationships/tags" Target="../tags/tag4.xml"/><Relationship Id="rId7" Type="http://schemas.openxmlformats.org/officeDocument/2006/relationships/slideLayout" Target="../slideLayouts/slideLayout7.xml"/><Relationship Id="rId12" Type="http://schemas.openxmlformats.org/officeDocument/2006/relationships/audio" Target="../media/audio4.wav"/><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audio" Target="../media/audio3.wav"/><Relationship Id="rId5" Type="http://schemas.openxmlformats.org/officeDocument/2006/relationships/tags" Target="../tags/tag6.xml"/><Relationship Id="rId10" Type="http://schemas.openxmlformats.org/officeDocument/2006/relationships/audio" Target="../media/audio2.wav"/><Relationship Id="rId4" Type="http://schemas.openxmlformats.org/officeDocument/2006/relationships/tags" Target="../tags/tag5.xml"/><Relationship Id="rId9" Type="http://schemas.openxmlformats.org/officeDocument/2006/relationships/audio" Target="../media/audio1.wav"/><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audio" Target="../media/audio5.wav"/></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21.jpeg"/><Relationship Id="rId4" Type="http://schemas.openxmlformats.org/officeDocument/2006/relationships/audio" Target="../media/audio5.wav"/></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12.xml"/><Relationship Id="rId1" Type="http://schemas.openxmlformats.org/officeDocument/2006/relationships/tags" Target="../tags/tag2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7.xml"/><Relationship Id="rId5" Type="http://schemas.openxmlformats.org/officeDocument/2006/relationships/image" Target="../media/image24.jpeg"/><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tags" Target="../tags/tag28.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7.xml"/><Relationship Id="rId1" Type="http://schemas.openxmlformats.org/officeDocument/2006/relationships/tags" Target="../tags/tag29.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99"/>
          <p:cNvSpPr>
            <a:spLocks noChangeArrowheads="1"/>
          </p:cNvSpPr>
          <p:nvPr/>
        </p:nvSpPr>
        <p:spPr bwMode="auto">
          <a:xfrm>
            <a:off x="1725613" y="827088"/>
            <a:ext cx="5675312" cy="5221287"/>
          </a:xfrm>
          <a:prstGeom prst="rect">
            <a:avLst/>
          </a:prstGeom>
          <a:solidFill>
            <a:schemeClr val="tx1"/>
          </a:solidFill>
          <a:ln w="9525">
            <a:noFill/>
            <a:miter lim="800000"/>
            <a:headEnd/>
            <a:tailEnd/>
          </a:ln>
        </p:spPr>
        <p:txBody>
          <a:bodyPr wrap="none" anchor="ctr"/>
          <a:lstStyle/>
          <a:p>
            <a:pPr algn="ctr" latinLnBrk="1"/>
            <a:endParaRPr kumimoji="1" lang="en-US">
              <a:latin typeface="Gulim" pitchFamily="34" charset="-127"/>
              <a:ea typeface="Gulim" pitchFamily="34" charset="-127"/>
            </a:endParaRPr>
          </a:p>
        </p:txBody>
      </p:sp>
      <p:sp>
        <p:nvSpPr>
          <p:cNvPr id="2051" name="Line 92"/>
          <p:cNvSpPr>
            <a:spLocks noChangeShapeType="1"/>
          </p:cNvSpPr>
          <p:nvPr/>
        </p:nvSpPr>
        <p:spPr bwMode="auto">
          <a:xfrm flipV="1">
            <a:off x="7065963" y="639763"/>
            <a:ext cx="17462" cy="196850"/>
          </a:xfrm>
          <a:prstGeom prst="line">
            <a:avLst/>
          </a:prstGeom>
          <a:noFill/>
          <a:ln w="12700">
            <a:solidFill>
              <a:srgbClr val="C0C0C0">
                <a:alpha val="39999"/>
              </a:srgbClr>
            </a:solidFill>
            <a:round/>
            <a:headEnd/>
            <a:tailEnd type="oval" w="sm" len="sm"/>
          </a:ln>
        </p:spPr>
        <p:txBody>
          <a:bodyPr wrap="none" anchor="ctr"/>
          <a:lstStyle/>
          <a:p>
            <a:endParaRPr lang="en-US"/>
          </a:p>
        </p:txBody>
      </p:sp>
      <p:sp>
        <p:nvSpPr>
          <p:cNvPr id="2052" name="Line 93"/>
          <p:cNvSpPr>
            <a:spLocks noChangeShapeType="1"/>
          </p:cNvSpPr>
          <p:nvPr/>
        </p:nvSpPr>
        <p:spPr bwMode="auto">
          <a:xfrm flipH="1" flipV="1">
            <a:off x="6877050" y="352425"/>
            <a:ext cx="15875" cy="484188"/>
          </a:xfrm>
          <a:prstGeom prst="line">
            <a:avLst/>
          </a:prstGeom>
          <a:noFill/>
          <a:ln w="12700">
            <a:solidFill>
              <a:srgbClr val="C0C0C0">
                <a:alpha val="39999"/>
              </a:srgbClr>
            </a:solidFill>
            <a:round/>
            <a:headEnd/>
            <a:tailEnd type="oval" w="sm" len="sm"/>
          </a:ln>
        </p:spPr>
        <p:txBody>
          <a:bodyPr wrap="none" anchor="ctr"/>
          <a:lstStyle/>
          <a:p>
            <a:endParaRPr lang="en-US"/>
          </a:p>
        </p:txBody>
      </p:sp>
      <p:sp>
        <p:nvSpPr>
          <p:cNvPr id="2053" name="Line 94"/>
          <p:cNvSpPr>
            <a:spLocks noChangeShapeType="1"/>
          </p:cNvSpPr>
          <p:nvPr/>
        </p:nvSpPr>
        <p:spPr bwMode="auto">
          <a:xfrm flipV="1">
            <a:off x="6732588" y="495300"/>
            <a:ext cx="41275" cy="341313"/>
          </a:xfrm>
          <a:prstGeom prst="line">
            <a:avLst/>
          </a:prstGeom>
          <a:noFill/>
          <a:ln w="12700">
            <a:solidFill>
              <a:srgbClr val="C0C0C0">
                <a:alpha val="39999"/>
              </a:srgbClr>
            </a:solidFill>
            <a:round/>
            <a:headEnd/>
            <a:tailEnd type="oval" w="sm" len="sm"/>
          </a:ln>
        </p:spPr>
        <p:txBody>
          <a:bodyPr wrap="none" anchor="ctr"/>
          <a:lstStyle/>
          <a:p>
            <a:endParaRPr lang="en-US"/>
          </a:p>
        </p:txBody>
      </p:sp>
      <p:pic>
        <p:nvPicPr>
          <p:cNvPr id="36870" name="Picture 6" descr="j kyle"/>
          <p:cNvPicPr>
            <a:picLocks noChangeAspect="1" noChangeArrowheads="1"/>
          </p:cNvPicPr>
          <p:nvPr>
            <p:custDataLst>
              <p:tags r:id="rId2"/>
            </p:custDataLst>
          </p:nvPr>
        </p:nvPicPr>
        <p:blipFill>
          <a:blip r:embed="rId13" cstate="print"/>
          <a:srcRect l="17857" t="2702" r="21428" b="35135"/>
          <a:stretch>
            <a:fillRect/>
          </a:stretch>
        </p:blipFill>
        <p:spPr bwMode="auto">
          <a:xfrm>
            <a:off x="1752600" y="685800"/>
            <a:ext cx="2028825" cy="2743200"/>
          </a:xfrm>
          <a:prstGeom prst="rect">
            <a:avLst/>
          </a:prstGeom>
          <a:noFill/>
          <a:ln w="9525">
            <a:noFill/>
            <a:miter lim="800000"/>
            <a:headEnd/>
            <a:tailEnd/>
          </a:ln>
        </p:spPr>
      </p:pic>
      <p:pic>
        <p:nvPicPr>
          <p:cNvPr id="36871" name="Picture 7" descr="j kyle"/>
          <p:cNvPicPr>
            <a:picLocks noChangeAspect="1" noChangeArrowheads="1"/>
          </p:cNvPicPr>
          <p:nvPr>
            <p:custDataLst>
              <p:tags r:id="rId3"/>
            </p:custDataLst>
          </p:nvPr>
        </p:nvPicPr>
        <p:blipFill>
          <a:blip r:embed="rId13" cstate="print"/>
          <a:srcRect/>
          <a:stretch>
            <a:fillRect/>
          </a:stretch>
        </p:blipFill>
        <p:spPr bwMode="auto">
          <a:xfrm>
            <a:off x="1752600" y="838200"/>
            <a:ext cx="3810000" cy="4953000"/>
          </a:xfrm>
          <a:prstGeom prst="rect">
            <a:avLst/>
          </a:prstGeom>
          <a:noFill/>
          <a:ln w="9525">
            <a:noFill/>
            <a:miter lim="800000"/>
            <a:headEnd/>
            <a:tailEnd/>
          </a:ln>
        </p:spPr>
      </p:pic>
      <p:sp>
        <p:nvSpPr>
          <p:cNvPr id="2056" name="Line 95"/>
          <p:cNvSpPr>
            <a:spLocks noChangeShapeType="1"/>
          </p:cNvSpPr>
          <p:nvPr/>
        </p:nvSpPr>
        <p:spPr bwMode="auto">
          <a:xfrm flipH="1" flipV="1">
            <a:off x="6516688" y="423863"/>
            <a:ext cx="71437" cy="412750"/>
          </a:xfrm>
          <a:prstGeom prst="line">
            <a:avLst/>
          </a:prstGeom>
          <a:noFill/>
          <a:ln w="12700">
            <a:solidFill>
              <a:srgbClr val="C0C0C0">
                <a:alpha val="39999"/>
              </a:srgbClr>
            </a:solidFill>
            <a:round/>
            <a:headEnd/>
            <a:tailEnd type="oval" w="sm" len="sm"/>
          </a:ln>
        </p:spPr>
        <p:txBody>
          <a:bodyPr wrap="none" anchor="ctr"/>
          <a:lstStyle/>
          <a:p>
            <a:endParaRPr lang="en-US"/>
          </a:p>
        </p:txBody>
      </p:sp>
      <p:sp>
        <p:nvSpPr>
          <p:cNvPr id="2057" name="Line 96"/>
          <p:cNvSpPr>
            <a:spLocks noChangeShapeType="1"/>
          </p:cNvSpPr>
          <p:nvPr/>
        </p:nvSpPr>
        <p:spPr bwMode="auto">
          <a:xfrm flipV="1">
            <a:off x="6443663" y="568325"/>
            <a:ext cx="0" cy="268288"/>
          </a:xfrm>
          <a:prstGeom prst="line">
            <a:avLst/>
          </a:prstGeom>
          <a:noFill/>
          <a:ln w="12700">
            <a:solidFill>
              <a:srgbClr val="C0C0C0">
                <a:alpha val="39999"/>
              </a:srgbClr>
            </a:solidFill>
            <a:round/>
            <a:headEnd/>
            <a:tailEnd type="oval" w="sm" len="sm"/>
          </a:ln>
        </p:spPr>
        <p:txBody>
          <a:bodyPr wrap="none" anchor="ctr"/>
          <a:lstStyle/>
          <a:p>
            <a:endParaRPr lang="en-US"/>
          </a:p>
        </p:txBody>
      </p:sp>
      <p:sp>
        <p:nvSpPr>
          <p:cNvPr id="36875" name="Text Box 98"/>
          <p:cNvSpPr txBox="1">
            <a:spLocks noChangeArrowheads="1"/>
          </p:cNvSpPr>
          <p:nvPr/>
        </p:nvSpPr>
        <p:spPr bwMode="auto">
          <a:xfrm>
            <a:off x="1658938" y="212725"/>
            <a:ext cx="2035175" cy="549275"/>
          </a:xfrm>
          <a:prstGeom prst="rect">
            <a:avLst/>
          </a:prstGeom>
          <a:noFill/>
          <a:ln w="9525">
            <a:noFill/>
            <a:miter lim="800000"/>
            <a:headEnd/>
            <a:tailEnd/>
          </a:ln>
        </p:spPr>
        <p:txBody>
          <a:bodyPr wrap="none">
            <a:spAutoFit/>
          </a:bodyPr>
          <a:lstStyle/>
          <a:p>
            <a:pPr latinLnBrk="1">
              <a:defRPr/>
            </a:pPr>
            <a:r>
              <a:rPr kumimoji="1" lang="en-US" altLang="ko-KR" sz="3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ahoma" pitchFamily="34" charset="0"/>
                <a:ea typeface="굴림" pitchFamily="34" charset="-127"/>
              </a:rPr>
              <a:t>presenter</a:t>
            </a:r>
          </a:p>
        </p:txBody>
      </p:sp>
      <p:sp>
        <p:nvSpPr>
          <p:cNvPr id="36876" name="Rectangle 3"/>
          <p:cNvSpPr>
            <a:spLocks noChangeArrowheads="1"/>
          </p:cNvSpPr>
          <p:nvPr/>
        </p:nvSpPr>
        <p:spPr bwMode="auto">
          <a:xfrm>
            <a:off x="1752600" y="3505200"/>
            <a:ext cx="5667375" cy="366713"/>
          </a:xfrm>
          <a:prstGeom prst="rect">
            <a:avLst/>
          </a:prstGeom>
          <a:solidFill>
            <a:schemeClr val="tx2"/>
          </a:solidFill>
          <a:ln w="9525" algn="ctr">
            <a:noFill/>
            <a:miter lim="800000"/>
            <a:headEnd/>
            <a:tailEnd/>
          </a:ln>
        </p:spPr>
        <p:txBody>
          <a:bodyPr anchor="ctr">
            <a:spAutoFit/>
          </a:bodyPr>
          <a:lstStyle/>
          <a:p>
            <a:pPr algn="ctr" latinLnBrk="1"/>
            <a:endParaRPr kumimoji="1" lang="en-US">
              <a:latin typeface="Gulim" pitchFamily="34" charset="-127"/>
              <a:ea typeface="Gulim" pitchFamily="34" charset="-127"/>
            </a:endParaRPr>
          </a:p>
        </p:txBody>
      </p:sp>
      <p:sp>
        <p:nvSpPr>
          <p:cNvPr id="30736" name="Text Box 16"/>
          <p:cNvSpPr txBox="1">
            <a:spLocks noChangeArrowheads="1"/>
          </p:cNvSpPr>
          <p:nvPr/>
        </p:nvSpPr>
        <p:spPr bwMode="auto">
          <a:xfrm>
            <a:off x="1806575" y="4311650"/>
            <a:ext cx="5545138" cy="336550"/>
          </a:xfrm>
          <a:prstGeom prst="rect">
            <a:avLst/>
          </a:prstGeom>
          <a:noFill/>
          <a:ln w="9525">
            <a:noFill/>
            <a:miter lim="800000"/>
            <a:headEnd/>
            <a:tailEnd/>
          </a:ln>
        </p:spPr>
        <p:txBody>
          <a:bodyPr>
            <a:spAutoFit/>
          </a:bodyPr>
          <a:lstStyle/>
          <a:p>
            <a:pPr algn="ctr" latinLnBrk="1"/>
            <a:r>
              <a:rPr kumimoji="1" lang="en-US" altLang="ko-KR" sz="1600" b="1">
                <a:solidFill>
                  <a:schemeClr val="bg2"/>
                </a:solidFill>
                <a:latin typeface="Verdana" pitchFamily="34" charset="0"/>
                <a:ea typeface="Gulim" pitchFamily="34" charset="-127"/>
              </a:rPr>
              <a:t>EPA-Region 4, Superfund/OSPAO</a:t>
            </a:r>
          </a:p>
        </p:txBody>
      </p:sp>
      <p:sp>
        <p:nvSpPr>
          <p:cNvPr id="30744" name="Text Box 24"/>
          <p:cNvSpPr txBox="1">
            <a:spLocks noChangeArrowheads="1"/>
          </p:cNvSpPr>
          <p:nvPr/>
        </p:nvSpPr>
        <p:spPr bwMode="auto">
          <a:xfrm>
            <a:off x="4687888" y="2176463"/>
            <a:ext cx="1931987" cy="396875"/>
          </a:xfrm>
          <a:prstGeom prst="rect">
            <a:avLst/>
          </a:prstGeom>
          <a:noFill/>
          <a:ln w="9525">
            <a:noFill/>
            <a:miter lim="800000"/>
            <a:headEnd/>
            <a:tailEnd/>
          </a:ln>
        </p:spPr>
        <p:txBody>
          <a:bodyPr wrap="none">
            <a:spAutoFit/>
          </a:bodyPr>
          <a:lstStyle/>
          <a:p>
            <a:pPr latinLnBrk="1"/>
            <a:r>
              <a:rPr kumimoji="1" lang="en-US" altLang="ko-KR" sz="2000" b="1">
                <a:solidFill>
                  <a:schemeClr val="bg1"/>
                </a:solidFill>
                <a:latin typeface="Tahoma" pitchFamily="34" charset="0"/>
                <a:ea typeface="Gulim" pitchFamily="34" charset="-127"/>
              </a:rPr>
              <a:t>Next</a:t>
            </a:r>
            <a:r>
              <a:rPr kumimoji="1" lang="en-US" altLang="ko-KR" sz="2000">
                <a:solidFill>
                  <a:schemeClr val="bg1"/>
                </a:solidFill>
                <a:latin typeface="Tahoma" pitchFamily="34" charset="0"/>
                <a:ea typeface="Gulim" pitchFamily="34" charset="-127"/>
              </a:rPr>
              <a:t> presenter</a:t>
            </a:r>
          </a:p>
        </p:txBody>
      </p:sp>
      <p:sp>
        <p:nvSpPr>
          <p:cNvPr id="30746" name="Rectangle 26"/>
          <p:cNvSpPr>
            <a:spLocks noChangeArrowheads="1"/>
          </p:cNvSpPr>
          <p:nvPr/>
        </p:nvSpPr>
        <p:spPr bwMode="auto">
          <a:xfrm>
            <a:off x="1752600" y="4038600"/>
            <a:ext cx="5684838" cy="369888"/>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47" name="Text Box 27"/>
          <p:cNvSpPr txBox="1">
            <a:spLocks noChangeArrowheads="1"/>
          </p:cNvSpPr>
          <p:nvPr/>
        </p:nvSpPr>
        <p:spPr bwMode="auto">
          <a:xfrm>
            <a:off x="1981200" y="4038600"/>
            <a:ext cx="1897063" cy="396875"/>
          </a:xfrm>
          <a:prstGeom prst="rect">
            <a:avLst/>
          </a:prstGeom>
          <a:noFill/>
          <a:ln w="9525" algn="ctr">
            <a:noFill/>
            <a:miter lim="800000"/>
            <a:headEnd/>
            <a:tailEnd/>
          </a:ln>
        </p:spPr>
        <p:txBody>
          <a:bodyPr>
            <a:spAutoFit/>
          </a:bodyPr>
          <a:lstStyle/>
          <a:p>
            <a:pPr algn="r" latinLnBrk="1"/>
            <a:r>
              <a:rPr kumimoji="1" lang="en-US" altLang="ko-KR" sz="2000" b="1">
                <a:solidFill>
                  <a:schemeClr val="bg1"/>
                </a:solidFill>
                <a:latin typeface="Tahoma" pitchFamily="34" charset="0"/>
                <a:ea typeface="SimHei" pitchFamily="49" charset="-122"/>
              </a:rPr>
              <a:t>J. Kyle </a:t>
            </a:r>
            <a:r>
              <a:rPr kumimoji="1" lang="en-US" altLang="ko-KR" sz="2000">
                <a:solidFill>
                  <a:schemeClr val="bg1"/>
                </a:solidFill>
                <a:latin typeface="Tahoma" pitchFamily="34" charset="0"/>
                <a:ea typeface="SimHei" pitchFamily="49" charset="-122"/>
              </a:rPr>
              <a:t>Bryant </a:t>
            </a:r>
          </a:p>
        </p:txBody>
      </p:sp>
      <p:sp>
        <p:nvSpPr>
          <p:cNvPr id="30786" name="Rectangle 66"/>
          <p:cNvSpPr>
            <a:spLocks noChangeArrowheads="1"/>
          </p:cNvSpPr>
          <p:nvPr/>
        </p:nvSpPr>
        <p:spPr bwMode="auto">
          <a:xfrm>
            <a:off x="1752600" y="5649913"/>
            <a:ext cx="5684838" cy="446087"/>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87" name="Rectangle 67"/>
          <p:cNvSpPr>
            <a:spLocks noChangeArrowheads="1"/>
          </p:cNvSpPr>
          <p:nvPr/>
        </p:nvSpPr>
        <p:spPr bwMode="auto">
          <a:xfrm>
            <a:off x="1752600" y="52578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88" name="Rectangle 68"/>
          <p:cNvSpPr>
            <a:spLocks noChangeArrowheads="1"/>
          </p:cNvSpPr>
          <p:nvPr/>
        </p:nvSpPr>
        <p:spPr bwMode="auto">
          <a:xfrm>
            <a:off x="1752600" y="48006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89" name="Rectangle 69"/>
          <p:cNvSpPr>
            <a:spLocks noChangeArrowheads="1"/>
          </p:cNvSpPr>
          <p:nvPr/>
        </p:nvSpPr>
        <p:spPr bwMode="auto">
          <a:xfrm>
            <a:off x="1752600" y="4221163"/>
            <a:ext cx="5684838" cy="8096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90" name="Rectangle 70"/>
          <p:cNvSpPr>
            <a:spLocks noChangeArrowheads="1"/>
          </p:cNvSpPr>
          <p:nvPr/>
        </p:nvSpPr>
        <p:spPr bwMode="auto">
          <a:xfrm>
            <a:off x="1752600" y="37338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91" name="Rectangle 71"/>
          <p:cNvSpPr>
            <a:spLocks noChangeArrowheads="1"/>
          </p:cNvSpPr>
          <p:nvPr/>
        </p:nvSpPr>
        <p:spPr bwMode="auto">
          <a:xfrm>
            <a:off x="1752600" y="3276600"/>
            <a:ext cx="5684838" cy="762000"/>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92" name="Rectangle 72"/>
          <p:cNvSpPr>
            <a:spLocks noChangeArrowheads="1"/>
          </p:cNvSpPr>
          <p:nvPr/>
        </p:nvSpPr>
        <p:spPr bwMode="auto">
          <a:xfrm>
            <a:off x="1752600" y="28194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93" name="Rectangle 73"/>
          <p:cNvSpPr>
            <a:spLocks noChangeArrowheads="1"/>
          </p:cNvSpPr>
          <p:nvPr/>
        </p:nvSpPr>
        <p:spPr bwMode="auto">
          <a:xfrm>
            <a:off x="1752600" y="23622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94" name="Rectangle 74"/>
          <p:cNvSpPr>
            <a:spLocks noChangeArrowheads="1"/>
          </p:cNvSpPr>
          <p:nvPr/>
        </p:nvSpPr>
        <p:spPr bwMode="auto">
          <a:xfrm>
            <a:off x="1752600" y="19050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95" name="Rectangle 75"/>
          <p:cNvSpPr>
            <a:spLocks noChangeArrowheads="1"/>
          </p:cNvSpPr>
          <p:nvPr/>
        </p:nvSpPr>
        <p:spPr bwMode="auto">
          <a:xfrm>
            <a:off x="1752600" y="15240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96" name="Rectangle 76"/>
          <p:cNvSpPr>
            <a:spLocks noChangeArrowheads="1"/>
          </p:cNvSpPr>
          <p:nvPr/>
        </p:nvSpPr>
        <p:spPr bwMode="auto">
          <a:xfrm>
            <a:off x="1752600" y="11430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97" name="Rectangle 77"/>
          <p:cNvSpPr>
            <a:spLocks noChangeArrowheads="1"/>
          </p:cNvSpPr>
          <p:nvPr/>
        </p:nvSpPr>
        <p:spPr bwMode="auto">
          <a:xfrm>
            <a:off x="1752600" y="9144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798" name="Rectangle 78"/>
          <p:cNvSpPr>
            <a:spLocks noChangeArrowheads="1"/>
          </p:cNvSpPr>
          <p:nvPr/>
        </p:nvSpPr>
        <p:spPr bwMode="auto">
          <a:xfrm>
            <a:off x="1752600" y="8382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sp>
        <p:nvSpPr>
          <p:cNvPr id="30804" name="Rectangle 84"/>
          <p:cNvSpPr>
            <a:spLocks noChangeArrowheads="1"/>
          </p:cNvSpPr>
          <p:nvPr/>
        </p:nvSpPr>
        <p:spPr bwMode="auto">
          <a:xfrm>
            <a:off x="1724025" y="852488"/>
            <a:ext cx="5675313" cy="5257800"/>
          </a:xfrm>
          <a:prstGeom prst="rect">
            <a:avLst/>
          </a:prstGeom>
          <a:solidFill>
            <a:schemeClr val="tx1"/>
          </a:solidFill>
          <a:ln w="9525">
            <a:noFill/>
            <a:miter lim="800000"/>
            <a:headEnd/>
            <a:tailEnd/>
          </a:ln>
        </p:spPr>
        <p:txBody>
          <a:bodyPr wrap="none" anchor="ctr"/>
          <a:lstStyle/>
          <a:p>
            <a:pPr algn="ctr" latinLnBrk="1"/>
            <a:endParaRPr kumimoji="1" lang="en-US">
              <a:latin typeface="Gulim" pitchFamily="34" charset="-127"/>
              <a:ea typeface="Gulim" pitchFamily="34" charset="-127"/>
            </a:endParaRPr>
          </a:p>
        </p:txBody>
      </p:sp>
      <p:sp>
        <p:nvSpPr>
          <p:cNvPr id="30803" name="Text Box 83"/>
          <p:cNvSpPr txBox="1">
            <a:spLocks noChangeArrowheads="1"/>
          </p:cNvSpPr>
          <p:nvPr/>
        </p:nvSpPr>
        <p:spPr bwMode="auto">
          <a:xfrm>
            <a:off x="3429000" y="3505200"/>
            <a:ext cx="3833813" cy="457200"/>
          </a:xfrm>
          <a:prstGeom prst="rect">
            <a:avLst/>
          </a:prstGeom>
          <a:noFill/>
          <a:ln w="9525">
            <a:noFill/>
            <a:miter lim="800000"/>
            <a:headEnd/>
            <a:tailEnd/>
          </a:ln>
        </p:spPr>
        <p:txBody>
          <a:bodyPr>
            <a:spAutoFit/>
          </a:bodyPr>
          <a:lstStyle/>
          <a:p>
            <a:pPr latinLnBrk="1"/>
            <a:r>
              <a:rPr kumimoji="1" lang="en-US" altLang="ko-KR" b="1">
                <a:solidFill>
                  <a:srgbClr val="CC3300"/>
                </a:solidFill>
                <a:latin typeface="Tahoma" pitchFamily="34" charset="0"/>
                <a:ea typeface="Gulim" pitchFamily="34" charset="-127"/>
              </a:rPr>
              <a:t>Environmental Scientist</a:t>
            </a:r>
          </a:p>
        </p:txBody>
      </p:sp>
      <p:sp>
        <p:nvSpPr>
          <p:cNvPr id="30811" name="Line 91"/>
          <p:cNvSpPr>
            <a:spLocks noChangeShapeType="1"/>
          </p:cNvSpPr>
          <p:nvPr/>
        </p:nvSpPr>
        <p:spPr bwMode="auto">
          <a:xfrm>
            <a:off x="3581400" y="3886200"/>
            <a:ext cx="3581400" cy="0"/>
          </a:xfrm>
          <a:prstGeom prst="line">
            <a:avLst/>
          </a:prstGeom>
          <a:noFill/>
          <a:ln w="9525">
            <a:solidFill>
              <a:srgbClr val="CC3300"/>
            </a:solidFill>
            <a:round/>
            <a:headEnd/>
            <a:tailEnd/>
          </a:ln>
        </p:spPr>
        <p:txBody>
          <a:bodyPr/>
          <a:lstStyle/>
          <a:p>
            <a:endParaRPr lang="en-US"/>
          </a:p>
        </p:txBody>
      </p:sp>
      <p:sp>
        <p:nvSpPr>
          <p:cNvPr id="30821" name="Rectangle 101"/>
          <p:cNvSpPr>
            <a:spLocks noChangeArrowheads="1"/>
          </p:cNvSpPr>
          <p:nvPr/>
        </p:nvSpPr>
        <p:spPr bwMode="auto">
          <a:xfrm flipV="1">
            <a:off x="1731963" y="847725"/>
            <a:ext cx="5691187" cy="5221288"/>
          </a:xfrm>
          <a:prstGeom prst="rect">
            <a:avLst/>
          </a:prstGeom>
          <a:solidFill>
            <a:schemeClr val="bg2"/>
          </a:solidFill>
          <a:ln w="9525">
            <a:noFill/>
            <a:miter lim="800000"/>
            <a:headEnd/>
            <a:tailEnd/>
          </a:ln>
        </p:spPr>
        <p:txBody>
          <a:bodyPr rot="10800000" wrap="none" anchor="ctr"/>
          <a:lstStyle/>
          <a:p>
            <a:pPr algn="ctr" latinLnBrk="1"/>
            <a:endParaRPr kumimoji="1" lang="en-US">
              <a:latin typeface="Gulim" pitchFamily="34" charset="-127"/>
              <a:ea typeface="Gulim" pitchFamily="34" charset="-127"/>
            </a:endParaRPr>
          </a:p>
        </p:txBody>
      </p:sp>
      <p:grpSp>
        <p:nvGrpSpPr>
          <p:cNvPr id="2081" name="Group 29"/>
          <p:cNvGrpSpPr>
            <a:grpSpLocks/>
          </p:cNvGrpSpPr>
          <p:nvPr>
            <p:custDataLst>
              <p:tags r:id="rId4"/>
            </p:custDataLst>
          </p:nvPr>
        </p:nvGrpSpPr>
        <p:grpSpPr bwMode="auto">
          <a:xfrm>
            <a:off x="1735138" y="838200"/>
            <a:ext cx="5676900" cy="5257800"/>
            <a:chOff x="773" y="510"/>
            <a:chExt cx="4214" cy="3301"/>
          </a:xfrm>
        </p:grpSpPr>
        <p:sp>
          <p:nvSpPr>
            <p:cNvPr id="2092" name="Line 30"/>
            <p:cNvSpPr>
              <a:spLocks noChangeShapeType="1"/>
            </p:cNvSpPr>
            <p:nvPr/>
          </p:nvSpPr>
          <p:spPr bwMode="auto">
            <a:xfrm>
              <a:off x="773" y="3802"/>
              <a:ext cx="4214" cy="0"/>
            </a:xfrm>
            <a:prstGeom prst="line">
              <a:avLst/>
            </a:prstGeom>
            <a:noFill/>
            <a:ln w="9525">
              <a:solidFill>
                <a:srgbClr val="EAEAEA"/>
              </a:solidFill>
              <a:round/>
              <a:headEnd type="oval" w="sm" len="sm"/>
              <a:tailEnd type="oval" w="sm" len="sm"/>
            </a:ln>
          </p:spPr>
          <p:txBody>
            <a:bodyPr/>
            <a:lstStyle/>
            <a:p>
              <a:endParaRPr lang="en-US"/>
            </a:p>
          </p:txBody>
        </p:sp>
        <p:sp>
          <p:nvSpPr>
            <p:cNvPr id="2093" name="Line 31"/>
            <p:cNvSpPr>
              <a:spLocks noChangeShapeType="1"/>
            </p:cNvSpPr>
            <p:nvPr/>
          </p:nvSpPr>
          <p:spPr bwMode="auto">
            <a:xfrm>
              <a:off x="773" y="510"/>
              <a:ext cx="0" cy="3301"/>
            </a:xfrm>
            <a:prstGeom prst="line">
              <a:avLst/>
            </a:prstGeom>
            <a:noFill/>
            <a:ln w="9525">
              <a:solidFill>
                <a:srgbClr val="EAEAEA"/>
              </a:solidFill>
              <a:round/>
              <a:headEnd type="none" w="sm" len="sm"/>
              <a:tailEnd type="none" w="sm" len="sm"/>
            </a:ln>
          </p:spPr>
          <p:txBody>
            <a:bodyPr/>
            <a:lstStyle/>
            <a:p>
              <a:endParaRPr lang="en-US"/>
            </a:p>
          </p:txBody>
        </p:sp>
        <p:sp>
          <p:nvSpPr>
            <p:cNvPr id="2094" name="Line 32"/>
            <p:cNvSpPr>
              <a:spLocks noChangeShapeType="1"/>
            </p:cNvSpPr>
            <p:nvPr/>
          </p:nvSpPr>
          <p:spPr bwMode="auto">
            <a:xfrm>
              <a:off x="4986" y="510"/>
              <a:ext cx="0" cy="3301"/>
            </a:xfrm>
            <a:prstGeom prst="line">
              <a:avLst/>
            </a:prstGeom>
            <a:noFill/>
            <a:ln w="9525">
              <a:solidFill>
                <a:srgbClr val="EAEAEA"/>
              </a:solidFill>
              <a:round/>
              <a:headEnd type="oval" w="sm" len="sm"/>
              <a:tailEnd type="none" w="sm" len="sm"/>
            </a:ln>
          </p:spPr>
          <p:txBody>
            <a:bodyPr/>
            <a:lstStyle/>
            <a:p>
              <a:endParaRPr lang="en-US"/>
            </a:p>
          </p:txBody>
        </p:sp>
        <p:sp>
          <p:nvSpPr>
            <p:cNvPr id="2095" name="Line 33"/>
            <p:cNvSpPr>
              <a:spLocks noChangeShapeType="1"/>
            </p:cNvSpPr>
            <p:nvPr/>
          </p:nvSpPr>
          <p:spPr bwMode="auto">
            <a:xfrm>
              <a:off x="773" y="514"/>
              <a:ext cx="4214" cy="0"/>
            </a:xfrm>
            <a:prstGeom prst="line">
              <a:avLst/>
            </a:prstGeom>
            <a:noFill/>
            <a:ln w="9525">
              <a:solidFill>
                <a:srgbClr val="EAEAEA"/>
              </a:solidFill>
              <a:round/>
              <a:headEnd type="oval" w="sm" len="sm"/>
              <a:tailEnd type="oval" w="sm" len="sm"/>
            </a:ln>
          </p:spPr>
          <p:txBody>
            <a:bodyPr/>
            <a:lstStyle/>
            <a:p>
              <a:endParaRPr lang="en-US"/>
            </a:p>
          </p:txBody>
        </p:sp>
      </p:grpSp>
      <p:grpSp>
        <p:nvGrpSpPr>
          <p:cNvPr id="4" name="Group 39"/>
          <p:cNvGrpSpPr>
            <a:grpSpLocks/>
          </p:cNvGrpSpPr>
          <p:nvPr>
            <p:custDataLst>
              <p:tags r:id="rId5"/>
            </p:custDataLst>
          </p:nvPr>
        </p:nvGrpSpPr>
        <p:grpSpPr bwMode="auto">
          <a:xfrm>
            <a:off x="1828800" y="4724400"/>
            <a:ext cx="5486400" cy="1066800"/>
            <a:chOff x="1152" y="2928"/>
            <a:chExt cx="3456" cy="672"/>
          </a:xfrm>
        </p:grpSpPr>
        <p:pic>
          <p:nvPicPr>
            <p:cNvPr id="2086" name="Picture 40" descr="j kyle"/>
            <p:cNvPicPr>
              <a:picLocks noChangeAspect="1" noChangeArrowheads="1"/>
            </p:cNvPicPr>
            <p:nvPr/>
          </p:nvPicPr>
          <p:blipFill>
            <a:blip r:embed="rId13" cstate="print"/>
            <a:srcRect b="23529"/>
            <a:stretch>
              <a:fillRect/>
            </a:stretch>
          </p:blipFill>
          <p:spPr bwMode="auto">
            <a:xfrm>
              <a:off x="4032" y="2928"/>
              <a:ext cx="576" cy="672"/>
            </a:xfrm>
            <a:prstGeom prst="rect">
              <a:avLst/>
            </a:prstGeom>
            <a:noFill/>
            <a:ln w="9525">
              <a:noFill/>
              <a:miter lim="800000"/>
              <a:headEnd/>
              <a:tailEnd/>
            </a:ln>
          </p:spPr>
        </p:pic>
        <p:pic>
          <p:nvPicPr>
            <p:cNvPr id="2087" name="Picture 41" descr="j kyle"/>
            <p:cNvPicPr>
              <a:picLocks noChangeAspect="1" noChangeArrowheads="1"/>
            </p:cNvPicPr>
            <p:nvPr/>
          </p:nvPicPr>
          <p:blipFill>
            <a:blip r:embed="rId13" cstate="print"/>
            <a:srcRect b="23529"/>
            <a:stretch>
              <a:fillRect/>
            </a:stretch>
          </p:blipFill>
          <p:spPr bwMode="auto">
            <a:xfrm>
              <a:off x="3456" y="2928"/>
              <a:ext cx="576" cy="672"/>
            </a:xfrm>
            <a:prstGeom prst="rect">
              <a:avLst/>
            </a:prstGeom>
            <a:noFill/>
            <a:ln w="9525">
              <a:noFill/>
              <a:miter lim="800000"/>
              <a:headEnd/>
              <a:tailEnd/>
            </a:ln>
          </p:spPr>
        </p:pic>
        <p:pic>
          <p:nvPicPr>
            <p:cNvPr id="2088" name="Picture 42" descr="j kyle"/>
            <p:cNvPicPr>
              <a:picLocks noChangeAspect="1" noChangeArrowheads="1"/>
            </p:cNvPicPr>
            <p:nvPr/>
          </p:nvPicPr>
          <p:blipFill>
            <a:blip r:embed="rId13" cstate="print"/>
            <a:srcRect b="23529"/>
            <a:stretch>
              <a:fillRect/>
            </a:stretch>
          </p:blipFill>
          <p:spPr bwMode="auto">
            <a:xfrm>
              <a:off x="2880" y="2928"/>
              <a:ext cx="576" cy="672"/>
            </a:xfrm>
            <a:prstGeom prst="rect">
              <a:avLst/>
            </a:prstGeom>
            <a:noFill/>
            <a:ln w="9525">
              <a:noFill/>
              <a:miter lim="800000"/>
              <a:headEnd/>
              <a:tailEnd/>
            </a:ln>
          </p:spPr>
        </p:pic>
        <p:pic>
          <p:nvPicPr>
            <p:cNvPr id="2089" name="Picture 43" descr="j kyle"/>
            <p:cNvPicPr>
              <a:picLocks noChangeAspect="1" noChangeArrowheads="1"/>
            </p:cNvPicPr>
            <p:nvPr/>
          </p:nvPicPr>
          <p:blipFill>
            <a:blip r:embed="rId13" cstate="print"/>
            <a:srcRect b="23529"/>
            <a:stretch>
              <a:fillRect/>
            </a:stretch>
          </p:blipFill>
          <p:spPr bwMode="auto">
            <a:xfrm>
              <a:off x="2304" y="2928"/>
              <a:ext cx="576" cy="672"/>
            </a:xfrm>
            <a:prstGeom prst="rect">
              <a:avLst/>
            </a:prstGeom>
            <a:noFill/>
            <a:ln w="9525">
              <a:noFill/>
              <a:miter lim="800000"/>
              <a:headEnd/>
              <a:tailEnd/>
            </a:ln>
          </p:spPr>
        </p:pic>
        <p:pic>
          <p:nvPicPr>
            <p:cNvPr id="2090" name="Picture 44" descr="j kyle"/>
            <p:cNvPicPr>
              <a:picLocks noChangeAspect="1" noChangeArrowheads="1"/>
            </p:cNvPicPr>
            <p:nvPr/>
          </p:nvPicPr>
          <p:blipFill>
            <a:blip r:embed="rId13" cstate="print"/>
            <a:srcRect b="23529"/>
            <a:stretch>
              <a:fillRect/>
            </a:stretch>
          </p:blipFill>
          <p:spPr bwMode="auto">
            <a:xfrm>
              <a:off x="1728" y="2928"/>
              <a:ext cx="576" cy="672"/>
            </a:xfrm>
            <a:prstGeom prst="rect">
              <a:avLst/>
            </a:prstGeom>
            <a:noFill/>
            <a:ln w="9525">
              <a:noFill/>
              <a:miter lim="800000"/>
              <a:headEnd/>
              <a:tailEnd/>
            </a:ln>
          </p:spPr>
        </p:pic>
        <p:pic>
          <p:nvPicPr>
            <p:cNvPr id="2091" name="Picture 45" descr="j kyle"/>
            <p:cNvPicPr>
              <a:picLocks noChangeAspect="1" noChangeArrowheads="1"/>
            </p:cNvPicPr>
            <p:nvPr/>
          </p:nvPicPr>
          <p:blipFill>
            <a:blip r:embed="rId13" cstate="print"/>
            <a:srcRect b="23529"/>
            <a:stretch>
              <a:fillRect/>
            </a:stretch>
          </p:blipFill>
          <p:spPr bwMode="auto">
            <a:xfrm>
              <a:off x="1152" y="2928"/>
              <a:ext cx="576" cy="672"/>
            </a:xfrm>
            <a:prstGeom prst="rect">
              <a:avLst/>
            </a:prstGeom>
            <a:noFill/>
            <a:ln w="9525">
              <a:noFill/>
              <a:miter lim="800000"/>
              <a:headEnd/>
              <a:tailEnd/>
            </a:ln>
          </p:spPr>
        </p:pic>
      </p:grpSp>
      <p:sp>
        <p:nvSpPr>
          <p:cNvPr id="2" name="PPTShape_0"/>
          <p:cNvSpPr>
            <a:spLocks noChangeArrowheads="1"/>
          </p:cNvSpPr>
          <p:nvPr/>
        </p:nvSpPr>
        <p:spPr bwMode="auto">
          <a:xfrm>
            <a:off x="1752600" y="3962400"/>
            <a:ext cx="5684838" cy="504825"/>
          </a:xfrm>
          <a:prstGeom prst="rect">
            <a:avLst/>
          </a:prstGeom>
          <a:solidFill>
            <a:srgbClr val="CC3300"/>
          </a:solidFill>
          <a:ln w="9525" algn="ctr">
            <a:noFill/>
            <a:miter lim="800000"/>
            <a:headEnd/>
            <a:tailEnd/>
          </a:ln>
        </p:spPr>
        <p:txBody>
          <a:bodyPr wrap="none" anchor="ctr"/>
          <a:lstStyle/>
          <a:p>
            <a:pPr algn="ctr" latinLnBrk="1"/>
            <a:endParaRPr kumimoji="1" lang="en-US">
              <a:solidFill>
                <a:srgbClr val="FF9966"/>
              </a:solidFill>
              <a:latin typeface="-윤고딕250"/>
              <a:ea typeface="-윤고딕250"/>
              <a:cs typeface="-윤고딕250"/>
            </a:endParaRPr>
          </a:p>
        </p:txBody>
      </p:sp>
      <p:pic>
        <p:nvPicPr>
          <p:cNvPr id="36911" name="Picture 47" descr="EPA_logo"/>
          <p:cNvPicPr>
            <a:picLocks noChangeAspect="1" noChangeArrowheads="1"/>
          </p:cNvPicPr>
          <p:nvPr>
            <p:custDataLst>
              <p:tags r:id="rId6"/>
            </p:custDataLst>
          </p:nvPr>
        </p:nvPicPr>
        <p:blipFill>
          <a:blip r:embed="rId14" cstate="print"/>
          <a:srcRect/>
          <a:stretch>
            <a:fillRect/>
          </a:stretch>
        </p:blipFill>
        <p:spPr bwMode="auto">
          <a:xfrm>
            <a:off x="1697038" y="839788"/>
            <a:ext cx="5715000" cy="5257800"/>
          </a:xfrm>
          <a:prstGeom prst="rect">
            <a:avLst/>
          </a:prstGeom>
          <a:noFill/>
          <a:ln w="9525">
            <a:noFill/>
            <a:miter lim="800000"/>
            <a:headEnd/>
            <a:tailEnd/>
          </a:ln>
        </p:spPr>
      </p:pic>
      <p:sp>
        <p:nvSpPr>
          <p:cNvPr id="36912" name="Text Box 48"/>
          <p:cNvSpPr txBox="1">
            <a:spLocks noChangeArrowheads="1"/>
          </p:cNvSpPr>
          <p:nvPr/>
        </p:nvSpPr>
        <p:spPr bwMode="auto">
          <a:xfrm>
            <a:off x="3438525" y="4038600"/>
            <a:ext cx="4008438" cy="369888"/>
          </a:xfrm>
          <a:prstGeom prst="rect">
            <a:avLst/>
          </a:prstGeom>
          <a:noFill/>
          <a:ln w="9525">
            <a:noFill/>
            <a:miter lim="800000"/>
            <a:headEnd/>
            <a:tailEnd/>
          </a:ln>
        </p:spPr>
        <p:txBody>
          <a:bodyPr wrap="none">
            <a:spAutoFit/>
          </a:bodyPr>
          <a:lstStyle/>
          <a:p>
            <a:r>
              <a:rPr lang="en-US" b="1" i="1">
                <a:solidFill>
                  <a:schemeClr val="bg2"/>
                </a:solidFill>
              </a:rPr>
              <a:t>Be The Change You Wish To See…</a:t>
            </a:r>
          </a:p>
        </p:txBody>
      </p:sp>
    </p:spTree>
    <p:custDataLst>
      <p:tags r:id="rId1"/>
    </p:custDataLst>
  </p:cSld>
  <p:clrMapOvr>
    <a:masterClrMapping/>
  </p:clrMapOvr>
  <p:transition advClick="0" advTm="2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30744"/>
                                        </p:tgtEl>
                                        <p:attrNameLst>
                                          <p:attrName>style.visibility</p:attrName>
                                        </p:attrNameLst>
                                      </p:cBhvr>
                                      <p:to>
                                        <p:strVal val="visible"/>
                                      </p:to>
                                    </p:set>
                                    <p:animEffect transition="in" filter="fade">
                                      <p:cBhvr>
                                        <p:cTn id="7" dur="500"/>
                                        <p:tgtEl>
                                          <p:spTgt spid="30744"/>
                                        </p:tgtEl>
                                      </p:cBhvr>
                                    </p:animEffect>
                                    <p:anim calcmode="lin" valueType="num">
                                      <p:cBhvr>
                                        <p:cTn id="8" dur="500" fill="hold"/>
                                        <p:tgtEl>
                                          <p:spTgt spid="30744"/>
                                        </p:tgtEl>
                                        <p:attrNameLst>
                                          <p:attrName>ppt_w</p:attrName>
                                        </p:attrNameLst>
                                      </p:cBhvr>
                                      <p:tavLst>
                                        <p:tav tm="0" fmla="#ppt_w*sin(2.5*pi*$)">
                                          <p:val>
                                            <p:fltVal val="0"/>
                                          </p:val>
                                        </p:tav>
                                        <p:tav tm="100000">
                                          <p:val>
                                            <p:fltVal val="1"/>
                                          </p:val>
                                        </p:tav>
                                      </p:tavLst>
                                    </p:anim>
                                    <p:anim calcmode="lin" valueType="num">
                                      <p:cBhvr>
                                        <p:cTn id="9" dur="500" fill="hold"/>
                                        <p:tgtEl>
                                          <p:spTgt spid="3074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9" name="click.wav"/>
                                        </p:tgtEl>
                                      </p:cMediaNode>
                                    </p:audio>
                                  </p:subTnLst>
                                </p:cTn>
                              </p:par>
                            </p:childTnLst>
                          </p:cTn>
                        </p:par>
                        <p:par>
                          <p:cTn id="10" fill="hold">
                            <p:stCondLst>
                              <p:cond delay="1100"/>
                            </p:stCondLst>
                            <p:childTnLst>
                              <p:par>
                                <p:cTn id="11" presetID="10" presetClass="exit" presetSubtype="0" fill="hold" grpId="0" nodeType="afterEffect">
                                  <p:stCondLst>
                                    <p:cond delay="0"/>
                                  </p:stCondLst>
                                  <p:childTnLst>
                                    <p:animEffect transition="out" filter="fade">
                                      <p:cBhvr>
                                        <p:cTn id="12" dur="500"/>
                                        <p:tgtEl>
                                          <p:spTgt spid="36876"/>
                                        </p:tgtEl>
                                      </p:cBhvr>
                                    </p:animEffect>
                                    <p:set>
                                      <p:cBhvr>
                                        <p:cTn id="13" dur="1" fill="hold">
                                          <p:stCondLst>
                                            <p:cond delay="499"/>
                                          </p:stCondLst>
                                        </p:cTn>
                                        <p:tgtEl>
                                          <p:spTgt spid="36876"/>
                                        </p:tgtEl>
                                        <p:attrNameLst>
                                          <p:attrName>style.visibility</p:attrName>
                                        </p:attrNameLst>
                                      </p:cBhvr>
                                      <p:to>
                                        <p:strVal val="hidden"/>
                                      </p:to>
                                    </p:set>
                                  </p:childTnLst>
                                </p:cTn>
                              </p:par>
                            </p:childTnLst>
                          </p:cTn>
                        </p:par>
                        <p:par>
                          <p:cTn id="14" fill="hold">
                            <p:stCondLst>
                              <p:cond delay="1600"/>
                            </p:stCondLst>
                            <p:childTnLst>
                              <p:par>
                                <p:cTn id="15" presetID="10" presetClass="entr" presetSubtype="0" fill="hold" nodeType="afterEffect">
                                  <p:stCondLst>
                                    <p:cond delay="200"/>
                                  </p:stCondLst>
                                  <p:childTnLst>
                                    <p:set>
                                      <p:cBhvr>
                                        <p:cTn id="16" dur="1" fill="hold">
                                          <p:stCondLst>
                                            <p:cond delay="0"/>
                                          </p:stCondLst>
                                        </p:cTn>
                                        <p:tgtEl>
                                          <p:spTgt spid="36870"/>
                                        </p:tgtEl>
                                        <p:attrNameLst>
                                          <p:attrName>style.visibility</p:attrName>
                                        </p:attrNameLst>
                                      </p:cBhvr>
                                      <p:to>
                                        <p:strVal val="visible"/>
                                      </p:to>
                                    </p:set>
                                    <p:animEffect transition="in" filter="fade">
                                      <p:cBhvr>
                                        <p:cTn id="17" dur="1000"/>
                                        <p:tgtEl>
                                          <p:spTgt spid="36870"/>
                                        </p:tgtEl>
                                      </p:cBhvr>
                                    </p:animEffect>
                                  </p:childTnLst>
                                </p:cTn>
                              </p:par>
                            </p:childTnLst>
                          </p:cTn>
                        </p:par>
                        <p:par>
                          <p:cTn id="18" fill="hold">
                            <p:stCondLst>
                              <p:cond delay="2800"/>
                            </p:stCondLst>
                            <p:childTnLst>
                              <p:par>
                                <p:cTn id="19" presetID="10" presetClass="exit" presetSubtype="0" fill="hold" grpId="0" nodeType="afterEffect">
                                  <p:stCondLst>
                                    <p:cond delay="0"/>
                                  </p:stCondLst>
                                  <p:childTnLst>
                                    <p:animEffect transition="out" filter="fade">
                                      <p:cBhvr>
                                        <p:cTn id="20" dur="500"/>
                                        <p:tgtEl>
                                          <p:spTgt spid="30736"/>
                                        </p:tgtEl>
                                      </p:cBhvr>
                                    </p:animEffect>
                                    <p:set>
                                      <p:cBhvr>
                                        <p:cTn id="21" dur="1" fill="hold">
                                          <p:stCondLst>
                                            <p:cond delay="499"/>
                                          </p:stCondLst>
                                        </p:cTn>
                                        <p:tgtEl>
                                          <p:spTgt spid="30736"/>
                                        </p:tgtEl>
                                        <p:attrNameLst>
                                          <p:attrName>style.visibility</p:attrName>
                                        </p:attrNameLst>
                                      </p:cBhvr>
                                      <p:to>
                                        <p:strVal val="hidden"/>
                                      </p:to>
                                    </p:set>
                                  </p:childTnLst>
                                </p:cTn>
                              </p:par>
                            </p:childTnLst>
                          </p:cTn>
                        </p:par>
                        <p:par>
                          <p:cTn id="22" fill="hold">
                            <p:stCondLst>
                              <p:cond delay="3300"/>
                            </p:stCondLst>
                            <p:childTnLst>
                              <p:par>
                                <p:cTn id="23" presetID="0" presetClass="path" presetSubtype="0" accel="50000" decel="50000" fill="hold" grpId="0" nodeType="afterEffect">
                                  <p:stCondLst>
                                    <p:cond delay="0"/>
                                  </p:stCondLst>
                                  <p:childTnLst>
                                    <p:animMotion origin="layout" path="M -5.55556E-7 -7.40741E-7 L -0.00243 0.25093 " pathEditMode="relative" rAng="0" ptsTypes="AA">
                                      <p:cBhvr>
                                        <p:cTn id="24" dur="500" fill="hold"/>
                                        <p:tgtEl>
                                          <p:spTgt spid="30746"/>
                                        </p:tgtEl>
                                        <p:attrNameLst>
                                          <p:attrName>ppt_x</p:attrName>
                                          <p:attrName>ppt_y</p:attrName>
                                        </p:attrNameLst>
                                      </p:cBhvr>
                                      <p:rCtr x="-1" y="125"/>
                                    </p:animMotion>
                                  </p:childTnLst>
                                  <p:subTnLst>
                                    <p:audio>
                                      <p:cMediaNode>
                                        <p:cTn display="0" masterRel="sameClick">
                                          <p:stCondLst>
                                            <p:cond evt="begin" delay="0">
                                              <p:tn val="23"/>
                                            </p:cond>
                                          </p:stCondLst>
                                          <p:endCondLst>
                                            <p:cond evt="onStopAudio" delay="0">
                                              <p:tgtEl>
                                                <p:sldTgt/>
                                              </p:tgtEl>
                                            </p:cond>
                                          </p:endCondLst>
                                        </p:cTn>
                                        <p:tgtEl>
                                          <p:sndTgt r:embed="rId10" name="button8.wav"/>
                                        </p:tgtEl>
                                      </p:cMediaNode>
                                    </p:audio>
                                  </p:subTnLst>
                                </p:cTn>
                              </p:par>
                              <p:par>
                                <p:cTn id="25" presetID="0" presetClass="path" presetSubtype="0" accel="50000" decel="50000" fill="hold" grpId="0" nodeType="withEffect">
                                  <p:stCondLst>
                                    <p:cond delay="0"/>
                                  </p:stCondLst>
                                  <p:childTnLst>
                                    <p:animMotion origin="layout" path="M -2.5E-6 -4.07407E-6 L 0.00469 0.24885 " pathEditMode="relative" rAng="0" ptsTypes="AA">
                                      <p:cBhvr>
                                        <p:cTn id="26" dur="500" fill="hold"/>
                                        <p:tgtEl>
                                          <p:spTgt spid="30747"/>
                                        </p:tgtEl>
                                        <p:attrNameLst>
                                          <p:attrName>ppt_x</p:attrName>
                                          <p:attrName>ppt_y</p:attrName>
                                        </p:attrNameLst>
                                      </p:cBhvr>
                                      <p:rCtr x="2" y="124"/>
                                    </p:animMotion>
                                  </p:childTnLst>
                                </p:cTn>
                              </p:par>
                            </p:childTnLst>
                          </p:cTn>
                        </p:par>
                        <p:par>
                          <p:cTn id="27" fill="hold">
                            <p:stCondLst>
                              <p:cond delay="3800"/>
                            </p:stCondLst>
                            <p:childTnLst>
                              <p:par>
                                <p:cTn id="28" presetID="10" presetClass="entr" presetSubtype="0" fill="hold" nodeType="afterEffect">
                                  <p:stCondLst>
                                    <p:cond delay="0"/>
                                  </p:stCondLst>
                                  <p:childTnLst>
                                    <p:set>
                                      <p:cBhvr>
                                        <p:cTn id="29" dur="1" fill="hold">
                                          <p:stCondLst>
                                            <p:cond delay="0"/>
                                          </p:stCondLst>
                                        </p:cTn>
                                        <p:tgtEl>
                                          <p:spTgt spid="36871"/>
                                        </p:tgtEl>
                                        <p:attrNameLst>
                                          <p:attrName>style.visibility</p:attrName>
                                        </p:attrNameLst>
                                      </p:cBhvr>
                                      <p:to>
                                        <p:strVal val="visible"/>
                                      </p:to>
                                    </p:set>
                                    <p:animEffect transition="in" filter="fade">
                                      <p:cBhvr>
                                        <p:cTn id="30" dur="3000"/>
                                        <p:tgtEl>
                                          <p:spTgt spid="36871"/>
                                        </p:tgtEl>
                                      </p:cBhvr>
                                    </p:animEffect>
                                  </p:childTnLst>
                                </p:cTn>
                              </p:par>
                            </p:childTnLst>
                          </p:cTn>
                        </p:par>
                        <p:par>
                          <p:cTn id="31" fill="hold">
                            <p:stCondLst>
                              <p:cond delay="6800"/>
                            </p:stCondLst>
                            <p:childTnLst>
                              <p:par>
                                <p:cTn id="32" presetID="3" presetClass="entr" presetSubtype="10" fill="hold" grpId="0" nodeType="afterEffect">
                                  <p:stCondLst>
                                    <p:cond delay="0"/>
                                  </p:stCondLst>
                                  <p:childTnLst>
                                    <p:set>
                                      <p:cBhvr>
                                        <p:cTn id="33" dur="1" fill="hold">
                                          <p:stCondLst>
                                            <p:cond delay="0"/>
                                          </p:stCondLst>
                                        </p:cTn>
                                        <p:tgtEl>
                                          <p:spTgt spid="30786"/>
                                        </p:tgtEl>
                                        <p:attrNameLst>
                                          <p:attrName>style.visibility</p:attrName>
                                        </p:attrNameLst>
                                      </p:cBhvr>
                                      <p:to>
                                        <p:strVal val="visible"/>
                                      </p:to>
                                    </p:set>
                                    <p:animEffect transition="in" filter="blinds(horizontal)">
                                      <p:cBhvr>
                                        <p:cTn id="34" dur="300"/>
                                        <p:tgtEl>
                                          <p:spTgt spid="30786"/>
                                        </p:tgtEl>
                                      </p:cBhvr>
                                    </p:animEffect>
                                  </p:childTnLst>
                                </p:cTn>
                              </p:par>
                            </p:childTnLst>
                          </p:cTn>
                        </p:par>
                        <p:par>
                          <p:cTn id="35" fill="hold">
                            <p:stCondLst>
                              <p:cond delay="7100"/>
                            </p:stCondLst>
                            <p:childTnLst>
                              <p:par>
                                <p:cTn id="36" presetID="3" presetClass="entr" presetSubtype="10" fill="hold" grpId="0" nodeType="afterEffect">
                                  <p:stCondLst>
                                    <p:cond delay="0"/>
                                  </p:stCondLst>
                                  <p:childTnLst>
                                    <p:set>
                                      <p:cBhvr>
                                        <p:cTn id="37" dur="1" fill="hold">
                                          <p:stCondLst>
                                            <p:cond delay="0"/>
                                          </p:stCondLst>
                                        </p:cTn>
                                        <p:tgtEl>
                                          <p:spTgt spid="30787"/>
                                        </p:tgtEl>
                                        <p:attrNameLst>
                                          <p:attrName>style.visibility</p:attrName>
                                        </p:attrNameLst>
                                      </p:cBhvr>
                                      <p:to>
                                        <p:strVal val="visible"/>
                                      </p:to>
                                    </p:set>
                                    <p:animEffect transition="in" filter="blinds(horizontal)">
                                      <p:cBhvr>
                                        <p:cTn id="38" dur="300"/>
                                        <p:tgtEl>
                                          <p:spTgt spid="30787"/>
                                        </p:tgtEl>
                                      </p:cBhvr>
                                    </p:animEffect>
                                  </p:childTnLst>
                                </p:cTn>
                              </p:par>
                            </p:childTnLst>
                          </p:cTn>
                        </p:par>
                        <p:par>
                          <p:cTn id="39" fill="hold">
                            <p:stCondLst>
                              <p:cond delay="7400"/>
                            </p:stCondLst>
                            <p:childTnLst>
                              <p:par>
                                <p:cTn id="40" presetID="3" presetClass="entr" presetSubtype="10" fill="hold" grpId="0" nodeType="afterEffect">
                                  <p:stCondLst>
                                    <p:cond delay="0"/>
                                  </p:stCondLst>
                                  <p:childTnLst>
                                    <p:set>
                                      <p:cBhvr>
                                        <p:cTn id="41" dur="1" fill="hold">
                                          <p:stCondLst>
                                            <p:cond delay="0"/>
                                          </p:stCondLst>
                                        </p:cTn>
                                        <p:tgtEl>
                                          <p:spTgt spid="30788"/>
                                        </p:tgtEl>
                                        <p:attrNameLst>
                                          <p:attrName>style.visibility</p:attrName>
                                        </p:attrNameLst>
                                      </p:cBhvr>
                                      <p:to>
                                        <p:strVal val="visible"/>
                                      </p:to>
                                    </p:set>
                                    <p:animEffect transition="in" filter="blinds(horizontal)">
                                      <p:cBhvr>
                                        <p:cTn id="42" dur="300"/>
                                        <p:tgtEl>
                                          <p:spTgt spid="30788"/>
                                        </p:tgtEl>
                                      </p:cBhvr>
                                    </p:animEffect>
                                  </p:childTnLst>
                                </p:cTn>
                              </p:par>
                            </p:childTnLst>
                          </p:cTn>
                        </p:par>
                        <p:par>
                          <p:cTn id="43" fill="hold">
                            <p:stCondLst>
                              <p:cond delay="7700"/>
                            </p:stCondLst>
                            <p:childTnLst>
                              <p:par>
                                <p:cTn id="44" presetID="3" presetClass="entr" presetSubtype="10" fill="hold" grpId="0" nodeType="afterEffect">
                                  <p:stCondLst>
                                    <p:cond delay="0"/>
                                  </p:stCondLst>
                                  <p:childTnLst>
                                    <p:set>
                                      <p:cBhvr>
                                        <p:cTn id="45" dur="1" fill="hold">
                                          <p:stCondLst>
                                            <p:cond delay="0"/>
                                          </p:stCondLst>
                                        </p:cTn>
                                        <p:tgtEl>
                                          <p:spTgt spid="30789"/>
                                        </p:tgtEl>
                                        <p:attrNameLst>
                                          <p:attrName>style.visibility</p:attrName>
                                        </p:attrNameLst>
                                      </p:cBhvr>
                                      <p:to>
                                        <p:strVal val="visible"/>
                                      </p:to>
                                    </p:set>
                                    <p:animEffect transition="in" filter="blinds(horizontal)">
                                      <p:cBhvr>
                                        <p:cTn id="46" dur="300"/>
                                        <p:tgtEl>
                                          <p:spTgt spid="30789"/>
                                        </p:tgtEl>
                                      </p:cBhvr>
                                    </p:animEffect>
                                  </p:childTnLst>
                                </p:cTn>
                              </p:par>
                            </p:childTnLst>
                          </p:cTn>
                        </p:par>
                        <p:par>
                          <p:cTn id="47" fill="hold">
                            <p:stCondLst>
                              <p:cond delay="8000"/>
                            </p:stCondLst>
                            <p:childTnLst>
                              <p:par>
                                <p:cTn id="48" presetID="3" presetClass="entr" presetSubtype="10" fill="hold" grpId="0" nodeType="afterEffect">
                                  <p:stCondLst>
                                    <p:cond delay="0"/>
                                  </p:stCondLst>
                                  <p:childTnLst>
                                    <p:set>
                                      <p:cBhvr>
                                        <p:cTn id="49" dur="1" fill="hold">
                                          <p:stCondLst>
                                            <p:cond delay="0"/>
                                          </p:stCondLst>
                                        </p:cTn>
                                        <p:tgtEl>
                                          <p:spTgt spid="30790"/>
                                        </p:tgtEl>
                                        <p:attrNameLst>
                                          <p:attrName>style.visibility</p:attrName>
                                        </p:attrNameLst>
                                      </p:cBhvr>
                                      <p:to>
                                        <p:strVal val="visible"/>
                                      </p:to>
                                    </p:set>
                                    <p:animEffect transition="in" filter="blinds(horizontal)">
                                      <p:cBhvr>
                                        <p:cTn id="50" dur="300"/>
                                        <p:tgtEl>
                                          <p:spTgt spid="30790"/>
                                        </p:tgtEl>
                                      </p:cBhvr>
                                    </p:animEffect>
                                  </p:childTnLst>
                                </p:cTn>
                              </p:par>
                            </p:childTnLst>
                          </p:cTn>
                        </p:par>
                        <p:par>
                          <p:cTn id="51" fill="hold">
                            <p:stCondLst>
                              <p:cond delay="8300"/>
                            </p:stCondLst>
                            <p:childTnLst>
                              <p:par>
                                <p:cTn id="52" presetID="3" presetClass="entr" presetSubtype="10" fill="hold" grpId="0" nodeType="afterEffect">
                                  <p:stCondLst>
                                    <p:cond delay="0"/>
                                  </p:stCondLst>
                                  <p:childTnLst>
                                    <p:set>
                                      <p:cBhvr>
                                        <p:cTn id="53" dur="1" fill="hold">
                                          <p:stCondLst>
                                            <p:cond delay="0"/>
                                          </p:stCondLst>
                                        </p:cTn>
                                        <p:tgtEl>
                                          <p:spTgt spid="30791"/>
                                        </p:tgtEl>
                                        <p:attrNameLst>
                                          <p:attrName>style.visibility</p:attrName>
                                        </p:attrNameLst>
                                      </p:cBhvr>
                                      <p:to>
                                        <p:strVal val="visible"/>
                                      </p:to>
                                    </p:set>
                                    <p:animEffect transition="in" filter="blinds(horizontal)">
                                      <p:cBhvr>
                                        <p:cTn id="54" dur="300"/>
                                        <p:tgtEl>
                                          <p:spTgt spid="30791"/>
                                        </p:tgtEl>
                                      </p:cBhvr>
                                    </p:animEffect>
                                  </p:childTnLst>
                                </p:cTn>
                              </p:par>
                            </p:childTnLst>
                          </p:cTn>
                        </p:par>
                        <p:par>
                          <p:cTn id="55" fill="hold">
                            <p:stCondLst>
                              <p:cond delay="8600"/>
                            </p:stCondLst>
                            <p:childTnLst>
                              <p:par>
                                <p:cTn id="56" presetID="3" presetClass="entr" presetSubtype="10" fill="hold" grpId="0" nodeType="afterEffect">
                                  <p:stCondLst>
                                    <p:cond delay="0"/>
                                  </p:stCondLst>
                                  <p:childTnLst>
                                    <p:set>
                                      <p:cBhvr>
                                        <p:cTn id="57" dur="1" fill="hold">
                                          <p:stCondLst>
                                            <p:cond delay="0"/>
                                          </p:stCondLst>
                                        </p:cTn>
                                        <p:tgtEl>
                                          <p:spTgt spid="30792"/>
                                        </p:tgtEl>
                                        <p:attrNameLst>
                                          <p:attrName>style.visibility</p:attrName>
                                        </p:attrNameLst>
                                      </p:cBhvr>
                                      <p:to>
                                        <p:strVal val="visible"/>
                                      </p:to>
                                    </p:set>
                                    <p:animEffect transition="in" filter="blinds(horizontal)">
                                      <p:cBhvr>
                                        <p:cTn id="58" dur="300"/>
                                        <p:tgtEl>
                                          <p:spTgt spid="30792"/>
                                        </p:tgtEl>
                                      </p:cBhvr>
                                    </p:animEffect>
                                  </p:childTnLst>
                                </p:cTn>
                              </p:par>
                            </p:childTnLst>
                          </p:cTn>
                        </p:par>
                        <p:par>
                          <p:cTn id="59" fill="hold">
                            <p:stCondLst>
                              <p:cond delay="8900"/>
                            </p:stCondLst>
                            <p:childTnLst>
                              <p:par>
                                <p:cTn id="60" presetID="3" presetClass="entr" presetSubtype="10" fill="hold" grpId="0" nodeType="afterEffect">
                                  <p:stCondLst>
                                    <p:cond delay="0"/>
                                  </p:stCondLst>
                                  <p:childTnLst>
                                    <p:set>
                                      <p:cBhvr>
                                        <p:cTn id="61" dur="1" fill="hold">
                                          <p:stCondLst>
                                            <p:cond delay="0"/>
                                          </p:stCondLst>
                                        </p:cTn>
                                        <p:tgtEl>
                                          <p:spTgt spid="30793"/>
                                        </p:tgtEl>
                                        <p:attrNameLst>
                                          <p:attrName>style.visibility</p:attrName>
                                        </p:attrNameLst>
                                      </p:cBhvr>
                                      <p:to>
                                        <p:strVal val="visible"/>
                                      </p:to>
                                    </p:set>
                                    <p:animEffect transition="in" filter="blinds(horizontal)">
                                      <p:cBhvr>
                                        <p:cTn id="62" dur="300"/>
                                        <p:tgtEl>
                                          <p:spTgt spid="30793"/>
                                        </p:tgtEl>
                                      </p:cBhvr>
                                    </p:animEffect>
                                  </p:childTnLst>
                                </p:cTn>
                              </p:par>
                            </p:childTnLst>
                          </p:cTn>
                        </p:par>
                        <p:par>
                          <p:cTn id="63" fill="hold">
                            <p:stCondLst>
                              <p:cond delay="9200"/>
                            </p:stCondLst>
                            <p:childTnLst>
                              <p:par>
                                <p:cTn id="64" presetID="3" presetClass="entr" presetSubtype="10" fill="hold" grpId="0" nodeType="afterEffect">
                                  <p:stCondLst>
                                    <p:cond delay="0"/>
                                  </p:stCondLst>
                                  <p:childTnLst>
                                    <p:set>
                                      <p:cBhvr>
                                        <p:cTn id="65" dur="1" fill="hold">
                                          <p:stCondLst>
                                            <p:cond delay="0"/>
                                          </p:stCondLst>
                                        </p:cTn>
                                        <p:tgtEl>
                                          <p:spTgt spid="30794"/>
                                        </p:tgtEl>
                                        <p:attrNameLst>
                                          <p:attrName>style.visibility</p:attrName>
                                        </p:attrNameLst>
                                      </p:cBhvr>
                                      <p:to>
                                        <p:strVal val="visible"/>
                                      </p:to>
                                    </p:set>
                                    <p:animEffect transition="in" filter="blinds(horizontal)">
                                      <p:cBhvr>
                                        <p:cTn id="66" dur="300"/>
                                        <p:tgtEl>
                                          <p:spTgt spid="30794"/>
                                        </p:tgtEl>
                                      </p:cBhvr>
                                    </p:animEffect>
                                  </p:childTnLst>
                                </p:cTn>
                              </p:par>
                            </p:childTnLst>
                          </p:cTn>
                        </p:par>
                        <p:par>
                          <p:cTn id="67" fill="hold">
                            <p:stCondLst>
                              <p:cond delay="9500"/>
                            </p:stCondLst>
                            <p:childTnLst>
                              <p:par>
                                <p:cTn id="68" presetID="3" presetClass="entr" presetSubtype="10" fill="hold" grpId="0" nodeType="afterEffect">
                                  <p:stCondLst>
                                    <p:cond delay="0"/>
                                  </p:stCondLst>
                                  <p:childTnLst>
                                    <p:set>
                                      <p:cBhvr>
                                        <p:cTn id="69" dur="1" fill="hold">
                                          <p:stCondLst>
                                            <p:cond delay="0"/>
                                          </p:stCondLst>
                                        </p:cTn>
                                        <p:tgtEl>
                                          <p:spTgt spid="30795"/>
                                        </p:tgtEl>
                                        <p:attrNameLst>
                                          <p:attrName>style.visibility</p:attrName>
                                        </p:attrNameLst>
                                      </p:cBhvr>
                                      <p:to>
                                        <p:strVal val="visible"/>
                                      </p:to>
                                    </p:set>
                                    <p:animEffect transition="in" filter="blinds(horizontal)">
                                      <p:cBhvr>
                                        <p:cTn id="70" dur="300"/>
                                        <p:tgtEl>
                                          <p:spTgt spid="30795"/>
                                        </p:tgtEl>
                                      </p:cBhvr>
                                    </p:animEffect>
                                  </p:childTnLst>
                                </p:cTn>
                              </p:par>
                            </p:childTnLst>
                          </p:cTn>
                        </p:par>
                        <p:par>
                          <p:cTn id="71" fill="hold">
                            <p:stCondLst>
                              <p:cond delay="9800"/>
                            </p:stCondLst>
                            <p:childTnLst>
                              <p:par>
                                <p:cTn id="72" presetID="3" presetClass="entr" presetSubtype="10" fill="hold" grpId="0" nodeType="afterEffect">
                                  <p:stCondLst>
                                    <p:cond delay="0"/>
                                  </p:stCondLst>
                                  <p:childTnLst>
                                    <p:set>
                                      <p:cBhvr>
                                        <p:cTn id="73" dur="1" fill="hold">
                                          <p:stCondLst>
                                            <p:cond delay="0"/>
                                          </p:stCondLst>
                                        </p:cTn>
                                        <p:tgtEl>
                                          <p:spTgt spid="30796"/>
                                        </p:tgtEl>
                                        <p:attrNameLst>
                                          <p:attrName>style.visibility</p:attrName>
                                        </p:attrNameLst>
                                      </p:cBhvr>
                                      <p:to>
                                        <p:strVal val="visible"/>
                                      </p:to>
                                    </p:set>
                                    <p:animEffect transition="in" filter="blinds(horizontal)">
                                      <p:cBhvr>
                                        <p:cTn id="74" dur="300"/>
                                        <p:tgtEl>
                                          <p:spTgt spid="30796"/>
                                        </p:tgtEl>
                                      </p:cBhvr>
                                    </p:animEffect>
                                  </p:childTnLst>
                                </p:cTn>
                              </p:par>
                            </p:childTnLst>
                          </p:cTn>
                        </p:par>
                        <p:par>
                          <p:cTn id="75" fill="hold">
                            <p:stCondLst>
                              <p:cond delay="10100"/>
                            </p:stCondLst>
                            <p:childTnLst>
                              <p:par>
                                <p:cTn id="76" presetID="3" presetClass="entr" presetSubtype="10" fill="hold" grpId="0" nodeType="afterEffect">
                                  <p:stCondLst>
                                    <p:cond delay="0"/>
                                  </p:stCondLst>
                                  <p:childTnLst>
                                    <p:set>
                                      <p:cBhvr>
                                        <p:cTn id="77" dur="1" fill="hold">
                                          <p:stCondLst>
                                            <p:cond delay="0"/>
                                          </p:stCondLst>
                                        </p:cTn>
                                        <p:tgtEl>
                                          <p:spTgt spid="30797"/>
                                        </p:tgtEl>
                                        <p:attrNameLst>
                                          <p:attrName>style.visibility</p:attrName>
                                        </p:attrNameLst>
                                      </p:cBhvr>
                                      <p:to>
                                        <p:strVal val="visible"/>
                                      </p:to>
                                    </p:set>
                                    <p:animEffect transition="in" filter="blinds(horizontal)">
                                      <p:cBhvr>
                                        <p:cTn id="78" dur="300"/>
                                        <p:tgtEl>
                                          <p:spTgt spid="30797"/>
                                        </p:tgtEl>
                                      </p:cBhvr>
                                    </p:animEffect>
                                  </p:childTnLst>
                                </p:cTn>
                              </p:par>
                            </p:childTnLst>
                          </p:cTn>
                        </p:par>
                        <p:par>
                          <p:cTn id="79" fill="hold">
                            <p:stCondLst>
                              <p:cond delay="10400"/>
                            </p:stCondLst>
                            <p:childTnLst>
                              <p:par>
                                <p:cTn id="80" presetID="3" presetClass="entr" presetSubtype="10" fill="hold" grpId="0" nodeType="afterEffect">
                                  <p:stCondLst>
                                    <p:cond delay="0"/>
                                  </p:stCondLst>
                                  <p:childTnLst>
                                    <p:set>
                                      <p:cBhvr>
                                        <p:cTn id="81" dur="1" fill="hold">
                                          <p:stCondLst>
                                            <p:cond delay="0"/>
                                          </p:stCondLst>
                                        </p:cTn>
                                        <p:tgtEl>
                                          <p:spTgt spid="30798"/>
                                        </p:tgtEl>
                                        <p:attrNameLst>
                                          <p:attrName>style.visibility</p:attrName>
                                        </p:attrNameLst>
                                      </p:cBhvr>
                                      <p:to>
                                        <p:strVal val="visible"/>
                                      </p:to>
                                    </p:set>
                                    <p:animEffect transition="in" filter="blinds(horizontal)">
                                      <p:cBhvr>
                                        <p:cTn id="82" dur="300"/>
                                        <p:tgtEl>
                                          <p:spTgt spid="30798"/>
                                        </p:tgtEl>
                                      </p:cBhvr>
                                    </p:animEffect>
                                  </p:childTnLst>
                                </p:cTn>
                              </p:par>
                              <p:par>
                                <p:cTn id="83" presetID="1" presetClass="entr" presetSubtype="0" fill="hold" grpId="0" nodeType="withEffect">
                                  <p:stCondLst>
                                    <p:cond delay="0"/>
                                  </p:stCondLst>
                                  <p:childTnLst>
                                    <p:set>
                                      <p:cBhvr>
                                        <p:cTn id="84" dur="1" fill="hold">
                                          <p:stCondLst>
                                            <p:cond delay="0"/>
                                          </p:stCondLst>
                                        </p:cTn>
                                        <p:tgtEl>
                                          <p:spTgt spid="30803"/>
                                        </p:tgtEl>
                                        <p:attrNameLst>
                                          <p:attrName>style.visibility</p:attrName>
                                        </p:attrNameLst>
                                      </p:cBhvr>
                                      <p:to>
                                        <p:strVal val="visible"/>
                                      </p:to>
                                    </p:set>
                                  </p:childTnLst>
                                </p:cTn>
                              </p:par>
                              <p:par>
                                <p:cTn id="85" presetID="22" presetClass="entr" presetSubtype="8" fill="hold" grpId="0" nodeType="withEffect">
                                  <p:stCondLst>
                                    <p:cond delay="0"/>
                                  </p:stCondLst>
                                  <p:childTnLst>
                                    <p:set>
                                      <p:cBhvr>
                                        <p:cTn id="86" dur="1" fill="hold">
                                          <p:stCondLst>
                                            <p:cond delay="0"/>
                                          </p:stCondLst>
                                        </p:cTn>
                                        <p:tgtEl>
                                          <p:spTgt spid="30811"/>
                                        </p:tgtEl>
                                        <p:attrNameLst>
                                          <p:attrName>style.visibility</p:attrName>
                                        </p:attrNameLst>
                                      </p:cBhvr>
                                      <p:to>
                                        <p:strVal val="visible"/>
                                      </p:to>
                                    </p:set>
                                    <p:animEffect transition="in" filter="wipe(left)">
                                      <p:cBhvr>
                                        <p:cTn id="87" dur="500"/>
                                        <p:tgtEl>
                                          <p:spTgt spid="30811"/>
                                        </p:tgtEl>
                                      </p:cBhvr>
                                    </p:animEffect>
                                  </p:childTnLst>
                                </p:cTn>
                              </p:par>
                            </p:childTnLst>
                          </p:cTn>
                        </p:par>
                        <p:par>
                          <p:cTn id="88" fill="hold">
                            <p:stCondLst>
                              <p:cond delay="10900"/>
                            </p:stCondLst>
                            <p:childTnLst>
                              <p:par>
                                <p:cTn id="89" presetID="55" presetClass="exit" presetSubtype="0" fill="hold" nodeType="afterEffect">
                                  <p:stCondLst>
                                    <p:cond delay="0"/>
                                  </p:stCondLst>
                                  <p:childTnLst>
                                    <p:anim calcmode="lin" valueType="num">
                                      <p:cBhvr>
                                        <p:cTn id="90" dur="1000"/>
                                        <p:tgtEl>
                                          <p:spTgt spid="4"/>
                                        </p:tgtEl>
                                        <p:attrNameLst>
                                          <p:attrName>ppt_w</p:attrName>
                                        </p:attrNameLst>
                                      </p:cBhvr>
                                      <p:tavLst>
                                        <p:tav tm="0">
                                          <p:val>
                                            <p:strVal val="ppt_w"/>
                                          </p:val>
                                        </p:tav>
                                        <p:tav tm="100000">
                                          <p:val>
                                            <p:strVal val="ppt_w*0.70"/>
                                          </p:val>
                                        </p:tav>
                                      </p:tavLst>
                                    </p:anim>
                                    <p:anim calcmode="lin" valueType="num">
                                      <p:cBhvr>
                                        <p:cTn id="91" dur="1000"/>
                                        <p:tgtEl>
                                          <p:spTgt spid="4"/>
                                        </p:tgtEl>
                                        <p:attrNameLst>
                                          <p:attrName>ppt_h</p:attrName>
                                        </p:attrNameLst>
                                      </p:cBhvr>
                                      <p:tavLst>
                                        <p:tav tm="0">
                                          <p:val>
                                            <p:strVal val="ppt_h"/>
                                          </p:val>
                                        </p:tav>
                                        <p:tav tm="100000">
                                          <p:val>
                                            <p:strVal val="ppt_h"/>
                                          </p:val>
                                        </p:tav>
                                      </p:tavLst>
                                    </p:anim>
                                    <p:animEffect transition="out" filter="fade">
                                      <p:cBhvr>
                                        <p:cTn id="92" dur="1000"/>
                                        <p:tgtEl>
                                          <p:spTgt spid="4"/>
                                        </p:tgtEl>
                                      </p:cBhvr>
                                    </p:animEffect>
                                    <p:set>
                                      <p:cBhvr>
                                        <p:cTn id="93" dur="1" fill="hold">
                                          <p:stCondLst>
                                            <p:cond delay="999"/>
                                          </p:stCondLst>
                                        </p:cTn>
                                        <p:tgtEl>
                                          <p:spTgt spid="4"/>
                                        </p:tgtEl>
                                        <p:attrNameLst>
                                          <p:attrName>style.visibility</p:attrName>
                                        </p:attrNameLst>
                                      </p:cBhvr>
                                      <p:to>
                                        <p:strVal val="hidden"/>
                                      </p:to>
                                    </p:set>
                                  </p:childTnLst>
                                </p:cTn>
                              </p:par>
                            </p:childTnLst>
                          </p:cTn>
                        </p:par>
                        <p:par>
                          <p:cTn id="94" fill="hold">
                            <p:stCondLst>
                              <p:cond delay="11900"/>
                            </p:stCondLst>
                            <p:childTnLst>
                              <p:par>
                                <p:cTn id="95" presetID="16" presetClass="entr" presetSubtype="42" fill="hold" grpId="0" nodeType="afterEffect">
                                  <p:stCondLst>
                                    <p:cond delay="0"/>
                                  </p:stCondLst>
                                  <p:childTnLst>
                                    <p:set>
                                      <p:cBhvr>
                                        <p:cTn id="96" dur="1" fill="hold">
                                          <p:stCondLst>
                                            <p:cond delay="0"/>
                                          </p:stCondLst>
                                        </p:cTn>
                                        <p:tgtEl>
                                          <p:spTgt spid="30804"/>
                                        </p:tgtEl>
                                        <p:attrNameLst>
                                          <p:attrName>style.visibility</p:attrName>
                                        </p:attrNameLst>
                                      </p:cBhvr>
                                      <p:to>
                                        <p:strVal val="visible"/>
                                      </p:to>
                                    </p:set>
                                    <p:animEffect transition="in" filter="barn(outHorizontal)">
                                      <p:cBhvr>
                                        <p:cTn id="97" dur="2000"/>
                                        <p:tgtEl>
                                          <p:spTgt spid="30804"/>
                                        </p:tgtEl>
                                      </p:cBhvr>
                                    </p:animEffect>
                                  </p:childTnLst>
                                  <p:subTnLst>
                                    <p:audio>
                                      <p:cMediaNode>
                                        <p:cTn display="0" masterRel="sameClick">
                                          <p:stCondLst>
                                            <p:cond evt="begin" delay="0">
                                              <p:tn val="95"/>
                                            </p:cond>
                                          </p:stCondLst>
                                          <p:endCondLst>
                                            <p:cond evt="onStopAudio" delay="0">
                                              <p:tgtEl>
                                                <p:sldTgt/>
                                              </p:tgtEl>
                                            </p:cond>
                                          </p:endCondLst>
                                        </p:cTn>
                                        <p:tgtEl>
                                          <p:sndTgt r:embed="rId11" name="camera.wav"/>
                                        </p:tgtEl>
                                      </p:cMediaNode>
                                    </p:audio>
                                  </p:subTnLst>
                                </p:cTn>
                              </p:par>
                            </p:childTnLst>
                          </p:cTn>
                        </p:par>
                        <p:par>
                          <p:cTn id="98" fill="hold">
                            <p:stCondLst>
                              <p:cond delay="13900"/>
                            </p:stCondLst>
                            <p:childTnLst>
                              <p:par>
                                <p:cTn id="99" presetID="22" presetClass="entr" presetSubtype="4" fill="hold" grpId="0" nodeType="afterEffect">
                                  <p:stCondLst>
                                    <p:cond delay="0"/>
                                  </p:stCondLst>
                                  <p:childTnLst>
                                    <p:set>
                                      <p:cBhvr>
                                        <p:cTn id="100" dur="1" fill="hold">
                                          <p:stCondLst>
                                            <p:cond delay="0"/>
                                          </p:stCondLst>
                                        </p:cTn>
                                        <p:tgtEl>
                                          <p:spTgt spid="30821"/>
                                        </p:tgtEl>
                                        <p:attrNameLst>
                                          <p:attrName>style.visibility</p:attrName>
                                        </p:attrNameLst>
                                      </p:cBhvr>
                                      <p:to>
                                        <p:strVal val="visible"/>
                                      </p:to>
                                    </p:set>
                                    <p:animEffect transition="in" filter="wipe(down)">
                                      <p:cBhvr>
                                        <p:cTn id="101" dur="500"/>
                                        <p:tgtEl>
                                          <p:spTgt spid="30821"/>
                                        </p:tgtEl>
                                      </p:cBhvr>
                                    </p:animEffect>
                                  </p:childTnLst>
                                </p:cTn>
                              </p:par>
                            </p:childTnLst>
                          </p:cTn>
                        </p:par>
                        <p:par>
                          <p:cTn id="102" fill="hold">
                            <p:stCondLst>
                              <p:cond delay="14400"/>
                            </p:stCondLst>
                            <p:childTnLst>
                              <p:par>
                                <p:cTn id="103" presetID="35" presetClass="emph" presetSubtype="0" repeatCount="6000" fill="hold" grpId="1" nodeType="afterEffect">
                                  <p:stCondLst>
                                    <p:cond delay="0"/>
                                  </p:stCondLst>
                                  <p:childTnLst>
                                    <p:anim calcmode="discrete" valueType="str">
                                      <p:cBhvr>
                                        <p:cTn id="104" dur="100" fill="hold"/>
                                        <p:tgtEl>
                                          <p:spTgt spid="3082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03"/>
                                            </p:cond>
                                          </p:stCondLst>
                                          <p:endCondLst>
                                            <p:cond evt="onStopAudio" delay="0">
                                              <p:tgtEl>
                                                <p:sldTgt/>
                                              </p:tgtEl>
                                            </p:cond>
                                          </p:endCondLst>
                                        </p:cTn>
                                        <p:tgtEl>
                                          <p:sndTgt r:embed="rId12" name="type.wav"/>
                                        </p:tgtEl>
                                      </p:cMediaNode>
                                    </p:audio>
                                  </p:subTnLst>
                                </p:cTn>
                              </p:par>
                            </p:childTnLst>
                          </p:cTn>
                        </p:par>
                        <p:par>
                          <p:cTn id="105" fill="hold">
                            <p:stCondLst>
                              <p:cond delay="15000"/>
                            </p:stCondLst>
                            <p:childTnLst>
                              <p:par>
                                <p:cTn id="106" presetID="1" presetClass="exit" presetSubtype="0" fill="hold" grpId="2" nodeType="afterEffect">
                                  <p:stCondLst>
                                    <p:cond delay="0"/>
                                  </p:stCondLst>
                                  <p:childTnLst>
                                    <p:set>
                                      <p:cBhvr>
                                        <p:cTn id="107" dur="1" fill="hold">
                                          <p:stCondLst>
                                            <p:cond delay="0"/>
                                          </p:stCondLst>
                                        </p:cTn>
                                        <p:tgtEl>
                                          <p:spTgt spid="30821"/>
                                        </p:tgtEl>
                                        <p:attrNameLst>
                                          <p:attrName>style.visibility</p:attrName>
                                        </p:attrNameLst>
                                      </p:cBhvr>
                                      <p:to>
                                        <p:strVal val="hidden"/>
                                      </p:to>
                                    </p:set>
                                  </p:childTnLst>
                                </p:cTn>
                              </p:par>
                            </p:childTnLst>
                          </p:cTn>
                        </p:par>
                        <p:par>
                          <p:cTn id="108" fill="hold">
                            <p:stCondLst>
                              <p:cond delay="15000"/>
                            </p:stCondLst>
                            <p:childTnLst>
                              <p:par>
                                <p:cTn id="109" presetID="3" presetClass="entr" presetSubtype="10" fill="hold" grpId="0" nodeType="after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blinds(horizontal)">
                                      <p:cBhvr>
                                        <p:cTn id="111" dur="2000"/>
                                        <p:tgtEl>
                                          <p:spTgt spid="2"/>
                                        </p:tgtEl>
                                      </p:cBhvr>
                                    </p:animEffect>
                                  </p:childTnLst>
                                </p:cTn>
                              </p:par>
                              <p:par>
                                <p:cTn id="112" presetID="10" presetClass="entr" presetSubtype="0" fill="hold" grpId="1" nodeType="withEffect">
                                  <p:stCondLst>
                                    <p:cond delay="0"/>
                                  </p:stCondLst>
                                  <p:childTnLst>
                                    <p:set>
                                      <p:cBhvr>
                                        <p:cTn id="113" dur="1" fill="hold">
                                          <p:stCondLst>
                                            <p:cond delay="0"/>
                                          </p:stCondLst>
                                        </p:cTn>
                                        <p:tgtEl>
                                          <p:spTgt spid="30747"/>
                                        </p:tgtEl>
                                        <p:attrNameLst>
                                          <p:attrName>style.visibility</p:attrName>
                                        </p:attrNameLst>
                                      </p:cBhvr>
                                      <p:to>
                                        <p:strVal val="visible"/>
                                      </p:to>
                                    </p:set>
                                    <p:animEffect transition="in" filter="fade">
                                      <p:cBhvr>
                                        <p:cTn id="114" dur="2000"/>
                                        <p:tgtEl>
                                          <p:spTgt spid="30747"/>
                                        </p:tgtEl>
                                      </p:cBhvr>
                                    </p:animEffect>
                                  </p:childTnLst>
                                </p:cTn>
                              </p:par>
                            </p:childTnLst>
                          </p:cTn>
                        </p:par>
                        <p:par>
                          <p:cTn id="115" fill="hold">
                            <p:stCondLst>
                              <p:cond delay="17000"/>
                            </p:stCondLst>
                            <p:childTnLst>
                              <p:par>
                                <p:cTn id="116" presetID="3" presetClass="entr" presetSubtype="10" fill="hold" grpId="0" nodeType="afterEffect">
                                  <p:stCondLst>
                                    <p:cond delay="0"/>
                                  </p:stCondLst>
                                  <p:iterate type="lt">
                                    <p:tmPct val="10000"/>
                                  </p:iterate>
                                  <p:childTnLst>
                                    <p:set>
                                      <p:cBhvr>
                                        <p:cTn id="117" dur="1" fill="hold">
                                          <p:stCondLst>
                                            <p:cond delay="0"/>
                                          </p:stCondLst>
                                        </p:cTn>
                                        <p:tgtEl>
                                          <p:spTgt spid="36912"/>
                                        </p:tgtEl>
                                        <p:attrNameLst>
                                          <p:attrName>style.visibility</p:attrName>
                                        </p:attrNameLst>
                                      </p:cBhvr>
                                      <p:to>
                                        <p:strVal val="visible"/>
                                      </p:to>
                                    </p:set>
                                    <p:animEffect transition="in" filter="blinds(horizontal)">
                                      <p:cBhvr>
                                        <p:cTn id="118" dur="500"/>
                                        <p:tgtEl>
                                          <p:spTgt spid="36912"/>
                                        </p:tgtEl>
                                      </p:cBhvr>
                                    </p:animEffect>
                                  </p:childTnLst>
                                </p:cTn>
                              </p:par>
                            </p:childTnLst>
                          </p:cTn>
                        </p:par>
                        <p:par>
                          <p:cTn id="119" fill="hold">
                            <p:stCondLst>
                              <p:cond delay="18650"/>
                            </p:stCondLst>
                            <p:childTnLst>
                              <p:par>
                                <p:cTn id="120" presetID="10" presetClass="entr" presetSubtype="0" fill="hold" nodeType="afterEffect">
                                  <p:stCondLst>
                                    <p:cond delay="0"/>
                                  </p:stCondLst>
                                  <p:childTnLst>
                                    <p:set>
                                      <p:cBhvr>
                                        <p:cTn id="121" dur="1" fill="hold">
                                          <p:stCondLst>
                                            <p:cond delay="0"/>
                                          </p:stCondLst>
                                        </p:cTn>
                                        <p:tgtEl>
                                          <p:spTgt spid="36911"/>
                                        </p:tgtEl>
                                        <p:attrNameLst>
                                          <p:attrName>style.visibility</p:attrName>
                                        </p:attrNameLst>
                                      </p:cBhvr>
                                      <p:to>
                                        <p:strVal val="visible"/>
                                      </p:to>
                                    </p:set>
                                    <p:animEffect transition="in" filter="fade">
                                      <p:cBhvr>
                                        <p:cTn id="122" dur="500"/>
                                        <p:tgtEl>
                                          <p:spTgt spid="36911"/>
                                        </p:tgtEl>
                                      </p:cBhvr>
                                    </p:animEffect>
                                  </p:childTnLst>
                                </p:cTn>
                              </p:par>
                            </p:childTnLst>
                          </p:cTn>
                        </p:par>
                        <p:par>
                          <p:cTn id="123" fill="hold">
                            <p:stCondLst>
                              <p:cond delay="19150"/>
                            </p:stCondLst>
                            <p:childTnLst>
                              <p:par>
                                <p:cTn id="124" presetID="10" presetClass="exit" presetSubtype="0" fill="hold" grpId="1" nodeType="afterEffect">
                                  <p:stCondLst>
                                    <p:cond delay="0"/>
                                  </p:stCondLst>
                                  <p:iterate type="lt">
                                    <p:tmPct val="0"/>
                                  </p:iterate>
                                  <p:childTnLst>
                                    <p:animEffect transition="out" filter="fade">
                                      <p:cBhvr>
                                        <p:cTn id="125" dur="3000"/>
                                        <p:tgtEl>
                                          <p:spTgt spid="36912"/>
                                        </p:tgtEl>
                                      </p:cBhvr>
                                    </p:animEffect>
                                    <p:set>
                                      <p:cBhvr>
                                        <p:cTn id="126" dur="1" fill="hold">
                                          <p:stCondLst>
                                            <p:cond delay="2999"/>
                                          </p:stCondLst>
                                        </p:cTn>
                                        <p:tgtEl>
                                          <p:spTgt spid="369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6" grpId="0" animBg="1"/>
      <p:bldP spid="30736" grpId="0"/>
      <p:bldP spid="30744" grpId="0"/>
      <p:bldP spid="30746" grpId="0" animBg="1"/>
      <p:bldP spid="30747" grpId="0"/>
      <p:bldP spid="30747" grpId="1"/>
      <p:bldP spid="30786" grpId="0" animBg="1"/>
      <p:bldP spid="30787" grpId="0" animBg="1"/>
      <p:bldP spid="30788" grpId="0" animBg="1"/>
      <p:bldP spid="30789" grpId="0" animBg="1"/>
      <p:bldP spid="30790" grpId="0" animBg="1"/>
      <p:bldP spid="30791" grpId="0" animBg="1"/>
      <p:bldP spid="30792" grpId="0" animBg="1"/>
      <p:bldP spid="30793" grpId="0" animBg="1"/>
      <p:bldP spid="30794" grpId="0" animBg="1"/>
      <p:bldP spid="30795" grpId="0" animBg="1"/>
      <p:bldP spid="30796" grpId="0" animBg="1"/>
      <p:bldP spid="30797" grpId="0" animBg="1"/>
      <p:bldP spid="30798" grpId="0" animBg="1"/>
      <p:bldP spid="30804" grpId="0" animBg="1"/>
      <p:bldP spid="30803" grpId="0"/>
      <p:bldP spid="30811" grpId="0" animBg="1"/>
      <p:bldP spid="30821" grpId="0" animBg="1"/>
      <p:bldP spid="30821" grpId="1" animBg="1"/>
      <p:bldP spid="30821" grpId="2" animBg="1"/>
      <p:bldP spid="2" grpId="0" animBg="1"/>
      <p:bldP spid="36912" grpId="0"/>
      <p:bldP spid="3691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458200" cy="1143000"/>
          </a:xfrm>
        </p:spPr>
        <p:txBody>
          <a:bodyPr>
            <a:noAutofit/>
          </a:bodyPr>
          <a:lstStyle/>
          <a:p>
            <a:pPr>
              <a:defRPr/>
            </a:pPr>
            <a:r>
              <a:rPr lang="en-US" dirty="0" smtClean="0"/>
              <a:t/>
            </a:r>
            <a:br>
              <a:rPr lang="en-US" dirty="0" smtClean="0"/>
            </a:br>
            <a:r>
              <a:rPr lang="en-US" b="1" dirty="0" smtClean="0">
                <a:latin typeface="Alaska" pitchFamily="34" charset="0"/>
              </a:rPr>
              <a:t>Economic Implications of EJ</a:t>
            </a:r>
            <a:endParaRPr lang="en-US" b="1" dirty="0">
              <a:latin typeface="Alaska" pitchFamily="34" charset="0"/>
            </a:endParaRPr>
          </a:p>
        </p:txBody>
      </p:sp>
      <p:sp>
        <p:nvSpPr>
          <p:cNvPr id="15363" name="Content Placeholder 2"/>
          <p:cNvSpPr>
            <a:spLocks noGrp="1"/>
          </p:cNvSpPr>
          <p:nvPr>
            <p:ph idx="1"/>
          </p:nvPr>
        </p:nvSpPr>
        <p:spPr/>
        <p:txBody>
          <a:bodyPr/>
          <a:lstStyle/>
          <a:p>
            <a:r>
              <a:rPr lang="en-US" dirty="0" smtClean="0"/>
              <a:t>Only as Strong as our Weakest Link</a:t>
            </a:r>
          </a:p>
          <a:p>
            <a:endParaRPr lang="en-US" dirty="0" smtClean="0"/>
          </a:p>
          <a:p>
            <a:r>
              <a:rPr lang="en-US" dirty="0" smtClean="0"/>
              <a:t>Pockets of Poverty Negatively Impact Ability to Compete Globally</a:t>
            </a:r>
          </a:p>
          <a:p>
            <a:endParaRPr lang="en-US" dirty="0" smtClean="0"/>
          </a:p>
          <a:p>
            <a:r>
              <a:rPr lang="en-US" dirty="0" smtClean="0"/>
              <a:t>Strong and Healthy Communities Attract Business</a:t>
            </a:r>
          </a:p>
          <a:p>
            <a:pPr lvl="1"/>
            <a:r>
              <a:rPr lang="en-US" dirty="0" smtClean="0"/>
              <a:t>Economically Advantageous </a:t>
            </a:r>
          </a:p>
        </p:txBody>
      </p:sp>
      <p:pic>
        <p:nvPicPr>
          <p:cNvPr id="15364" name="Picture 4" descr="color_EJ_logo.JPG"/>
          <p:cNvPicPr>
            <a:picLocks noChangeAspect="1"/>
          </p:cNvPicPr>
          <p:nvPr/>
        </p:nvPicPr>
        <p:blipFill>
          <a:blip r:embed="rId3" cstate="print"/>
          <a:srcRect/>
          <a:stretch>
            <a:fillRect/>
          </a:stretch>
        </p:blipFill>
        <p:spPr bwMode="auto">
          <a:xfrm>
            <a:off x="7772400" y="5943600"/>
            <a:ext cx="1371600" cy="9144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dissolve">
                                      <p:cBhvr>
                                        <p:cTn id="12" dur="500"/>
                                        <p:tgtEl>
                                          <p:spTgt spid="15363">
                                            <p:txEl>
                                              <p:pRg st="0" end="0"/>
                                            </p:txEl>
                                          </p:spTgt>
                                        </p:tgtEl>
                                      </p:cBhvr>
                                    </p:animEffect>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15363">
                                            <p:txEl>
                                              <p:pRg st="2" end="2"/>
                                            </p:txEl>
                                          </p:spTgt>
                                        </p:tgtEl>
                                        <p:attrNameLst>
                                          <p:attrName>style.visibility</p:attrName>
                                        </p:attrNameLst>
                                      </p:cBhvr>
                                      <p:to>
                                        <p:strVal val="visible"/>
                                      </p:to>
                                    </p:set>
                                    <p:animEffect transition="in" filter="dissolve">
                                      <p:cBhvr>
                                        <p:cTn id="16" dur="500"/>
                                        <p:tgtEl>
                                          <p:spTgt spid="15363">
                                            <p:txEl>
                                              <p:pRg st="2" end="2"/>
                                            </p:txEl>
                                          </p:spTgt>
                                        </p:tgtEl>
                                      </p:cBhvr>
                                    </p:animEffect>
                                  </p:childTnLst>
                                </p:cTn>
                              </p:par>
                            </p:childTnLst>
                          </p:cTn>
                        </p:par>
                        <p:par>
                          <p:cTn id="17" fill="hold">
                            <p:stCondLst>
                              <p:cond delay="1500"/>
                            </p:stCondLst>
                            <p:childTnLst>
                              <p:par>
                                <p:cTn id="18" presetID="9" presetClass="entr" presetSubtype="0" fill="hold" grpId="0" nodeType="afterEffect">
                                  <p:stCondLst>
                                    <p:cond delay="0"/>
                                  </p:stCondLst>
                                  <p:childTnLst>
                                    <p:set>
                                      <p:cBhvr>
                                        <p:cTn id="19" dur="1" fill="hold">
                                          <p:stCondLst>
                                            <p:cond delay="0"/>
                                          </p:stCondLst>
                                        </p:cTn>
                                        <p:tgtEl>
                                          <p:spTgt spid="15363">
                                            <p:txEl>
                                              <p:pRg st="4" end="4"/>
                                            </p:txEl>
                                          </p:spTgt>
                                        </p:tgtEl>
                                        <p:attrNameLst>
                                          <p:attrName>style.visibility</p:attrName>
                                        </p:attrNameLst>
                                      </p:cBhvr>
                                      <p:to>
                                        <p:strVal val="visible"/>
                                      </p:to>
                                    </p:set>
                                    <p:animEffect transition="in" filter="dissolve">
                                      <p:cBhvr>
                                        <p:cTn id="20" dur="500"/>
                                        <p:tgtEl>
                                          <p:spTgt spid="15363">
                                            <p:txEl>
                                              <p:pRg st="4" end="4"/>
                                            </p:txEl>
                                          </p:spTgt>
                                        </p:tgtEl>
                                      </p:cBhvr>
                                    </p:animEffect>
                                  </p:childTnLst>
                                </p:cTn>
                              </p:par>
                            </p:childTnLst>
                          </p:cTn>
                        </p:par>
                        <p:par>
                          <p:cTn id="21" fill="hold">
                            <p:stCondLst>
                              <p:cond delay="2000"/>
                            </p:stCondLst>
                            <p:childTnLst>
                              <p:par>
                                <p:cTn id="22" presetID="9" presetClass="entr" presetSubtype="0" fill="hold" grpId="0" nodeType="afterEffect">
                                  <p:stCondLst>
                                    <p:cond delay="0"/>
                                  </p:stCondLst>
                                  <p:childTnLst>
                                    <p:set>
                                      <p:cBhvr>
                                        <p:cTn id="23" dur="1" fill="hold">
                                          <p:stCondLst>
                                            <p:cond delay="0"/>
                                          </p:stCondLst>
                                        </p:cTn>
                                        <p:tgtEl>
                                          <p:spTgt spid="15363">
                                            <p:txEl>
                                              <p:pRg st="5" end="5"/>
                                            </p:txEl>
                                          </p:spTgt>
                                        </p:tgtEl>
                                        <p:attrNameLst>
                                          <p:attrName>style.visibility</p:attrName>
                                        </p:attrNameLst>
                                      </p:cBhvr>
                                      <p:to>
                                        <p:strVal val="visible"/>
                                      </p:to>
                                    </p:set>
                                    <p:animEffect transition="in" filter="dissolve">
                                      <p:cBhvr>
                                        <p:cTn id="24" dur="500"/>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36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region-ej"/>
          <p:cNvPicPr>
            <a:picLocks noChangeAspect="1" noChangeArrowheads="1"/>
          </p:cNvPicPr>
          <p:nvPr/>
        </p:nvPicPr>
        <p:blipFill>
          <a:blip r:embed="rId3" cstate="print"/>
          <a:srcRect/>
          <a:stretch>
            <a:fillRect/>
          </a:stretch>
        </p:blipFill>
        <p:spPr bwMode="auto">
          <a:xfrm>
            <a:off x="381000" y="838200"/>
            <a:ext cx="8458200" cy="5856288"/>
          </a:xfrm>
          <a:prstGeom prst="rect">
            <a:avLst/>
          </a:prstGeom>
          <a:noFill/>
          <a:ln w="76200">
            <a:solidFill>
              <a:srgbClr val="339933"/>
            </a:solidFill>
            <a:miter lim="800000"/>
            <a:headEnd/>
            <a:tailEnd/>
          </a:ln>
        </p:spPr>
      </p:pic>
      <p:sp>
        <p:nvSpPr>
          <p:cNvPr id="16387" name="Text Box 5"/>
          <p:cNvSpPr txBox="1">
            <a:spLocks noChangeArrowheads="1"/>
          </p:cNvSpPr>
          <p:nvPr/>
        </p:nvSpPr>
        <p:spPr bwMode="auto">
          <a:xfrm>
            <a:off x="66675" y="84138"/>
            <a:ext cx="9144000" cy="707886"/>
          </a:xfrm>
          <a:prstGeom prst="rect">
            <a:avLst/>
          </a:prstGeom>
          <a:noFill/>
          <a:ln w="9525">
            <a:noFill/>
            <a:miter lim="800000"/>
            <a:headEnd/>
            <a:tailEnd/>
          </a:ln>
        </p:spPr>
        <p:txBody>
          <a:bodyPr>
            <a:spAutoFit/>
          </a:bodyPr>
          <a:lstStyle/>
          <a:p>
            <a:pPr algn="ctr"/>
            <a:r>
              <a:rPr lang="en-US" sz="4000" dirty="0">
                <a:solidFill>
                  <a:srgbClr val="66FF33"/>
                </a:solidFill>
                <a:latin typeface="AGaramond"/>
              </a:rPr>
              <a:t> </a:t>
            </a:r>
            <a:r>
              <a:rPr lang="en-US" sz="4000" b="1" dirty="0">
                <a:solidFill>
                  <a:srgbClr val="66FF33"/>
                </a:solidFill>
                <a:latin typeface="Alaska"/>
              </a:rPr>
              <a:t>Environmental </a:t>
            </a:r>
            <a:r>
              <a:rPr lang="en-US" sz="4000" b="1" dirty="0" smtClean="0">
                <a:solidFill>
                  <a:srgbClr val="66FF33"/>
                </a:solidFill>
                <a:latin typeface="Alaska"/>
              </a:rPr>
              <a:t>Justice in the South</a:t>
            </a:r>
            <a:endParaRPr lang="en-US" sz="4000" b="1" dirty="0">
              <a:solidFill>
                <a:srgbClr val="66FF33"/>
              </a:solidFill>
              <a:latin typeface="Alaska"/>
            </a:endParaRPr>
          </a:p>
        </p:txBody>
      </p:sp>
      <p:sp>
        <p:nvSpPr>
          <p:cNvPr id="16388" name="Rectangle 7"/>
          <p:cNvSpPr>
            <a:spLocks noChangeArrowheads="1"/>
          </p:cNvSpPr>
          <p:nvPr/>
        </p:nvSpPr>
        <p:spPr bwMode="auto">
          <a:xfrm>
            <a:off x="2220913" y="5008563"/>
            <a:ext cx="184150" cy="146050"/>
          </a:xfrm>
          <a:prstGeom prst="rect">
            <a:avLst/>
          </a:prstGeom>
          <a:solidFill>
            <a:srgbClr val="FF0000"/>
          </a:solidFill>
          <a:ln w="9525">
            <a:solidFill>
              <a:schemeClr val="tx1"/>
            </a:solidFill>
            <a:miter lim="800000"/>
            <a:headEnd/>
            <a:tailEnd/>
          </a:ln>
        </p:spPr>
        <p:txBody>
          <a:bodyPr wrap="none" anchor="ctr"/>
          <a:lstStyle/>
          <a:p>
            <a:pPr algn="r"/>
            <a:endParaRPr lang="en-US">
              <a:latin typeface="Calibri" pitchFamily="34" charset="0"/>
            </a:endParaRPr>
          </a:p>
        </p:txBody>
      </p:sp>
      <p:sp>
        <p:nvSpPr>
          <p:cNvPr id="16389" name="Rectangle 8"/>
          <p:cNvSpPr>
            <a:spLocks noChangeArrowheads="1"/>
          </p:cNvSpPr>
          <p:nvPr/>
        </p:nvSpPr>
        <p:spPr bwMode="auto">
          <a:xfrm>
            <a:off x="2220913" y="5273675"/>
            <a:ext cx="184150" cy="146050"/>
          </a:xfrm>
          <a:prstGeom prst="rect">
            <a:avLst/>
          </a:prstGeom>
          <a:solidFill>
            <a:srgbClr val="6A961C"/>
          </a:solidFill>
          <a:ln w="9525">
            <a:solidFill>
              <a:schemeClr val="tx1"/>
            </a:solidFill>
            <a:miter lim="800000"/>
            <a:headEnd/>
            <a:tailEnd/>
          </a:ln>
        </p:spPr>
        <p:txBody>
          <a:bodyPr wrap="none" anchor="ctr"/>
          <a:lstStyle/>
          <a:p>
            <a:pPr algn="r"/>
            <a:endParaRPr lang="en-US">
              <a:latin typeface="Calibri" pitchFamily="34" charset="0"/>
            </a:endParaRPr>
          </a:p>
        </p:txBody>
      </p:sp>
      <p:sp>
        <p:nvSpPr>
          <p:cNvPr id="16390" name="Text Box 9"/>
          <p:cNvSpPr txBox="1">
            <a:spLocks noChangeArrowheads="1"/>
          </p:cNvSpPr>
          <p:nvPr/>
        </p:nvSpPr>
        <p:spPr bwMode="auto">
          <a:xfrm>
            <a:off x="2449513" y="4943475"/>
            <a:ext cx="1914525" cy="274638"/>
          </a:xfrm>
          <a:prstGeom prst="rect">
            <a:avLst/>
          </a:prstGeom>
          <a:noFill/>
          <a:ln w="9525">
            <a:noFill/>
            <a:miter lim="800000"/>
            <a:headEnd/>
            <a:tailEnd/>
          </a:ln>
        </p:spPr>
        <p:txBody>
          <a:bodyPr wrap="none">
            <a:spAutoFit/>
          </a:bodyPr>
          <a:lstStyle/>
          <a:p>
            <a:r>
              <a:rPr lang="en-US" sz="1200" b="1"/>
              <a:t>Minority &amp; Low Income*</a:t>
            </a:r>
          </a:p>
        </p:txBody>
      </p:sp>
      <p:sp>
        <p:nvSpPr>
          <p:cNvPr id="16391" name="Text Box 10"/>
          <p:cNvSpPr txBox="1">
            <a:spLocks noChangeArrowheads="1"/>
          </p:cNvSpPr>
          <p:nvPr/>
        </p:nvSpPr>
        <p:spPr bwMode="auto">
          <a:xfrm>
            <a:off x="2449513" y="5210175"/>
            <a:ext cx="1125537" cy="274638"/>
          </a:xfrm>
          <a:prstGeom prst="rect">
            <a:avLst/>
          </a:prstGeom>
          <a:noFill/>
          <a:ln w="9525">
            <a:noFill/>
            <a:miter lim="800000"/>
            <a:headEnd/>
            <a:tailEnd/>
          </a:ln>
        </p:spPr>
        <p:txBody>
          <a:bodyPr wrap="none">
            <a:spAutoFit/>
          </a:bodyPr>
          <a:lstStyle/>
          <a:p>
            <a:r>
              <a:rPr lang="en-US" sz="1200" b="1"/>
              <a:t>Low Income*</a:t>
            </a:r>
          </a:p>
        </p:txBody>
      </p:sp>
      <p:sp>
        <p:nvSpPr>
          <p:cNvPr id="16392" name="Rectangle 11"/>
          <p:cNvSpPr>
            <a:spLocks noChangeArrowheads="1"/>
          </p:cNvSpPr>
          <p:nvPr/>
        </p:nvSpPr>
        <p:spPr bwMode="auto">
          <a:xfrm>
            <a:off x="2220913" y="5540375"/>
            <a:ext cx="184150" cy="146050"/>
          </a:xfrm>
          <a:prstGeom prst="rect">
            <a:avLst/>
          </a:prstGeom>
          <a:solidFill>
            <a:srgbClr val="FFFF66"/>
          </a:solidFill>
          <a:ln w="9525">
            <a:solidFill>
              <a:schemeClr val="tx1"/>
            </a:solidFill>
            <a:miter lim="800000"/>
            <a:headEnd/>
            <a:tailEnd/>
          </a:ln>
        </p:spPr>
        <p:txBody>
          <a:bodyPr wrap="none" anchor="ctr"/>
          <a:lstStyle/>
          <a:p>
            <a:pPr algn="r"/>
            <a:endParaRPr lang="en-US">
              <a:latin typeface="Calibri" pitchFamily="34" charset="0"/>
            </a:endParaRPr>
          </a:p>
        </p:txBody>
      </p:sp>
      <p:sp>
        <p:nvSpPr>
          <p:cNvPr id="16393" name="Text Box 12"/>
          <p:cNvSpPr txBox="1">
            <a:spLocks noChangeArrowheads="1"/>
          </p:cNvSpPr>
          <p:nvPr/>
        </p:nvSpPr>
        <p:spPr bwMode="auto">
          <a:xfrm>
            <a:off x="2449513" y="5476875"/>
            <a:ext cx="777875" cy="274638"/>
          </a:xfrm>
          <a:prstGeom prst="rect">
            <a:avLst/>
          </a:prstGeom>
          <a:noFill/>
          <a:ln w="9525">
            <a:noFill/>
            <a:miter lim="800000"/>
            <a:headEnd/>
            <a:tailEnd/>
          </a:ln>
        </p:spPr>
        <p:txBody>
          <a:bodyPr wrap="none">
            <a:spAutoFit/>
          </a:bodyPr>
          <a:lstStyle/>
          <a:p>
            <a:r>
              <a:rPr lang="en-US" sz="1200" b="1"/>
              <a:t>Minority</a:t>
            </a:r>
          </a:p>
        </p:txBody>
      </p:sp>
      <p:sp>
        <p:nvSpPr>
          <p:cNvPr id="16395" name="Text Box 17"/>
          <p:cNvSpPr txBox="1">
            <a:spLocks noChangeArrowheads="1"/>
          </p:cNvSpPr>
          <p:nvPr/>
        </p:nvSpPr>
        <p:spPr bwMode="auto">
          <a:xfrm>
            <a:off x="5008563" y="6389688"/>
            <a:ext cx="1698625" cy="228600"/>
          </a:xfrm>
          <a:prstGeom prst="rect">
            <a:avLst/>
          </a:prstGeom>
          <a:noFill/>
          <a:ln w="9525">
            <a:noFill/>
            <a:miter lim="800000"/>
            <a:headEnd/>
            <a:tailEnd/>
          </a:ln>
        </p:spPr>
        <p:txBody>
          <a:bodyPr wrap="none">
            <a:spAutoFit/>
          </a:bodyPr>
          <a:lstStyle/>
          <a:p>
            <a:pPr algn="r"/>
            <a:r>
              <a:rPr lang="en-US" sz="900" b="1"/>
              <a:t>*Low Income &lt; $15,000/year</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382000" cy="5257800"/>
          </a:xfrm>
        </p:spPr>
        <p:txBody>
          <a:bodyPr/>
          <a:lstStyle/>
          <a:p>
            <a:pPr>
              <a:defRPr/>
            </a:pPr>
            <a:r>
              <a:rPr lang="en-US" sz="5400" dirty="0" smtClean="0">
                <a:solidFill>
                  <a:srgbClr val="92D050"/>
                </a:solidFill>
                <a:effectLst>
                  <a:outerShdw blurRad="38100" dist="38100" dir="2700000" algn="tl">
                    <a:srgbClr val="000000">
                      <a:alpha val="43137"/>
                    </a:srgbClr>
                  </a:outerShdw>
                </a:effectLst>
              </a:rPr>
              <a:t>What Images Come To Mind When You Think Of</a:t>
            </a:r>
            <a:br>
              <a:rPr lang="en-US" sz="5400" dirty="0" smtClean="0">
                <a:solidFill>
                  <a:srgbClr val="92D050"/>
                </a:solidFill>
                <a:effectLst>
                  <a:outerShdw blurRad="38100" dist="38100" dir="2700000" algn="tl">
                    <a:srgbClr val="000000">
                      <a:alpha val="43137"/>
                    </a:srgbClr>
                  </a:outerShdw>
                </a:effectLst>
              </a:rPr>
            </a:br>
            <a:r>
              <a:rPr lang="en-US" sz="5400" dirty="0" smtClean="0">
                <a:solidFill>
                  <a:srgbClr val="92D050"/>
                </a:solidFill>
                <a:effectLst>
                  <a:outerShdw blurRad="38100" dist="38100" dir="2700000" algn="tl">
                    <a:srgbClr val="000000">
                      <a:alpha val="43137"/>
                    </a:srgbClr>
                  </a:outerShdw>
                </a:effectLst>
              </a:rPr>
              <a:t>“Environmental Justice Communities”?</a:t>
            </a:r>
            <a:br>
              <a:rPr lang="en-US" sz="5400" dirty="0" smtClean="0">
                <a:solidFill>
                  <a:srgbClr val="92D050"/>
                </a:solidFill>
                <a:effectLst>
                  <a:outerShdw blurRad="38100" dist="38100" dir="2700000" algn="tl">
                    <a:srgbClr val="000000">
                      <a:alpha val="43137"/>
                    </a:srgbClr>
                  </a:outerShdw>
                </a:effectLst>
              </a:rPr>
            </a:br>
            <a:r>
              <a:rPr lang="en-US" sz="5400" dirty="0" smtClean="0">
                <a:solidFill>
                  <a:srgbClr val="92D050"/>
                </a:solidFill>
                <a:effectLst>
                  <a:outerShdw blurRad="38100" dist="38100" dir="2700000" algn="tl">
                    <a:srgbClr val="000000">
                      <a:alpha val="43137"/>
                    </a:srgbClr>
                  </a:outerShdw>
                </a:effectLst>
              </a:rPr>
              <a:t>(Be Honest…)</a:t>
            </a:r>
            <a:endParaRPr lang="en-US" sz="5400" dirty="0">
              <a:solidFill>
                <a:srgbClr val="92D050"/>
              </a:solidFill>
              <a:effectLst>
                <a:outerShdw blurRad="38100" dist="38100" dir="2700000" algn="tl">
                  <a:srgbClr val="000000">
                    <a:alpha val="43137"/>
                  </a:srgbClr>
                </a:outerShdw>
              </a:effectLst>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7" descr="angry-mob-simpsons.jpg"/>
          <p:cNvPicPr>
            <a:picLocks noChangeAspect="1"/>
          </p:cNvPicPr>
          <p:nvPr/>
        </p:nvPicPr>
        <p:blipFill>
          <a:blip r:embed="rId4" cstate="print"/>
          <a:srcRect/>
          <a:stretch>
            <a:fillRect/>
          </a:stretch>
        </p:blipFill>
        <p:spPr bwMode="auto">
          <a:xfrm>
            <a:off x="4648200" y="3505200"/>
            <a:ext cx="4343400" cy="3189288"/>
          </a:xfrm>
          <a:prstGeom prst="rect">
            <a:avLst/>
          </a:prstGeom>
          <a:noFill/>
          <a:ln w="9525">
            <a:noFill/>
            <a:miter lim="800000"/>
            <a:headEnd/>
            <a:tailEnd/>
          </a:ln>
        </p:spPr>
      </p:pic>
      <p:pic>
        <p:nvPicPr>
          <p:cNvPr id="9219" name="Picture 5" descr="http://2.bp.blogspot.com/-KbjjB4dMPOk/T_-0LmReFBI/AAAAAAAAJvs/6Vtl8BLW7lE/s1600/black+power+001.jpg"/>
          <p:cNvPicPr>
            <a:picLocks noChangeAspect="1" noChangeArrowheads="1"/>
          </p:cNvPicPr>
          <p:nvPr/>
        </p:nvPicPr>
        <p:blipFill>
          <a:blip r:embed="rId5" cstate="print"/>
          <a:srcRect/>
          <a:stretch>
            <a:fillRect/>
          </a:stretch>
        </p:blipFill>
        <p:spPr bwMode="auto">
          <a:xfrm>
            <a:off x="1143000" y="0"/>
            <a:ext cx="6608763" cy="3429000"/>
          </a:xfrm>
          <a:prstGeom prst="rect">
            <a:avLst/>
          </a:prstGeom>
          <a:noFill/>
          <a:ln w="9525">
            <a:noFill/>
            <a:miter lim="800000"/>
            <a:headEnd/>
            <a:tailEnd/>
          </a:ln>
        </p:spPr>
      </p:pic>
      <p:pic>
        <p:nvPicPr>
          <p:cNvPr id="9220" name="Picture 5" descr="http://cdn.theatlanticcities.com/img/upload/2011/10/05/ChildrenPoorNeighborhoods/largest.jpg"/>
          <p:cNvPicPr>
            <a:picLocks noChangeAspect="1" noChangeArrowheads="1"/>
          </p:cNvPicPr>
          <p:nvPr/>
        </p:nvPicPr>
        <p:blipFill>
          <a:blip r:embed="rId6" cstate="print"/>
          <a:srcRect/>
          <a:stretch>
            <a:fillRect/>
          </a:stretch>
        </p:blipFill>
        <p:spPr bwMode="auto">
          <a:xfrm>
            <a:off x="176213" y="3505200"/>
            <a:ext cx="4167187" cy="32004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dissolve">
                                      <p:cBhvr>
                                        <p:cTn id="7" dur="500"/>
                                        <p:tgtEl>
                                          <p:spTgt spid="9219"/>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9220"/>
                                        </p:tgtEl>
                                        <p:attrNameLst>
                                          <p:attrName>style.visibility</p:attrName>
                                        </p:attrNameLst>
                                      </p:cBhvr>
                                      <p:to>
                                        <p:strVal val="visible"/>
                                      </p:to>
                                    </p:set>
                                    <p:animEffect transition="in" filter="dissolve">
                                      <p:cBhvr>
                                        <p:cTn id="11" dur="500"/>
                                        <p:tgtEl>
                                          <p:spTgt spid="9220"/>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9218"/>
                                        </p:tgtEl>
                                        <p:attrNameLst>
                                          <p:attrName>style.visibility</p:attrName>
                                        </p:attrNameLst>
                                      </p:cBhvr>
                                      <p:to>
                                        <p:strVal val="visible"/>
                                      </p:to>
                                    </p:set>
                                    <p:animEffect transition="in" filter="dissolve">
                                      <p:cBhvr>
                                        <p:cTn id="15"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8200"/>
            <a:ext cx="9144000" cy="5257800"/>
          </a:xfrm>
        </p:spPr>
        <p:txBody>
          <a:bodyPr/>
          <a:lstStyle/>
          <a:p>
            <a:pPr>
              <a:defRPr/>
            </a:pPr>
            <a:r>
              <a:rPr lang="en-US" dirty="0" smtClean="0">
                <a:solidFill>
                  <a:srgbClr val="92D050"/>
                </a:solidFill>
                <a:effectLst>
                  <a:outerShdw blurRad="38100" dist="38100" dir="2700000" algn="tl">
                    <a:srgbClr val="000000">
                      <a:alpha val="43137"/>
                    </a:srgbClr>
                  </a:outerShdw>
                </a:effectLst>
              </a:rPr>
              <a:t>Now… What Images Come To Mind When You Think Of</a:t>
            </a:r>
            <a:br>
              <a:rPr lang="en-US" dirty="0" smtClean="0">
                <a:solidFill>
                  <a:srgbClr val="92D050"/>
                </a:solidFill>
                <a:effectLst>
                  <a:outerShdw blurRad="38100" dist="38100" dir="2700000" algn="tl">
                    <a:srgbClr val="000000">
                      <a:alpha val="43137"/>
                    </a:srgbClr>
                  </a:outerShdw>
                </a:effectLst>
              </a:rPr>
            </a:br>
            <a:r>
              <a:rPr lang="en-US" dirty="0" smtClean="0">
                <a:solidFill>
                  <a:srgbClr val="92D050"/>
                </a:solidFill>
                <a:effectLst>
                  <a:outerShdw blurRad="38100" dist="38100" dir="2700000" algn="tl">
                    <a:srgbClr val="000000">
                      <a:alpha val="43137"/>
                    </a:srgbClr>
                  </a:outerShdw>
                </a:effectLst>
              </a:rPr>
              <a:t>“Environmental Regulatory Agencies”?</a:t>
            </a:r>
            <a:br>
              <a:rPr lang="en-US" dirty="0" smtClean="0">
                <a:solidFill>
                  <a:srgbClr val="92D050"/>
                </a:solidFill>
                <a:effectLst>
                  <a:outerShdw blurRad="38100" dist="38100" dir="2700000" algn="tl">
                    <a:srgbClr val="000000">
                      <a:alpha val="43137"/>
                    </a:srgbClr>
                  </a:outerShdw>
                </a:effectLst>
              </a:rPr>
            </a:br>
            <a:r>
              <a:rPr lang="en-US" dirty="0" smtClean="0">
                <a:solidFill>
                  <a:srgbClr val="92D050"/>
                </a:solidFill>
                <a:effectLst>
                  <a:outerShdw blurRad="38100" dist="38100" dir="2700000" algn="tl">
                    <a:srgbClr val="000000">
                      <a:alpha val="43137"/>
                    </a:srgbClr>
                  </a:outerShdw>
                </a:effectLst>
              </a:rPr>
              <a:t>(Again, Be Honest…)</a:t>
            </a:r>
            <a:endParaRPr lang="en-US" dirty="0">
              <a:solidFill>
                <a:srgbClr val="92D050"/>
              </a:solidFill>
              <a:effectLst>
                <a:outerShdw blurRad="38100" dist="38100" dir="2700000" algn="tl">
                  <a:srgbClr val="000000">
                    <a:alpha val="43137"/>
                  </a:srgbClr>
                </a:outerShdw>
              </a:effectLst>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metrolic.com/wp-content/uploads/2010/09/mad_scientist.jpg"/>
          <p:cNvPicPr>
            <a:picLocks noChangeAspect="1" noChangeArrowheads="1"/>
          </p:cNvPicPr>
          <p:nvPr/>
        </p:nvPicPr>
        <p:blipFill>
          <a:blip r:embed="rId3" cstate="print"/>
          <a:srcRect/>
          <a:stretch>
            <a:fillRect/>
          </a:stretch>
        </p:blipFill>
        <p:spPr bwMode="auto">
          <a:xfrm>
            <a:off x="4724400" y="3634706"/>
            <a:ext cx="4267200" cy="3223293"/>
          </a:xfrm>
          <a:prstGeom prst="rect">
            <a:avLst/>
          </a:prstGeom>
          <a:noFill/>
          <a:ln w="9525">
            <a:noFill/>
            <a:miter lim="800000"/>
            <a:headEnd/>
            <a:tailEnd/>
          </a:ln>
        </p:spPr>
      </p:pic>
      <p:pic>
        <p:nvPicPr>
          <p:cNvPr id="11267" name="Picture 3" descr="\\psf\Host\Users\GoldenBoy\Desktop\EPA File\Water Division CE Presentation\regulators_final.jpg"/>
          <p:cNvPicPr>
            <a:picLocks noChangeAspect="1" noChangeArrowheads="1"/>
          </p:cNvPicPr>
          <p:nvPr/>
        </p:nvPicPr>
        <p:blipFill>
          <a:blip r:embed="rId4" cstate="print"/>
          <a:srcRect/>
          <a:stretch>
            <a:fillRect/>
          </a:stretch>
        </p:blipFill>
        <p:spPr bwMode="auto">
          <a:xfrm>
            <a:off x="1524000" y="152400"/>
            <a:ext cx="6107320" cy="3352800"/>
          </a:xfrm>
          <a:prstGeom prst="rect">
            <a:avLst/>
          </a:prstGeom>
          <a:noFill/>
          <a:ln w="9525">
            <a:noFill/>
            <a:miter lim="800000"/>
            <a:headEnd/>
            <a:tailEnd/>
          </a:ln>
        </p:spPr>
      </p:pic>
      <p:pic>
        <p:nvPicPr>
          <p:cNvPr id="11268" name="Picture 5" descr="http://www.fjaenvironmentalassociates.com/SiteImages/fja6.jpg"/>
          <p:cNvPicPr>
            <a:picLocks noChangeAspect="1" noChangeArrowheads="1"/>
          </p:cNvPicPr>
          <p:nvPr/>
        </p:nvPicPr>
        <p:blipFill>
          <a:blip r:embed="rId5" cstate="print"/>
          <a:srcRect/>
          <a:stretch>
            <a:fillRect/>
          </a:stretch>
        </p:blipFill>
        <p:spPr bwMode="auto">
          <a:xfrm>
            <a:off x="228600" y="3657600"/>
            <a:ext cx="4267200" cy="29718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dissolve">
                                      <p:cBhvr>
                                        <p:cTn id="7" dur="500"/>
                                        <p:tgtEl>
                                          <p:spTgt spid="11267"/>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1268"/>
                                        </p:tgtEl>
                                        <p:attrNameLst>
                                          <p:attrName>style.visibility</p:attrName>
                                        </p:attrNameLst>
                                      </p:cBhvr>
                                      <p:to>
                                        <p:strVal val="visible"/>
                                      </p:to>
                                    </p:set>
                                    <p:animEffect transition="in" filter="dissolve">
                                      <p:cBhvr>
                                        <p:cTn id="11" dur="500"/>
                                        <p:tgtEl>
                                          <p:spTgt spid="11268"/>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1266"/>
                                        </p:tgtEl>
                                        <p:attrNameLst>
                                          <p:attrName>style.visibility</p:attrName>
                                        </p:attrNameLst>
                                      </p:cBhvr>
                                      <p:to>
                                        <p:strVal val="visible"/>
                                      </p:to>
                                    </p:set>
                                    <p:animEffect transition="in" filter="dissolve">
                                      <p:cBhvr>
                                        <p:cTn id="15"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077200" cy="5257800"/>
          </a:xfrm>
        </p:spPr>
        <p:txBody>
          <a:bodyPr/>
          <a:lstStyle/>
          <a:p>
            <a:pPr>
              <a:defRPr/>
            </a:pPr>
            <a:r>
              <a:rPr lang="en-US" sz="8000" dirty="0" smtClean="0">
                <a:solidFill>
                  <a:srgbClr val="92D050"/>
                </a:solidFill>
                <a:effectLst>
                  <a:outerShdw blurRad="38100" dist="38100" dir="2700000" algn="tl">
                    <a:srgbClr val="000000">
                      <a:alpha val="43137"/>
                    </a:srgbClr>
                  </a:outerShdw>
                </a:effectLst>
              </a:rPr>
              <a:t>It’s All A Matter Of Perception!</a:t>
            </a:r>
            <a:endParaRPr lang="en-US" sz="8000" dirty="0">
              <a:solidFill>
                <a:srgbClr val="92D050"/>
              </a:solidFill>
              <a:effectLst>
                <a:outerShdw blurRad="38100" dist="38100" dir="2700000" algn="tl">
                  <a:srgbClr val="000000">
                    <a:alpha val="43137"/>
                  </a:srgbClr>
                </a:outerShdw>
              </a:effectLst>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304800" y="381000"/>
            <a:ext cx="8534400" cy="5943600"/>
          </a:xfrm>
          <a:prstGeom prst="rect">
            <a:avLst/>
          </a:prstGeom>
        </p:spPr>
        <p:txBody>
          <a:bodyPr/>
          <a:lstStyle/>
          <a:p>
            <a:pPr marL="342900" indent="-342900" eaLnBrk="0" hangingPunct="0">
              <a:spcBef>
                <a:spcPct val="20000"/>
              </a:spcBef>
              <a:defRPr/>
            </a:pPr>
            <a:r>
              <a:rPr lang="en-US" sz="9600" dirty="0">
                <a:solidFill>
                  <a:srgbClr val="92D050"/>
                </a:solidFill>
                <a:latin typeface="+mn-lt"/>
              </a:rPr>
              <a:t>	</a:t>
            </a:r>
            <a:r>
              <a:rPr lang="en-US" sz="8800" b="1" dirty="0" err="1">
                <a:solidFill>
                  <a:srgbClr val="92D050"/>
                </a:solidFill>
                <a:latin typeface="+mn-lt"/>
              </a:rPr>
              <a:t>di-ver-si-ty</a:t>
            </a:r>
            <a:endParaRPr lang="en-US" sz="8800" b="1" dirty="0">
              <a:solidFill>
                <a:srgbClr val="92D050"/>
              </a:solidFill>
              <a:latin typeface="+mn-lt"/>
            </a:endParaRPr>
          </a:p>
          <a:p>
            <a:pPr marL="342900" indent="-342900" eaLnBrk="0" hangingPunct="0">
              <a:spcBef>
                <a:spcPct val="20000"/>
              </a:spcBef>
              <a:defRPr/>
            </a:pPr>
            <a:r>
              <a:rPr lang="en-US" sz="4000" b="1" dirty="0">
                <a:latin typeface="+mn-lt"/>
              </a:rPr>
              <a:t>[</a:t>
            </a:r>
            <a:r>
              <a:rPr lang="en-US" sz="4000" b="1" dirty="0" err="1">
                <a:solidFill>
                  <a:srgbClr val="FFFF00"/>
                </a:solidFill>
                <a:latin typeface="+mn-lt"/>
              </a:rPr>
              <a:t>dih</a:t>
            </a:r>
            <a:r>
              <a:rPr lang="en-US" sz="4000" b="1" dirty="0">
                <a:solidFill>
                  <a:srgbClr val="FFFF00"/>
                </a:solidFill>
                <a:latin typeface="+mn-lt"/>
              </a:rPr>
              <a:t>-</a:t>
            </a:r>
            <a:r>
              <a:rPr lang="en-US" sz="4000" b="1" dirty="0" err="1">
                <a:solidFill>
                  <a:srgbClr val="FFFF00"/>
                </a:solidFill>
                <a:latin typeface="+mn-lt"/>
              </a:rPr>
              <a:t>vur</a:t>
            </a:r>
            <a:r>
              <a:rPr lang="en-US" sz="4000" b="1" dirty="0">
                <a:solidFill>
                  <a:srgbClr val="FFFF00"/>
                </a:solidFill>
                <a:latin typeface="+mn-lt"/>
              </a:rPr>
              <a:t>-</a:t>
            </a:r>
            <a:r>
              <a:rPr lang="en-US" sz="4000" b="1" dirty="0" err="1">
                <a:solidFill>
                  <a:srgbClr val="FFFF00"/>
                </a:solidFill>
                <a:latin typeface="+mn-lt"/>
              </a:rPr>
              <a:t>si</a:t>
            </a:r>
            <a:r>
              <a:rPr lang="en-US" sz="4000" b="1" dirty="0">
                <a:solidFill>
                  <a:srgbClr val="FFFF00"/>
                </a:solidFill>
                <a:latin typeface="+mn-lt"/>
              </a:rPr>
              <a:t>-tee]</a:t>
            </a:r>
          </a:p>
          <a:p>
            <a:pPr marL="342900" indent="-342900" eaLnBrk="0" hangingPunct="0">
              <a:spcBef>
                <a:spcPct val="20000"/>
              </a:spcBef>
              <a:defRPr/>
            </a:pPr>
            <a:r>
              <a:rPr lang="en-US" sz="4000" b="1" dirty="0">
                <a:solidFill>
                  <a:srgbClr val="FFFF00"/>
                </a:solidFill>
                <a:latin typeface="+mn-lt"/>
              </a:rPr>
              <a:t>Noun, plural -ties</a:t>
            </a:r>
          </a:p>
          <a:p>
            <a:pPr marL="742950" indent="-742950" eaLnBrk="0" hangingPunct="0">
              <a:spcBef>
                <a:spcPct val="20000"/>
              </a:spcBef>
              <a:buFontTx/>
              <a:buAutoNum type="arabicPeriod"/>
              <a:defRPr/>
            </a:pPr>
            <a:r>
              <a:rPr lang="en-US" sz="4000" b="1" dirty="0">
                <a:solidFill>
                  <a:srgbClr val="FFFF00"/>
                </a:solidFill>
                <a:latin typeface="+mn-lt"/>
              </a:rPr>
              <a:t>The state or fact of being diverse; difference; unlikeness.</a:t>
            </a:r>
          </a:p>
          <a:p>
            <a:pPr marL="742950" indent="-742950" eaLnBrk="0" hangingPunct="0">
              <a:spcBef>
                <a:spcPct val="20000"/>
              </a:spcBef>
              <a:buFontTx/>
              <a:buAutoNum type="arabicPeriod"/>
              <a:defRPr/>
            </a:pPr>
            <a:r>
              <a:rPr lang="en-US" sz="4000" b="1" dirty="0">
                <a:solidFill>
                  <a:srgbClr val="FFFF00"/>
                </a:solidFill>
                <a:latin typeface="+mn-lt"/>
              </a:rPr>
              <a:t>Variety; </a:t>
            </a:r>
            <a:r>
              <a:rPr lang="en-US" sz="4000" b="1" dirty="0" err="1">
                <a:solidFill>
                  <a:srgbClr val="FFFF00"/>
                </a:solidFill>
                <a:latin typeface="+mn-lt"/>
              </a:rPr>
              <a:t>multiformity</a:t>
            </a:r>
            <a:r>
              <a:rPr lang="en-US" sz="4000" b="1" dirty="0">
                <a:solidFill>
                  <a:srgbClr val="FFFF00"/>
                </a:solidFill>
                <a:latin typeface="+mn-lt"/>
              </a:rPr>
              <a:t>.</a:t>
            </a:r>
          </a:p>
          <a:p>
            <a:pPr marL="742950" indent="-742950" eaLnBrk="0" hangingPunct="0">
              <a:spcBef>
                <a:spcPct val="20000"/>
              </a:spcBef>
              <a:buFontTx/>
              <a:buAutoNum type="arabicPeriod"/>
              <a:defRPr/>
            </a:pPr>
            <a:r>
              <a:rPr lang="en-US" sz="4000" b="1" dirty="0">
                <a:solidFill>
                  <a:srgbClr val="FFFF00"/>
                </a:solidFill>
                <a:latin typeface="+mn-lt"/>
              </a:rPr>
              <a:t>A point of difference.</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 Placeholder 2"/>
          <p:cNvSpPr txBox="1">
            <a:spLocks/>
          </p:cNvSpPr>
          <p:nvPr/>
        </p:nvSpPr>
        <p:spPr>
          <a:xfrm>
            <a:off x="304800" y="5410200"/>
            <a:ext cx="8534400" cy="990600"/>
          </a:xfrm>
          <a:prstGeom prst="rect">
            <a:avLst/>
          </a:prstGeom>
        </p:spPr>
        <p:txBody>
          <a:bodyPr/>
          <a:lstStyle/>
          <a:p>
            <a:pPr marL="342900" indent="-342900" algn="ctr" eaLnBrk="0" hangingPunct="0">
              <a:spcBef>
                <a:spcPct val="20000"/>
              </a:spcBef>
              <a:defRPr/>
            </a:pPr>
            <a:r>
              <a:rPr lang="en-US" sz="4800" b="1" dirty="0">
                <a:latin typeface="+mn-lt"/>
              </a:rPr>
              <a:t>Difference is Relational</a:t>
            </a:r>
          </a:p>
        </p:txBody>
      </p:sp>
      <p:grpSp>
        <p:nvGrpSpPr>
          <p:cNvPr id="14340" name="Group 7"/>
          <p:cNvGrpSpPr>
            <a:grpSpLocks/>
          </p:cNvGrpSpPr>
          <p:nvPr/>
        </p:nvGrpSpPr>
        <p:grpSpPr bwMode="auto">
          <a:xfrm>
            <a:off x="2133600" y="1143000"/>
            <a:ext cx="4953000" cy="3810000"/>
            <a:chOff x="1981200" y="1143000"/>
            <a:chExt cx="4953000" cy="3810000"/>
          </a:xfrm>
        </p:grpSpPr>
        <p:sp>
          <p:nvSpPr>
            <p:cNvPr id="3" name="Curved Down Arrow 2"/>
            <p:cNvSpPr/>
            <p:nvPr/>
          </p:nvSpPr>
          <p:spPr>
            <a:xfrm>
              <a:off x="2133600" y="1143000"/>
              <a:ext cx="4800600" cy="18288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4" name="Curved Up Arrow 3"/>
            <p:cNvSpPr/>
            <p:nvPr/>
          </p:nvSpPr>
          <p:spPr>
            <a:xfrm flipH="1">
              <a:off x="1981200" y="3200400"/>
              <a:ext cx="4800600" cy="175260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sp>
        <p:nvSpPr>
          <p:cNvPr id="5" name="Rectangle 4"/>
          <p:cNvSpPr/>
          <p:nvPr/>
        </p:nvSpPr>
        <p:spPr>
          <a:xfrm>
            <a:off x="1143000" y="990600"/>
            <a:ext cx="1734770"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Ethnicity</a:t>
            </a:r>
          </a:p>
        </p:txBody>
      </p:sp>
      <p:sp>
        <p:nvSpPr>
          <p:cNvPr id="6" name="Rectangle 5"/>
          <p:cNvSpPr/>
          <p:nvPr/>
        </p:nvSpPr>
        <p:spPr>
          <a:xfrm>
            <a:off x="551860" y="3149025"/>
            <a:ext cx="1505540"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Culture</a:t>
            </a:r>
          </a:p>
        </p:txBody>
      </p:sp>
      <p:sp>
        <p:nvSpPr>
          <p:cNvPr id="7" name="Rectangle 6"/>
          <p:cNvSpPr/>
          <p:nvPr/>
        </p:nvSpPr>
        <p:spPr>
          <a:xfrm>
            <a:off x="6096000" y="990600"/>
            <a:ext cx="1665841"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Religion</a:t>
            </a:r>
          </a:p>
        </p:txBody>
      </p:sp>
      <p:sp>
        <p:nvSpPr>
          <p:cNvPr id="9" name="Rectangle 8"/>
          <p:cNvSpPr/>
          <p:nvPr/>
        </p:nvSpPr>
        <p:spPr>
          <a:xfrm>
            <a:off x="7087055" y="3072825"/>
            <a:ext cx="1407758"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Values</a:t>
            </a:r>
          </a:p>
        </p:txBody>
      </p:sp>
      <p:sp>
        <p:nvSpPr>
          <p:cNvPr id="10" name="Rectangle 9"/>
          <p:cNvSpPr/>
          <p:nvPr/>
        </p:nvSpPr>
        <p:spPr>
          <a:xfrm>
            <a:off x="1828800" y="4648200"/>
            <a:ext cx="1414169"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Liberal</a:t>
            </a:r>
          </a:p>
        </p:txBody>
      </p:sp>
      <p:sp>
        <p:nvSpPr>
          <p:cNvPr id="11" name="Rectangle 10"/>
          <p:cNvSpPr/>
          <p:nvPr/>
        </p:nvSpPr>
        <p:spPr>
          <a:xfrm>
            <a:off x="5867400" y="4724400"/>
            <a:ext cx="2576346"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Conservative</a:t>
            </a:r>
          </a:p>
        </p:txBody>
      </p:sp>
      <p:sp>
        <p:nvSpPr>
          <p:cNvPr id="12" name="Rectangle 11"/>
          <p:cNvSpPr/>
          <p:nvPr/>
        </p:nvSpPr>
        <p:spPr>
          <a:xfrm>
            <a:off x="533400" y="3911025"/>
            <a:ext cx="1938352"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Inner City</a:t>
            </a:r>
          </a:p>
        </p:txBody>
      </p:sp>
      <p:sp>
        <p:nvSpPr>
          <p:cNvPr id="13" name="Rectangle 12"/>
          <p:cNvSpPr/>
          <p:nvPr/>
        </p:nvSpPr>
        <p:spPr>
          <a:xfrm>
            <a:off x="6781800" y="3987225"/>
            <a:ext cx="1960793"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Suburban</a:t>
            </a:r>
          </a:p>
        </p:txBody>
      </p:sp>
      <p:sp>
        <p:nvSpPr>
          <p:cNvPr id="14" name="Rectangle 13"/>
          <p:cNvSpPr/>
          <p:nvPr/>
        </p:nvSpPr>
        <p:spPr>
          <a:xfrm>
            <a:off x="149881" y="1524000"/>
            <a:ext cx="2484975"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“Blue-Collar”</a:t>
            </a:r>
          </a:p>
        </p:txBody>
      </p:sp>
      <p:sp>
        <p:nvSpPr>
          <p:cNvPr id="15" name="Rectangle 14"/>
          <p:cNvSpPr/>
          <p:nvPr/>
        </p:nvSpPr>
        <p:spPr>
          <a:xfrm>
            <a:off x="6395330" y="1600200"/>
            <a:ext cx="2712602" cy="584775"/>
          </a:xfrm>
          <a:prstGeom prst="rect">
            <a:avLst/>
          </a:prstGeom>
          <a:noFill/>
        </p:spPr>
        <p:txBody>
          <a:bodyPr wrap="none">
            <a:spAutoFit/>
          </a:bodyPr>
          <a:lstStyle/>
          <a:p>
            <a:pPr algn="ctr">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“White-Collar”</a:t>
            </a:r>
          </a:p>
        </p:txBody>
      </p:sp>
      <p:sp>
        <p:nvSpPr>
          <p:cNvPr id="16" name="Rectangle 15"/>
          <p:cNvSpPr/>
          <p:nvPr/>
        </p:nvSpPr>
        <p:spPr>
          <a:xfrm>
            <a:off x="838200" y="2209800"/>
            <a:ext cx="1261885" cy="646331"/>
          </a:xfrm>
          <a:prstGeom prst="rect">
            <a:avLst/>
          </a:prstGeom>
          <a:noFill/>
        </p:spPr>
        <p:txBody>
          <a:bodyPr wrap="none">
            <a:spAutoFit/>
          </a:bodyPr>
          <a:lstStyle/>
          <a:p>
            <a:pPr algn="ctr">
              <a:defRPr/>
            </a:pP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Coke</a:t>
            </a:r>
          </a:p>
        </p:txBody>
      </p:sp>
      <p:sp>
        <p:nvSpPr>
          <p:cNvPr id="17" name="Rectangle 16"/>
          <p:cNvSpPr/>
          <p:nvPr/>
        </p:nvSpPr>
        <p:spPr>
          <a:xfrm>
            <a:off x="7048129" y="2209800"/>
            <a:ext cx="1338828" cy="646331"/>
          </a:xfrm>
          <a:prstGeom prst="rect">
            <a:avLst/>
          </a:prstGeom>
          <a:noFill/>
        </p:spPr>
        <p:txBody>
          <a:bodyPr wrap="none">
            <a:spAutoFit/>
          </a:bodyPr>
          <a:lstStyle/>
          <a:p>
            <a:pPr algn="ctr">
              <a:defRPr/>
            </a:pP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Pepsi</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dissolve">
                                      <p:cBhvr>
                                        <p:cTn id="19" dur="500"/>
                                        <p:tgtEl>
                                          <p:spTgt spid="14"/>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dissolve">
                                      <p:cBhvr>
                                        <p:cTn id="27" dur="500"/>
                                        <p:tgtEl>
                                          <p:spTgt spid="16"/>
                                        </p:tgtEl>
                                      </p:cBhvr>
                                    </p:animEffect>
                                  </p:childTnLst>
                                </p:cTn>
                              </p:par>
                            </p:childTnLst>
                          </p:cTn>
                        </p:par>
                        <p:par>
                          <p:cTn id="28" fill="hold">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dissolve">
                                      <p:cBhvr>
                                        <p:cTn id="31" dur="500"/>
                                        <p:tgtEl>
                                          <p:spTgt spid="17"/>
                                        </p:tgtEl>
                                      </p:cBhvr>
                                    </p:animEffect>
                                  </p:childTnLst>
                                </p:cTn>
                              </p:par>
                            </p:childTnLst>
                          </p:cTn>
                        </p:par>
                        <p:par>
                          <p:cTn id="32" fill="hold">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dissolve">
                                      <p:cBhvr>
                                        <p:cTn id="35" dur="500"/>
                                        <p:tgtEl>
                                          <p:spTgt spid="6"/>
                                        </p:tgtEl>
                                      </p:cBhvr>
                                    </p:animEffect>
                                  </p:childTnLst>
                                </p:cTn>
                              </p:par>
                            </p:childTnLst>
                          </p:cTn>
                        </p:par>
                        <p:par>
                          <p:cTn id="36" fill="hold">
                            <p:stCondLst>
                              <p:cond delay="4000"/>
                            </p:stCondLst>
                            <p:childTnLst>
                              <p:par>
                                <p:cTn id="37" presetID="9" presetClass="entr" presetSubtype="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dissolve">
                                      <p:cBhvr>
                                        <p:cTn id="39" dur="500"/>
                                        <p:tgtEl>
                                          <p:spTgt spid="9"/>
                                        </p:tgtEl>
                                      </p:cBhvr>
                                    </p:animEffect>
                                  </p:childTnLst>
                                </p:cTn>
                              </p:par>
                            </p:childTnLst>
                          </p:cTn>
                        </p:par>
                        <p:par>
                          <p:cTn id="40" fill="hold">
                            <p:stCondLst>
                              <p:cond delay="4500"/>
                            </p:stCondLst>
                            <p:childTnLst>
                              <p:par>
                                <p:cTn id="41" presetID="9" presetClass="entr" presetSubtype="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dissolve">
                                      <p:cBhvr>
                                        <p:cTn id="43" dur="500"/>
                                        <p:tgtEl>
                                          <p:spTgt spid="12"/>
                                        </p:tgtEl>
                                      </p:cBhvr>
                                    </p:animEffect>
                                  </p:childTnLst>
                                </p:cTn>
                              </p:par>
                            </p:childTnLst>
                          </p:cTn>
                        </p:par>
                        <p:par>
                          <p:cTn id="44" fill="hold">
                            <p:stCondLst>
                              <p:cond delay="5000"/>
                            </p:stCondLst>
                            <p:childTnLst>
                              <p:par>
                                <p:cTn id="45" presetID="9" presetClass="entr" presetSubtype="0"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dissolve">
                                      <p:cBhvr>
                                        <p:cTn id="47" dur="500"/>
                                        <p:tgtEl>
                                          <p:spTgt spid="13"/>
                                        </p:tgtEl>
                                      </p:cBhvr>
                                    </p:animEffect>
                                  </p:childTnLst>
                                </p:cTn>
                              </p:par>
                            </p:childTnLst>
                          </p:cTn>
                        </p:par>
                        <p:par>
                          <p:cTn id="48" fill="hold">
                            <p:stCondLst>
                              <p:cond delay="5500"/>
                            </p:stCondLst>
                            <p:childTnLst>
                              <p:par>
                                <p:cTn id="49" presetID="9" presetClass="entr" presetSubtype="0" fill="hold" grpId="0"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dissolve">
                                      <p:cBhvr>
                                        <p:cTn id="51" dur="500"/>
                                        <p:tgtEl>
                                          <p:spTgt spid="10"/>
                                        </p:tgtEl>
                                      </p:cBhvr>
                                    </p:animEffect>
                                  </p:childTnLst>
                                </p:cTn>
                              </p:par>
                            </p:childTnLst>
                          </p:cTn>
                        </p:par>
                        <p:par>
                          <p:cTn id="52" fill="hold">
                            <p:stCondLst>
                              <p:cond delay="6000"/>
                            </p:stCondLst>
                            <p:childTnLst>
                              <p:par>
                                <p:cTn id="53" presetID="9" presetClass="entr" presetSubtype="0"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dissolve">
                                      <p:cBhvr>
                                        <p:cTn id="55" dur="500"/>
                                        <p:tgtEl>
                                          <p:spTgt spid="11"/>
                                        </p:tgtEl>
                                      </p:cBhvr>
                                    </p:animEffect>
                                  </p:childTnLst>
                                </p:cTn>
                              </p:par>
                            </p:childTnLst>
                          </p:cTn>
                        </p:par>
                        <p:par>
                          <p:cTn id="56" fill="hold">
                            <p:stCondLst>
                              <p:cond delay="6500"/>
                            </p:stCondLst>
                            <p:childTnLst>
                              <p:par>
                                <p:cTn id="57" presetID="35" presetClass="entr" presetSubtype="0" fill="hold" nodeType="afterEffect">
                                  <p:stCondLst>
                                    <p:cond delay="0"/>
                                  </p:stCondLst>
                                  <p:childTnLst>
                                    <p:set>
                                      <p:cBhvr>
                                        <p:cTn id="58" dur="1" fill="hold">
                                          <p:stCondLst>
                                            <p:cond delay="0"/>
                                          </p:stCondLst>
                                        </p:cTn>
                                        <p:tgtEl>
                                          <p:spTgt spid="14340"/>
                                        </p:tgtEl>
                                        <p:attrNameLst>
                                          <p:attrName>style.visibility</p:attrName>
                                        </p:attrNameLst>
                                      </p:cBhvr>
                                      <p:to>
                                        <p:strVal val="visible"/>
                                      </p:to>
                                    </p:set>
                                    <p:animEffect transition="in" filter="fade">
                                      <p:cBhvr>
                                        <p:cTn id="59" dur="2000"/>
                                        <p:tgtEl>
                                          <p:spTgt spid="14340"/>
                                        </p:tgtEl>
                                      </p:cBhvr>
                                    </p:animEffect>
                                    <p:anim calcmode="lin" valueType="num">
                                      <p:cBhvr>
                                        <p:cTn id="60" dur="2000" fill="hold"/>
                                        <p:tgtEl>
                                          <p:spTgt spid="14340"/>
                                        </p:tgtEl>
                                        <p:attrNameLst>
                                          <p:attrName>style.rotation</p:attrName>
                                        </p:attrNameLst>
                                      </p:cBhvr>
                                      <p:tavLst>
                                        <p:tav tm="0">
                                          <p:val>
                                            <p:fltVal val="720"/>
                                          </p:val>
                                        </p:tav>
                                        <p:tav tm="100000">
                                          <p:val>
                                            <p:fltVal val="0"/>
                                          </p:val>
                                        </p:tav>
                                      </p:tavLst>
                                    </p:anim>
                                    <p:anim calcmode="lin" valueType="num">
                                      <p:cBhvr>
                                        <p:cTn id="61" dur="2000" fill="hold"/>
                                        <p:tgtEl>
                                          <p:spTgt spid="14340"/>
                                        </p:tgtEl>
                                        <p:attrNameLst>
                                          <p:attrName>ppt_h</p:attrName>
                                        </p:attrNameLst>
                                      </p:cBhvr>
                                      <p:tavLst>
                                        <p:tav tm="0">
                                          <p:val>
                                            <p:fltVal val="0"/>
                                          </p:val>
                                        </p:tav>
                                        <p:tav tm="100000">
                                          <p:val>
                                            <p:strVal val="#ppt_h"/>
                                          </p:val>
                                        </p:tav>
                                      </p:tavLst>
                                    </p:anim>
                                    <p:anim calcmode="lin" valueType="num">
                                      <p:cBhvr>
                                        <p:cTn id="62" dur="2000" fill="hold"/>
                                        <p:tgtEl>
                                          <p:spTgt spid="1434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9" grpId="0"/>
      <p:bldP spid="10" grpId="0"/>
      <p:bldP spid="11" grpId="0"/>
      <p:bldP spid="12" grpId="0"/>
      <p:bldP spid="13" grpId="0"/>
      <p:bldP spid="14" grpId="0"/>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ChangeArrowheads="1"/>
          </p:cNvSpPr>
          <p:nvPr/>
        </p:nvSpPr>
        <p:spPr bwMode="auto">
          <a:xfrm>
            <a:off x="0" y="0"/>
            <a:ext cx="9144000" cy="6858000"/>
          </a:xfrm>
          <a:prstGeom prst="rect">
            <a:avLst/>
          </a:prstGeom>
          <a:solidFill>
            <a:schemeClr val="bg1"/>
          </a:solidFill>
          <a:ln w="9525" algn="ctr">
            <a:solidFill>
              <a:schemeClr val="tx1"/>
            </a:solidFill>
            <a:round/>
            <a:headEnd/>
            <a:tailEnd/>
          </a:ln>
        </p:spPr>
        <p:txBody>
          <a:bodyPr wrap="none"/>
          <a:lstStyle/>
          <a:p>
            <a:endParaRPr lang="en-US"/>
          </a:p>
        </p:txBody>
      </p:sp>
      <p:pic>
        <p:nvPicPr>
          <p:cNvPr id="15363" name="Picture 2" descr="http://rlsd.rootstown.com/images/12/stick_figure.jpg"/>
          <p:cNvPicPr>
            <a:picLocks noChangeAspect="1" noChangeArrowheads="1"/>
          </p:cNvPicPr>
          <p:nvPr/>
        </p:nvPicPr>
        <p:blipFill>
          <a:blip r:embed="rId4" cstate="print"/>
          <a:srcRect/>
          <a:stretch>
            <a:fillRect/>
          </a:stretch>
        </p:blipFill>
        <p:spPr bwMode="auto">
          <a:xfrm>
            <a:off x="6172200" y="344488"/>
            <a:ext cx="2971800" cy="6132512"/>
          </a:xfrm>
          <a:prstGeom prst="rect">
            <a:avLst/>
          </a:prstGeom>
          <a:noFill/>
          <a:ln w="9525">
            <a:noFill/>
            <a:miter lim="800000"/>
            <a:headEnd/>
            <a:tailEnd/>
          </a:ln>
        </p:spPr>
      </p:pic>
      <p:pic>
        <p:nvPicPr>
          <p:cNvPr id="15364" name="Picture 2" descr="http://rlsd.rootstown.com/images/12/stick_figure.jpg"/>
          <p:cNvPicPr>
            <a:picLocks noChangeAspect="1" noChangeArrowheads="1"/>
          </p:cNvPicPr>
          <p:nvPr/>
        </p:nvPicPr>
        <p:blipFill>
          <a:blip r:embed="rId4" cstate="print"/>
          <a:srcRect/>
          <a:stretch>
            <a:fillRect/>
          </a:stretch>
        </p:blipFill>
        <p:spPr bwMode="auto">
          <a:xfrm>
            <a:off x="0" y="344488"/>
            <a:ext cx="2971800" cy="6132512"/>
          </a:xfrm>
          <a:prstGeom prst="rect">
            <a:avLst/>
          </a:prstGeom>
          <a:noFill/>
          <a:ln w="9525">
            <a:noFill/>
            <a:miter lim="800000"/>
            <a:headEnd/>
            <a:tailEnd/>
          </a:ln>
        </p:spPr>
      </p:pic>
      <p:sp>
        <p:nvSpPr>
          <p:cNvPr id="3" name="Oval 2"/>
          <p:cNvSpPr/>
          <p:nvPr/>
        </p:nvSpPr>
        <p:spPr>
          <a:xfrm>
            <a:off x="2362200" y="1752600"/>
            <a:ext cx="4343400" cy="350520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 Placeholder 2"/>
          <p:cNvSpPr txBox="1">
            <a:spLocks/>
          </p:cNvSpPr>
          <p:nvPr/>
        </p:nvSpPr>
        <p:spPr>
          <a:xfrm>
            <a:off x="228600" y="5867400"/>
            <a:ext cx="8534400" cy="838200"/>
          </a:xfrm>
          <a:prstGeom prst="rect">
            <a:avLst/>
          </a:prstGeom>
        </p:spPr>
        <p:txBody>
          <a:bodyPr/>
          <a:lstStyle/>
          <a:p>
            <a:pPr marL="342900" indent="-342900" eaLnBrk="0" hangingPunct="0">
              <a:spcBef>
                <a:spcPct val="20000"/>
              </a:spcBef>
              <a:defRPr/>
            </a:pPr>
            <a:r>
              <a:rPr lang="en-US" sz="4800" b="1" dirty="0">
                <a:latin typeface="+mn-lt"/>
              </a:rPr>
              <a:t>Difference lives here</a:t>
            </a:r>
          </a:p>
        </p:txBody>
      </p:sp>
      <p:cxnSp>
        <p:nvCxnSpPr>
          <p:cNvPr id="8" name="Straight Arrow Connector 7"/>
          <p:cNvCxnSpPr/>
          <p:nvPr/>
        </p:nvCxnSpPr>
        <p:spPr>
          <a:xfrm flipV="1">
            <a:off x="2895600" y="3505200"/>
            <a:ext cx="1600200" cy="259080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0" y="0"/>
            <a:ext cx="9144000" cy="1676400"/>
          </a:xfrm>
        </p:spPr>
        <p:txBody>
          <a:bodyPr/>
          <a:lstStyle/>
          <a:p>
            <a:pPr eaLnBrk="1" hangingPunct="1"/>
            <a:r>
              <a:rPr lang="en-US" sz="3600" smtClean="0"/>
              <a:t>Understanding “Community”, </a:t>
            </a:r>
            <a:br>
              <a:rPr lang="en-US" sz="3600" smtClean="0"/>
            </a:br>
            <a:r>
              <a:rPr lang="en-US" sz="2400" smtClean="0"/>
              <a:t>An Introduction To Capacity-Building</a:t>
            </a:r>
          </a:p>
        </p:txBody>
      </p:sp>
      <p:sp>
        <p:nvSpPr>
          <p:cNvPr id="28675" name="Rectangle 3"/>
          <p:cNvSpPr>
            <a:spLocks noGrp="1" noChangeArrowheads="1"/>
          </p:cNvSpPr>
          <p:nvPr>
            <p:ph type="subTitle" idx="1"/>
          </p:nvPr>
        </p:nvSpPr>
        <p:spPr>
          <a:xfrm>
            <a:off x="304800" y="5105400"/>
            <a:ext cx="8534400" cy="1752600"/>
          </a:xfrm>
        </p:spPr>
        <p:txBody>
          <a:bodyPr/>
          <a:lstStyle/>
          <a:p>
            <a:pPr eaLnBrk="1" hangingPunct="1">
              <a:lnSpc>
                <a:spcPct val="80000"/>
              </a:lnSpc>
            </a:pPr>
            <a:r>
              <a:rPr lang="en-US" sz="2400" b="1" smtClean="0"/>
              <a:t>Presented by:</a:t>
            </a:r>
          </a:p>
          <a:p>
            <a:pPr eaLnBrk="1" hangingPunct="1">
              <a:lnSpc>
                <a:spcPct val="80000"/>
              </a:lnSpc>
            </a:pPr>
            <a:r>
              <a:rPr lang="en-US" sz="2400" b="1" smtClean="0"/>
              <a:t>J. Kyle Bryant, Environmental Scientist</a:t>
            </a:r>
          </a:p>
          <a:p>
            <a:pPr eaLnBrk="1" hangingPunct="1">
              <a:lnSpc>
                <a:spcPct val="80000"/>
              </a:lnSpc>
            </a:pPr>
            <a:r>
              <a:rPr lang="en-US" sz="2400" b="1" smtClean="0"/>
              <a:t>Superfund Division/OSPAO</a:t>
            </a:r>
          </a:p>
          <a:p>
            <a:pPr eaLnBrk="1" hangingPunct="1">
              <a:lnSpc>
                <a:spcPct val="80000"/>
              </a:lnSpc>
            </a:pPr>
            <a:r>
              <a:rPr lang="en-US" sz="2400" b="1" smtClean="0"/>
              <a:t>U.S. EPA – Region 4</a:t>
            </a:r>
          </a:p>
        </p:txBody>
      </p:sp>
      <p:pic>
        <p:nvPicPr>
          <p:cNvPr id="3076" name="Picture 3" descr="coordinate.jpg"/>
          <p:cNvPicPr>
            <a:picLocks noChangeAspect="1"/>
          </p:cNvPicPr>
          <p:nvPr>
            <p:custDataLst>
              <p:tags r:id="rId2"/>
            </p:custDataLst>
          </p:nvPr>
        </p:nvPicPr>
        <p:blipFill>
          <a:blip r:embed="rId5" cstate="print"/>
          <a:srcRect/>
          <a:stretch>
            <a:fillRect/>
          </a:stretch>
        </p:blipFill>
        <p:spPr bwMode="auto">
          <a:xfrm>
            <a:off x="609600" y="1447800"/>
            <a:ext cx="7924800" cy="35052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iterate type="wd">
                                    <p:tmPct val="10000"/>
                                  </p:iterate>
                                  <p:childTnLst>
                                    <p:set>
                                      <p:cBhvr>
                                        <p:cTn id="6" dur="1" fill="hold">
                                          <p:stCondLst>
                                            <p:cond delay="0"/>
                                          </p:stCondLst>
                                        </p:cTn>
                                        <p:tgtEl>
                                          <p:spTgt spid="28674"/>
                                        </p:tgtEl>
                                        <p:attrNameLst>
                                          <p:attrName>style.visibility</p:attrName>
                                        </p:attrNameLst>
                                      </p:cBhvr>
                                      <p:to>
                                        <p:strVal val="visible"/>
                                      </p:to>
                                    </p:set>
                                    <p:animEffect transition="in" filter="blinds(horizontal)">
                                      <p:cBhvr>
                                        <p:cTn id="7" dur="500"/>
                                        <p:tgtEl>
                                          <p:spTgt spid="28674"/>
                                        </p:tgtEl>
                                      </p:cBhvr>
                                    </p:animEffect>
                                  </p:childTnLst>
                                </p:cTn>
                              </p:par>
                            </p:childTnLst>
                          </p:cTn>
                        </p:par>
                        <p:par>
                          <p:cTn id="8" fill="hold">
                            <p:stCondLst>
                              <p:cond delay="850"/>
                            </p:stCondLst>
                            <p:childTnLst>
                              <p:par>
                                <p:cTn id="9" presetID="3" presetClass="entr" presetSubtype="10" fill="hold" grpId="0" nodeType="afterEffect">
                                  <p:stCondLst>
                                    <p:cond delay="0"/>
                                  </p:stCondLst>
                                  <p:iterate type="wd">
                                    <p:tmPct val="10000"/>
                                  </p:iterate>
                                  <p:childTnLst>
                                    <p:set>
                                      <p:cBhvr>
                                        <p:cTn id="10" dur="1" fill="hold">
                                          <p:stCondLst>
                                            <p:cond delay="0"/>
                                          </p:stCondLst>
                                        </p:cTn>
                                        <p:tgtEl>
                                          <p:spTgt spid="28675">
                                            <p:txEl>
                                              <p:pRg st="0" end="0"/>
                                            </p:txEl>
                                          </p:spTgt>
                                        </p:tgtEl>
                                        <p:attrNameLst>
                                          <p:attrName>style.visibility</p:attrName>
                                        </p:attrNameLst>
                                      </p:cBhvr>
                                      <p:to>
                                        <p:strVal val="visible"/>
                                      </p:to>
                                    </p:set>
                                    <p:animEffect transition="in" filter="blinds(horizontal)">
                                      <p:cBhvr>
                                        <p:cTn id="11" dur="1000"/>
                                        <p:tgtEl>
                                          <p:spTgt spid="28675">
                                            <p:txEl>
                                              <p:pRg st="0" end="0"/>
                                            </p:txEl>
                                          </p:spTgt>
                                        </p:tgtEl>
                                      </p:cBhvr>
                                    </p:animEffect>
                                  </p:childTnLst>
                                </p:cTn>
                              </p:par>
                            </p:childTnLst>
                          </p:cTn>
                        </p:par>
                        <p:par>
                          <p:cTn id="12" fill="hold">
                            <p:stCondLst>
                              <p:cond delay="2050"/>
                            </p:stCondLst>
                            <p:childTnLst>
                              <p:par>
                                <p:cTn id="13" presetID="3" presetClass="entr" presetSubtype="10" fill="hold" grpId="0" nodeType="afterEffect">
                                  <p:stCondLst>
                                    <p:cond delay="0"/>
                                  </p:stCondLst>
                                  <p:iterate type="wd">
                                    <p:tmPct val="10000"/>
                                  </p:iterate>
                                  <p:childTnLst>
                                    <p:set>
                                      <p:cBhvr>
                                        <p:cTn id="14" dur="1" fill="hold">
                                          <p:stCondLst>
                                            <p:cond delay="0"/>
                                          </p:stCondLst>
                                        </p:cTn>
                                        <p:tgtEl>
                                          <p:spTgt spid="28675">
                                            <p:txEl>
                                              <p:pRg st="1" end="1"/>
                                            </p:txEl>
                                          </p:spTgt>
                                        </p:tgtEl>
                                        <p:attrNameLst>
                                          <p:attrName>style.visibility</p:attrName>
                                        </p:attrNameLst>
                                      </p:cBhvr>
                                      <p:to>
                                        <p:strVal val="visible"/>
                                      </p:to>
                                    </p:set>
                                    <p:animEffect transition="in" filter="blinds(horizontal)">
                                      <p:cBhvr>
                                        <p:cTn id="15" dur="1000"/>
                                        <p:tgtEl>
                                          <p:spTgt spid="28675">
                                            <p:txEl>
                                              <p:pRg st="1" end="1"/>
                                            </p:txEl>
                                          </p:spTgt>
                                        </p:tgtEl>
                                      </p:cBhvr>
                                    </p:animEffect>
                                  </p:childTnLst>
                                </p:cTn>
                              </p:par>
                            </p:childTnLst>
                          </p:cTn>
                        </p:par>
                        <p:par>
                          <p:cTn id="16" fill="hold">
                            <p:stCondLst>
                              <p:cond delay="3650"/>
                            </p:stCondLst>
                            <p:childTnLst>
                              <p:par>
                                <p:cTn id="17" presetID="3" presetClass="entr" presetSubtype="10" fill="hold" grpId="0" nodeType="afterEffect">
                                  <p:stCondLst>
                                    <p:cond delay="0"/>
                                  </p:stCondLst>
                                  <p:iterate type="wd">
                                    <p:tmPct val="10000"/>
                                  </p:iterate>
                                  <p:childTnLst>
                                    <p:set>
                                      <p:cBhvr>
                                        <p:cTn id="18" dur="1" fill="hold">
                                          <p:stCondLst>
                                            <p:cond delay="0"/>
                                          </p:stCondLst>
                                        </p:cTn>
                                        <p:tgtEl>
                                          <p:spTgt spid="28675">
                                            <p:txEl>
                                              <p:pRg st="2" end="2"/>
                                            </p:txEl>
                                          </p:spTgt>
                                        </p:tgtEl>
                                        <p:attrNameLst>
                                          <p:attrName>style.visibility</p:attrName>
                                        </p:attrNameLst>
                                      </p:cBhvr>
                                      <p:to>
                                        <p:strVal val="visible"/>
                                      </p:to>
                                    </p:set>
                                    <p:animEffect transition="in" filter="blinds(horizontal)">
                                      <p:cBhvr>
                                        <p:cTn id="19" dur="1000"/>
                                        <p:tgtEl>
                                          <p:spTgt spid="28675">
                                            <p:txEl>
                                              <p:pRg st="2" end="2"/>
                                            </p:txEl>
                                          </p:spTgt>
                                        </p:tgtEl>
                                      </p:cBhvr>
                                    </p:animEffect>
                                  </p:childTnLst>
                                </p:cTn>
                              </p:par>
                            </p:childTnLst>
                          </p:cTn>
                        </p:par>
                        <p:par>
                          <p:cTn id="20" fill="hold">
                            <p:stCondLst>
                              <p:cond delay="4750"/>
                            </p:stCondLst>
                            <p:childTnLst>
                              <p:par>
                                <p:cTn id="21" presetID="3" presetClass="entr" presetSubtype="10" fill="hold" grpId="0" nodeType="afterEffect">
                                  <p:stCondLst>
                                    <p:cond delay="0"/>
                                  </p:stCondLst>
                                  <p:iterate type="wd">
                                    <p:tmPct val="10000"/>
                                  </p:iterate>
                                  <p:childTnLst>
                                    <p:set>
                                      <p:cBhvr>
                                        <p:cTn id="22" dur="1" fill="hold">
                                          <p:stCondLst>
                                            <p:cond delay="0"/>
                                          </p:stCondLst>
                                        </p:cTn>
                                        <p:tgtEl>
                                          <p:spTgt spid="28675">
                                            <p:txEl>
                                              <p:pRg st="3" end="3"/>
                                            </p:txEl>
                                          </p:spTgt>
                                        </p:tgtEl>
                                        <p:attrNameLst>
                                          <p:attrName>style.visibility</p:attrName>
                                        </p:attrNameLst>
                                      </p:cBhvr>
                                      <p:to>
                                        <p:strVal val="visible"/>
                                      </p:to>
                                    </p:set>
                                    <p:animEffect transition="in" filter="blinds(horizontal)">
                                      <p:cBhvr>
                                        <p:cTn id="23" dur="1000"/>
                                        <p:tgtEl>
                                          <p:spTgt spid="286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P spid="28675" grpId="0" build="p" autoUpdateAnimBg="0"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8"/>
          <p:cNvSpPr>
            <a:spLocks noChangeArrowheads="1"/>
          </p:cNvSpPr>
          <p:nvPr/>
        </p:nvSpPr>
        <p:spPr bwMode="auto">
          <a:xfrm>
            <a:off x="0" y="0"/>
            <a:ext cx="9144000" cy="6858000"/>
          </a:xfrm>
          <a:prstGeom prst="rect">
            <a:avLst/>
          </a:prstGeom>
          <a:solidFill>
            <a:schemeClr val="bg1"/>
          </a:solidFill>
          <a:ln w="9525" algn="ctr">
            <a:solidFill>
              <a:schemeClr val="tx1"/>
            </a:solidFill>
            <a:round/>
            <a:headEnd/>
            <a:tailEnd/>
          </a:ln>
        </p:spPr>
        <p:txBody>
          <a:bodyPr wrap="none"/>
          <a:lstStyle/>
          <a:p>
            <a:endParaRPr lang="en-US"/>
          </a:p>
        </p:txBody>
      </p:sp>
      <p:pic>
        <p:nvPicPr>
          <p:cNvPr id="16387" name="Picture 9" descr="stickman_mad.jpg"/>
          <p:cNvPicPr>
            <a:picLocks noChangeAspect="1"/>
          </p:cNvPicPr>
          <p:nvPr/>
        </p:nvPicPr>
        <p:blipFill>
          <a:blip r:embed="rId4" cstate="print"/>
          <a:srcRect l="44247" t="41112" r="44249" b="41112"/>
          <a:stretch>
            <a:fillRect/>
          </a:stretch>
        </p:blipFill>
        <p:spPr bwMode="auto">
          <a:xfrm>
            <a:off x="6245225" y="609600"/>
            <a:ext cx="2898775" cy="5562600"/>
          </a:xfrm>
          <a:prstGeom prst="rect">
            <a:avLst/>
          </a:prstGeom>
          <a:noFill/>
          <a:ln w="9525">
            <a:noFill/>
            <a:miter lim="800000"/>
            <a:headEnd/>
            <a:tailEnd/>
          </a:ln>
        </p:spPr>
      </p:pic>
      <p:pic>
        <p:nvPicPr>
          <p:cNvPr id="16388" name="Picture 8" descr="stickman_mad.jpg"/>
          <p:cNvPicPr>
            <a:picLocks noChangeAspect="1"/>
          </p:cNvPicPr>
          <p:nvPr/>
        </p:nvPicPr>
        <p:blipFill>
          <a:blip r:embed="rId4" cstate="print"/>
          <a:srcRect l="44247" t="41112" r="44249" b="41112"/>
          <a:stretch>
            <a:fillRect/>
          </a:stretch>
        </p:blipFill>
        <p:spPr bwMode="auto">
          <a:xfrm>
            <a:off x="0" y="609600"/>
            <a:ext cx="2898775" cy="5562600"/>
          </a:xfrm>
          <a:prstGeom prst="rect">
            <a:avLst/>
          </a:prstGeom>
          <a:noFill/>
          <a:ln w="9525">
            <a:noFill/>
            <a:miter lim="800000"/>
            <a:headEnd/>
            <a:tailEnd/>
          </a:ln>
        </p:spPr>
      </p:pic>
      <p:sp>
        <p:nvSpPr>
          <p:cNvPr id="7" name="Explosion 1 6"/>
          <p:cNvSpPr/>
          <p:nvPr/>
        </p:nvSpPr>
        <p:spPr>
          <a:xfrm>
            <a:off x="2362200" y="457200"/>
            <a:ext cx="4495800" cy="5257800"/>
          </a:xfrm>
          <a:prstGeom prst="irregularSeal1">
            <a:avLst/>
          </a:prstGeom>
          <a:solidFill>
            <a:schemeClr val="bg1"/>
          </a:solidFill>
          <a:ln w="762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 Placeholder 2"/>
          <p:cNvSpPr txBox="1">
            <a:spLocks/>
          </p:cNvSpPr>
          <p:nvPr/>
        </p:nvSpPr>
        <p:spPr>
          <a:xfrm>
            <a:off x="228600" y="5867400"/>
            <a:ext cx="8534400" cy="838200"/>
          </a:xfrm>
          <a:prstGeom prst="rect">
            <a:avLst/>
          </a:prstGeom>
        </p:spPr>
        <p:txBody>
          <a:bodyPr/>
          <a:lstStyle/>
          <a:p>
            <a:pPr marL="342900" indent="-342900" eaLnBrk="0" hangingPunct="0">
              <a:spcBef>
                <a:spcPct val="20000"/>
              </a:spcBef>
              <a:defRPr/>
            </a:pPr>
            <a:r>
              <a:rPr lang="en-US" sz="4800" b="1" dirty="0">
                <a:latin typeface="+mn-lt"/>
              </a:rPr>
              <a:t>Difference brings this</a:t>
            </a:r>
          </a:p>
        </p:txBody>
      </p:sp>
      <p:cxnSp>
        <p:nvCxnSpPr>
          <p:cNvPr id="8" name="Straight Arrow Connector 7"/>
          <p:cNvCxnSpPr/>
          <p:nvPr/>
        </p:nvCxnSpPr>
        <p:spPr>
          <a:xfrm flipV="1">
            <a:off x="2895600" y="3505200"/>
            <a:ext cx="1295400" cy="259080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 Placeholder 2"/>
          <p:cNvSpPr txBox="1">
            <a:spLocks/>
          </p:cNvSpPr>
          <p:nvPr/>
        </p:nvSpPr>
        <p:spPr>
          <a:xfrm>
            <a:off x="3352800" y="2590800"/>
            <a:ext cx="2438400" cy="838200"/>
          </a:xfrm>
          <a:prstGeom prst="rect">
            <a:avLst/>
          </a:prstGeom>
        </p:spPr>
        <p:txBody>
          <a:bodyPr/>
          <a:lstStyle/>
          <a:p>
            <a:pPr marL="342900" indent="-342900" algn="ctr" eaLnBrk="0" hangingPunct="0">
              <a:spcBef>
                <a:spcPct val="20000"/>
              </a:spcBef>
              <a:defRPr/>
            </a:pPr>
            <a:r>
              <a:rPr lang="en-US" sz="4800" b="1" dirty="0">
                <a:latin typeface="+mn-lt"/>
              </a:rPr>
              <a:t>tension</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20" name="Rectangle 4"/>
          <p:cNvSpPr>
            <a:spLocks noGrp="1" noChangeArrowheads="1"/>
          </p:cNvSpPr>
          <p:nvPr>
            <p:ph type="title"/>
          </p:nvPr>
        </p:nvSpPr>
        <p:spPr>
          <a:xfrm>
            <a:off x="457200" y="76200"/>
            <a:ext cx="8229600" cy="1143000"/>
          </a:xfrm>
        </p:spPr>
        <p:txBody>
          <a:bodyPr/>
          <a:lstStyle/>
          <a:p>
            <a:pPr eaLnBrk="1" hangingPunct="1"/>
            <a:r>
              <a:rPr lang="en-US" dirty="0" smtClean="0"/>
              <a:t>The Value of “Community”</a:t>
            </a:r>
          </a:p>
        </p:txBody>
      </p:sp>
      <p:sp>
        <p:nvSpPr>
          <p:cNvPr id="60421" name="Rectangle 5"/>
          <p:cNvSpPr>
            <a:spLocks noGrp="1" noChangeArrowheads="1"/>
          </p:cNvSpPr>
          <p:nvPr>
            <p:ph type="body" idx="1"/>
          </p:nvPr>
        </p:nvSpPr>
        <p:spPr>
          <a:xfrm>
            <a:off x="4495800" y="1600200"/>
            <a:ext cx="4419600" cy="4953000"/>
          </a:xfrm>
        </p:spPr>
        <p:txBody>
          <a:bodyPr/>
          <a:lstStyle/>
          <a:p>
            <a:pPr eaLnBrk="1" hangingPunct="1"/>
            <a:r>
              <a:rPr lang="en-US" sz="2800" dirty="0" smtClean="0"/>
              <a:t>Fosters a desire to </a:t>
            </a:r>
            <a:r>
              <a:rPr lang="en-US" sz="2800" dirty="0" smtClean="0">
                <a:solidFill>
                  <a:schemeClr val="bg1"/>
                </a:solidFill>
              </a:rPr>
              <a:t>Lead</a:t>
            </a:r>
            <a:r>
              <a:rPr lang="en-US" sz="2800" dirty="0" smtClean="0"/>
              <a:t> and to </a:t>
            </a:r>
            <a:r>
              <a:rPr lang="en-US" sz="2800" dirty="0" smtClean="0">
                <a:solidFill>
                  <a:schemeClr val="bg1"/>
                </a:solidFill>
              </a:rPr>
              <a:t>Participate</a:t>
            </a:r>
          </a:p>
          <a:p>
            <a:pPr eaLnBrk="1" hangingPunct="1"/>
            <a:r>
              <a:rPr lang="en-US" sz="2800" dirty="0" smtClean="0"/>
              <a:t>Can reinforce connections among groups in conflict</a:t>
            </a:r>
          </a:p>
          <a:p>
            <a:pPr eaLnBrk="1" hangingPunct="1"/>
            <a:r>
              <a:rPr lang="en-US" sz="2800" dirty="0" smtClean="0"/>
              <a:t>Facilitates Power sharing among groups</a:t>
            </a:r>
          </a:p>
          <a:p>
            <a:pPr eaLnBrk="1" hangingPunct="1"/>
            <a:r>
              <a:rPr lang="en-US" sz="2800" dirty="0" smtClean="0"/>
              <a:t>Enhances values toward caring and sharing</a:t>
            </a:r>
          </a:p>
        </p:txBody>
      </p:sp>
      <p:pic>
        <p:nvPicPr>
          <p:cNvPr id="4" name="Picture 3" descr="DSCN0035.JPG"/>
          <p:cNvPicPr>
            <a:picLocks noChangeAspect="1"/>
          </p:cNvPicPr>
          <p:nvPr/>
        </p:nvPicPr>
        <p:blipFill>
          <a:blip r:embed="rId5" cstate="print"/>
          <a:stretch>
            <a:fillRect/>
          </a:stretch>
        </p:blipFill>
        <p:spPr>
          <a:xfrm>
            <a:off x="0" y="1447800"/>
            <a:ext cx="3657600" cy="2743200"/>
          </a:xfrm>
          <a:prstGeom prst="rect">
            <a:avLst/>
          </a:prstGeom>
        </p:spPr>
      </p:pic>
      <p:pic>
        <p:nvPicPr>
          <p:cNvPr id="5" name="Picture 4" descr="DSCN0045.JPG"/>
          <p:cNvPicPr>
            <a:picLocks noChangeAspect="1"/>
          </p:cNvPicPr>
          <p:nvPr/>
        </p:nvPicPr>
        <p:blipFill>
          <a:blip r:embed="rId6" cstate="print"/>
          <a:stretch>
            <a:fillRect/>
          </a:stretch>
        </p:blipFill>
        <p:spPr>
          <a:xfrm>
            <a:off x="1447800" y="4343400"/>
            <a:ext cx="3048000" cy="228600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0420"/>
                                        </p:tgtEl>
                                        <p:attrNameLst>
                                          <p:attrName>style.visibility</p:attrName>
                                        </p:attrNameLst>
                                      </p:cBhvr>
                                      <p:to>
                                        <p:strVal val="visible"/>
                                      </p:to>
                                    </p:set>
                                    <p:anim calcmode="lin" valueType="num">
                                      <p:cBhvr additive="base">
                                        <p:cTn id="7" dur="500" fill="hold"/>
                                        <p:tgtEl>
                                          <p:spTgt spid="60420"/>
                                        </p:tgtEl>
                                        <p:attrNameLst>
                                          <p:attrName>ppt_x</p:attrName>
                                        </p:attrNameLst>
                                      </p:cBhvr>
                                      <p:tavLst>
                                        <p:tav tm="0">
                                          <p:val>
                                            <p:strVal val="1+#ppt_w/2"/>
                                          </p:val>
                                        </p:tav>
                                        <p:tav tm="100000">
                                          <p:val>
                                            <p:strVal val="#ppt_x"/>
                                          </p:val>
                                        </p:tav>
                                      </p:tavLst>
                                    </p:anim>
                                    <p:anim calcmode="lin" valueType="num">
                                      <p:cBhvr additive="base">
                                        <p:cTn id="8" dur="500" fill="hold"/>
                                        <p:tgtEl>
                                          <p:spTgt spid="6042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0421">
                                            <p:txEl>
                                              <p:pRg st="0" end="0"/>
                                            </p:txEl>
                                          </p:spTgt>
                                        </p:tgtEl>
                                        <p:attrNameLst>
                                          <p:attrName>style.visibility</p:attrName>
                                        </p:attrNameLst>
                                      </p:cBhvr>
                                      <p:to>
                                        <p:strVal val="visible"/>
                                      </p:to>
                                    </p:set>
                                    <p:anim calcmode="lin" valueType="num">
                                      <p:cBhvr additive="base">
                                        <p:cTn id="12" dur="500" fill="hold"/>
                                        <p:tgtEl>
                                          <p:spTgt spid="60421">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60421">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60421">
                                            <p:txEl>
                                              <p:pRg st="1" end="1"/>
                                            </p:txEl>
                                          </p:spTgt>
                                        </p:tgtEl>
                                        <p:attrNameLst>
                                          <p:attrName>style.visibility</p:attrName>
                                        </p:attrNameLst>
                                      </p:cBhvr>
                                      <p:to>
                                        <p:strVal val="visible"/>
                                      </p:to>
                                    </p:set>
                                    <p:anim calcmode="lin" valueType="num">
                                      <p:cBhvr additive="base">
                                        <p:cTn id="17" dur="500" fill="hold"/>
                                        <p:tgtEl>
                                          <p:spTgt spid="60421">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60421">
                                            <p:txEl>
                                              <p:pRg st="1" end="1"/>
                                            </p:tx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60421">
                                            <p:txEl>
                                              <p:pRg st="2" end="2"/>
                                            </p:txEl>
                                          </p:spTgt>
                                        </p:tgtEl>
                                        <p:attrNameLst>
                                          <p:attrName>style.visibility</p:attrName>
                                        </p:attrNameLst>
                                      </p:cBhvr>
                                      <p:to>
                                        <p:strVal val="visible"/>
                                      </p:to>
                                    </p:set>
                                    <p:anim calcmode="lin" valueType="num">
                                      <p:cBhvr additive="base">
                                        <p:cTn id="22" dur="500" fill="hold"/>
                                        <p:tgtEl>
                                          <p:spTgt spid="60421">
                                            <p:txEl>
                                              <p:pRg st="2" end="2"/>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60421">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grpId="0" nodeType="afterEffect">
                                  <p:stCondLst>
                                    <p:cond delay="0"/>
                                  </p:stCondLst>
                                  <p:childTnLst>
                                    <p:set>
                                      <p:cBhvr>
                                        <p:cTn id="26" dur="1" fill="hold">
                                          <p:stCondLst>
                                            <p:cond delay="0"/>
                                          </p:stCondLst>
                                        </p:cTn>
                                        <p:tgtEl>
                                          <p:spTgt spid="60421">
                                            <p:txEl>
                                              <p:pRg st="3" end="3"/>
                                            </p:txEl>
                                          </p:spTgt>
                                        </p:tgtEl>
                                        <p:attrNameLst>
                                          <p:attrName>style.visibility</p:attrName>
                                        </p:attrNameLst>
                                      </p:cBhvr>
                                      <p:to>
                                        <p:strVal val="visible"/>
                                      </p:to>
                                    </p:set>
                                    <p:anim calcmode="lin" valueType="num">
                                      <p:cBhvr additive="base">
                                        <p:cTn id="27" dur="500" fill="hold"/>
                                        <p:tgtEl>
                                          <p:spTgt spid="60421">
                                            <p:txEl>
                                              <p:pRg st="3" end="3"/>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60421">
                                            <p:txEl>
                                              <p:pRg st="3" end="3"/>
                                            </p:txEl>
                                          </p:spTgt>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9" presetClass="entr" presetSubtype="0"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dissolve">
                                      <p:cBhvr>
                                        <p:cTn id="32" dur="500"/>
                                        <p:tgtEl>
                                          <p:spTgt spid="4"/>
                                        </p:tgtEl>
                                      </p:cBhvr>
                                    </p:animEffect>
                                  </p:childTnLst>
                                </p:cTn>
                              </p:par>
                            </p:childTnLst>
                          </p:cTn>
                        </p:par>
                        <p:par>
                          <p:cTn id="33" fill="hold">
                            <p:stCondLst>
                              <p:cond delay="3000"/>
                            </p:stCondLst>
                            <p:childTnLst>
                              <p:par>
                                <p:cTn id="34" presetID="9" presetClass="entr" presetSubtype="0" fill="hold"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dissolve">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autoUpdateAnimBg="0"/>
      <p:bldP spid="60421" grpId="0" build="p" autoUpdateAnimBg="0" advAuto="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20" name="Rectangle 4"/>
          <p:cNvSpPr>
            <a:spLocks noGrp="1" noChangeArrowheads="1"/>
          </p:cNvSpPr>
          <p:nvPr>
            <p:ph type="title"/>
          </p:nvPr>
        </p:nvSpPr>
        <p:spPr/>
        <p:txBody>
          <a:bodyPr/>
          <a:lstStyle/>
          <a:p>
            <a:pPr eaLnBrk="1" hangingPunct="1"/>
            <a:r>
              <a:rPr lang="en-US" sz="4000" dirty="0" smtClean="0"/>
              <a:t>Develop A Sense Of Community</a:t>
            </a:r>
          </a:p>
        </p:txBody>
      </p:sp>
      <p:sp>
        <p:nvSpPr>
          <p:cNvPr id="60421" name="Rectangle 5"/>
          <p:cNvSpPr>
            <a:spLocks noGrp="1" noChangeArrowheads="1"/>
          </p:cNvSpPr>
          <p:nvPr>
            <p:ph type="body" idx="1"/>
          </p:nvPr>
        </p:nvSpPr>
        <p:spPr>
          <a:xfrm>
            <a:off x="4652963" y="1600200"/>
            <a:ext cx="4186237" cy="4525963"/>
          </a:xfrm>
        </p:spPr>
        <p:txBody>
          <a:bodyPr/>
          <a:lstStyle/>
          <a:p>
            <a:pPr eaLnBrk="1" hangingPunct="1"/>
            <a:r>
              <a:rPr lang="en-US" sz="4000" baseline="30000" dirty="0" smtClean="0"/>
              <a:t>Characterized by high level of concern for community issues,  respect, generosity, and service to others</a:t>
            </a:r>
          </a:p>
          <a:p>
            <a:pPr eaLnBrk="1" hangingPunct="1"/>
            <a:r>
              <a:rPr lang="en-US" sz="4000" baseline="30000" dirty="0" smtClean="0"/>
              <a:t>Sense of connection with the place and people</a:t>
            </a:r>
          </a:p>
          <a:p>
            <a:pPr eaLnBrk="1" hangingPunct="1"/>
            <a:r>
              <a:rPr lang="en-US" sz="4000" baseline="30000" dirty="0" smtClean="0"/>
              <a:t>Fulfillment of needs through membership</a:t>
            </a:r>
            <a:endParaRPr lang="en-US" sz="4000" dirty="0" smtClean="0"/>
          </a:p>
        </p:txBody>
      </p:sp>
      <p:pic>
        <p:nvPicPr>
          <p:cNvPr id="19460" name="Picture 4" descr="african_mural.jpg"/>
          <p:cNvPicPr>
            <a:picLocks noChangeAspect="1"/>
          </p:cNvPicPr>
          <p:nvPr/>
        </p:nvPicPr>
        <p:blipFill>
          <a:blip r:embed="rId3" cstate="print"/>
          <a:srcRect/>
          <a:stretch>
            <a:fillRect/>
          </a:stretch>
        </p:blipFill>
        <p:spPr bwMode="auto">
          <a:xfrm>
            <a:off x="304800" y="1676400"/>
            <a:ext cx="4191000" cy="39624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0420"/>
                                        </p:tgtEl>
                                        <p:attrNameLst>
                                          <p:attrName>style.visibility</p:attrName>
                                        </p:attrNameLst>
                                      </p:cBhvr>
                                      <p:to>
                                        <p:strVal val="visible"/>
                                      </p:to>
                                    </p:set>
                                    <p:anim calcmode="lin" valueType="num">
                                      <p:cBhvr additive="base">
                                        <p:cTn id="7" dur="500" fill="hold"/>
                                        <p:tgtEl>
                                          <p:spTgt spid="60420"/>
                                        </p:tgtEl>
                                        <p:attrNameLst>
                                          <p:attrName>ppt_x</p:attrName>
                                        </p:attrNameLst>
                                      </p:cBhvr>
                                      <p:tavLst>
                                        <p:tav tm="0">
                                          <p:val>
                                            <p:strVal val="1+#ppt_w/2"/>
                                          </p:val>
                                        </p:tav>
                                        <p:tav tm="100000">
                                          <p:val>
                                            <p:strVal val="#ppt_x"/>
                                          </p:val>
                                        </p:tav>
                                      </p:tavLst>
                                    </p:anim>
                                    <p:anim calcmode="lin" valueType="num">
                                      <p:cBhvr additive="base">
                                        <p:cTn id="8" dur="500" fill="hold"/>
                                        <p:tgtEl>
                                          <p:spTgt spid="604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60421">
                                            <p:txEl>
                                              <p:pRg st="0" end="0"/>
                                            </p:txEl>
                                          </p:spTgt>
                                        </p:tgtEl>
                                        <p:attrNameLst>
                                          <p:attrName>style.visibility</p:attrName>
                                        </p:attrNameLst>
                                      </p:cBhvr>
                                      <p:to>
                                        <p:strVal val="visible"/>
                                      </p:to>
                                    </p:set>
                                    <p:animEffect transition="in" filter="dissolve">
                                      <p:cBhvr>
                                        <p:cTn id="12" dur="500"/>
                                        <p:tgtEl>
                                          <p:spTgt spid="60421">
                                            <p:txEl>
                                              <p:pRg st="0" end="0"/>
                                            </p:txEl>
                                          </p:spTgt>
                                        </p:tgtEl>
                                      </p:cBhvr>
                                    </p:animEffect>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60421">
                                            <p:txEl>
                                              <p:pRg st="1" end="1"/>
                                            </p:txEl>
                                          </p:spTgt>
                                        </p:tgtEl>
                                        <p:attrNameLst>
                                          <p:attrName>style.visibility</p:attrName>
                                        </p:attrNameLst>
                                      </p:cBhvr>
                                      <p:to>
                                        <p:strVal val="visible"/>
                                      </p:to>
                                    </p:set>
                                    <p:animEffect transition="in" filter="dissolve">
                                      <p:cBhvr>
                                        <p:cTn id="16" dur="500"/>
                                        <p:tgtEl>
                                          <p:spTgt spid="60421">
                                            <p:txEl>
                                              <p:pRg st="1" end="1"/>
                                            </p:txEl>
                                          </p:spTgt>
                                        </p:tgtEl>
                                      </p:cBhvr>
                                    </p:animEffect>
                                  </p:childTnLst>
                                </p:cTn>
                              </p:par>
                            </p:childTnLst>
                          </p:cTn>
                        </p:par>
                        <p:par>
                          <p:cTn id="17" fill="hold">
                            <p:stCondLst>
                              <p:cond delay="1500"/>
                            </p:stCondLst>
                            <p:childTnLst>
                              <p:par>
                                <p:cTn id="18" presetID="9" presetClass="entr" presetSubtype="0" fill="hold" grpId="0" nodeType="afterEffect">
                                  <p:stCondLst>
                                    <p:cond delay="0"/>
                                  </p:stCondLst>
                                  <p:childTnLst>
                                    <p:set>
                                      <p:cBhvr>
                                        <p:cTn id="19" dur="1" fill="hold">
                                          <p:stCondLst>
                                            <p:cond delay="0"/>
                                          </p:stCondLst>
                                        </p:cTn>
                                        <p:tgtEl>
                                          <p:spTgt spid="60421">
                                            <p:txEl>
                                              <p:pRg st="2" end="2"/>
                                            </p:txEl>
                                          </p:spTgt>
                                        </p:tgtEl>
                                        <p:attrNameLst>
                                          <p:attrName>style.visibility</p:attrName>
                                        </p:attrNameLst>
                                      </p:cBhvr>
                                      <p:to>
                                        <p:strVal val="visible"/>
                                      </p:to>
                                    </p:set>
                                    <p:animEffect transition="in" filter="dissolve">
                                      <p:cBhvr>
                                        <p:cTn id="20" dur="500"/>
                                        <p:tgtEl>
                                          <p:spTgt spid="60421">
                                            <p:txEl>
                                              <p:pRg st="2" end="2"/>
                                            </p:txEl>
                                          </p:spTgt>
                                        </p:tgtEl>
                                      </p:cBhvr>
                                    </p:animEffect>
                                  </p:childTnLst>
                                </p:cTn>
                              </p:par>
                            </p:childTnLst>
                          </p:cTn>
                        </p:par>
                        <p:par>
                          <p:cTn id="21" fill="hold">
                            <p:stCondLst>
                              <p:cond delay="2000"/>
                            </p:stCondLst>
                            <p:childTnLst>
                              <p:par>
                                <p:cTn id="22" presetID="9" presetClass="entr" presetSubtype="0" fill="hold" nodeType="afterEffect">
                                  <p:stCondLst>
                                    <p:cond delay="0"/>
                                  </p:stCondLst>
                                  <p:childTnLst>
                                    <p:set>
                                      <p:cBhvr>
                                        <p:cTn id="23" dur="1" fill="hold">
                                          <p:stCondLst>
                                            <p:cond delay="0"/>
                                          </p:stCondLst>
                                        </p:cTn>
                                        <p:tgtEl>
                                          <p:spTgt spid="19460"/>
                                        </p:tgtEl>
                                        <p:attrNameLst>
                                          <p:attrName>style.visibility</p:attrName>
                                        </p:attrNameLst>
                                      </p:cBhvr>
                                      <p:to>
                                        <p:strVal val="visible"/>
                                      </p:to>
                                    </p:set>
                                    <p:animEffect transition="in" filter="dissolve">
                                      <p:cBhvr>
                                        <p:cTn id="24"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p:bldP spid="60421"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8914" name="Picture 2" descr="PHOTO004"/>
          <p:cNvPicPr>
            <a:picLocks noChangeAspect="1" noChangeArrowheads="1"/>
          </p:cNvPicPr>
          <p:nvPr/>
        </p:nvPicPr>
        <p:blipFill>
          <a:blip r:embed="rId5" cstate="print"/>
          <a:srcRect/>
          <a:stretch>
            <a:fillRect/>
          </a:stretch>
        </p:blipFill>
        <p:spPr bwMode="auto">
          <a:xfrm>
            <a:off x="228600" y="1752600"/>
            <a:ext cx="4267200" cy="4343400"/>
          </a:xfrm>
          <a:prstGeom prst="rect">
            <a:avLst/>
          </a:prstGeom>
          <a:noFill/>
          <a:ln w="9525">
            <a:noFill/>
            <a:miter lim="800000"/>
            <a:headEnd/>
            <a:tailEnd/>
          </a:ln>
        </p:spPr>
      </p:pic>
      <p:sp>
        <p:nvSpPr>
          <p:cNvPr id="38915" name="Rectangle 3"/>
          <p:cNvSpPr>
            <a:spLocks noGrp="1" noChangeArrowheads="1"/>
          </p:cNvSpPr>
          <p:nvPr>
            <p:ph type="title"/>
          </p:nvPr>
        </p:nvSpPr>
        <p:spPr>
          <a:xfrm>
            <a:off x="685800" y="228600"/>
            <a:ext cx="7772400" cy="1143000"/>
          </a:xfrm>
        </p:spPr>
        <p:txBody>
          <a:bodyPr/>
          <a:lstStyle/>
          <a:p>
            <a:pPr eaLnBrk="1" hangingPunct="1"/>
            <a:r>
              <a:rPr lang="en-US" dirty="0" smtClean="0"/>
              <a:t>Things You Need To Know About Your Community</a:t>
            </a:r>
          </a:p>
        </p:txBody>
      </p:sp>
      <p:sp>
        <p:nvSpPr>
          <p:cNvPr id="38916" name="Rectangle 4"/>
          <p:cNvSpPr>
            <a:spLocks noGrp="1" noChangeArrowheads="1"/>
          </p:cNvSpPr>
          <p:nvPr>
            <p:ph type="body" idx="1"/>
          </p:nvPr>
        </p:nvSpPr>
        <p:spPr>
          <a:xfrm>
            <a:off x="4572000" y="1752600"/>
            <a:ext cx="4267200" cy="4038600"/>
          </a:xfrm>
        </p:spPr>
        <p:txBody>
          <a:bodyPr/>
          <a:lstStyle/>
          <a:p>
            <a:pPr eaLnBrk="1" hangingPunct="1"/>
            <a:r>
              <a:rPr lang="en-US" sz="2800" smtClean="0"/>
              <a:t>It’s Resources</a:t>
            </a:r>
          </a:p>
          <a:p>
            <a:pPr eaLnBrk="1" hangingPunct="1"/>
            <a:r>
              <a:rPr lang="en-US" sz="2800" smtClean="0"/>
              <a:t>It’s History</a:t>
            </a:r>
          </a:p>
          <a:p>
            <a:pPr eaLnBrk="1" hangingPunct="1"/>
            <a:r>
              <a:rPr lang="en-US" sz="2800" smtClean="0"/>
              <a:t>It’s Power</a:t>
            </a:r>
          </a:p>
          <a:p>
            <a:pPr eaLnBrk="1" hangingPunct="1"/>
            <a:r>
              <a:rPr lang="en-US" sz="2800" smtClean="0"/>
              <a:t>It’s Values</a:t>
            </a:r>
          </a:p>
          <a:p>
            <a:pPr eaLnBrk="1" hangingPunct="1"/>
            <a:r>
              <a:rPr lang="en-US" sz="2800" smtClean="0"/>
              <a:t>It’s Institutional Assets</a:t>
            </a:r>
          </a:p>
          <a:p>
            <a:pPr eaLnBrk="1" hangingPunct="1">
              <a:buFontTx/>
              <a:buNone/>
            </a:pPr>
            <a:endParaRPr lang="en-US" sz="2800" smtClean="0"/>
          </a:p>
          <a:p>
            <a:pPr eaLnBrk="1" hangingPunct="1"/>
            <a:endParaRPr lang="en-US" sz="280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8915"/>
                                        </p:tgtEl>
                                        <p:attrNameLst>
                                          <p:attrName>style.visibility</p:attrName>
                                        </p:attrNameLst>
                                      </p:cBhvr>
                                      <p:to>
                                        <p:strVal val="visible"/>
                                      </p:to>
                                    </p:set>
                                    <p:anim calcmode="lin" valueType="num">
                                      <p:cBhvr additive="base">
                                        <p:cTn id="7" dur="500" fill="hold"/>
                                        <p:tgtEl>
                                          <p:spTgt spid="38915"/>
                                        </p:tgtEl>
                                        <p:attrNameLst>
                                          <p:attrName>ppt_x</p:attrName>
                                        </p:attrNameLst>
                                      </p:cBhvr>
                                      <p:tavLst>
                                        <p:tav tm="0">
                                          <p:val>
                                            <p:strVal val="1+#ppt_w/2"/>
                                          </p:val>
                                        </p:tav>
                                        <p:tav tm="100000">
                                          <p:val>
                                            <p:strVal val="#ppt_x"/>
                                          </p:val>
                                        </p:tav>
                                      </p:tavLst>
                                    </p:anim>
                                    <p:anim calcmode="lin" valueType="num">
                                      <p:cBhvr additive="base">
                                        <p:cTn id="8" dur="500" fill="hold"/>
                                        <p:tgtEl>
                                          <p:spTgt spid="3891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38916">
                                            <p:txEl>
                                              <p:pRg st="0" end="0"/>
                                            </p:txEl>
                                          </p:spTgt>
                                        </p:tgtEl>
                                        <p:attrNameLst>
                                          <p:attrName>style.visibility</p:attrName>
                                        </p:attrNameLst>
                                      </p:cBhvr>
                                      <p:to>
                                        <p:strVal val="visible"/>
                                      </p:to>
                                    </p:set>
                                    <p:animEffect transition="in" filter="blinds(horizontal)">
                                      <p:cBhvr>
                                        <p:cTn id="12" dur="500"/>
                                        <p:tgtEl>
                                          <p:spTgt spid="38916">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38916">
                                            <p:txEl>
                                              <p:pRg st="1" end="1"/>
                                            </p:txEl>
                                          </p:spTgt>
                                        </p:tgtEl>
                                        <p:attrNameLst>
                                          <p:attrName>style.visibility</p:attrName>
                                        </p:attrNameLst>
                                      </p:cBhvr>
                                      <p:to>
                                        <p:strVal val="visible"/>
                                      </p:to>
                                    </p:set>
                                    <p:animEffect transition="in" filter="blinds(horizontal)">
                                      <p:cBhvr>
                                        <p:cTn id="16" dur="500"/>
                                        <p:tgtEl>
                                          <p:spTgt spid="38916">
                                            <p:txEl>
                                              <p:pRg st="1" end="1"/>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38916">
                                            <p:txEl>
                                              <p:pRg st="2" end="2"/>
                                            </p:txEl>
                                          </p:spTgt>
                                        </p:tgtEl>
                                        <p:attrNameLst>
                                          <p:attrName>style.visibility</p:attrName>
                                        </p:attrNameLst>
                                      </p:cBhvr>
                                      <p:to>
                                        <p:strVal val="visible"/>
                                      </p:to>
                                    </p:set>
                                    <p:animEffect transition="in" filter="blinds(horizontal)">
                                      <p:cBhvr>
                                        <p:cTn id="20" dur="500"/>
                                        <p:tgtEl>
                                          <p:spTgt spid="38916">
                                            <p:txEl>
                                              <p:pRg st="2" end="2"/>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38916">
                                            <p:txEl>
                                              <p:pRg st="3" end="3"/>
                                            </p:txEl>
                                          </p:spTgt>
                                        </p:tgtEl>
                                        <p:attrNameLst>
                                          <p:attrName>style.visibility</p:attrName>
                                        </p:attrNameLst>
                                      </p:cBhvr>
                                      <p:to>
                                        <p:strVal val="visible"/>
                                      </p:to>
                                    </p:set>
                                    <p:animEffect transition="in" filter="blinds(horizontal)">
                                      <p:cBhvr>
                                        <p:cTn id="24" dur="500"/>
                                        <p:tgtEl>
                                          <p:spTgt spid="38916">
                                            <p:txEl>
                                              <p:pRg st="3" end="3"/>
                                            </p:txEl>
                                          </p:spTgt>
                                        </p:tgtEl>
                                      </p:cBhvr>
                                    </p:animEffect>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38916">
                                            <p:txEl>
                                              <p:pRg st="4" end="4"/>
                                            </p:txEl>
                                          </p:spTgt>
                                        </p:tgtEl>
                                        <p:attrNameLst>
                                          <p:attrName>style.visibility</p:attrName>
                                        </p:attrNameLst>
                                      </p:cBhvr>
                                      <p:to>
                                        <p:strVal val="visible"/>
                                      </p:to>
                                    </p:set>
                                    <p:animEffect transition="in" filter="blinds(horizontal)">
                                      <p:cBhvr>
                                        <p:cTn id="28" dur="500"/>
                                        <p:tgtEl>
                                          <p:spTgt spid="38916">
                                            <p:txEl>
                                              <p:pRg st="4" end="4"/>
                                            </p:txEl>
                                          </p:spTgt>
                                        </p:tgtEl>
                                      </p:cBhvr>
                                    </p:animEffect>
                                  </p:childTnLst>
                                </p:cTn>
                              </p:par>
                            </p:childTnLst>
                          </p:cTn>
                        </p:par>
                        <p:par>
                          <p:cTn id="29" fill="hold">
                            <p:stCondLst>
                              <p:cond delay="3000"/>
                            </p:stCondLst>
                            <p:childTnLst>
                              <p:par>
                                <p:cTn id="30" presetID="9" presetClass="entr" presetSubtype="0" fill="hold" nodeType="afterEffect">
                                  <p:stCondLst>
                                    <p:cond delay="0"/>
                                  </p:stCondLst>
                                  <p:childTnLst>
                                    <p:set>
                                      <p:cBhvr>
                                        <p:cTn id="31" dur="1" fill="hold">
                                          <p:stCondLst>
                                            <p:cond delay="0"/>
                                          </p:stCondLst>
                                        </p:cTn>
                                        <p:tgtEl>
                                          <p:spTgt spid="38914"/>
                                        </p:tgtEl>
                                        <p:attrNameLst>
                                          <p:attrName>style.visibility</p:attrName>
                                        </p:attrNameLst>
                                      </p:cBhvr>
                                      <p:to>
                                        <p:strVal val="visible"/>
                                      </p:to>
                                    </p:set>
                                    <p:animEffect transition="in" filter="dissolve">
                                      <p:cBhvr>
                                        <p:cTn id="32" dur="5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autoUpdateAnimBg="0"/>
      <p:bldP spid="38916" grpId="0" build="p" autoUpdateAnimBg="0" advAuto="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152400"/>
            <a:ext cx="8229600" cy="1143000"/>
          </a:xfrm>
        </p:spPr>
        <p:txBody>
          <a:bodyPr/>
          <a:lstStyle/>
          <a:p>
            <a:pPr eaLnBrk="1" hangingPunct="1"/>
            <a:r>
              <a:rPr lang="en-US" dirty="0" smtClean="0"/>
              <a:t>Participation and Leadership</a:t>
            </a:r>
          </a:p>
        </p:txBody>
      </p:sp>
      <p:sp>
        <p:nvSpPr>
          <p:cNvPr id="18435" name="Text Placeholder 6"/>
          <p:cNvSpPr>
            <a:spLocks noGrp="1"/>
          </p:cNvSpPr>
          <p:nvPr>
            <p:ph type="body" sz="half" idx="1"/>
          </p:nvPr>
        </p:nvSpPr>
        <p:spPr>
          <a:xfrm>
            <a:off x="3581400" y="1447800"/>
            <a:ext cx="5334000" cy="5029200"/>
          </a:xfrm>
        </p:spPr>
        <p:txBody>
          <a:bodyPr/>
          <a:lstStyle/>
          <a:p>
            <a:r>
              <a:rPr lang="en-US" sz="3600" b="1" baseline="30000" dirty="0" smtClean="0">
                <a:solidFill>
                  <a:schemeClr val="bg1"/>
                </a:solidFill>
              </a:rPr>
              <a:t>Participation </a:t>
            </a:r>
            <a:r>
              <a:rPr lang="en-US" sz="3600" baseline="30000" dirty="0" smtClean="0"/>
              <a:t> and </a:t>
            </a:r>
            <a:r>
              <a:rPr lang="en-US" sz="3600" b="1" baseline="30000" dirty="0" smtClean="0">
                <a:solidFill>
                  <a:schemeClr val="bg1"/>
                </a:solidFill>
              </a:rPr>
              <a:t>Leadership</a:t>
            </a:r>
            <a:r>
              <a:rPr lang="en-US" sz="3600" baseline="30000" dirty="0" smtClean="0"/>
              <a:t> are two important and related dimensions of community capacity. </a:t>
            </a:r>
          </a:p>
          <a:p>
            <a:r>
              <a:rPr lang="en-US" sz="3600" baseline="30000" dirty="0" smtClean="0"/>
              <a:t>These two factors are connected in that a community lacks capacity when its leadership does not have a </a:t>
            </a:r>
            <a:r>
              <a:rPr lang="en-US" sz="3600" baseline="30000" dirty="0" smtClean="0">
                <a:solidFill>
                  <a:schemeClr val="bg1"/>
                </a:solidFill>
              </a:rPr>
              <a:t>strong base of actively involved</a:t>
            </a:r>
            <a:r>
              <a:rPr lang="en-US" sz="3600" dirty="0" smtClean="0">
                <a:solidFill>
                  <a:schemeClr val="bg1"/>
                </a:solidFill>
              </a:rPr>
              <a:t> </a:t>
            </a:r>
            <a:r>
              <a:rPr lang="en-US" sz="3600" baseline="30000" dirty="0" smtClean="0">
                <a:solidFill>
                  <a:schemeClr val="bg1"/>
                </a:solidFill>
              </a:rPr>
              <a:t>residents</a:t>
            </a:r>
            <a:r>
              <a:rPr lang="en-US" sz="3600" baseline="30000" dirty="0" smtClean="0"/>
              <a:t>.</a:t>
            </a:r>
            <a:r>
              <a:rPr lang="en-US" sz="3600" dirty="0" smtClean="0"/>
              <a:t>  </a:t>
            </a:r>
            <a:r>
              <a:rPr lang="en-US" sz="3600" baseline="30000" dirty="0" smtClean="0"/>
              <a:t>Conversely, participation without the </a:t>
            </a:r>
            <a:r>
              <a:rPr lang="en-US" sz="3600" baseline="30000" dirty="0" smtClean="0">
                <a:solidFill>
                  <a:schemeClr val="bg1"/>
                </a:solidFill>
              </a:rPr>
              <a:t>direction and structure</a:t>
            </a:r>
            <a:r>
              <a:rPr lang="en-US" sz="3600" baseline="30000" dirty="0" smtClean="0"/>
              <a:t> that leadership provides often results in disorganization.</a:t>
            </a:r>
            <a:endParaRPr lang="en-US" sz="3600" dirty="0" smtClean="0"/>
          </a:p>
        </p:txBody>
      </p:sp>
      <p:pic>
        <p:nvPicPr>
          <p:cNvPr id="18436" name="Picture 6" descr="\\psf\Host\Users\GoldenBoy\Pictures\iPhoto Library\Originals\2010\Aug 28, 2010_3\IMG_2329.JPG"/>
          <p:cNvPicPr>
            <a:picLocks noChangeAspect="1" noChangeArrowheads="1"/>
          </p:cNvPicPr>
          <p:nvPr/>
        </p:nvPicPr>
        <p:blipFill>
          <a:blip r:embed="rId3" cstate="print"/>
          <a:srcRect/>
          <a:stretch>
            <a:fillRect/>
          </a:stretch>
        </p:blipFill>
        <p:spPr bwMode="auto">
          <a:xfrm>
            <a:off x="304800" y="1905000"/>
            <a:ext cx="3124200" cy="34290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1" nodeType="with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1+#ppt_w/2"/>
                                          </p:val>
                                        </p:tav>
                                        <p:tav tm="100000">
                                          <p:val>
                                            <p:strVal val="#ppt_x"/>
                                          </p:val>
                                        </p:tav>
                                      </p:tavLst>
                                    </p:anim>
                                    <p:anim calcmode="lin" valueType="num">
                                      <p:cBhvr additive="base">
                                        <p:cTn id="8" dur="500" fill="hold"/>
                                        <p:tgtEl>
                                          <p:spTgt spid="3481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Effect transition="in" filter="dissolve">
                                      <p:cBhvr>
                                        <p:cTn id="12" dur="500"/>
                                        <p:tgtEl>
                                          <p:spTgt spid="18435">
                                            <p:txEl>
                                              <p:pRg st="0" end="0"/>
                                            </p:txEl>
                                          </p:spTgt>
                                        </p:tgtEl>
                                      </p:cBhvr>
                                    </p:animEffect>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18435">
                                            <p:txEl>
                                              <p:pRg st="1" end="1"/>
                                            </p:txEl>
                                          </p:spTgt>
                                        </p:tgtEl>
                                        <p:attrNameLst>
                                          <p:attrName>style.visibility</p:attrName>
                                        </p:attrNameLst>
                                      </p:cBhvr>
                                      <p:to>
                                        <p:strVal val="visible"/>
                                      </p:to>
                                    </p:set>
                                    <p:animEffect transition="in" filter="dissolve">
                                      <p:cBhvr>
                                        <p:cTn id="16" dur="500"/>
                                        <p:tgtEl>
                                          <p:spTgt spid="18435">
                                            <p:txEl>
                                              <p:pRg st="1" end="1"/>
                                            </p:txEl>
                                          </p:spTgt>
                                        </p:tgtEl>
                                      </p:cBhvr>
                                    </p:animEffect>
                                  </p:childTnLst>
                                </p:cTn>
                              </p:par>
                            </p:childTnLst>
                          </p:cTn>
                        </p:par>
                        <p:par>
                          <p:cTn id="17" fill="hold">
                            <p:stCondLst>
                              <p:cond delay="1500"/>
                            </p:stCondLst>
                            <p:childTnLst>
                              <p:par>
                                <p:cTn id="18" presetID="9" presetClass="entr" presetSubtype="0" fill="hold" nodeType="afterEffect">
                                  <p:stCondLst>
                                    <p:cond delay="0"/>
                                  </p:stCondLst>
                                  <p:childTnLst>
                                    <p:set>
                                      <p:cBhvr>
                                        <p:cTn id="19" dur="1" fill="hold">
                                          <p:stCondLst>
                                            <p:cond delay="0"/>
                                          </p:stCondLst>
                                        </p:cTn>
                                        <p:tgtEl>
                                          <p:spTgt spid="18436"/>
                                        </p:tgtEl>
                                        <p:attrNameLst>
                                          <p:attrName>style.visibility</p:attrName>
                                        </p:attrNameLst>
                                      </p:cBhvr>
                                      <p:to>
                                        <p:strVal val="visible"/>
                                      </p:to>
                                    </p:set>
                                    <p:animEffect transition="in" filter="dissolve">
                                      <p:cBhvr>
                                        <p:cTn id="20"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1"/>
      <p:bldP spid="1843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only-cookware.com/images/Dutch%20Ovens%20Page/Le%20Creuset%20Cherry%20Red%20Dutch%20Oven.jpg"/>
          <p:cNvPicPr>
            <a:picLocks noChangeAspect="1" noChangeArrowheads="1"/>
          </p:cNvPicPr>
          <p:nvPr/>
        </p:nvPicPr>
        <p:blipFill>
          <a:blip r:embed="rId4" cstate="print"/>
          <a:srcRect t="16667" b="16667"/>
          <a:stretch>
            <a:fillRect/>
          </a:stretch>
        </p:blipFill>
        <p:spPr bwMode="auto">
          <a:xfrm>
            <a:off x="228600" y="3886200"/>
            <a:ext cx="4000500" cy="2667000"/>
          </a:xfrm>
          <a:prstGeom prst="rect">
            <a:avLst/>
          </a:prstGeom>
          <a:noFill/>
          <a:ln w="9525">
            <a:noFill/>
            <a:miter lim="800000"/>
            <a:headEnd/>
            <a:tailEnd/>
          </a:ln>
        </p:spPr>
      </p:pic>
      <p:sp>
        <p:nvSpPr>
          <p:cNvPr id="26627" name="Title 2"/>
          <p:cNvSpPr>
            <a:spLocks noGrp="1"/>
          </p:cNvSpPr>
          <p:nvPr>
            <p:ph type="title"/>
          </p:nvPr>
        </p:nvSpPr>
        <p:spPr>
          <a:xfrm>
            <a:off x="457200" y="457200"/>
            <a:ext cx="8229600" cy="3048000"/>
          </a:xfrm>
        </p:spPr>
        <p:txBody>
          <a:bodyPr/>
          <a:lstStyle/>
          <a:p>
            <a:r>
              <a:rPr lang="en-US" dirty="0" smtClean="0"/>
              <a:t>What Kind of Containers Are You Building With Your Relationships, Conversations, &amp; Groups?</a:t>
            </a:r>
          </a:p>
        </p:txBody>
      </p:sp>
      <p:pic>
        <p:nvPicPr>
          <p:cNvPr id="26628" name="Picture 2" descr="http://wwwdelivery.superstock.com/WI/223/1795/PreviewComp/SuperStock_1795R-27908.jpg"/>
          <p:cNvPicPr>
            <a:picLocks noChangeAspect="1" noChangeArrowheads="1"/>
          </p:cNvPicPr>
          <p:nvPr/>
        </p:nvPicPr>
        <p:blipFill>
          <a:blip r:embed="rId5" cstate="print"/>
          <a:srcRect l="1074" t="1077" r="1228" b="30017"/>
          <a:stretch>
            <a:fillRect/>
          </a:stretch>
        </p:blipFill>
        <p:spPr bwMode="auto">
          <a:xfrm>
            <a:off x="4572000" y="3886200"/>
            <a:ext cx="4343400" cy="2668588"/>
          </a:xfrm>
          <a:prstGeom prst="rect">
            <a:avLst/>
          </a:prstGeom>
          <a:noFill/>
          <a:ln w="38100">
            <a:solidFill>
              <a:schemeClr val="tx1"/>
            </a:solid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6627"/>
                                        </p:tgtEl>
                                        <p:attrNameLst>
                                          <p:attrName>style.visibility</p:attrName>
                                        </p:attrNameLst>
                                      </p:cBhvr>
                                      <p:to>
                                        <p:strVal val="visible"/>
                                      </p:to>
                                    </p:set>
                                    <p:anim calcmode="lin" valueType="num">
                                      <p:cBhvr additive="base">
                                        <p:cTn id="7" dur="500" fill="hold"/>
                                        <p:tgtEl>
                                          <p:spTgt spid="26627"/>
                                        </p:tgtEl>
                                        <p:attrNameLst>
                                          <p:attrName>ppt_x</p:attrName>
                                        </p:attrNameLst>
                                      </p:cBhvr>
                                      <p:tavLst>
                                        <p:tav tm="0">
                                          <p:val>
                                            <p:strVal val="1+#ppt_w/2"/>
                                          </p:val>
                                        </p:tav>
                                        <p:tav tm="100000">
                                          <p:val>
                                            <p:strVal val="#ppt_x"/>
                                          </p:val>
                                        </p:tav>
                                      </p:tavLst>
                                    </p:anim>
                                    <p:anim calcmode="lin" valueType="num">
                                      <p:cBhvr additive="base">
                                        <p:cTn id="8" dur="500" fill="hold"/>
                                        <p:tgtEl>
                                          <p:spTgt spid="266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presetSubtype="0" fill="hold" nodeType="afterEffect">
                                  <p:stCondLst>
                                    <p:cond delay="0"/>
                                  </p:stCondLst>
                                  <p:childTnLst>
                                    <p:set>
                                      <p:cBhvr>
                                        <p:cTn id="11" dur="1" fill="hold">
                                          <p:stCondLst>
                                            <p:cond delay="0"/>
                                          </p:stCondLst>
                                        </p:cTn>
                                        <p:tgtEl>
                                          <p:spTgt spid="26626"/>
                                        </p:tgtEl>
                                        <p:attrNameLst>
                                          <p:attrName>style.visibility</p:attrName>
                                        </p:attrNameLst>
                                      </p:cBhvr>
                                      <p:to>
                                        <p:strVal val="visible"/>
                                      </p:to>
                                    </p:set>
                                    <p:animEffect transition="in" filter="dissolve">
                                      <p:cBhvr>
                                        <p:cTn id="12" dur="500"/>
                                        <p:tgtEl>
                                          <p:spTgt spid="26626"/>
                                        </p:tgtEl>
                                      </p:cBhvr>
                                    </p:animEffect>
                                  </p:childTnLst>
                                </p:cTn>
                              </p:par>
                            </p:childTnLst>
                          </p:cTn>
                        </p:par>
                        <p:par>
                          <p:cTn id="13" fill="hold">
                            <p:stCondLst>
                              <p:cond delay="1000"/>
                            </p:stCondLst>
                            <p:childTnLst>
                              <p:par>
                                <p:cTn id="14" presetID="9" presetClass="entr" presetSubtype="0" fill="hold" nodeType="afterEffect">
                                  <p:stCondLst>
                                    <p:cond delay="0"/>
                                  </p:stCondLst>
                                  <p:childTnLst>
                                    <p:set>
                                      <p:cBhvr>
                                        <p:cTn id="15" dur="1" fill="hold">
                                          <p:stCondLst>
                                            <p:cond delay="0"/>
                                          </p:stCondLst>
                                        </p:cTn>
                                        <p:tgtEl>
                                          <p:spTgt spid="26628"/>
                                        </p:tgtEl>
                                        <p:attrNameLst>
                                          <p:attrName>style.visibility</p:attrName>
                                        </p:attrNameLst>
                                      </p:cBhvr>
                                      <p:to>
                                        <p:strVal val="visible"/>
                                      </p:to>
                                    </p:set>
                                    <p:animEffect transition="in" filter="dissolve">
                                      <p:cBhvr>
                                        <p:cTn id="16" dur="5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 descr="http://www.3dchem.com/imagesofmolecules/Glucose.jpg"/>
          <p:cNvPicPr>
            <a:picLocks noChangeAspect="1" noChangeArrowheads="1"/>
          </p:cNvPicPr>
          <p:nvPr/>
        </p:nvPicPr>
        <p:blipFill>
          <a:blip r:embed="rId3" cstate="print"/>
          <a:srcRect/>
          <a:stretch>
            <a:fillRect/>
          </a:stretch>
        </p:blipFill>
        <p:spPr bwMode="auto">
          <a:xfrm>
            <a:off x="2438400" y="228600"/>
            <a:ext cx="4191000" cy="4143375"/>
          </a:xfrm>
          <a:prstGeom prst="rect">
            <a:avLst/>
          </a:prstGeom>
          <a:noFill/>
          <a:ln w="9525">
            <a:noFill/>
            <a:miter lim="800000"/>
            <a:headEnd/>
            <a:tailEnd/>
          </a:ln>
        </p:spPr>
      </p:pic>
      <p:pic>
        <p:nvPicPr>
          <p:cNvPr id="3" name="Picture 2" descr="Periodic Atoms.bmp"/>
          <p:cNvPicPr>
            <a:picLocks noChangeAspect="1"/>
          </p:cNvPicPr>
          <p:nvPr/>
        </p:nvPicPr>
        <p:blipFill>
          <a:blip r:embed="rId4" cstate="print"/>
          <a:srcRect l="68000" t="53071" r="2000" b="7617"/>
          <a:stretch>
            <a:fillRect/>
          </a:stretch>
        </p:blipFill>
        <p:spPr>
          <a:xfrm>
            <a:off x="6705600" y="2362200"/>
            <a:ext cx="2133600" cy="2701925"/>
          </a:xfrm>
          <a:prstGeom prst="rect">
            <a:avLst/>
          </a:prstGeom>
          <a:ln>
            <a:solidFill>
              <a:schemeClr val="tx1"/>
            </a:solidFill>
          </a:ln>
          <a:effectLst>
            <a:outerShdw blurRad="292100" dist="139700" dir="2700000" algn="tl" rotWithShape="0">
              <a:srgbClr val="333333">
                <a:alpha val="65000"/>
              </a:srgbClr>
            </a:outerShdw>
          </a:effectLst>
        </p:spPr>
      </p:pic>
      <p:pic>
        <p:nvPicPr>
          <p:cNvPr id="4" name="Picture 3" descr="Periodic Atoms.bmp"/>
          <p:cNvPicPr>
            <a:picLocks noChangeAspect="1"/>
          </p:cNvPicPr>
          <p:nvPr/>
        </p:nvPicPr>
        <p:blipFill>
          <a:blip r:embed="rId4" cstate="print"/>
          <a:srcRect l="4000" t="53071" r="68000" b="7617"/>
          <a:stretch>
            <a:fillRect/>
          </a:stretch>
        </p:blipFill>
        <p:spPr>
          <a:xfrm>
            <a:off x="228600" y="2286000"/>
            <a:ext cx="2133600" cy="2701925"/>
          </a:xfrm>
          <a:prstGeom prst="rect">
            <a:avLst/>
          </a:prstGeom>
          <a:ln>
            <a:solidFill>
              <a:schemeClr val="tx1"/>
            </a:solidFill>
          </a:ln>
          <a:effectLst>
            <a:outerShdw blurRad="292100" dist="139700" dir="2700000" algn="tl" rotWithShape="0">
              <a:srgbClr val="333333">
                <a:alpha val="65000"/>
              </a:srgbClr>
            </a:outerShdw>
          </a:effectLst>
        </p:spPr>
      </p:pic>
      <p:pic>
        <p:nvPicPr>
          <p:cNvPr id="2" name="Picture 1" descr="Periodic Atoms.bmp"/>
          <p:cNvPicPr>
            <a:picLocks noChangeAspect="1"/>
          </p:cNvPicPr>
          <p:nvPr/>
        </p:nvPicPr>
        <p:blipFill>
          <a:blip r:embed="rId4" cstate="print"/>
          <a:srcRect l="2000" t="5897" r="68000" b="54791"/>
          <a:stretch>
            <a:fillRect/>
          </a:stretch>
        </p:blipFill>
        <p:spPr>
          <a:xfrm>
            <a:off x="3533775" y="4038600"/>
            <a:ext cx="2105025" cy="2667000"/>
          </a:xfrm>
          <a:prstGeom prst="rect">
            <a:avLst/>
          </a:prstGeom>
          <a:ln>
            <a:solidFill>
              <a:schemeClr val="tx1"/>
            </a:solidFill>
          </a:ln>
          <a:effectLst>
            <a:outerShdw blurRad="292100" dist="139700" dir="2700000" algn="tl" rotWithShape="0">
              <a:srgbClr val="333333">
                <a:alpha val="65000"/>
              </a:srgbClr>
            </a:outerShdw>
          </a:effec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dissolve">
                                      <p:cBhvr>
                                        <p:cTn id="7" dur="500"/>
                                        <p:tgtEl>
                                          <p:spTgt spid="27650"/>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dissolv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2.bp.blogspot.com/_T4syxq_WsjU/TRYD-vzLm7I/AAAAAAAAAA0/vahjVwu6P58/s1600/one+teaspoon.jpg"/>
          <p:cNvPicPr>
            <a:picLocks noChangeAspect="1" noChangeArrowheads="1"/>
          </p:cNvPicPr>
          <p:nvPr/>
        </p:nvPicPr>
        <p:blipFill>
          <a:blip r:embed="rId3" cstate="print"/>
          <a:srcRect/>
          <a:stretch>
            <a:fillRect/>
          </a:stretch>
        </p:blipFill>
        <p:spPr bwMode="auto">
          <a:xfrm>
            <a:off x="0" y="0"/>
            <a:ext cx="9128125" cy="68580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truthworks.org/wp-content/uploads/2010/04/busy-intersection.bmp"/>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i="1" smtClean="0"/>
              <a:t>A Thought for the Future</a:t>
            </a:r>
          </a:p>
        </p:txBody>
      </p:sp>
      <p:sp>
        <p:nvSpPr>
          <p:cNvPr id="30723" name="Rectangle 3"/>
          <p:cNvSpPr>
            <a:spLocks noGrp="1" noChangeArrowheads="1"/>
          </p:cNvSpPr>
          <p:nvPr>
            <p:ph type="body" idx="1"/>
          </p:nvPr>
        </p:nvSpPr>
        <p:spPr>
          <a:xfrm>
            <a:off x="0" y="1752600"/>
            <a:ext cx="9144000" cy="4525963"/>
          </a:xfrm>
        </p:spPr>
        <p:txBody>
          <a:bodyPr/>
          <a:lstStyle/>
          <a:p>
            <a:pPr eaLnBrk="1" hangingPunct="1">
              <a:buFontTx/>
              <a:buNone/>
            </a:pPr>
            <a:r>
              <a:rPr lang="en-US" b="1" i="1" dirty="0" smtClean="0"/>
              <a:t>   “</a:t>
            </a:r>
            <a:r>
              <a:rPr lang="en-US" i="1" dirty="0" smtClean="0"/>
              <a:t>In every community, there is work to be done. In every nation, there are wounds to heal. In every heart, there is the power to do it.</a:t>
            </a:r>
            <a:r>
              <a:rPr lang="en-US" b="1" i="1" dirty="0" smtClean="0"/>
              <a:t>.”</a:t>
            </a:r>
          </a:p>
          <a:p>
            <a:pPr eaLnBrk="1" hangingPunct="1">
              <a:buFontTx/>
              <a:buNone/>
            </a:pPr>
            <a:r>
              <a:rPr lang="en-US" b="1" i="1" dirty="0" smtClean="0"/>
              <a:t>					</a:t>
            </a:r>
            <a:r>
              <a:rPr lang="en-US" i="1" dirty="0" smtClean="0"/>
              <a:t>- Marianne Williamson.</a:t>
            </a:r>
          </a:p>
          <a:p>
            <a:pPr eaLnBrk="1" hangingPunct="1">
              <a:buFontTx/>
              <a:buNone/>
            </a:pPr>
            <a:endParaRPr lang="en-US" i="1" dirty="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1+#ppt_w/2"/>
                                          </p:val>
                                        </p:tav>
                                        <p:tav tm="100000">
                                          <p:val>
                                            <p:strVal val="#ppt_x"/>
                                          </p:val>
                                        </p:tav>
                                      </p:tavLst>
                                    </p:anim>
                                    <p:anim calcmode="lin" valueType="num">
                                      <p:cBhvr additive="base">
                                        <p:cTn id="8" dur="500" fill="hold"/>
                                        <p:tgtEl>
                                          <p:spTgt spid="307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30723">
                                            <p:txEl>
                                              <p:pRg st="0" end="0"/>
                                            </p:txEl>
                                          </p:spTgt>
                                        </p:tgtEl>
                                        <p:attrNameLst>
                                          <p:attrName>style.visibility</p:attrName>
                                        </p:attrNameLst>
                                      </p:cBhvr>
                                      <p:to>
                                        <p:strVal val="visible"/>
                                      </p:to>
                                    </p:set>
                                    <p:animEffect transition="in" filter="dissolve">
                                      <p:cBhvr>
                                        <p:cTn id="12" dur="500"/>
                                        <p:tgtEl>
                                          <p:spTgt spid="30723">
                                            <p:txEl>
                                              <p:pRg st="0" end="0"/>
                                            </p:txEl>
                                          </p:spTgt>
                                        </p:tgtEl>
                                      </p:cBhvr>
                                    </p:animEffect>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30723">
                                            <p:txEl>
                                              <p:pRg st="1" end="1"/>
                                            </p:txEl>
                                          </p:spTgt>
                                        </p:tgtEl>
                                        <p:attrNameLst>
                                          <p:attrName>style.visibility</p:attrName>
                                        </p:attrNameLst>
                                      </p:cBhvr>
                                      <p:to>
                                        <p:strVal val="visible"/>
                                      </p:to>
                                    </p:set>
                                    <p:animEffect transition="in" filter="dissolve">
                                      <p:cBhvr>
                                        <p:cTn id="16" dur="500"/>
                                        <p:tgtEl>
                                          <p:spTgt spid="307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Objectives</a:t>
            </a:r>
          </a:p>
        </p:txBody>
      </p:sp>
      <p:sp>
        <p:nvSpPr>
          <p:cNvPr id="4099" name="Content Placeholder 2"/>
          <p:cNvSpPr>
            <a:spLocks noGrp="1"/>
          </p:cNvSpPr>
          <p:nvPr>
            <p:ph idx="1"/>
          </p:nvPr>
        </p:nvSpPr>
        <p:spPr/>
        <p:txBody>
          <a:bodyPr/>
          <a:lstStyle/>
          <a:p>
            <a:r>
              <a:rPr lang="en-US" dirty="0" smtClean="0"/>
              <a:t>Look At Environmental Justice Through A Different Lens</a:t>
            </a:r>
          </a:p>
          <a:p>
            <a:r>
              <a:rPr lang="en-US" dirty="0" smtClean="0"/>
              <a:t>Define Several Dimensions Of Capacity-Building</a:t>
            </a:r>
          </a:p>
          <a:p>
            <a:r>
              <a:rPr lang="en-US" dirty="0" smtClean="0"/>
              <a:t>Provide Some Simple, Yet Effective Tools To Help Communities Build Capacity</a:t>
            </a: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amp Kumbaya.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Placeholder 2"/>
          <p:cNvSpPr>
            <a:spLocks noGrp="1"/>
          </p:cNvSpPr>
          <p:nvPr>
            <p:ph type="body" idx="1"/>
          </p:nvPr>
        </p:nvSpPr>
        <p:spPr>
          <a:xfrm>
            <a:off x="304800" y="381000"/>
            <a:ext cx="8534400" cy="5638800"/>
          </a:xfrm>
        </p:spPr>
        <p:txBody>
          <a:bodyPr/>
          <a:lstStyle/>
          <a:p>
            <a:r>
              <a:rPr lang="en-US" sz="7200" dirty="0" smtClean="0">
                <a:solidFill>
                  <a:srgbClr val="92D050"/>
                </a:solidFill>
              </a:rPr>
              <a:t>That is not where we’re going today.</a:t>
            </a:r>
          </a:p>
        </p:txBody>
      </p:sp>
      <p:sp>
        <p:nvSpPr>
          <p:cNvPr id="6147" name="Text Placeholder 4"/>
          <p:cNvSpPr>
            <a:spLocks noGrp="1"/>
          </p:cNvSpPr>
          <p:nvPr>
            <p:ph type="body" sz="quarter" idx="3"/>
          </p:nvPr>
        </p:nvSpPr>
        <p:spPr>
          <a:xfrm>
            <a:off x="4800600" y="655638"/>
            <a:ext cx="3889375" cy="1325562"/>
          </a:xfrm>
        </p:spPr>
        <p:txBody>
          <a:bodyPr/>
          <a:lstStyle/>
          <a:p>
            <a:pPr algn="r"/>
            <a:r>
              <a:rPr lang="en-US" sz="9600" dirty="0" smtClean="0"/>
              <a:t>Nope.</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linds(horizontal)">
                                      <p:cBhvr>
                                        <p:cTn id="7" dur="500"/>
                                        <p:tgtEl>
                                          <p:spTgt spid="6147">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6146">
                                            <p:txEl>
                                              <p:pRg st="0" end="0"/>
                                            </p:txEl>
                                          </p:spTgt>
                                        </p:tgtEl>
                                        <p:attrNameLst>
                                          <p:attrName>style.visibility</p:attrName>
                                        </p:attrNameLst>
                                      </p:cBhvr>
                                      <p:to>
                                        <p:strVal val="visible"/>
                                      </p:to>
                                    </p:set>
                                    <p:animEffect transition="in" filter="dissolve">
                                      <p:cBhvr>
                                        <p:cTn id="11" dur="500"/>
                                        <p:tgtEl>
                                          <p:spTgt spid="61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p:bldP spid="614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457200" y="1219200"/>
            <a:ext cx="8534400" cy="5334000"/>
          </a:xfrm>
          <a:prstGeom prst="rect">
            <a:avLst/>
          </a:prstGeom>
        </p:spPr>
        <p:txBody>
          <a:bodyPr/>
          <a:lstStyle/>
          <a:p>
            <a:pPr marL="342900" indent="-342900" eaLnBrk="0" hangingPunct="0">
              <a:spcBef>
                <a:spcPct val="20000"/>
              </a:spcBef>
              <a:defRPr/>
            </a:pPr>
            <a:r>
              <a:rPr lang="en-US" sz="7200" b="1" dirty="0">
                <a:solidFill>
                  <a:srgbClr val="92D050"/>
                </a:solidFill>
                <a:latin typeface="+mn-lt"/>
              </a:rPr>
              <a:t>	What looks like resistance is often a lack of clarity.</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rtlCol="0">
            <a:normAutofit fontScale="90000"/>
          </a:bodyPr>
          <a:lstStyle/>
          <a:p>
            <a:pPr eaLnBrk="1" fontAlgn="auto" hangingPunct="1">
              <a:spcAft>
                <a:spcPts val="0"/>
              </a:spcAft>
              <a:defRPr/>
            </a:pPr>
            <a:r>
              <a:rPr lang="en-US" b="1" dirty="0" smtClean="0"/>
              <a:t>WHAT IS ENVIRONMENTAL JUSTICE</a:t>
            </a:r>
            <a:r>
              <a:rPr lang="en-US" b="1" dirty="0" smtClean="0"/>
              <a:t>? (EPA)</a:t>
            </a:r>
            <a:endParaRPr lang="en-US" b="1" dirty="0" smtClean="0"/>
          </a:p>
        </p:txBody>
      </p:sp>
      <p:pic>
        <p:nvPicPr>
          <p:cNvPr id="12291" name="Content Placeholder 3" descr="EJ Globe.jpg"/>
          <p:cNvPicPr>
            <a:picLocks noGrp="1" noChangeAspect="1"/>
          </p:cNvPicPr>
          <p:nvPr>
            <p:ph sz="half" idx="1"/>
          </p:nvPr>
        </p:nvPicPr>
        <p:blipFill>
          <a:blip r:embed="rId2" cstate="print"/>
          <a:srcRect/>
          <a:stretch>
            <a:fillRect/>
          </a:stretch>
        </p:blipFill>
        <p:spPr>
          <a:xfrm>
            <a:off x="4743450" y="1597025"/>
            <a:ext cx="4019550" cy="4194175"/>
          </a:xfrm>
        </p:spPr>
      </p:pic>
      <p:sp>
        <p:nvSpPr>
          <p:cNvPr id="6" name="Content Placeholder 5"/>
          <p:cNvSpPr>
            <a:spLocks noGrp="1"/>
          </p:cNvSpPr>
          <p:nvPr>
            <p:ph sz="half" idx="2"/>
          </p:nvPr>
        </p:nvSpPr>
        <p:spPr>
          <a:xfrm>
            <a:off x="457200" y="1600200"/>
            <a:ext cx="4038600" cy="4525963"/>
          </a:xfrm>
        </p:spPr>
        <p:txBody>
          <a:bodyPr rtlCol="0">
            <a:normAutofit fontScale="70000" lnSpcReduction="20000"/>
          </a:bodyPr>
          <a:lstStyle/>
          <a:p>
            <a:pPr eaLnBrk="1" fontAlgn="auto" hangingPunct="1">
              <a:spcAft>
                <a:spcPts val="0"/>
              </a:spcAft>
              <a:defRPr/>
            </a:pPr>
            <a:r>
              <a:rPr lang="en-US" dirty="0" smtClean="0"/>
              <a:t>Environmental Justice is the fair treatment and meaningful involvement of all people regardless of race, color, national origin, or income with respect to the development, implementation, and enforcement of environmental laws, regulations, and policies. </a:t>
            </a:r>
          </a:p>
          <a:p>
            <a:pPr eaLnBrk="1" fontAlgn="auto" hangingPunct="1">
              <a:spcAft>
                <a:spcPts val="0"/>
              </a:spcAft>
              <a:defRPr/>
            </a:pPr>
            <a:r>
              <a:rPr lang="en-US" dirty="0" smtClean="0"/>
              <a:t>This will be achieved when everyone enjoys the same degree of protection from environmental and health hazards and equal access to the decision-making process to have a healthy environment in which to live, learn, and work.</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pPr>
              <a:defRPr/>
            </a:pPr>
            <a:r>
              <a:rPr lang="en-US" dirty="0" smtClean="0"/>
              <a:t/>
            </a:r>
            <a:br>
              <a:rPr lang="en-US" dirty="0" smtClean="0"/>
            </a:br>
            <a:r>
              <a:rPr lang="en-US" sz="5300" b="1" dirty="0" smtClean="0">
                <a:latin typeface="Alaska" pitchFamily="34" charset="0"/>
              </a:rPr>
              <a:t>Region 4 Priorities</a:t>
            </a:r>
            <a:endParaRPr lang="en-US" b="1" dirty="0">
              <a:latin typeface="Alaska" pitchFamily="34" charset="0"/>
            </a:endParaRPr>
          </a:p>
        </p:txBody>
      </p:sp>
      <p:sp>
        <p:nvSpPr>
          <p:cNvPr id="3" name="Content Placeholder 2"/>
          <p:cNvSpPr>
            <a:spLocks noGrp="1"/>
          </p:cNvSpPr>
          <p:nvPr>
            <p:ph idx="1"/>
          </p:nvPr>
        </p:nvSpPr>
        <p:spPr>
          <a:xfrm>
            <a:off x="457200" y="1600200"/>
            <a:ext cx="8382000" cy="5029200"/>
          </a:xfrm>
        </p:spPr>
        <p:txBody>
          <a:bodyPr>
            <a:normAutofit fontScale="92500" lnSpcReduction="10000"/>
          </a:bodyPr>
          <a:lstStyle/>
          <a:p>
            <a:pPr>
              <a:buFont typeface="Arial" charset="0"/>
              <a:buChar char="•"/>
              <a:defRPr/>
            </a:pPr>
            <a:r>
              <a:rPr lang="en-US" b="1" dirty="0" smtClean="0">
                <a:cs typeface="Arial" pitchFamily="34" charset="0"/>
              </a:rPr>
              <a:t>Successfully Resolve/Advance Regional Issues</a:t>
            </a:r>
          </a:p>
          <a:p>
            <a:pPr>
              <a:buFont typeface="Arial" charset="0"/>
              <a:buChar char="•"/>
              <a:defRPr/>
            </a:pPr>
            <a:endParaRPr lang="en-US" b="1" dirty="0" smtClean="0"/>
          </a:p>
          <a:p>
            <a:pPr>
              <a:buFont typeface="Arial" charset="0"/>
              <a:buChar char="•"/>
              <a:defRPr/>
            </a:pPr>
            <a:r>
              <a:rPr lang="en-US" b="1" dirty="0" smtClean="0">
                <a:cs typeface="Arial" pitchFamily="34" charset="0"/>
              </a:rPr>
              <a:t>Focus on Underserved or Under-represented Populations</a:t>
            </a:r>
          </a:p>
          <a:p>
            <a:pPr marL="822960" lvl="3" indent="-274320">
              <a:buSzPct val="95000"/>
              <a:buFont typeface="Arial" charset="0"/>
              <a:buChar char="–"/>
              <a:defRPr/>
            </a:pPr>
            <a:r>
              <a:rPr lang="en-US" sz="2200" dirty="0" smtClean="0">
                <a:cs typeface="Arial" pitchFamily="34" charset="0"/>
              </a:rPr>
              <a:t>Environmental Justice</a:t>
            </a:r>
          </a:p>
          <a:p>
            <a:pPr marL="822960" lvl="3" indent="-274320">
              <a:buSzPct val="95000"/>
              <a:buFont typeface="Arial" charset="0"/>
              <a:buChar char="–"/>
              <a:defRPr/>
            </a:pPr>
            <a:r>
              <a:rPr lang="en-US" sz="2200" dirty="0" smtClean="0">
                <a:cs typeface="Arial" pitchFamily="34" charset="0"/>
              </a:rPr>
              <a:t>Children’s Health</a:t>
            </a:r>
          </a:p>
          <a:p>
            <a:pPr marL="274320" lvl="1" indent="-274320">
              <a:buClr>
                <a:schemeClr val="accent3"/>
              </a:buClr>
              <a:buSzPct val="95000"/>
              <a:buFont typeface="Arial" charset="0"/>
              <a:buChar char="–"/>
              <a:defRPr/>
            </a:pPr>
            <a:endParaRPr lang="en-US" sz="2600" dirty="0" smtClean="0">
              <a:cs typeface="Arial" pitchFamily="34" charset="0"/>
            </a:endParaRPr>
          </a:p>
          <a:p>
            <a:pPr>
              <a:buFont typeface="Arial" charset="0"/>
              <a:buChar char="•"/>
              <a:defRPr/>
            </a:pPr>
            <a:r>
              <a:rPr lang="en-US" b="1" dirty="0" smtClean="0">
                <a:cs typeface="Arial" pitchFamily="34" charset="0"/>
              </a:rPr>
              <a:t>Expand the Conversation on Environmentalism and Build New Partnerships</a:t>
            </a:r>
          </a:p>
        </p:txBody>
      </p:sp>
      <p:pic>
        <p:nvPicPr>
          <p:cNvPr id="13316" name="Picture 3" descr="color_EJ_logo.JPG"/>
          <p:cNvPicPr>
            <a:picLocks noChangeAspect="1"/>
          </p:cNvPicPr>
          <p:nvPr/>
        </p:nvPicPr>
        <p:blipFill>
          <a:blip r:embed="rId3" cstate="print"/>
          <a:srcRect/>
          <a:stretch>
            <a:fillRect/>
          </a:stretch>
        </p:blipFill>
        <p:spPr bwMode="auto">
          <a:xfrm>
            <a:off x="7772400" y="5943600"/>
            <a:ext cx="1371600"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63000" cy="1143000"/>
          </a:xfrm>
        </p:spPr>
        <p:txBody>
          <a:bodyPr>
            <a:noAutofit/>
          </a:bodyPr>
          <a:lstStyle/>
          <a:p>
            <a:pPr>
              <a:defRPr/>
            </a:pPr>
            <a:r>
              <a:rPr lang="en-US" sz="3600" dirty="0" smtClean="0"/>
              <a:t/>
            </a:r>
            <a:br>
              <a:rPr lang="en-US" sz="3600" dirty="0" smtClean="0"/>
            </a:br>
            <a:r>
              <a:rPr lang="en-US" sz="3600" b="1" dirty="0" smtClean="0">
                <a:latin typeface="Alaska" pitchFamily="34" charset="0"/>
              </a:rPr>
              <a:t>Why Prioritize Environmental Justice?</a:t>
            </a:r>
            <a:endParaRPr lang="en-US" sz="3600" b="1" dirty="0">
              <a:latin typeface="Alaska" pitchFamily="34" charset="0"/>
            </a:endParaRPr>
          </a:p>
        </p:txBody>
      </p:sp>
      <p:sp>
        <p:nvSpPr>
          <p:cNvPr id="14339" name="Content Placeholder 2"/>
          <p:cNvSpPr>
            <a:spLocks noGrp="1"/>
          </p:cNvSpPr>
          <p:nvPr>
            <p:ph idx="1"/>
          </p:nvPr>
        </p:nvSpPr>
        <p:spPr>
          <a:xfrm>
            <a:off x="4038600" y="1600200"/>
            <a:ext cx="4800600" cy="4525963"/>
          </a:xfrm>
        </p:spPr>
        <p:txBody>
          <a:bodyPr/>
          <a:lstStyle/>
          <a:p>
            <a:r>
              <a:rPr lang="en-US" sz="2400" b="1" dirty="0" smtClean="0">
                <a:cs typeface="Arial" pitchFamily="34" charset="0"/>
              </a:rPr>
              <a:t>Morally Right Thing To Do!</a:t>
            </a:r>
          </a:p>
          <a:p>
            <a:r>
              <a:rPr lang="en-US" sz="2400" b="1" dirty="0" smtClean="0">
                <a:cs typeface="Arial" pitchFamily="34" charset="0"/>
              </a:rPr>
              <a:t>Constitutional Right to Equal Protection Under the Laws</a:t>
            </a:r>
          </a:p>
          <a:p>
            <a:pPr lvl="1"/>
            <a:r>
              <a:rPr lang="en-US" sz="2400" dirty="0" smtClean="0">
                <a:cs typeface="Arial" pitchFamily="34" charset="0"/>
              </a:rPr>
              <a:t>Clean Water, Air, and Land are not parochial</a:t>
            </a:r>
          </a:p>
          <a:p>
            <a:r>
              <a:rPr lang="en-US" sz="2400" b="1" dirty="0" smtClean="0">
                <a:cs typeface="Arial" pitchFamily="34" charset="0"/>
              </a:rPr>
              <a:t>Clean Air Act, Clean Water Act, and CERCLA have inherent inclusion message:</a:t>
            </a:r>
          </a:p>
          <a:p>
            <a:pPr lvl="1"/>
            <a:r>
              <a:rPr lang="en-US" sz="2400" dirty="0" smtClean="0">
                <a:cs typeface="Arial" pitchFamily="34" charset="0"/>
              </a:rPr>
              <a:t>No one should bear undue burden</a:t>
            </a:r>
          </a:p>
        </p:txBody>
      </p:sp>
      <p:pic>
        <p:nvPicPr>
          <p:cNvPr id="14340" name="Picture 4" descr="color_EJ_logo.JPG"/>
          <p:cNvPicPr>
            <a:picLocks noChangeAspect="1"/>
          </p:cNvPicPr>
          <p:nvPr/>
        </p:nvPicPr>
        <p:blipFill>
          <a:blip r:embed="rId3" cstate="print"/>
          <a:srcRect/>
          <a:stretch>
            <a:fillRect/>
          </a:stretch>
        </p:blipFill>
        <p:spPr bwMode="auto">
          <a:xfrm>
            <a:off x="7772400" y="5943600"/>
            <a:ext cx="1371600" cy="914400"/>
          </a:xfrm>
          <a:prstGeom prst="rect">
            <a:avLst/>
          </a:prstGeom>
          <a:noFill/>
          <a:ln w="9525">
            <a:noFill/>
            <a:miter lim="800000"/>
            <a:headEnd/>
            <a:tailEnd/>
          </a:ln>
        </p:spPr>
      </p:pic>
      <p:pic>
        <p:nvPicPr>
          <p:cNvPr id="14341" name="Picture 5" descr="IMG_0396.JPG"/>
          <p:cNvPicPr>
            <a:picLocks noChangeAspect="1"/>
          </p:cNvPicPr>
          <p:nvPr/>
        </p:nvPicPr>
        <p:blipFill>
          <a:blip r:embed="rId4" cstate="print"/>
          <a:srcRect/>
          <a:stretch>
            <a:fillRect/>
          </a:stretch>
        </p:blipFill>
        <p:spPr bwMode="auto">
          <a:xfrm>
            <a:off x="304800" y="1676400"/>
            <a:ext cx="3657600" cy="4038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dissolve">
                                      <p:cBhvr>
                                        <p:cTn id="12" dur="500"/>
                                        <p:tgtEl>
                                          <p:spTgt spid="14339">
                                            <p:txEl>
                                              <p:pRg st="0" end="0"/>
                                            </p:txEl>
                                          </p:spTgt>
                                        </p:tgtEl>
                                      </p:cBhvr>
                                    </p:animEffect>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14339">
                                            <p:txEl>
                                              <p:pRg st="1" end="1"/>
                                            </p:txEl>
                                          </p:spTgt>
                                        </p:tgtEl>
                                        <p:attrNameLst>
                                          <p:attrName>style.visibility</p:attrName>
                                        </p:attrNameLst>
                                      </p:cBhvr>
                                      <p:to>
                                        <p:strVal val="visible"/>
                                      </p:to>
                                    </p:set>
                                    <p:animEffect transition="in" filter="dissolve">
                                      <p:cBhvr>
                                        <p:cTn id="16" dur="500"/>
                                        <p:tgtEl>
                                          <p:spTgt spid="14339">
                                            <p:txEl>
                                              <p:pRg st="1" end="1"/>
                                            </p:txEl>
                                          </p:spTgt>
                                        </p:tgtEl>
                                      </p:cBhvr>
                                    </p:animEffect>
                                  </p:childTnLst>
                                </p:cTn>
                              </p:par>
                            </p:childTnLst>
                          </p:cTn>
                        </p:par>
                        <p:par>
                          <p:cTn id="17" fill="hold">
                            <p:stCondLst>
                              <p:cond delay="1500"/>
                            </p:stCondLst>
                            <p:childTnLst>
                              <p:par>
                                <p:cTn id="18" presetID="9" presetClass="entr" presetSubtype="0" fill="hold" grpId="0" nodeType="afterEffect">
                                  <p:stCondLst>
                                    <p:cond delay="0"/>
                                  </p:stCondLst>
                                  <p:childTnLst>
                                    <p:set>
                                      <p:cBhvr>
                                        <p:cTn id="19" dur="1" fill="hold">
                                          <p:stCondLst>
                                            <p:cond delay="0"/>
                                          </p:stCondLst>
                                        </p:cTn>
                                        <p:tgtEl>
                                          <p:spTgt spid="14339">
                                            <p:txEl>
                                              <p:pRg st="2" end="2"/>
                                            </p:txEl>
                                          </p:spTgt>
                                        </p:tgtEl>
                                        <p:attrNameLst>
                                          <p:attrName>style.visibility</p:attrName>
                                        </p:attrNameLst>
                                      </p:cBhvr>
                                      <p:to>
                                        <p:strVal val="visible"/>
                                      </p:to>
                                    </p:set>
                                    <p:animEffect transition="in" filter="dissolve">
                                      <p:cBhvr>
                                        <p:cTn id="20" dur="500"/>
                                        <p:tgtEl>
                                          <p:spTgt spid="14339">
                                            <p:txEl>
                                              <p:pRg st="2" end="2"/>
                                            </p:txEl>
                                          </p:spTgt>
                                        </p:tgtEl>
                                      </p:cBhvr>
                                    </p:animEffect>
                                  </p:childTnLst>
                                </p:cTn>
                              </p:par>
                            </p:childTnLst>
                          </p:cTn>
                        </p:par>
                        <p:par>
                          <p:cTn id="21" fill="hold">
                            <p:stCondLst>
                              <p:cond delay="2000"/>
                            </p:stCondLst>
                            <p:childTnLst>
                              <p:par>
                                <p:cTn id="22" presetID="9" presetClass="entr" presetSubtype="0" fill="hold" grpId="0" nodeType="afterEffect">
                                  <p:stCondLst>
                                    <p:cond delay="0"/>
                                  </p:stCondLst>
                                  <p:childTnLst>
                                    <p:set>
                                      <p:cBhvr>
                                        <p:cTn id="23" dur="1" fill="hold">
                                          <p:stCondLst>
                                            <p:cond delay="0"/>
                                          </p:stCondLst>
                                        </p:cTn>
                                        <p:tgtEl>
                                          <p:spTgt spid="14339">
                                            <p:txEl>
                                              <p:pRg st="3" end="3"/>
                                            </p:txEl>
                                          </p:spTgt>
                                        </p:tgtEl>
                                        <p:attrNameLst>
                                          <p:attrName>style.visibility</p:attrName>
                                        </p:attrNameLst>
                                      </p:cBhvr>
                                      <p:to>
                                        <p:strVal val="visible"/>
                                      </p:to>
                                    </p:set>
                                    <p:animEffect transition="in" filter="dissolve">
                                      <p:cBhvr>
                                        <p:cTn id="24" dur="500"/>
                                        <p:tgtEl>
                                          <p:spTgt spid="14339">
                                            <p:txEl>
                                              <p:pRg st="3" end="3"/>
                                            </p:txEl>
                                          </p:spTgt>
                                        </p:tgtEl>
                                      </p:cBhvr>
                                    </p:animEffect>
                                  </p:childTnLst>
                                </p:cTn>
                              </p:par>
                            </p:childTnLst>
                          </p:cTn>
                        </p:par>
                        <p:par>
                          <p:cTn id="25" fill="hold">
                            <p:stCondLst>
                              <p:cond delay="2500"/>
                            </p:stCondLst>
                            <p:childTnLst>
                              <p:par>
                                <p:cTn id="26" presetID="9" presetClass="entr" presetSubtype="0" fill="hold" grpId="0" nodeType="afterEffect">
                                  <p:stCondLst>
                                    <p:cond delay="0"/>
                                  </p:stCondLst>
                                  <p:childTnLst>
                                    <p:set>
                                      <p:cBhvr>
                                        <p:cTn id="27" dur="1" fill="hold">
                                          <p:stCondLst>
                                            <p:cond delay="0"/>
                                          </p:stCondLst>
                                        </p:cTn>
                                        <p:tgtEl>
                                          <p:spTgt spid="14339">
                                            <p:txEl>
                                              <p:pRg st="4" end="4"/>
                                            </p:txEl>
                                          </p:spTgt>
                                        </p:tgtEl>
                                        <p:attrNameLst>
                                          <p:attrName>style.visibility</p:attrName>
                                        </p:attrNameLst>
                                      </p:cBhvr>
                                      <p:to>
                                        <p:strVal val="visible"/>
                                      </p:to>
                                    </p:set>
                                    <p:animEffect transition="in" filter="dissolve">
                                      <p:cBhvr>
                                        <p:cTn id="28" dur="500"/>
                                        <p:tgtEl>
                                          <p:spTgt spid="14339">
                                            <p:txEl>
                                              <p:pRg st="4" end="4"/>
                                            </p:txEl>
                                          </p:spTgt>
                                        </p:tgtEl>
                                      </p:cBhvr>
                                    </p:animEffect>
                                  </p:childTnLst>
                                </p:cTn>
                              </p:par>
                            </p:childTnLst>
                          </p:cTn>
                        </p:par>
                        <p:par>
                          <p:cTn id="29" fill="hold">
                            <p:stCondLst>
                              <p:cond delay="3000"/>
                            </p:stCondLst>
                            <p:childTnLst>
                              <p:par>
                                <p:cTn id="30" presetID="9" presetClass="entr" presetSubtype="0" fill="hold" nodeType="afterEffect">
                                  <p:stCondLst>
                                    <p:cond delay="0"/>
                                  </p:stCondLst>
                                  <p:childTnLst>
                                    <p:set>
                                      <p:cBhvr>
                                        <p:cTn id="31" dur="1" fill="hold">
                                          <p:stCondLst>
                                            <p:cond delay="0"/>
                                          </p:stCondLst>
                                        </p:cTn>
                                        <p:tgtEl>
                                          <p:spTgt spid="14341"/>
                                        </p:tgtEl>
                                        <p:attrNameLst>
                                          <p:attrName>style.visibility</p:attrName>
                                        </p:attrNameLst>
                                      </p:cBhvr>
                                      <p:to>
                                        <p:strVal val="visible"/>
                                      </p:to>
                                    </p:set>
                                    <p:animEffect transition="in" filter="dissolve">
                                      <p:cBhvr>
                                        <p:cTn id="32" dur="5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339"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PRESENTATION_PLAYLIST_COUNT" val="0"/>
  <p:tag name="PRESENTATION_PRESENTER_SLIDE_LEVEL" val="0"/>
  <p:tag name="ARTICULATE_PRESENTER_VERSION" val="6"/>
  <p:tag name="LMS_PUBLISH" val="No"/>
  <p:tag name="ARTICULATE_TEMPLATE" val="Capacity-Building"/>
  <p:tag name="PRESENTER_PREVIEW_MODE" val="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 name="ARTICULATE_SLIDE_GUID" val="3761529a-75f5-4d3c-887b-3aeb07fce05e"/>
</p:tagLst>
</file>

<file path=ppt/tags/tag11.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12.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13.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14.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15.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16.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17.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18.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19.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b1bc97f5-19df-4495-bf3b-37252bc7fbc8"/>
  <p:tag name="ARTICULATE_NOTES_INDEX" val="2"/>
  <p:tag name="ARTICULATE_SLIDE_PAUSE" val="0"/>
  <p:tag name="ARTICULATE_NAV_LEVEL" val="1"/>
  <p:tag name="ARTICULATE_PLAYLIST_ID" val="-1"/>
  <p:tag name="ARTICULATE_LOCK_SLIDE" val="0"/>
</p:tagLst>
</file>

<file path=ppt/tags/tag20.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1.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2.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3.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4.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5.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6.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7.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8.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29.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0.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31.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bryant\AppData\Local\Temp\articulate\presenter\imgtemp\e33qjFHy_files\slide0001_image001.jp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bryant\AppData\Local\Temp\articulate\presenter\imgtemp\qssy7FJG_files\slide0001_image001.png"/>
</p:tagLst>
</file>

<file path=ppt/tags/tag8.xml><?xml version="1.0" encoding="utf-8"?>
<p:tagLst xmlns:a="http://schemas.openxmlformats.org/drawingml/2006/main" xmlns:r="http://schemas.openxmlformats.org/officeDocument/2006/relationships" xmlns:p="http://schemas.openxmlformats.org/presentationml/2006/main">
  <p:tag name="ARTICULATE_SLIDE_PAUSE" val="0"/>
  <p:tag name="ARTICULATE_NAV_LEVEL" val="1"/>
  <p:tag name="ARTICULATE_PLAYLIST_ID" val="-1"/>
  <p:tag name="ARTICULATE_LOCK_SLIDE" val="0"/>
  <p:tag name="ARTICULATE_SLIDE_GUID" val="9f9fb204-9eaf-48b7-aeaf-f4fa1099ec35"/>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kbryant\AppData\Local\Temp\articulate\presenter\imgtemp\udCj8tsa_files\slide0001_image001.jpg"/>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1642</TotalTime>
  <Words>873</Words>
  <Application>Microsoft Office PowerPoint</Application>
  <PresentationFormat>On-screen Show (4:3)</PresentationFormat>
  <Paragraphs>125</Paragraphs>
  <Slides>29</Slides>
  <Notes>14</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Default Design</vt:lpstr>
      <vt:lpstr>Slide 1</vt:lpstr>
      <vt:lpstr>Understanding “Community”,  An Introduction To Capacity-Building</vt:lpstr>
      <vt:lpstr>Objectives</vt:lpstr>
      <vt:lpstr>Slide 4</vt:lpstr>
      <vt:lpstr>Slide 5</vt:lpstr>
      <vt:lpstr>Slide 6</vt:lpstr>
      <vt:lpstr>WHAT IS ENVIRONMENTAL JUSTICE? (EPA)</vt:lpstr>
      <vt:lpstr> Region 4 Priorities</vt:lpstr>
      <vt:lpstr> Why Prioritize Environmental Justice?</vt:lpstr>
      <vt:lpstr> Economic Implications of EJ</vt:lpstr>
      <vt:lpstr>Slide 11</vt:lpstr>
      <vt:lpstr>What Images Come To Mind When You Think Of “Environmental Justice Communities”? (Be Honest…)</vt:lpstr>
      <vt:lpstr>Slide 13</vt:lpstr>
      <vt:lpstr>Now… What Images Come To Mind When You Think Of “Environmental Regulatory Agencies”? (Again, Be Honest…)</vt:lpstr>
      <vt:lpstr>Slide 15</vt:lpstr>
      <vt:lpstr>It’s All A Matter Of Perception!</vt:lpstr>
      <vt:lpstr>Slide 17</vt:lpstr>
      <vt:lpstr>Slide 18</vt:lpstr>
      <vt:lpstr>Slide 19</vt:lpstr>
      <vt:lpstr>Slide 20</vt:lpstr>
      <vt:lpstr>The Value of “Community”</vt:lpstr>
      <vt:lpstr>Develop A Sense Of Community</vt:lpstr>
      <vt:lpstr>Things You Need To Know About Your Community</vt:lpstr>
      <vt:lpstr>Participation and Leadership</vt:lpstr>
      <vt:lpstr>What Kind of Containers Are You Building With Your Relationships, Conversations, &amp; Groups?</vt:lpstr>
      <vt:lpstr>Slide 26</vt:lpstr>
      <vt:lpstr>Slide 27</vt:lpstr>
      <vt:lpstr>Slide 28</vt:lpstr>
      <vt:lpstr>A Thought for the Future</vt:lpstr>
    </vt:vector>
  </TitlesOfParts>
  <Company>R&amp;D Environmental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Wonderful Works  of the  Woolfolk Alliance</dc:title>
  <dc:creator>J. Kyle Bryant</dc:creator>
  <cp:lastModifiedBy>EPA User</cp:lastModifiedBy>
  <cp:revision>136</cp:revision>
  <cp:lastPrinted>1601-01-01T00:00:00Z</cp:lastPrinted>
  <dcterms:created xsi:type="dcterms:W3CDTF">2001-06-07T15:09:35Z</dcterms:created>
  <dcterms:modified xsi:type="dcterms:W3CDTF">2013-04-15T12:06:53Z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Community Capacity-Building Presentation 2013_InTeGrate_Final</vt:lpwstr>
  </property>
  <property fmtid="{D5CDD505-2E9C-101B-9397-08002B2CF9AE}" pid="4" name="ArticulateGUID">
    <vt:lpwstr>EDD20EBB-A4A3-43E7-9C64-4AA20C9A8681</vt:lpwstr>
  </property>
  <property fmtid="{D5CDD505-2E9C-101B-9397-08002B2CF9AE}" pid="5" name="ArticulateProjectFull">
    <vt:lpwstr>D:\InTeGrate Conference 2013\Community Capacity-Building Presentation 2013_InTeGrate_Final 2.ppta</vt:lpwstr>
  </property>
</Properties>
</file>