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56" r:id="rId3"/>
    <p:sldId id="257" r:id="rId4"/>
    <p:sldId id="258" r:id="rId5"/>
    <p:sldId id="264" r:id="rId6"/>
    <p:sldId id="262" r:id="rId7"/>
    <p:sldId id="263" r:id="rId8"/>
    <p:sldId id="260" r:id="rId9"/>
    <p:sldId id="261"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63" autoAdjust="0"/>
    <p:restoredTop sz="94660"/>
  </p:normalViewPr>
  <p:slideViewPr>
    <p:cSldViewPr>
      <p:cViewPr varScale="1">
        <p:scale>
          <a:sx n="74" d="100"/>
          <a:sy n="74" d="100"/>
        </p:scale>
        <p:origin x="-1050"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11967FD-F60B-401C-A573-ED8DE21337AC}" type="datetimeFigureOut">
              <a:rPr lang="en-US" smtClean="0"/>
              <a:t>4/15/2013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B7D08C-0A46-4F44-9905-EBB18EF3E45A}"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1967FD-F60B-401C-A573-ED8DE21337AC}" type="datetimeFigureOut">
              <a:rPr lang="en-US" smtClean="0"/>
              <a:t>4/15/2013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B7D08C-0A46-4F44-9905-EBB18EF3E45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1967FD-F60B-401C-A573-ED8DE21337AC}" type="datetimeFigureOut">
              <a:rPr lang="en-US" smtClean="0"/>
              <a:t>4/15/2013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B7D08C-0A46-4F44-9905-EBB18EF3E45A}"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1967FD-F60B-401C-A573-ED8DE21337AC}" type="datetimeFigureOut">
              <a:rPr lang="en-US" smtClean="0"/>
              <a:t>4/15/2013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B7D08C-0A46-4F44-9905-EBB18EF3E45A}"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11967FD-F60B-401C-A573-ED8DE21337AC}" type="datetimeFigureOut">
              <a:rPr lang="en-US" smtClean="0"/>
              <a:t>4/15/2013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B7D08C-0A46-4F44-9905-EBB18EF3E45A}"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11967FD-F60B-401C-A573-ED8DE21337AC}" type="datetimeFigureOut">
              <a:rPr lang="en-US" smtClean="0"/>
              <a:t>4/15/2013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B7D08C-0A46-4F44-9905-EBB18EF3E45A}"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11967FD-F60B-401C-A573-ED8DE21337AC}" type="datetimeFigureOut">
              <a:rPr lang="en-US" smtClean="0"/>
              <a:t>4/15/2013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1B7D08C-0A46-4F44-9905-EBB18EF3E45A}"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11967FD-F60B-401C-A573-ED8DE21337AC}" type="datetimeFigureOut">
              <a:rPr lang="en-US" smtClean="0"/>
              <a:t>4/15/2013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1B7D08C-0A46-4F44-9905-EBB18EF3E45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1967FD-F60B-401C-A573-ED8DE21337AC}" type="datetimeFigureOut">
              <a:rPr lang="en-US" smtClean="0"/>
              <a:t>4/15/2013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1B7D08C-0A46-4F44-9905-EBB18EF3E45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1967FD-F60B-401C-A573-ED8DE21337AC}" type="datetimeFigureOut">
              <a:rPr lang="en-US" smtClean="0"/>
              <a:t>4/15/2013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B7D08C-0A46-4F44-9905-EBB18EF3E45A}"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1967FD-F60B-401C-A573-ED8DE21337AC}" type="datetimeFigureOut">
              <a:rPr lang="en-US" smtClean="0"/>
              <a:t>4/15/2013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B7D08C-0A46-4F44-9905-EBB18EF3E45A}"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1967FD-F60B-401C-A573-ED8DE21337AC}" type="datetimeFigureOut">
              <a:rPr lang="en-US" smtClean="0"/>
              <a:t>4/15/2013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B7D08C-0A46-4F44-9905-EBB18EF3E45A}"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EJ_Wordle.jpg"/>
          <p:cNvPicPr>
            <a:picLocks noGrp="1" noChangeAspect="1"/>
          </p:cNvPicPr>
          <p:nvPr>
            <p:ph idx="1"/>
          </p:nvPr>
        </p:nvPicPr>
        <p:blipFill>
          <a:blip r:embed="rId2" cstate="print"/>
          <a:stretch>
            <a:fillRect/>
          </a:stretch>
        </p:blipFill>
        <p:spPr>
          <a:xfrm>
            <a:off x="0" y="-436417"/>
            <a:ext cx="9143999" cy="7065817"/>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75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52600"/>
            <a:ext cx="7772400" cy="1470025"/>
          </a:xfrm>
        </p:spPr>
        <p:txBody>
          <a:bodyPr>
            <a:normAutofit fontScale="90000"/>
          </a:bodyPr>
          <a:lstStyle/>
          <a:p>
            <a:r>
              <a:rPr lang="en-US" b="1" dirty="0" smtClean="0"/>
              <a:t>Reciprocation of justice: Inclusion of marginalized populations in environmental awareness</a:t>
            </a:r>
            <a:endParaRPr lang="en-US" dirty="0"/>
          </a:p>
        </p:txBody>
      </p:sp>
      <p:sp>
        <p:nvSpPr>
          <p:cNvPr id="3" name="Subtitle 2"/>
          <p:cNvSpPr>
            <a:spLocks noGrp="1"/>
          </p:cNvSpPr>
          <p:nvPr>
            <p:ph type="subTitle" idx="1"/>
          </p:nvPr>
        </p:nvSpPr>
        <p:spPr/>
        <p:txBody>
          <a:bodyPr/>
          <a:lstStyle/>
          <a:p>
            <a:r>
              <a:rPr lang="en-US" dirty="0" smtClean="0"/>
              <a:t>Chris Atchison</a:t>
            </a:r>
          </a:p>
          <a:p>
            <a:r>
              <a:rPr lang="en-US" dirty="0" smtClean="0"/>
              <a:t>Georgia State University</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75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pPr>
              <a:buNone/>
            </a:pPr>
            <a:r>
              <a:rPr lang="en-US" dirty="0" smtClean="0"/>
              <a:t>	“Environmental Justice is the fair treatment and meaningful involvement of all people regardless of race, color, national origin, or income with respect to the development, implementation, and enforcement of environmental laws, regulations, and policies.” </a:t>
            </a:r>
          </a:p>
          <a:p>
            <a:pPr>
              <a:buNone/>
            </a:pPr>
            <a:r>
              <a:rPr lang="en-US" i="1" dirty="0" smtClean="0"/>
              <a:t>				- EPA: Environmental Justice</a:t>
            </a:r>
            <a:r>
              <a:rPr lang="en-US" i="1" dirty="0" smtClean="0"/>
              <a:t>	</a:t>
            </a:r>
            <a:endParaRPr lang="en-US" i="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75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sp>
        <p:nvSpPr>
          <p:cNvPr id="3" name="Content Placeholder 2"/>
          <p:cNvSpPr>
            <a:spLocks noGrp="1"/>
          </p:cNvSpPr>
          <p:nvPr>
            <p:ph idx="1"/>
          </p:nvPr>
        </p:nvSpPr>
        <p:spPr/>
        <p:txBody>
          <a:bodyPr/>
          <a:lstStyle/>
          <a:p>
            <a:pPr>
              <a:buNone/>
            </a:pPr>
            <a:r>
              <a:rPr lang="en-US" dirty="0" smtClean="0"/>
              <a:t>	</a:t>
            </a:r>
            <a:r>
              <a:rPr lang="en-US" i="1" dirty="0" smtClean="0"/>
              <a:t>“</a:t>
            </a:r>
            <a:r>
              <a:rPr lang="en-US" dirty="0" smtClean="0"/>
              <a:t>No person in the United States shall, on the ground or race, color, or national origin, be excluded from participation in, be denied the benefits of, or be subjected to discrimination under any program or activity receiving federal financial assistance.”		</a:t>
            </a:r>
          </a:p>
          <a:p>
            <a:pPr>
              <a:buNone/>
            </a:pPr>
            <a:r>
              <a:rPr lang="en-US" i="1" dirty="0"/>
              <a:t>	</a:t>
            </a:r>
            <a:r>
              <a:rPr lang="en-US" i="1" dirty="0" smtClean="0"/>
              <a:t>				</a:t>
            </a:r>
            <a:r>
              <a:rPr lang="en-US" i="1" dirty="0" smtClean="0"/>
              <a:t>- Civil Rights Act, Title VI</a:t>
            </a:r>
          </a:p>
          <a:p>
            <a:pPr>
              <a:buNone/>
            </a:pP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75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	</a:t>
            </a:r>
            <a:r>
              <a:rPr lang="en-US" dirty="0" smtClean="0"/>
              <a:t>Americans with Disabilities Act of 1990:  Disability is defined as "...a physical or mental impairment that substantially limits a major life activity." </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304800" y="894080"/>
          <a:ext cx="8839200" cy="4820920"/>
        </p:xfrm>
        <a:graphic>
          <a:graphicData uri="http://schemas.openxmlformats.org/drawingml/2006/table">
            <a:tbl>
              <a:tblPr firstRow="1" bandRow="1">
                <a:tableStyleId>{5C22544A-7EE6-4342-B048-85BDC9FD1C3A}</a:tableStyleId>
              </a:tblPr>
              <a:tblGrid>
                <a:gridCol w="5181600"/>
                <a:gridCol w="3657600"/>
              </a:tblGrid>
              <a:tr h="370840">
                <a:tc>
                  <a:txBody>
                    <a:bodyPr/>
                    <a:lstStyle/>
                    <a:p>
                      <a:pPr marL="0" marR="0">
                        <a:lnSpc>
                          <a:spcPct val="115000"/>
                        </a:lnSpc>
                        <a:spcBef>
                          <a:spcPts val="0"/>
                        </a:spcBef>
                        <a:spcAft>
                          <a:spcPts val="0"/>
                        </a:spcAft>
                      </a:pPr>
                      <a:r>
                        <a:rPr lang="en-US" sz="2000" b="0" dirty="0">
                          <a:solidFill>
                            <a:schemeClr val="tx1"/>
                          </a:solidFill>
                          <a:latin typeface="Times New Roman"/>
                          <a:ea typeface="Calibri"/>
                          <a:cs typeface="Times New Roman"/>
                        </a:rPr>
                        <a:t>Is EJ for everyone?  Should it be?</a:t>
                      </a:r>
                    </a:p>
                  </a:txBody>
                  <a:tcPr marL="68580" marR="68580" marT="0" marB="0">
                    <a:solidFill>
                      <a:schemeClr val="bg1"/>
                    </a:solidFill>
                  </a:tcPr>
                </a:tc>
                <a:tc>
                  <a:txBody>
                    <a:bodyPr/>
                    <a:lstStyle/>
                    <a:p>
                      <a:pPr marL="0" marR="0">
                        <a:lnSpc>
                          <a:spcPct val="115000"/>
                        </a:lnSpc>
                        <a:spcBef>
                          <a:spcPts val="0"/>
                        </a:spcBef>
                        <a:spcAft>
                          <a:spcPts val="0"/>
                        </a:spcAft>
                      </a:pPr>
                      <a:r>
                        <a:rPr lang="en-US" sz="2000" b="0" dirty="0">
                          <a:solidFill>
                            <a:schemeClr val="tx1"/>
                          </a:solidFill>
                          <a:latin typeface="Times New Roman"/>
                          <a:ea typeface="Calibri"/>
                          <a:cs typeface="Times New Roman"/>
                        </a:rPr>
                        <a:t>Bias</a:t>
                      </a:r>
                    </a:p>
                  </a:txBody>
                  <a:tcPr marL="68580" marR="68580" marT="0" marB="0">
                    <a:solidFill>
                      <a:schemeClr val="bg1"/>
                    </a:solidFill>
                  </a:tcPr>
                </a:tc>
              </a:tr>
              <a:tr h="370840">
                <a:tc>
                  <a:txBody>
                    <a:bodyPr/>
                    <a:lstStyle/>
                    <a:p>
                      <a:pPr marL="0" marR="0">
                        <a:lnSpc>
                          <a:spcPct val="115000"/>
                        </a:lnSpc>
                        <a:spcBef>
                          <a:spcPts val="0"/>
                        </a:spcBef>
                        <a:spcAft>
                          <a:spcPts val="0"/>
                        </a:spcAft>
                      </a:pPr>
                      <a:r>
                        <a:rPr lang="en-US" sz="2000" dirty="0">
                          <a:latin typeface="Times New Roman"/>
                          <a:ea typeface="Calibri"/>
                          <a:cs typeface="Times New Roman"/>
                        </a:rPr>
                        <a:t>Equity is racism and classism/ gender, ethnicity </a:t>
                      </a:r>
                    </a:p>
                  </a:txBody>
                  <a:tcPr marL="68580" marR="68580" marT="0" marB="0">
                    <a:solidFill>
                      <a:schemeClr val="bg1"/>
                    </a:solidFill>
                  </a:tcPr>
                </a:tc>
                <a:tc>
                  <a:txBody>
                    <a:bodyPr/>
                    <a:lstStyle/>
                    <a:p>
                      <a:pPr marL="0" marR="0">
                        <a:lnSpc>
                          <a:spcPct val="115000"/>
                        </a:lnSpc>
                        <a:spcBef>
                          <a:spcPts val="0"/>
                        </a:spcBef>
                        <a:spcAft>
                          <a:spcPts val="0"/>
                        </a:spcAft>
                      </a:pPr>
                      <a:r>
                        <a:rPr lang="en-US" sz="2000" dirty="0">
                          <a:latin typeface="Times New Roman"/>
                          <a:ea typeface="Calibri"/>
                          <a:cs typeface="Times New Roman"/>
                        </a:rPr>
                        <a:t>Personal agendas</a:t>
                      </a:r>
                    </a:p>
                  </a:txBody>
                  <a:tcPr marL="68580" marR="68580" marT="0" marB="0">
                    <a:solidFill>
                      <a:schemeClr val="bg1"/>
                    </a:solidFill>
                  </a:tcPr>
                </a:tc>
              </a:tr>
              <a:tr h="370840">
                <a:tc>
                  <a:txBody>
                    <a:bodyPr/>
                    <a:lstStyle/>
                    <a:p>
                      <a:pPr marL="0" marR="0">
                        <a:lnSpc>
                          <a:spcPct val="115000"/>
                        </a:lnSpc>
                        <a:spcBef>
                          <a:spcPts val="0"/>
                        </a:spcBef>
                        <a:spcAft>
                          <a:spcPts val="0"/>
                        </a:spcAft>
                      </a:pPr>
                      <a:r>
                        <a:rPr lang="en-US" sz="2000" dirty="0">
                          <a:latin typeface="Times New Roman"/>
                          <a:ea typeface="Calibri"/>
                          <a:cs typeface="Times New Roman"/>
                        </a:rPr>
                        <a:t>Community knowledge </a:t>
                      </a:r>
                    </a:p>
                  </a:txBody>
                  <a:tcPr marL="68580" marR="68580" marT="0" marB="0">
                    <a:solidFill>
                      <a:schemeClr val="bg1"/>
                    </a:solidFill>
                  </a:tcPr>
                </a:tc>
                <a:tc>
                  <a:txBody>
                    <a:bodyPr/>
                    <a:lstStyle/>
                    <a:p>
                      <a:pPr marL="0" marR="0">
                        <a:lnSpc>
                          <a:spcPct val="115000"/>
                        </a:lnSpc>
                        <a:spcBef>
                          <a:spcPts val="0"/>
                        </a:spcBef>
                        <a:spcAft>
                          <a:spcPts val="0"/>
                        </a:spcAft>
                      </a:pPr>
                      <a:r>
                        <a:rPr lang="en-US" sz="2000" dirty="0">
                          <a:latin typeface="Times New Roman"/>
                          <a:ea typeface="Calibri"/>
                          <a:cs typeface="Times New Roman"/>
                        </a:rPr>
                        <a:t>Discrimination</a:t>
                      </a:r>
                    </a:p>
                  </a:txBody>
                  <a:tcPr marL="68580" marR="68580" marT="0" marB="0">
                    <a:solidFill>
                      <a:schemeClr val="bg1"/>
                    </a:solidFill>
                  </a:tcPr>
                </a:tc>
              </a:tr>
              <a:tr h="370840">
                <a:tc>
                  <a:txBody>
                    <a:bodyPr/>
                    <a:lstStyle/>
                    <a:p>
                      <a:pPr marL="0" marR="0">
                        <a:lnSpc>
                          <a:spcPct val="115000"/>
                        </a:lnSpc>
                        <a:spcBef>
                          <a:spcPts val="0"/>
                        </a:spcBef>
                        <a:spcAft>
                          <a:spcPts val="0"/>
                        </a:spcAft>
                      </a:pPr>
                      <a:r>
                        <a:rPr lang="en-US" sz="2000" dirty="0" smtClean="0">
                          <a:latin typeface="Times New Roman"/>
                          <a:ea typeface="Calibri"/>
                          <a:cs typeface="Times New Roman"/>
                        </a:rPr>
                        <a:t>Interdisciplinary of people and environment</a:t>
                      </a:r>
                      <a:endParaRPr lang="en-US" sz="2000" dirty="0">
                        <a:latin typeface="Times New Roman"/>
                        <a:ea typeface="Calibri"/>
                        <a:cs typeface="Times New Roman"/>
                      </a:endParaRPr>
                    </a:p>
                  </a:txBody>
                  <a:tcPr marL="68580" marR="68580" marT="0" marB="0">
                    <a:solidFill>
                      <a:schemeClr val="bg1"/>
                    </a:solidFill>
                  </a:tcPr>
                </a:tc>
                <a:tc>
                  <a:txBody>
                    <a:bodyPr/>
                    <a:lstStyle/>
                    <a:p>
                      <a:pPr marL="0" marR="0">
                        <a:lnSpc>
                          <a:spcPct val="115000"/>
                        </a:lnSpc>
                        <a:spcBef>
                          <a:spcPts val="0"/>
                        </a:spcBef>
                        <a:spcAft>
                          <a:spcPts val="0"/>
                        </a:spcAft>
                      </a:pPr>
                      <a:r>
                        <a:rPr lang="en-US" sz="2000" dirty="0">
                          <a:latin typeface="Times New Roman"/>
                          <a:ea typeface="Calibri"/>
                          <a:cs typeface="Times New Roman"/>
                        </a:rPr>
                        <a:t>Activism </a:t>
                      </a:r>
                    </a:p>
                  </a:txBody>
                  <a:tcPr marL="68580" marR="68580" marT="0" marB="0">
                    <a:solidFill>
                      <a:schemeClr val="bg1"/>
                    </a:solidFill>
                  </a:tcPr>
                </a:tc>
              </a:tr>
              <a:tr h="370840">
                <a:tc>
                  <a:txBody>
                    <a:bodyPr/>
                    <a:lstStyle/>
                    <a:p>
                      <a:pPr marL="0" marR="0">
                        <a:lnSpc>
                          <a:spcPct val="115000"/>
                        </a:lnSpc>
                        <a:spcBef>
                          <a:spcPts val="0"/>
                        </a:spcBef>
                        <a:spcAft>
                          <a:spcPts val="0"/>
                        </a:spcAft>
                      </a:pPr>
                      <a:r>
                        <a:rPr lang="en-US" sz="2000" dirty="0">
                          <a:latin typeface="Times New Roman"/>
                          <a:ea typeface="Calibri"/>
                          <a:cs typeface="Times New Roman"/>
                        </a:rPr>
                        <a:t>Mainstream education</a:t>
                      </a:r>
                    </a:p>
                  </a:txBody>
                  <a:tcPr marL="68580" marR="68580" marT="0" marB="0">
                    <a:solidFill>
                      <a:schemeClr val="bg1"/>
                    </a:solidFill>
                  </a:tcPr>
                </a:tc>
                <a:tc>
                  <a:txBody>
                    <a:bodyPr/>
                    <a:lstStyle/>
                    <a:p>
                      <a:pPr marL="0" marR="0">
                        <a:lnSpc>
                          <a:spcPct val="115000"/>
                        </a:lnSpc>
                        <a:spcBef>
                          <a:spcPts val="0"/>
                        </a:spcBef>
                        <a:spcAft>
                          <a:spcPts val="0"/>
                        </a:spcAft>
                      </a:pPr>
                      <a:r>
                        <a:rPr lang="en-US" sz="2000" dirty="0">
                          <a:latin typeface="Times New Roman"/>
                          <a:ea typeface="Calibri"/>
                          <a:cs typeface="Times New Roman"/>
                        </a:rPr>
                        <a:t>Disproportion</a:t>
                      </a:r>
                    </a:p>
                  </a:txBody>
                  <a:tcPr marL="68580" marR="68580" marT="0" marB="0">
                    <a:solidFill>
                      <a:schemeClr val="bg1"/>
                    </a:solidFill>
                  </a:tcPr>
                </a:tc>
              </a:tr>
              <a:tr h="370840">
                <a:tc>
                  <a:txBody>
                    <a:bodyPr/>
                    <a:lstStyle/>
                    <a:p>
                      <a:pPr marL="0" marR="0">
                        <a:lnSpc>
                          <a:spcPct val="115000"/>
                        </a:lnSpc>
                        <a:spcBef>
                          <a:spcPts val="0"/>
                        </a:spcBef>
                        <a:spcAft>
                          <a:spcPts val="0"/>
                        </a:spcAft>
                      </a:pPr>
                      <a:r>
                        <a:rPr lang="en-US" sz="2000" dirty="0">
                          <a:latin typeface="Times New Roman"/>
                          <a:ea typeface="Calibri"/>
                          <a:cs typeface="Times New Roman"/>
                        </a:rPr>
                        <a:t>Unacceptable bias</a:t>
                      </a:r>
                    </a:p>
                  </a:txBody>
                  <a:tcPr marL="68580" marR="68580" marT="0" marB="0">
                    <a:solidFill>
                      <a:schemeClr val="bg1"/>
                    </a:solidFill>
                  </a:tcPr>
                </a:tc>
                <a:tc>
                  <a:txBody>
                    <a:bodyPr/>
                    <a:lstStyle/>
                    <a:p>
                      <a:pPr marL="0" marR="0">
                        <a:lnSpc>
                          <a:spcPct val="115000"/>
                        </a:lnSpc>
                        <a:spcBef>
                          <a:spcPts val="0"/>
                        </a:spcBef>
                        <a:spcAft>
                          <a:spcPts val="0"/>
                        </a:spcAft>
                      </a:pPr>
                      <a:r>
                        <a:rPr lang="en-US" sz="2000" dirty="0">
                          <a:latin typeface="Times New Roman"/>
                          <a:ea typeface="Calibri"/>
                          <a:cs typeface="Times New Roman"/>
                        </a:rPr>
                        <a:t>Marginalization </a:t>
                      </a:r>
                    </a:p>
                  </a:txBody>
                  <a:tcPr marL="68580" marR="68580" marT="0" marB="0">
                    <a:solidFill>
                      <a:schemeClr val="bg1"/>
                    </a:solidFill>
                  </a:tcPr>
                </a:tc>
              </a:tr>
              <a:tr h="370840">
                <a:tc>
                  <a:txBody>
                    <a:bodyPr/>
                    <a:lstStyle/>
                    <a:p>
                      <a:pPr marL="0" marR="0">
                        <a:lnSpc>
                          <a:spcPct val="115000"/>
                        </a:lnSpc>
                        <a:spcBef>
                          <a:spcPts val="0"/>
                        </a:spcBef>
                        <a:spcAft>
                          <a:spcPts val="0"/>
                        </a:spcAft>
                      </a:pPr>
                      <a:r>
                        <a:rPr lang="en-US" sz="2000" dirty="0" smtClean="0">
                          <a:latin typeface="Times New Roman"/>
                          <a:ea typeface="Calibri"/>
                          <a:cs typeface="Times New Roman"/>
                        </a:rPr>
                        <a:t>Boundary between awareness and activism</a:t>
                      </a:r>
                      <a:endParaRPr lang="en-US" sz="2000" dirty="0">
                        <a:latin typeface="Times New Roman"/>
                        <a:ea typeface="Calibri"/>
                        <a:cs typeface="Times New Roman"/>
                      </a:endParaRPr>
                    </a:p>
                  </a:txBody>
                  <a:tcPr marL="68580" marR="68580" marT="0" marB="0">
                    <a:solidFill>
                      <a:schemeClr val="bg1"/>
                    </a:solidFill>
                  </a:tcPr>
                </a:tc>
                <a:tc>
                  <a:txBody>
                    <a:bodyPr/>
                    <a:lstStyle/>
                    <a:p>
                      <a:pPr marL="0" marR="0">
                        <a:lnSpc>
                          <a:spcPct val="115000"/>
                        </a:lnSpc>
                        <a:spcBef>
                          <a:spcPts val="0"/>
                        </a:spcBef>
                        <a:spcAft>
                          <a:spcPts val="0"/>
                        </a:spcAft>
                      </a:pPr>
                      <a:r>
                        <a:rPr lang="en-US" sz="2000" dirty="0">
                          <a:latin typeface="Times New Roman"/>
                          <a:ea typeface="Calibri"/>
                          <a:cs typeface="Times New Roman"/>
                        </a:rPr>
                        <a:t>Subjectivity versus objectivity </a:t>
                      </a:r>
                    </a:p>
                  </a:txBody>
                  <a:tcPr marL="68580" marR="68580" marT="0" marB="0">
                    <a:solidFill>
                      <a:schemeClr val="bg1"/>
                    </a:solidFill>
                  </a:tcPr>
                </a:tc>
              </a:tr>
              <a:tr h="370840">
                <a:tc>
                  <a:txBody>
                    <a:bodyPr/>
                    <a:lstStyle/>
                    <a:p>
                      <a:pPr marL="0" marR="0">
                        <a:lnSpc>
                          <a:spcPct val="115000"/>
                        </a:lnSpc>
                        <a:spcBef>
                          <a:spcPts val="0"/>
                        </a:spcBef>
                        <a:spcAft>
                          <a:spcPts val="0"/>
                        </a:spcAft>
                      </a:pPr>
                      <a:r>
                        <a:rPr lang="en-US" sz="2000" dirty="0">
                          <a:latin typeface="Times New Roman"/>
                          <a:ea typeface="Calibri"/>
                          <a:cs typeface="Times New Roman"/>
                        </a:rPr>
                        <a:t>Distribution of pollution</a:t>
                      </a:r>
                    </a:p>
                  </a:txBody>
                  <a:tcPr marL="68580" marR="68580" marT="0" marB="0">
                    <a:solidFill>
                      <a:schemeClr val="bg1"/>
                    </a:solidFill>
                  </a:tcPr>
                </a:tc>
                <a:tc>
                  <a:txBody>
                    <a:bodyPr/>
                    <a:lstStyle/>
                    <a:p>
                      <a:pPr marL="0" marR="0">
                        <a:lnSpc>
                          <a:spcPct val="115000"/>
                        </a:lnSpc>
                        <a:spcBef>
                          <a:spcPts val="0"/>
                        </a:spcBef>
                        <a:spcAft>
                          <a:spcPts val="0"/>
                        </a:spcAft>
                      </a:pPr>
                      <a:r>
                        <a:rPr lang="en-US" sz="2000" dirty="0" smtClean="0">
                          <a:latin typeface="Times New Roman"/>
                          <a:ea typeface="Calibri"/>
                          <a:cs typeface="Times New Roman"/>
                        </a:rPr>
                        <a:t>Transparency</a:t>
                      </a:r>
                      <a:endParaRPr lang="en-US" sz="2000" dirty="0">
                        <a:latin typeface="Times New Roman"/>
                        <a:ea typeface="Calibri"/>
                        <a:cs typeface="Times New Roman"/>
                      </a:endParaRPr>
                    </a:p>
                  </a:txBody>
                  <a:tcPr marL="68580" marR="68580" marT="0" marB="0">
                    <a:solidFill>
                      <a:schemeClr val="bg1"/>
                    </a:solidFill>
                  </a:tcPr>
                </a:tc>
              </a:tr>
              <a:tr h="370840">
                <a:tc>
                  <a:txBody>
                    <a:bodyPr/>
                    <a:lstStyle/>
                    <a:p>
                      <a:pPr marL="0" marR="0">
                        <a:lnSpc>
                          <a:spcPct val="115000"/>
                        </a:lnSpc>
                        <a:spcBef>
                          <a:spcPts val="0"/>
                        </a:spcBef>
                        <a:spcAft>
                          <a:spcPts val="0"/>
                        </a:spcAft>
                      </a:pPr>
                      <a:r>
                        <a:rPr lang="en-US" sz="2000" dirty="0">
                          <a:latin typeface="Times New Roman"/>
                          <a:ea typeface="Calibri"/>
                          <a:cs typeface="Times New Roman"/>
                        </a:rPr>
                        <a:t>Community engagement</a:t>
                      </a:r>
                    </a:p>
                  </a:txBody>
                  <a:tcPr marL="68580" marR="68580" marT="0" marB="0">
                    <a:solidFill>
                      <a:schemeClr val="bg1"/>
                    </a:solidFill>
                  </a:tcPr>
                </a:tc>
                <a:tc>
                  <a:txBody>
                    <a:bodyPr/>
                    <a:lstStyle/>
                    <a:p>
                      <a:pPr marL="0" marR="0">
                        <a:lnSpc>
                          <a:spcPct val="115000"/>
                        </a:lnSpc>
                        <a:spcBef>
                          <a:spcPts val="0"/>
                        </a:spcBef>
                        <a:spcAft>
                          <a:spcPts val="0"/>
                        </a:spcAft>
                      </a:pPr>
                      <a:r>
                        <a:rPr lang="en-US" sz="2000" dirty="0">
                          <a:latin typeface="Times New Roman"/>
                          <a:ea typeface="Calibri"/>
                          <a:cs typeface="Times New Roman"/>
                        </a:rPr>
                        <a:t>Sustainability </a:t>
                      </a:r>
                    </a:p>
                  </a:txBody>
                  <a:tcPr marL="68580" marR="68580" marT="0" marB="0">
                    <a:solidFill>
                      <a:schemeClr val="bg1"/>
                    </a:solidFill>
                  </a:tcPr>
                </a:tc>
              </a:tr>
              <a:tr h="370840">
                <a:tc>
                  <a:txBody>
                    <a:bodyPr/>
                    <a:lstStyle/>
                    <a:p>
                      <a:pPr marL="0" marR="0">
                        <a:lnSpc>
                          <a:spcPct val="115000"/>
                        </a:lnSpc>
                        <a:spcBef>
                          <a:spcPts val="0"/>
                        </a:spcBef>
                        <a:spcAft>
                          <a:spcPts val="0"/>
                        </a:spcAft>
                      </a:pPr>
                      <a:r>
                        <a:rPr lang="en-US" sz="2000">
                          <a:latin typeface="Times New Roman"/>
                          <a:ea typeface="Calibri"/>
                          <a:cs typeface="Times New Roman"/>
                        </a:rPr>
                        <a:t>Critical thinking</a:t>
                      </a:r>
                    </a:p>
                  </a:txBody>
                  <a:tcPr marL="68580" marR="68580" marT="0" marB="0">
                    <a:solidFill>
                      <a:schemeClr val="bg1"/>
                    </a:solidFill>
                  </a:tcPr>
                </a:tc>
                <a:tc>
                  <a:txBody>
                    <a:bodyPr/>
                    <a:lstStyle/>
                    <a:p>
                      <a:pPr marL="0" marR="0">
                        <a:lnSpc>
                          <a:spcPct val="115000"/>
                        </a:lnSpc>
                        <a:spcBef>
                          <a:spcPts val="0"/>
                        </a:spcBef>
                        <a:spcAft>
                          <a:spcPts val="0"/>
                        </a:spcAft>
                      </a:pPr>
                      <a:r>
                        <a:rPr lang="en-US" sz="2000" dirty="0">
                          <a:latin typeface="Times New Roman"/>
                          <a:ea typeface="Calibri"/>
                          <a:cs typeface="Times New Roman"/>
                        </a:rPr>
                        <a:t>Local versus global implications</a:t>
                      </a:r>
                    </a:p>
                  </a:txBody>
                  <a:tcPr marL="68580" marR="68580" marT="0" marB="0">
                    <a:solidFill>
                      <a:schemeClr val="bg1"/>
                    </a:solidFill>
                  </a:tcPr>
                </a:tc>
              </a:tr>
              <a:tr h="370840">
                <a:tc>
                  <a:txBody>
                    <a:bodyPr/>
                    <a:lstStyle/>
                    <a:p>
                      <a:pPr marL="0" marR="0">
                        <a:lnSpc>
                          <a:spcPct val="115000"/>
                        </a:lnSpc>
                        <a:spcBef>
                          <a:spcPts val="0"/>
                        </a:spcBef>
                        <a:spcAft>
                          <a:spcPts val="0"/>
                        </a:spcAft>
                      </a:pPr>
                      <a:r>
                        <a:rPr lang="en-US" sz="2000" dirty="0">
                          <a:latin typeface="Times New Roman"/>
                          <a:ea typeface="Calibri"/>
                          <a:cs typeface="Times New Roman"/>
                        </a:rPr>
                        <a:t>EJ is complexity </a:t>
                      </a:r>
                    </a:p>
                  </a:txBody>
                  <a:tcPr marL="68580" marR="68580" marT="0" marB="0">
                    <a:solidFill>
                      <a:schemeClr val="bg1"/>
                    </a:solidFill>
                  </a:tcPr>
                </a:tc>
                <a:tc>
                  <a:txBody>
                    <a:bodyPr/>
                    <a:lstStyle/>
                    <a:p>
                      <a:pPr marL="0" marR="0">
                        <a:lnSpc>
                          <a:spcPct val="115000"/>
                        </a:lnSpc>
                        <a:spcBef>
                          <a:spcPts val="0"/>
                        </a:spcBef>
                        <a:spcAft>
                          <a:spcPts val="0"/>
                        </a:spcAft>
                      </a:pPr>
                      <a:r>
                        <a:rPr lang="en-US" sz="2000" dirty="0" smtClean="0">
                          <a:latin typeface="Times New Roman"/>
                          <a:ea typeface="Calibri"/>
                          <a:cs typeface="Times New Roman"/>
                        </a:rPr>
                        <a:t>Segregation</a:t>
                      </a:r>
                      <a:endParaRPr lang="en-US" sz="2000" dirty="0">
                        <a:latin typeface="Times New Roman"/>
                        <a:ea typeface="Calibri"/>
                        <a:cs typeface="Times New Roman"/>
                      </a:endParaRPr>
                    </a:p>
                  </a:txBody>
                  <a:tcPr marL="68580" marR="68580" marT="0" marB="0">
                    <a:solidFill>
                      <a:schemeClr val="bg1"/>
                    </a:solidFill>
                  </a:tcPr>
                </a:tc>
              </a:tr>
              <a:tr h="370840">
                <a:tc>
                  <a:txBody>
                    <a:bodyPr/>
                    <a:lstStyle/>
                    <a:p>
                      <a:pPr marL="0" marR="0">
                        <a:lnSpc>
                          <a:spcPct val="115000"/>
                        </a:lnSpc>
                        <a:spcBef>
                          <a:spcPts val="0"/>
                        </a:spcBef>
                        <a:spcAft>
                          <a:spcPts val="0"/>
                        </a:spcAft>
                      </a:pPr>
                      <a:r>
                        <a:rPr lang="en-US" sz="2000" dirty="0" smtClean="0">
                          <a:latin typeface="Times New Roman"/>
                          <a:ea typeface="Calibri"/>
                          <a:cs typeface="Times New Roman"/>
                        </a:rPr>
                        <a:t>Progressive thinking versus reaction</a:t>
                      </a:r>
                      <a:endParaRPr lang="en-US" sz="2000" dirty="0">
                        <a:latin typeface="Times New Roman"/>
                        <a:ea typeface="Calibri"/>
                        <a:cs typeface="Times New Roman"/>
                      </a:endParaRPr>
                    </a:p>
                  </a:txBody>
                  <a:tcPr marL="68580" marR="68580" marT="0" marB="0">
                    <a:solidFill>
                      <a:schemeClr val="bg1"/>
                    </a:solidFill>
                  </a:tcPr>
                </a:tc>
                <a:tc>
                  <a:txBody>
                    <a:bodyPr/>
                    <a:lstStyle/>
                    <a:p>
                      <a:pPr marL="0" marR="0">
                        <a:lnSpc>
                          <a:spcPct val="115000"/>
                        </a:lnSpc>
                        <a:spcBef>
                          <a:spcPts val="0"/>
                        </a:spcBef>
                        <a:spcAft>
                          <a:spcPts val="0"/>
                        </a:spcAft>
                      </a:pPr>
                      <a:r>
                        <a:rPr lang="en-US" sz="2000" dirty="0" smtClean="0">
                          <a:latin typeface="Times New Roman"/>
                          <a:ea typeface="Calibri"/>
                          <a:cs typeface="Times New Roman"/>
                        </a:rPr>
                        <a:t>Empowerment</a:t>
                      </a:r>
                      <a:endParaRPr lang="en-US" sz="2000" dirty="0">
                        <a:latin typeface="Times New Roman"/>
                        <a:ea typeface="Calibri"/>
                        <a:cs typeface="Times New Roman"/>
                      </a:endParaRPr>
                    </a:p>
                  </a:txBody>
                  <a:tcPr marL="68580" marR="68580" marT="0" marB="0">
                    <a:solidFill>
                      <a:schemeClr val="bg1"/>
                    </a:solidFill>
                  </a:tcPr>
                </a:tc>
              </a:tr>
              <a:tr h="370840">
                <a:tc>
                  <a:txBody>
                    <a:bodyPr/>
                    <a:lstStyle/>
                    <a:p>
                      <a:pPr marL="0" marR="0">
                        <a:lnSpc>
                          <a:spcPct val="115000"/>
                        </a:lnSpc>
                        <a:spcBef>
                          <a:spcPts val="0"/>
                        </a:spcBef>
                        <a:spcAft>
                          <a:spcPts val="0"/>
                        </a:spcAft>
                      </a:pPr>
                      <a:r>
                        <a:rPr lang="en-US" sz="2000">
                          <a:latin typeface="Times New Roman"/>
                          <a:ea typeface="Calibri"/>
                          <a:cs typeface="Times New Roman"/>
                        </a:rPr>
                        <a:t>Gaps in knowledge </a:t>
                      </a:r>
                    </a:p>
                  </a:txBody>
                  <a:tcPr marL="68580" marR="68580" marT="0" marB="0">
                    <a:solidFill>
                      <a:schemeClr val="bg1"/>
                    </a:solidFill>
                  </a:tcPr>
                </a:tc>
                <a:tc>
                  <a:txBody>
                    <a:bodyPr/>
                    <a:lstStyle/>
                    <a:p>
                      <a:pPr marL="0" marR="0">
                        <a:lnSpc>
                          <a:spcPct val="115000"/>
                        </a:lnSpc>
                        <a:spcBef>
                          <a:spcPts val="0"/>
                        </a:spcBef>
                        <a:spcAft>
                          <a:spcPts val="0"/>
                        </a:spcAft>
                      </a:pPr>
                      <a:r>
                        <a:rPr lang="en-US" sz="2000" dirty="0">
                          <a:latin typeface="Times New Roman"/>
                          <a:ea typeface="Calibri"/>
                          <a:cs typeface="Times New Roman"/>
                        </a:rPr>
                        <a:t>Corruption</a:t>
                      </a:r>
                    </a:p>
                  </a:txBody>
                  <a:tcPr marL="68580" marR="68580" marT="0" marB="0">
                    <a:solidFill>
                      <a:schemeClr val="bg1"/>
                    </a:solidFill>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228600" y="879220"/>
          <a:ext cx="8839200" cy="4739640"/>
        </p:xfrm>
        <a:graphic>
          <a:graphicData uri="http://schemas.openxmlformats.org/drawingml/2006/table">
            <a:tbl>
              <a:tblPr firstRow="1" bandRow="1">
                <a:tableStyleId>{5C22544A-7EE6-4342-B048-85BDC9FD1C3A}</a:tableStyleId>
              </a:tblPr>
              <a:tblGrid>
                <a:gridCol w="4194875"/>
                <a:gridCol w="4644325"/>
              </a:tblGrid>
              <a:tr h="370840">
                <a:tc>
                  <a:txBody>
                    <a:bodyPr/>
                    <a:lstStyle/>
                    <a:p>
                      <a:pPr marL="0" marR="0">
                        <a:lnSpc>
                          <a:spcPct val="115000"/>
                        </a:lnSpc>
                        <a:spcBef>
                          <a:spcPts val="0"/>
                        </a:spcBef>
                        <a:spcAft>
                          <a:spcPts val="0"/>
                        </a:spcAft>
                      </a:pPr>
                      <a:r>
                        <a:rPr lang="en-US" sz="2000" b="0" dirty="0">
                          <a:solidFill>
                            <a:schemeClr val="tx1"/>
                          </a:solidFill>
                          <a:latin typeface="Times New Roman"/>
                          <a:ea typeface="Calibri"/>
                          <a:cs typeface="Times New Roman"/>
                        </a:rPr>
                        <a:t>Historical perspective </a:t>
                      </a:r>
                    </a:p>
                  </a:txBody>
                  <a:tcPr marL="68580" marR="68580" marT="0" marB="0">
                    <a:solidFill>
                      <a:schemeClr val="bg1"/>
                    </a:solidFill>
                  </a:tcPr>
                </a:tc>
                <a:tc>
                  <a:txBody>
                    <a:bodyPr/>
                    <a:lstStyle/>
                    <a:p>
                      <a:pPr marL="0" marR="0">
                        <a:lnSpc>
                          <a:spcPct val="115000"/>
                        </a:lnSpc>
                        <a:spcBef>
                          <a:spcPts val="0"/>
                        </a:spcBef>
                        <a:spcAft>
                          <a:spcPts val="0"/>
                        </a:spcAft>
                      </a:pPr>
                      <a:r>
                        <a:rPr lang="en-US" sz="2000" b="0">
                          <a:solidFill>
                            <a:schemeClr val="tx1"/>
                          </a:solidFill>
                          <a:latin typeface="Times New Roman"/>
                          <a:ea typeface="Calibri"/>
                          <a:cs typeface="Times New Roman"/>
                        </a:rPr>
                        <a:t>Advocacy</a:t>
                      </a:r>
                    </a:p>
                  </a:txBody>
                  <a:tcPr marL="68580" marR="68580" marT="0" marB="0">
                    <a:solidFill>
                      <a:schemeClr val="bg1"/>
                    </a:solidFill>
                  </a:tcPr>
                </a:tc>
              </a:tr>
              <a:tr h="370840">
                <a:tc>
                  <a:txBody>
                    <a:bodyPr/>
                    <a:lstStyle/>
                    <a:p>
                      <a:pPr marL="0" marR="0">
                        <a:lnSpc>
                          <a:spcPct val="115000"/>
                        </a:lnSpc>
                        <a:spcBef>
                          <a:spcPts val="0"/>
                        </a:spcBef>
                        <a:spcAft>
                          <a:spcPts val="0"/>
                        </a:spcAft>
                      </a:pPr>
                      <a:r>
                        <a:rPr lang="en-US" sz="2000" b="0" dirty="0">
                          <a:solidFill>
                            <a:schemeClr val="tx1"/>
                          </a:solidFill>
                          <a:latin typeface="Times New Roman"/>
                          <a:ea typeface="Calibri"/>
                          <a:cs typeface="Times New Roman"/>
                        </a:rPr>
                        <a:t>Corporate gain regardless of </a:t>
                      </a:r>
                      <a:r>
                        <a:rPr lang="en-US" sz="2000" b="0" dirty="0" smtClean="0">
                          <a:solidFill>
                            <a:schemeClr val="tx1"/>
                          </a:solidFill>
                          <a:latin typeface="Times New Roman"/>
                          <a:ea typeface="Calibri"/>
                          <a:cs typeface="Times New Roman"/>
                        </a:rPr>
                        <a:t>   </a:t>
                      </a:r>
                      <a:br>
                        <a:rPr lang="en-US" sz="2000" b="0" dirty="0" smtClean="0">
                          <a:solidFill>
                            <a:schemeClr val="tx1"/>
                          </a:solidFill>
                          <a:latin typeface="Times New Roman"/>
                          <a:ea typeface="Calibri"/>
                          <a:cs typeface="Times New Roman"/>
                        </a:rPr>
                      </a:br>
                      <a:r>
                        <a:rPr lang="en-US" sz="2000" b="0" dirty="0" smtClean="0">
                          <a:solidFill>
                            <a:schemeClr val="tx1"/>
                          </a:solidFill>
                          <a:latin typeface="Times New Roman"/>
                          <a:ea typeface="Calibri"/>
                          <a:cs typeface="Times New Roman"/>
                        </a:rPr>
                        <a:t>      environmental </a:t>
                      </a:r>
                      <a:r>
                        <a:rPr lang="en-US" sz="2000" b="0" dirty="0">
                          <a:solidFill>
                            <a:schemeClr val="tx1"/>
                          </a:solidFill>
                          <a:latin typeface="Times New Roman"/>
                          <a:ea typeface="Calibri"/>
                          <a:cs typeface="Times New Roman"/>
                        </a:rPr>
                        <a:t>impact</a:t>
                      </a:r>
                    </a:p>
                  </a:txBody>
                  <a:tcPr marL="68580" marR="68580" marT="0" marB="0">
                    <a:solidFill>
                      <a:schemeClr val="bg1"/>
                    </a:solidFill>
                  </a:tcPr>
                </a:tc>
                <a:tc>
                  <a:txBody>
                    <a:bodyPr/>
                    <a:lstStyle/>
                    <a:p>
                      <a:pPr marL="0" marR="0">
                        <a:lnSpc>
                          <a:spcPct val="115000"/>
                        </a:lnSpc>
                        <a:spcBef>
                          <a:spcPts val="0"/>
                        </a:spcBef>
                        <a:spcAft>
                          <a:spcPts val="0"/>
                        </a:spcAft>
                      </a:pPr>
                      <a:r>
                        <a:rPr lang="en-US" sz="2000" b="0">
                          <a:solidFill>
                            <a:schemeClr val="tx1"/>
                          </a:solidFill>
                          <a:latin typeface="Times New Roman"/>
                          <a:ea typeface="Calibri"/>
                          <a:cs typeface="Times New Roman"/>
                        </a:rPr>
                        <a:t>Oppression and environmental violence</a:t>
                      </a:r>
                    </a:p>
                  </a:txBody>
                  <a:tcPr marL="68580" marR="68580" marT="0" marB="0">
                    <a:solidFill>
                      <a:schemeClr val="bg1"/>
                    </a:solidFill>
                  </a:tcPr>
                </a:tc>
              </a:tr>
              <a:tr h="370840">
                <a:tc>
                  <a:txBody>
                    <a:bodyPr/>
                    <a:lstStyle/>
                    <a:p>
                      <a:pPr marL="0" marR="0">
                        <a:lnSpc>
                          <a:spcPct val="115000"/>
                        </a:lnSpc>
                        <a:spcBef>
                          <a:spcPts val="0"/>
                        </a:spcBef>
                        <a:spcAft>
                          <a:spcPts val="0"/>
                        </a:spcAft>
                      </a:pPr>
                      <a:r>
                        <a:rPr lang="en-US" sz="2000" b="0">
                          <a:solidFill>
                            <a:schemeClr val="tx1"/>
                          </a:solidFill>
                          <a:latin typeface="Times New Roman"/>
                          <a:ea typeface="Calibri"/>
                          <a:cs typeface="Times New Roman"/>
                        </a:rPr>
                        <a:t>Power dynamic </a:t>
                      </a:r>
                    </a:p>
                  </a:txBody>
                  <a:tcPr marL="68580" marR="68580" marT="0" marB="0">
                    <a:solidFill>
                      <a:schemeClr val="bg1"/>
                    </a:solidFill>
                  </a:tcPr>
                </a:tc>
                <a:tc>
                  <a:txBody>
                    <a:bodyPr/>
                    <a:lstStyle/>
                    <a:p>
                      <a:pPr marL="0" marR="0">
                        <a:lnSpc>
                          <a:spcPct val="115000"/>
                        </a:lnSpc>
                        <a:spcBef>
                          <a:spcPts val="0"/>
                        </a:spcBef>
                        <a:spcAft>
                          <a:spcPts val="0"/>
                        </a:spcAft>
                      </a:pPr>
                      <a:r>
                        <a:rPr lang="en-US" sz="2000" b="0" dirty="0">
                          <a:solidFill>
                            <a:schemeClr val="tx1"/>
                          </a:solidFill>
                          <a:latin typeface="Times New Roman"/>
                          <a:ea typeface="Calibri"/>
                          <a:cs typeface="Times New Roman"/>
                        </a:rPr>
                        <a:t>Sensory extinction </a:t>
                      </a:r>
                    </a:p>
                  </a:txBody>
                  <a:tcPr marL="68580" marR="68580" marT="0" marB="0">
                    <a:solidFill>
                      <a:schemeClr val="bg1"/>
                    </a:solidFill>
                  </a:tcPr>
                </a:tc>
              </a:tr>
              <a:tr h="370840">
                <a:tc>
                  <a:txBody>
                    <a:bodyPr/>
                    <a:lstStyle/>
                    <a:p>
                      <a:pPr marL="0" marR="0">
                        <a:lnSpc>
                          <a:spcPct val="115000"/>
                        </a:lnSpc>
                        <a:spcBef>
                          <a:spcPts val="0"/>
                        </a:spcBef>
                        <a:spcAft>
                          <a:spcPts val="0"/>
                        </a:spcAft>
                      </a:pPr>
                      <a:r>
                        <a:rPr lang="en-US" sz="2000" b="0">
                          <a:solidFill>
                            <a:schemeClr val="tx1"/>
                          </a:solidFill>
                          <a:latin typeface="Times New Roman"/>
                          <a:ea typeface="Calibri"/>
                          <a:cs typeface="Times New Roman"/>
                        </a:rPr>
                        <a:t>Policy failures</a:t>
                      </a:r>
                    </a:p>
                  </a:txBody>
                  <a:tcPr marL="68580" marR="68580" marT="0" marB="0">
                    <a:solidFill>
                      <a:schemeClr val="bg1"/>
                    </a:solidFill>
                  </a:tcPr>
                </a:tc>
                <a:tc>
                  <a:txBody>
                    <a:bodyPr/>
                    <a:lstStyle/>
                    <a:p>
                      <a:pPr marL="0" marR="0">
                        <a:lnSpc>
                          <a:spcPct val="115000"/>
                        </a:lnSpc>
                        <a:spcBef>
                          <a:spcPts val="0"/>
                        </a:spcBef>
                        <a:spcAft>
                          <a:spcPts val="0"/>
                        </a:spcAft>
                      </a:pPr>
                      <a:r>
                        <a:rPr lang="en-US" sz="2000" b="0">
                          <a:solidFill>
                            <a:schemeClr val="tx1"/>
                          </a:solidFill>
                          <a:latin typeface="Times New Roman"/>
                          <a:ea typeface="Calibri"/>
                          <a:cs typeface="Times New Roman"/>
                        </a:rPr>
                        <a:t>Hazards, resource extraction, risk, burden</a:t>
                      </a:r>
                    </a:p>
                  </a:txBody>
                  <a:tcPr marL="68580" marR="68580" marT="0" marB="0">
                    <a:solidFill>
                      <a:schemeClr val="bg1"/>
                    </a:solidFill>
                  </a:tcPr>
                </a:tc>
              </a:tr>
              <a:tr h="370840">
                <a:tc>
                  <a:txBody>
                    <a:bodyPr/>
                    <a:lstStyle/>
                    <a:p>
                      <a:pPr marL="0" marR="0">
                        <a:lnSpc>
                          <a:spcPct val="115000"/>
                        </a:lnSpc>
                        <a:spcBef>
                          <a:spcPts val="0"/>
                        </a:spcBef>
                        <a:spcAft>
                          <a:spcPts val="0"/>
                        </a:spcAft>
                      </a:pPr>
                      <a:r>
                        <a:rPr lang="en-US" sz="2000" b="0">
                          <a:solidFill>
                            <a:schemeClr val="tx1"/>
                          </a:solidFill>
                          <a:latin typeface="Times New Roman"/>
                          <a:ea typeface="Calibri"/>
                          <a:cs typeface="Times New Roman"/>
                        </a:rPr>
                        <a:t>Aligning science and community</a:t>
                      </a:r>
                    </a:p>
                  </a:txBody>
                  <a:tcPr marL="68580" marR="68580" marT="0" marB="0">
                    <a:solidFill>
                      <a:schemeClr val="bg1"/>
                    </a:solidFill>
                  </a:tcPr>
                </a:tc>
                <a:tc>
                  <a:txBody>
                    <a:bodyPr/>
                    <a:lstStyle/>
                    <a:p>
                      <a:pPr marL="0" marR="0">
                        <a:lnSpc>
                          <a:spcPct val="115000"/>
                        </a:lnSpc>
                        <a:spcBef>
                          <a:spcPts val="0"/>
                        </a:spcBef>
                        <a:spcAft>
                          <a:spcPts val="0"/>
                        </a:spcAft>
                      </a:pPr>
                      <a:r>
                        <a:rPr lang="en-US" sz="2000" b="0">
                          <a:solidFill>
                            <a:schemeClr val="tx1"/>
                          </a:solidFill>
                          <a:latin typeface="Times New Roman"/>
                          <a:ea typeface="Calibri"/>
                          <a:cs typeface="Times New Roman"/>
                        </a:rPr>
                        <a:t>Capacity building</a:t>
                      </a:r>
                    </a:p>
                  </a:txBody>
                  <a:tcPr marL="68580" marR="68580" marT="0" marB="0">
                    <a:solidFill>
                      <a:schemeClr val="bg1"/>
                    </a:solidFill>
                  </a:tcPr>
                </a:tc>
              </a:tr>
              <a:tr h="370840">
                <a:tc>
                  <a:txBody>
                    <a:bodyPr/>
                    <a:lstStyle/>
                    <a:p>
                      <a:pPr marL="0" marR="0">
                        <a:lnSpc>
                          <a:spcPct val="115000"/>
                        </a:lnSpc>
                        <a:spcBef>
                          <a:spcPts val="0"/>
                        </a:spcBef>
                        <a:spcAft>
                          <a:spcPts val="0"/>
                        </a:spcAft>
                      </a:pPr>
                      <a:r>
                        <a:rPr lang="en-US" sz="2000" b="0">
                          <a:solidFill>
                            <a:schemeClr val="tx1"/>
                          </a:solidFill>
                          <a:latin typeface="Times New Roman"/>
                          <a:ea typeface="Calibri"/>
                          <a:cs typeface="Times New Roman"/>
                        </a:rPr>
                        <a:t>Lack of informed consent </a:t>
                      </a:r>
                    </a:p>
                  </a:txBody>
                  <a:tcPr marL="68580" marR="68580" marT="0" marB="0">
                    <a:solidFill>
                      <a:schemeClr val="bg1"/>
                    </a:solidFill>
                  </a:tcPr>
                </a:tc>
                <a:tc>
                  <a:txBody>
                    <a:bodyPr/>
                    <a:lstStyle/>
                    <a:p>
                      <a:pPr marL="0" marR="0">
                        <a:lnSpc>
                          <a:spcPct val="115000"/>
                        </a:lnSpc>
                        <a:spcBef>
                          <a:spcPts val="0"/>
                        </a:spcBef>
                        <a:spcAft>
                          <a:spcPts val="0"/>
                        </a:spcAft>
                      </a:pPr>
                      <a:r>
                        <a:rPr lang="en-US" sz="2000" b="0">
                          <a:solidFill>
                            <a:schemeClr val="tx1"/>
                          </a:solidFill>
                          <a:latin typeface="Times New Roman"/>
                          <a:ea typeface="Calibri"/>
                          <a:cs typeface="Times New Roman"/>
                        </a:rPr>
                        <a:t>Underserved, underrepresented populations</a:t>
                      </a:r>
                    </a:p>
                  </a:txBody>
                  <a:tcPr marL="68580" marR="68580" marT="0" marB="0">
                    <a:solidFill>
                      <a:schemeClr val="bg1"/>
                    </a:solidFill>
                  </a:tcPr>
                </a:tc>
              </a:tr>
              <a:tr h="370840">
                <a:tc>
                  <a:txBody>
                    <a:bodyPr/>
                    <a:lstStyle/>
                    <a:p>
                      <a:pPr marL="0" marR="0">
                        <a:lnSpc>
                          <a:spcPct val="115000"/>
                        </a:lnSpc>
                        <a:spcBef>
                          <a:spcPts val="0"/>
                        </a:spcBef>
                        <a:spcAft>
                          <a:spcPts val="0"/>
                        </a:spcAft>
                      </a:pPr>
                      <a:r>
                        <a:rPr lang="en-US" sz="2000" b="0" dirty="0" smtClean="0">
                          <a:solidFill>
                            <a:schemeClr val="tx1"/>
                          </a:solidFill>
                          <a:latin typeface="Times New Roman"/>
                          <a:ea typeface="Calibri"/>
                          <a:cs typeface="Times New Roman"/>
                        </a:rPr>
                        <a:t>Think globally, act locally</a:t>
                      </a:r>
                      <a:endParaRPr lang="en-US" sz="2000" b="0" dirty="0">
                        <a:solidFill>
                          <a:schemeClr val="tx1"/>
                        </a:solidFill>
                        <a:latin typeface="Times New Roman"/>
                        <a:ea typeface="Calibri"/>
                        <a:cs typeface="Times New Roman"/>
                      </a:endParaRPr>
                    </a:p>
                  </a:txBody>
                  <a:tcPr marL="68580" marR="68580" marT="0" marB="0">
                    <a:solidFill>
                      <a:schemeClr val="bg1"/>
                    </a:solidFill>
                  </a:tcPr>
                </a:tc>
                <a:tc>
                  <a:txBody>
                    <a:bodyPr/>
                    <a:lstStyle/>
                    <a:p>
                      <a:pPr marL="0" marR="0">
                        <a:lnSpc>
                          <a:spcPct val="115000"/>
                        </a:lnSpc>
                        <a:spcBef>
                          <a:spcPts val="0"/>
                        </a:spcBef>
                        <a:spcAft>
                          <a:spcPts val="0"/>
                        </a:spcAft>
                      </a:pPr>
                      <a:r>
                        <a:rPr lang="en-US" sz="2000" b="0">
                          <a:solidFill>
                            <a:schemeClr val="tx1"/>
                          </a:solidFill>
                          <a:latin typeface="Times New Roman"/>
                          <a:ea typeface="Calibri"/>
                          <a:cs typeface="Times New Roman"/>
                        </a:rPr>
                        <a:t>Environmentalism</a:t>
                      </a:r>
                    </a:p>
                  </a:txBody>
                  <a:tcPr marL="68580" marR="68580" marT="0" marB="0">
                    <a:solidFill>
                      <a:schemeClr val="bg1"/>
                    </a:solidFill>
                  </a:tcPr>
                </a:tc>
              </a:tr>
              <a:tr h="370840">
                <a:tc>
                  <a:txBody>
                    <a:bodyPr/>
                    <a:lstStyle/>
                    <a:p>
                      <a:pPr marL="0" marR="0">
                        <a:lnSpc>
                          <a:spcPct val="115000"/>
                        </a:lnSpc>
                        <a:spcBef>
                          <a:spcPts val="0"/>
                        </a:spcBef>
                        <a:spcAft>
                          <a:spcPts val="0"/>
                        </a:spcAft>
                      </a:pPr>
                      <a:r>
                        <a:rPr lang="en-US" sz="2000" b="0">
                          <a:solidFill>
                            <a:schemeClr val="tx1"/>
                          </a:solidFill>
                          <a:latin typeface="Times New Roman"/>
                          <a:ea typeface="Calibri"/>
                          <a:cs typeface="Times New Roman"/>
                        </a:rPr>
                        <a:t>Exploitation</a:t>
                      </a:r>
                    </a:p>
                  </a:txBody>
                  <a:tcPr marL="68580" marR="68580" marT="0" marB="0">
                    <a:solidFill>
                      <a:schemeClr val="bg1"/>
                    </a:solidFill>
                  </a:tcPr>
                </a:tc>
                <a:tc>
                  <a:txBody>
                    <a:bodyPr/>
                    <a:lstStyle/>
                    <a:p>
                      <a:pPr marL="0" marR="0">
                        <a:lnSpc>
                          <a:spcPct val="115000"/>
                        </a:lnSpc>
                        <a:spcBef>
                          <a:spcPts val="0"/>
                        </a:spcBef>
                        <a:spcAft>
                          <a:spcPts val="0"/>
                        </a:spcAft>
                      </a:pPr>
                      <a:r>
                        <a:rPr lang="en-US" sz="2000" b="0">
                          <a:solidFill>
                            <a:schemeClr val="tx1"/>
                          </a:solidFill>
                          <a:latin typeface="Times New Roman"/>
                          <a:ea typeface="Calibri"/>
                          <a:cs typeface="Times New Roman"/>
                        </a:rPr>
                        <a:t>Perception</a:t>
                      </a:r>
                    </a:p>
                  </a:txBody>
                  <a:tcPr marL="68580" marR="68580" marT="0" marB="0">
                    <a:solidFill>
                      <a:schemeClr val="bg1"/>
                    </a:solidFill>
                  </a:tcPr>
                </a:tc>
              </a:tr>
              <a:tr h="370840">
                <a:tc>
                  <a:txBody>
                    <a:bodyPr/>
                    <a:lstStyle/>
                    <a:p>
                      <a:pPr marL="0" marR="0">
                        <a:lnSpc>
                          <a:spcPct val="115000"/>
                        </a:lnSpc>
                        <a:spcBef>
                          <a:spcPts val="0"/>
                        </a:spcBef>
                        <a:spcAft>
                          <a:spcPts val="0"/>
                        </a:spcAft>
                      </a:pPr>
                      <a:r>
                        <a:rPr lang="en-US" sz="2000" b="0">
                          <a:solidFill>
                            <a:schemeClr val="tx1"/>
                          </a:solidFill>
                          <a:latin typeface="Times New Roman"/>
                          <a:ea typeface="Calibri"/>
                          <a:cs typeface="Times New Roman"/>
                        </a:rPr>
                        <a:t>Betrayal </a:t>
                      </a:r>
                    </a:p>
                  </a:txBody>
                  <a:tcPr marL="68580" marR="68580" marT="0" marB="0">
                    <a:solidFill>
                      <a:schemeClr val="bg1"/>
                    </a:solidFill>
                  </a:tcPr>
                </a:tc>
                <a:tc>
                  <a:txBody>
                    <a:bodyPr/>
                    <a:lstStyle/>
                    <a:p>
                      <a:pPr marL="0" marR="0">
                        <a:lnSpc>
                          <a:spcPct val="115000"/>
                        </a:lnSpc>
                        <a:spcBef>
                          <a:spcPts val="0"/>
                        </a:spcBef>
                        <a:spcAft>
                          <a:spcPts val="0"/>
                        </a:spcAft>
                      </a:pPr>
                      <a:r>
                        <a:rPr lang="en-US" sz="2000" b="0">
                          <a:solidFill>
                            <a:schemeClr val="tx1"/>
                          </a:solidFill>
                          <a:latin typeface="Times New Roman"/>
                          <a:ea typeface="Calibri"/>
                          <a:cs typeface="Times New Roman"/>
                        </a:rPr>
                        <a:t>Deceit </a:t>
                      </a:r>
                    </a:p>
                  </a:txBody>
                  <a:tcPr marL="68580" marR="68580" marT="0" marB="0">
                    <a:solidFill>
                      <a:schemeClr val="bg1"/>
                    </a:solidFill>
                  </a:tcPr>
                </a:tc>
              </a:tr>
              <a:tr h="370840">
                <a:tc>
                  <a:txBody>
                    <a:bodyPr/>
                    <a:lstStyle/>
                    <a:p>
                      <a:pPr marL="0" marR="0">
                        <a:lnSpc>
                          <a:spcPct val="115000"/>
                        </a:lnSpc>
                        <a:spcBef>
                          <a:spcPts val="0"/>
                        </a:spcBef>
                        <a:spcAft>
                          <a:spcPts val="0"/>
                        </a:spcAft>
                      </a:pPr>
                      <a:r>
                        <a:rPr lang="en-US" sz="2000" b="0">
                          <a:solidFill>
                            <a:schemeClr val="tx1"/>
                          </a:solidFill>
                          <a:latin typeface="Times New Roman"/>
                          <a:ea typeface="Calibri"/>
                          <a:cs typeface="Times New Roman"/>
                        </a:rPr>
                        <a:t>Blissfully ignorant decision-making</a:t>
                      </a:r>
                    </a:p>
                  </a:txBody>
                  <a:tcPr marL="68580" marR="68580" marT="0" marB="0">
                    <a:solidFill>
                      <a:schemeClr val="bg1"/>
                    </a:solidFill>
                  </a:tcPr>
                </a:tc>
                <a:tc>
                  <a:txBody>
                    <a:bodyPr/>
                    <a:lstStyle/>
                    <a:p>
                      <a:pPr marL="0" marR="0">
                        <a:lnSpc>
                          <a:spcPct val="115000"/>
                        </a:lnSpc>
                        <a:spcBef>
                          <a:spcPts val="0"/>
                        </a:spcBef>
                        <a:spcAft>
                          <a:spcPts val="0"/>
                        </a:spcAft>
                      </a:pPr>
                      <a:r>
                        <a:rPr lang="en-US" sz="2000" b="0">
                          <a:solidFill>
                            <a:schemeClr val="tx1"/>
                          </a:solidFill>
                          <a:latin typeface="Times New Roman"/>
                          <a:ea typeface="Calibri"/>
                          <a:cs typeface="Times New Roman"/>
                        </a:rPr>
                        <a:t>Diversity</a:t>
                      </a:r>
                    </a:p>
                  </a:txBody>
                  <a:tcPr marL="68580" marR="68580" marT="0" marB="0">
                    <a:solidFill>
                      <a:schemeClr val="bg1"/>
                    </a:solidFill>
                  </a:tcPr>
                </a:tc>
              </a:tr>
              <a:tr h="370840">
                <a:tc>
                  <a:txBody>
                    <a:bodyPr/>
                    <a:lstStyle/>
                    <a:p>
                      <a:pPr marL="0" marR="0">
                        <a:lnSpc>
                          <a:spcPct val="115000"/>
                        </a:lnSpc>
                        <a:spcBef>
                          <a:spcPts val="0"/>
                        </a:spcBef>
                        <a:spcAft>
                          <a:spcPts val="0"/>
                        </a:spcAft>
                      </a:pPr>
                      <a:r>
                        <a:rPr lang="en-US" sz="2000" b="0" dirty="0" smtClean="0">
                          <a:solidFill>
                            <a:schemeClr val="tx1"/>
                          </a:solidFill>
                          <a:latin typeface="Times New Roman"/>
                          <a:ea typeface="Calibri"/>
                          <a:cs typeface="Times New Roman"/>
                        </a:rPr>
                        <a:t>Risk taking versus the inability to </a:t>
                      </a:r>
                      <a:br>
                        <a:rPr lang="en-US" sz="2000" b="0" dirty="0" smtClean="0">
                          <a:solidFill>
                            <a:schemeClr val="tx1"/>
                          </a:solidFill>
                          <a:latin typeface="Times New Roman"/>
                          <a:ea typeface="Calibri"/>
                          <a:cs typeface="Times New Roman"/>
                        </a:rPr>
                      </a:br>
                      <a:r>
                        <a:rPr lang="en-US" sz="2000" b="0" dirty="0" smtClean="0">
                          <a:solidFill>
                            <a:schemeClr val="tx1"/>
                          </a:solidFill>
                          <a:latin typeface="Times New Roman"/>
                          <a:ea typeface="Calibri"/>
                          <a:cs typeface="Times New Roman"/>
                        </a:rPr>
                        <a:t>     understand implications of decisions</a:t>
                      </a:r>
                      <a:endParaRPr lang="en-US" sz="2000" b="0" dirty="0">
                        <a:solidFill>
                          <a:schemeClr val="tx1"/>
                        </a:solidFill>
                        <a:latin typeface="Times New Roman"/>
                        <a:ea typeface="Calibri"/>
                        <a:cs typeface="Times New Roman"/>
                      </a:endParaRPr>
                    </a:p>
                  </a:txBody>
                  <a:tcPr marL="68580" marR="68580" marT="0" marB="0">
                    <a:solidFill>
                      <a:schemeClr val="bg1"/>
                    </a:solidFill>
                  </a:tcPr>
                </a:tc>
                <a:tc>
                  <a:txBody>
                    <a:bodyPr/>
                    <a:lstStyle/>
                    <a:p>
                      <a:pPr marL="0" marR="0">
                        <a:lnSpc>
                          <a:spcPct val="115000"/>
                        </a:lnSpc>
                        <a:spcBef>
                          <a:spcPts val="0"/>
                        </a:spcBef>
                        <a:spcAft>
                          <a:spcPts val="0"/>
                        </a:spcAft>
                      </a:pPr>
                      <a:r>
                        <a:rPr lang="en-US" sz="2000" b="0" dirty="0">
                          <a:solidFill>
                            <a:schemeClr val="tx1"/>
                          </a:solidFill>
                          <a:latin typeface="Times New Roman"/>
                          <a:ea typeface="Calibri"/>
                          <a:cs typeface="Times New Roman"/>
                        </a:rPr>
                        <a:t>Common voice, common vision, diverse </a:t>
                      </a:r>
                      <a:endParaRPr lang="en-US" sz="2000" b="0" dirty="0" smtClean="0">
                        <a:solidFill>
                          <a:schemeClr val="tx1"/>
                        </a:solidFill>
                        <a:latin typeface="Times New Roman"/>
                        <a:ea typeface="Calibri"/>
                        <a:cs typeface="Times New Roman"/>
                      </a:endParaRPr>
                    </a:p>
                    <a:p>
                      <a:pPr marL="0" marR="0">
                        <a:lnSpc>
                          <a:spcPct val="115000"/>
                        </a:lnSpc>
                        <a:spcBef>
                          <a:spcPts val="0"/>
                        </a:spcBef>
                        <a:spcAft>
                          <a:spcPts val="0"/>
                        </a:spcAft>
                      </a:pPr>
                      <a:r>
                        <a:rPr lang="en-US" sz="2000" b="0" dirty="0" smtClean="0">
                          <a:solidFill>
                            <a:schemeClr val="tx1"/>
                          </a:solidFill>
                          <a:latin typeface="Times New Roman"/>
                          <a:ea typeface="Calibri"/>
                          <a:cs typeface="Times New Roman"/>
                        </a:rPr>
                        <a:t>       outcomes</a:t>
                      </a:r>
                      <a:endParaRPr lang="en-US" sz="2000" b="0" dirty="0">
                        <a:solidFill>
                          <a:schemeClr val="tx1"/>
                        </a:solidFill>
                        <a:latin typeface="Times New Roman"/>
                        <a:ea typeface="Calibri"/>
                        <a:cs typeface="Times New Roman"/>
                      </a:endParaRPr>
                    </a:p>
                  </a:txBody>
                  <a:tcPr marL="68580" marR="68580" marT="0" marB="0">
                    <a:solidFill>
                      <a:schemeClr val="bg1"/>
                    </a:solidFill>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IMG_1753.jpg"/>
          <p:cNvPicPr>
            <a:picLocks noGrp="1" noChangeAspect="1"/>
          </p:cNvPicPr>
          <p:nvPr>
            <p:ph idx="1"/>
          </p:nvPr>
        </p:nvPicPr>
        <p:blipFill>
          <a:blip r:embed="rId2" cstate="print"/>
          <a:stretch>
            <a:fillRect/>
          </a:stretch>
        </p:blipFill>
        <p:spPr>
          <a:xfrm>
            <a:off x="-381000" y="0"/>
            <a:ext cx="10308476" cy="6858000"/>
          </a:xfr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4" name="Content Placeholder 13" descr="IAGD_logo.jpg"/>
          <p:cNvPicPr>
            <a:picLocks noGrp="1" noChangeAspect="1"/>
          </p:cNvPicPr>
          <p:nvPr>
            <p:ph idx="1"/>
          </p:nvPr>
        </p:nvPicPr>
        <p:blipFill>
          <a:blip r:embed="rId2" cstate="print"/>
          <a:stretch>
            <a:fillRect/>
          </a:stretch>
        </p:blipFill>
        <p:spPr>
          <a:xfrm>
            <a:off x="1295400" y="1524000"/>
            <a:ext cx="6445195" cy="3738213"/>
          </a:xfr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1326</TotalTime>
  <Words>154</Words>
  <Application>Microsoft Office PowerPoint</Application>
  <PresentationFormat>On-screen Show (4:3)</PresentationFormat>
  <Paragraphs>57</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Slide 1</vt:lpstr>
      <vt:lpstr>Reciprocation of justice: Inclusion of marginalized populations in environmental awareness</vt:lpstr>
      <vt:lpstr>Slide 3</vt:lpstr>
      <vt:lpstr>Slide 4</vt:lpstr>
      <vt:lpstr>Slide 5</vt:lpstr>
      <vt:lpstr>Slide 6</vt:lpstr>
      <vt:lpstr>Slide 7</vt:lpstr>
      <vt:lpstr>Slide 8</vt:lpstr>
      <vt:lpstr>Slide 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Reciprocation of justice: Inclusion of marginalized populations in environmental awareness</dc:title>
  <dc:creator>Chris Atchison</dc:creator>
  <cp:lastModifiedBy>Chris Atchison</cp:lastModifiedBy>
  <cp:revision>4</cp:revision>
  <dcterms:created xsi:type="dcterms:W3CDTF">2013-04-15T15:14:13Z</dcterms:created>
  <dcterms:modified xsi:type="dcterms:W3CDTF">2013-04-16T13:20:56Z</dcterms:modified>
</cp:coreProperties>
</file>