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6" r:id="rId3"/>
    <p:sldId id="267" r:id="rId4"/>
    <p:sldId id="263" r:id="rId5"/>
    <p:sldId id="264" r:id="rId6"/>
    <p:sldId id="268" r:id="rId7"/>
    <p:sldId id="256"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8C8901-8701-4091-AE60-C0E3C151EFC4}"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5F489D-44B7-4ECD-9205-10634ED9E7E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8C8901-8701-4091-AE60-C0E3C151EFC4}"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5F489D-44B7-4ECD-9205-10634ED9E7EC}" type="slidenum">
              <a:rPr lang="en-US" smtClean="0"/>
              <a:pPr/>
              <a:t>‹#›</a:t>
            </a:fld>
            <a:endParaRPr lang="en-US"/>
          </a:p>
        </p:txBody>
      </p:sp>
      <p:pic>
        <p:nvPicPr>
          <p:cNvPr id="7" name="Picture 2" descr="http://vanderbilt.edu/ees/images/vuheader.jpg"/>
          <p:cNvPicPr>
            <a:picLocks noChangeAspect="1" noChangeArrowheads="1"/>
          </p:cNvPicPr>
          <p:nvPr userDrawn="1"/>
        </p:nvPicPr>
        <p:blipFill>
          <a:blip r:embed="rId2" cstate="print"/>
          <a:srcRect t="37600" b="4000"/>
          <a:stretch>
            <a:fillRect/>
          </a:stretch>
        </p:blipFill>
        <p:spPr bwMode="auto">
          <a:xfrm>
            <a:off x="4572000" y="6519672"/>
            <a:ext cx="4572000" cy="337271"/>
          </a:xfrm>
          <a:prstGeom prst="rect">
            <a:avLst/>
          </a:prstGeom>
          <a:noFill/>
        </p:spPr>
      </p:pic>
      <p:pic>
        <p:nvPicPr>
          <p:cNvPr id="8" name="Picture 4" descr="http://www.vanderbilt.edu/asset/i/CAS-logo.jpg"/>
          <p:cNvPicPr>
            <a:picLocks noChangeAspect="1" noChangeArrowheads="1"/>
          </p:cNvPicPr>
          <p:nvPr userDrawn="1"/>
        </p:nvPicPr>
        <p:blipFill>
          <a:blip r:embed="rId3" cstate="print"/>
          <a:srcRect/>
          <a:stretch>
            <a:fillRect/>
          </a:stretch>
        </p:blipFill>
        <p:spPr bwMode="auto">
          <a:xfrm>
            <a:off x="0" y="6519672"/>
            <a:ext cx="4572000" cy="341350"/>
          </a:xfrm>
          <a:prstGeom prst="rect">
            <a:avLst/>
          </a:prstGeom>
          <a:noFill/>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8C8901-8701-4091-AE60-C0E3C151EFC4}"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5F489D-44B7-4ECD-9205-10634ED9E7EC}" type="slidenum">
              <a:rPr lang="en-US" smtClean="0"/>
              <a:pPr/>
              <a:t>‹#›</a:t>
            </a:fld>
            <a:endParaRPr lang="en-US"/>
          </a:p>
        </p:txBody>
      </p:sp>
      <p:pic>
        <p:nvPicPr>
          <p:cNvPr id="7" name="Picture 2" descr="http://vanderbilt.edu/ees/images/vuheader.jpg"/>
          <p:cNvPicPr>
            <a:picLocks noChangeAspect="1" noChangeArrowheads="1"/>
          </p:cNvPicPr>
          <p:nvPr userDrawn="1"/>
        </p:nvPicPr>
        <p:blipFill>
          <a:blip r:embed="rId2" cstate="print"/>
          <a:srcRect t="37600" b="4000"/>
          <a:stretch>
            <a:fillRect/>
          </a:stretch>
        </p:blipFill>
        <p:spPr bwMode="auto">
          <a:xfrm>
            <a:off x="4572000" y="6519672"/>
            <a:ext cx="4572000" cy="337271"/>
          </a:xfrm>
          <a:prstGeom prst="rect">
            <a:avLst/>
          </a:prstGeom>
          <a:noFill/>
        </p:spPr>
      </p:pic>
      <p:pic>
        <p:nvPicPr>
          <p:cNvPr id="8" name="Picture 4" descr="http://www.vanderbilt.edu/asset/i/CAS-logo.jpg"/>
          <p:cNvPicPr>
            <a:picLocks noChangeAspect="1" noChangeArrowheads="1"/>
          </p:cNvPicPr>
          <p:nvPr userDrawn="1"/>
        </p:nvPicPr>
        <p:blipFill>
          <a:blip r:embed="rId3" cstate="print"/>
          <a:srcRect/>
          <a:stretch>
            <a:fillRect/>
          </a:stretch>
        </p:blipFill>
        <p:spPr bwMode="auto">
          <a:xfrm>
            <a:off x="0" y="6519672"/>
            <a:ext cx="4572000" cy="341350"/>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8C8901-8701-4091-AE60-C0E3C151EFC4}"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5F489D-44B7-4ECD-9205-10634ED9E7E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8C8901-8701-4091-AE60-C0E3C151EFC4}"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5F489D-44B7-4ECD-9205-10634ED9E7E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8C8901-8701-4091-AE60-C0E3C151EFC4}"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5F489D-44B7-4ECD-9205-10634ED9E7EC}" type="slidenum">
              <a:rPr lang="en-US" smtClean="0"/>
              <a:pPr/>
              <a:t>‹#›</a:t>
            </a:fld>
            <a:endParaRPr lang="en-US"/>
          </a:p>
        </p:txBody>
      </p:sp>
      <p:pic>
        <p:nvPicPr>
          <p:cNvPr id="12290" name="Picture 2" descr="http://vanderbilt.edu/ees/images/vuheader.jpg"/>
          <p:cNvPicPr>
            <a:picLocks noChangeAspect="1" noChangeArrowheads="1"/>
          </p:cNvPicPr>
          <p:nvPr userDrawn="1"/>
        </p:nvPicPr>
        <p:blipFill>
          <a:blip r:embed="rId2" cstate="print"/>
          <a:srcRect t="37600" b="4000"/>
          <a:stretch>
            <a:fillRect/>
          </a:stretch>
        </p:blipFill>
        <p:spPr bwMode="auto">
          <a:xfrm>
            <a:off x="4572000" y="6519672"/>
            <a:ext cx="4572000" cy="337271"/>
          </a:xfrm>
          <a:prstGeom prst="rect">
            <a:avLst/>
          </a:prstGeom>
          <a:noFill/>
        </p:spPr>
      </p:pic>
      <p:pic>
        <p:nvPicPr>
          <p:cNvPr id="12292" name="Picture 4" descr="http://www.vanderbilt.edu/asset/i/CAS-logo.jpg"/>
          <p:cNvPicPr>
            <a:picLocks noChangeAspect="1" noChangeArrowheads="1"/>
          </p:cNvPicPr>
          <p:nvPr userDrawn="1"/>
        </p:nvPicPr>
        <p:blipFill>
          <a:blip r:embed="rId3" cstate="print"/>
          <a:srcRect/>
          <a:stretch>
            <a:fillRect/>
          </a:stretch>
        </p:blipFill>
        <p:spPr bwMode="auto">
          <a:xfrm>
            <a:off x="0" y="6519672"/>
            <a:ext cx="4572000" cy="341350"/>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8C8901-8701-4091-AE60-C0E3C151EFC4}" type="datetimeFigureOut">
              <a:rPr lang="en-US" smtClean="0"/>
              <a:pPr/>
              <a:t>3/8/2013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5F489D-44B7-4ECD-9205-10634ED9E7EC}" type="slidenum">
              <a:rPr lang="en-US" smtClean="0"/>
              <a:pPr/>
              <a:t>‹#›</a:t>
            </a:fld>
            <a:endParaRPr lang="en-US"/>
          </a:p>
        </p:txBody>
      </p:sp>
      <p:pic>
        <p:nvPicPr>
          <p:cNvPr id="10" name="Picture 2" descr="http://vanderbilt.edu/ees/images/vuheader.jpg"/>
          <p:cNvPicPr>
            <a:picLocks noChangeAspect="1" noChangeArrowheads="1"/>
          </p:cNvPicPr>
          <p:nvPr userDrawn="1"/>
        </p:nvPicPr>
        <p:blipFill>
          <a:blip r:embed="rId2" cstate="print"/>
          <a:srcRect t="37600" b="4000"/>
          <a:stretch>
            <a:fillRect/>
          </a:stretch>
        </p:blipFill>
        <p:spPr bwMode="auto">
          <a:xfrm>
            <a:off x="4572000" y="6519672"/>
            <a:ext cx="4572000" cy="337271"/>
          </a:xfrm>
          <a:prstGeom prst="rect">
            <a:avLst/>
          </a:prstGeom>
          <a:noFill/>
        </p:spPr>
      </p:pic>
      <p:pic>
        <p:nvPicPr>
          <p:cNvPr id="11" name="Picture 4" descr="http://www.vanderbilt.edu/asset/i/CAS-logo.jpg"/>
          <p:cNvPicPr>
            <a:picLocks noChangeAspect="1" noChangeArrowheads="1"/>
          </p:cNvPicPr>
          <p:nvPr userDrawn="1"/>
        </p:nvPicPr>
        <p:blipFill>
          <a:blip r:embed="rId3" cstate="print"/>
          <a:srcRect/>
          <a:stretch>
            <a:fillRect/>
          </a:stretch>
        </p:blipFill>
        <p:spPr bwMode="auto">
          <a:xfrm>
            <a:off x="0" y="6519672"/>
            <a:ext cx="4572000" cy="341350"/>
          </a:xfrm>
          <a:prstGeom prst="rect">
            <a:avLst/>
          </a:prstGeom>
          <a:noFill/>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8C8901-8701-4091-AE60-C0E3C151EFC4}" type="datetimeFigureOut">
              <a:rPr lang="en-US" smtClean="0"/>
              <a:pPr/>
              <a:t>3/8/2013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5F489D-44B7-4ECD-9205-10634ED9E7EC}" type="slidenum">
              <a:rPr lang="en-US" smtClean="0"/>
              <a:pPr/>
              <a:t>‹#›</a:t>
            </a:fld>
            <a:endParaRPr lang="en-US"/>
          </a:p>
        </p:txBody>
      </p:sp>
      <p:pic>
        <p:nvPicPr>
          <p:cNvPr id="6" name="Picture 2" descr="http://vanderbilt.edu/ees/images/vuheader.jpg"/>
          <p:cNvPicPr>
            <a:picLocks noChangeAspect="1" noChangeArrowheads="1"/>
          </p:cNvPicPr>
          <p:nvPr userDrawn="1"/>
        </p:nvPicPr>
        <p:blipFill>
          <a:blip r:embed="rId2" cstate="print"/>
          <a:srcRect t="37600" b="4000"/>
          <a:stretch>
            <a:fillRect/>
          </a:stretch>
        </p:blipFill>
        <p:spPr bwMode="auto">
          <a:xfrm>
            <a:off x="4572000" y="6519672"/>
            <a:ext cx="4572000" cy="337271"/>
          </a:xfrm>
          <a:prstGeom prst="rect">
            <a:avLst/>
          </a:prstGeom>
          <a:noFill/>
        </p:spPr>
      </p:pic>
      <p:pic>
        <p:nvPicPr>
          <p:cNvPr id="7" name="Picture 4" descr="http://www.vanderbilt.edu/asset/i/CAS-logo.jpg"/>
          <p:cNvPicPr>
            <a:picLocks noChangeAspect="1" noChangeArrowheads="1"/>
          </p:cNvPicPr>
          <p:nvPr userDrawn="1"/>
        </p:nvPicPr>
        <p:blipFill>
          <a:blip r:embed="rId3" cstate="print"/>
          <a:srcRect/>
          <a:stretch>
            <a:fillRect/>
          </a:stretch>
        </p:blipFill>
        <p:spPr bwMode="auto">
          <a:xfrm>
            <a:off x="0" y="6519672"/>
            <a:ext cx="4572000" cy="341350"/>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8C8901-8701-4091-AE60-C0E3C151EFC4}" type="datetimeFigureOut">
              <a:rPr lang="en-US" smtClean="0"/>
              <a:pPr/>
              <a:t>3/8/2013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5F489D-44B7-4ECD-9205-10634ED9E7EC}" type="slidenum">
              <a:rPr lang="en-US" smtClean="0"/>
              <a:pPr/>
              <a:t>‹#›</a:t>
            </a:fld>
            <a:endParaRPr lang="en-US"/>
          </a:p>
        </p:txBody>
      </p:sp>
      <p:pic>
        <p:nvPicPr>
          <p:cNvPr id="5" name="Picture 2" descr="http://vanderbilt.edu/ees/images/vuheader.jpg"/>
          <p:cNvPicPr>
            <a:picLocks noChangeAspect="1" noChangeArrowheads="1"/>
          </p:cNvPicPr>
          <p:nvPr userDrawn="1"/>
        </p:nvPicPr>
        <p:blipFill>
          <a:blip r:embed="rId2" cstate="print"/>
          <a:srcRect t="37600" b="4000"/>
          <a:stretch>
            <a:fillRect/>
          </a:stretch>
        </p:blipFill>
        <p:spPr bwMode="auto">
          <a:xfrm>
            <a:off x="4572000" y="6519672"/>
            <a:ext cx="4572000" cy="337271"/>
          </a:xfrm>
          <a:prstGeom prst="rect">
            <a:avLst/>
          </a:prstGeom>
          <a:noFill/>
        </p:spPr>
      </p:pic>
      <p:pic>
        <p:nvPicPr>
          <p:cNvPr id="6" name="Picture 4" descr="http://www.vanderbilt.edu/asset/i/CAS-logo.jpg"/>
          <p:cNvPicPr>
            <a:picLocks noChangeAspect="1" noChangeArrowheads="1"/>
          </p:cNvPicPr>
          <p:nvPr userDrawn="1"/>
        </p:nvPicPr>
        <p:blipFill>
          <a:blip r:embed="rId3" cstate="print"/>
          <a:srcRect/>
          <a:stretch>
            <a:fillRect/>
          </a:stretch>
        </p:blipFill>
        <p:spPr bwMode="auto">
          <a:xfrm>
            <a:off x="0" y="6519672"/>
            <a:ext cx="4572000" cy="34135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8C8901-8701-4091-AE60-C0E3C151EFC4}"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5F489D-44B7-4ECD-9205-10634ED9E7EC}" type="slidenum">
              <a:rPr lang="en-US" smtClean="0"/>
              <a:pPr/>
              <a:t>‹#›</a:t>
            </a:fld>
            <a:endParaRPr lang="en-US"/>
          </a:p>
        </p:txBody>
      </p:sp>
      <p:pic>
        <p:nvPicPr>
          <p:cNvPr id="8" name="Picture 2" descr="http://vanderbilt.edu/ees/images/vuheader.jpg"/>
          <p:cNvPicPr>
            <a:picLocks noChangeAspect="1" noChangeArrowheads="1"/>
          </p:cNvPicPr>
          <p:nvPr userDrawn="1"/>
        </p:nvPicPr>
        <p:blipFill>
          <a:blip r:embed="rId2" cstate="print"/>
          <a:srcRect t="37600" b="4000"/>
          <a:stretch>
            <a:fillRect/>
          </a:stretch>
        </p:blipFill>
        <p:spPr bwMode="auto">
          <a:xfrm>
            <a:off x="4572000" y="6519672"/>
            <a:ext cx="4572000" cy="337271"/>
          </a:xfrm>
          <a:prstGeom prst="rect">
            <a:avLst/>
          </a:prstGeom>
          <a:noFill/>
        </p:spPr>
      </p:pic>
      <p:pic>
        <p:nvPicPr>
          <p:cNvPr id="9" name="Picture 4" descr="http://www.vanderbilt.edu/asset/i/CAS-logo.jpg"/>
          <p:cNvPicPr>
            <a:picLocks noChangeAspect="1" noChangeArrowheads="1"/>
          </p:cNvPicPr>
          <p:nvPr userDrawn="1"/>
        </p:nvPicPr>
        <p:blipFill>
          <a:blip r:embed="rId3" cstate="print"/>
          <a:srcRect/>
          <a:stretch>
            <a:fillRect/>
          </a:stretch>
        </p:blipFill>
        <p:spPr bwMode="auto">
          <a:xfrm>
            <a:off x="0" y="6519672"/>
            <a:ext cx="4572000" cy="341350"/>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8C8901-8701-4091-AE60-C0E3C151EFC4}"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5F489D-44B7-4ECD-9205-10634ED9E7EC}" type="slidenum">
              <a:rPr lang="en-US" smtClean="0"/>
              <a:pPr/>
              <a:t>‹#›</a:t>
            </a:fld>
            <a:endParaRPr lang="en-US"/>
          </a:p>
        </p:txBody>
      </p:sp>
      <p:pic>
        <p:nvPicPr>
          <p:cNvPr id="8" name="Picture 2" descr="http://vanderbilt.edu/ees/images/vuheader.jpg"/>
          <p:cNvPicPr>
            <a:picLocks noChangeAspect="1" noChangeArrowheads="1"/>
          </p:cNvPicPr>
          <p:nvPr userDrawn="1"/>
        </p:nvPicPr>
        <p:blipFill>
          <a:blip r:embed="rId2" cstate="print"/>
          <a:srcRect t="37600" b="4000"/>
          <a:stretch>
            <a:fillRect/>
          </a:stretch>
        </p:blipFill>
        <p:spPr bwMode="auto">
          <a:xfrm>
            <a:off x="4572000" y="6519672"/>
            <a:ext cx="4572000" cy="337271"/>
          </a:xfrm>
          <a:prstGeom prst="rect">
            <a:avLst/>
          </a:prstGeom>
          <a:noFill/>
        </p:spPr>
      </p:pic>
      <p:pic>
        <p:nvPicPr>
          <p:cNvPr id="9" name="Picture 4" descr="http://www.vanderbilt.edu/asset/i/CAS-logo.jpg"/>
          <p:cNvPicPr>
            <a:picLocks noChangeAspect="1" noChangeArrowheads="1"/>
          </p:cNvPicPr>
          <p:nvPr userDrawn="1"/>
        </p:nvPicPr>
        <p:blipFill>
          <a:blip r:embed="rId3" cstate="print"/>
          <a:srcRect/>
          <a:stretch>
            <a:fillRect/>
          </a:stretch>
        </p:blipFill>
        <p:spPr bwMode="auto">
          <a:xfrm>
            <a:off x="0" y="6519672"/>
            <a:ext cx="4572000" cy="341350"/>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8C8901-8701-4091-AE60-C0E3C151EFC4}" type="datetimeFigureOut">
              <a:rPr lang="en-US" smtClean="0"/>
              <a:pPr/>
              <a:t>3/8/2013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5F489D-44B7-4ECD-9205-10634ED9E7EC}" type="slidenum">
              <a:rPr lang="en-US" smtClean="0"/>
              <a:pPr/>
              <a:t>‹#›</a:t>
            </a:fld>
            <a:endParaRPr lang="en-US"/>
          </a:p>
        </p:txBody>
      </p:sp>
      <p:pic>
        <p:nvPicPr>
          <p:cNvPr id="7" name="Picture 2" descr="http://vanderbilt.edu/ees/images/vuheader.jpg"/>
          <p:cNvPicPr>
            <a:picLocks noChangeAspect="1" noChangeArrowheads="1"/>
          </p:cNvPicPr>
          <p:nvPr userDrawn="1"/>
        </p:nvPicPr>
        <p:blipFill>
          <a:blip r:embed="rId13" cstate="print"/>
          <a:srcRect t="37600" b="4000"/>
          <a:stretch>
            <a:fillRect/>
          </a:stretch>
        </p:blipFill>
        <p:spPr bwMode="auto">
          <a:xfrm>
            <a:off x="4572000" y="6519672"/>
            <a:ext cx="4572000" cy="337271"/>
          </a:xfrm>
          <a:prstGeom prst="rect">
            <a:avLst/>
          </a:prstGeom>
          <a:noFill/>
        </p:spPr>
      </p:pic>
      <p:pic>
        <p:nvPicPr>
          <p:cNvPr id="8" name="Picture 4" descr="http://www.vanderbilt.edu/asset/i/CAS-logo.jpg"/>
          <p:cNvPicPr>
            <a:picLocks noChangeAspect="1" noChangeArrowheads="1"/>
          </p:cNvPicPr>
          <p:nvPr userDrawn="1"/>
        </p:nvPicPr>
        <p:blipFill>
          <a:blip r:embed="rId14" cstate="print"/>
          <a:srcRect/>
          <a:stretch>
            <a:fillRect/>
          </a:stretch>
        </p:blipFill>
        <p:spPr bwMode="auto">
          <a:xfrm>
            <a:off x="0" y="6519672"/>
            <a:ext cx="4572000" cy="34135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Sustainability to a geoscientist</a:t>
            </a:r>
            <a:endParaRPr lang="en-US" dirty="0"/>
          </a:p>
        </p:txBody>
      </p:sp>
      <p:sp>
        <p:nvSpPr>
          <p:cNvPr id="3" name="Content Placeholder 2"/>
          <p:cNvSpPr>
            <a:spLocks noGrp="1"/>
          </p:cNvSpPr>
          <p:nvPr>
            <p:ph sz="half" idx="1"/>
          </p:nvPr>
        </p:nvSpPr>
        <p:spPr/>
        <p:txBody>
          <a:bodyPr>
            <a:normAutofit/>
          </a:bodyPr>
          <a:lstStyle/>
          <a:p>
            <a:r>
              <a:rPr lang="en-US" dirty="0" smtClean="0"/>
              <a:t>Easy to be flippant about sustainability</a:t>
            </a:r>
          </a:p>
          <a:p>
            <a:pPr lvl="1"/>
            <a:r>
              <a:rPr lang="en-US" dirty="0" smtClean="0"/>
              <a:t>We think on deep time</a:t>
            </a:r>
          </a:p>
          <a:p>
            <a:pPr lvl="1"/>
            <a:r>
              <a:rPr lang="en-US" dirty="0" smtClean="0"/>
              <a:t>Humans can’t destroy or save  Earth</a:t>
            </a:r>
          </a:p>
          <a:p>
            <a:pPr lvl="1"/>
            <a:r>
              <a:rPr lang="en-US" dirty="0" smtClean="0"/>
              <a:t>Humans are a geologic force</a:t>
            </a:r>
          </a:p>
          <a:p>
            <a:r>
              <a:rPr lang="en-US" dirty="0" smtClean="0"/>
              <a:t>Yet many geoscientists are “green”</a:t>
            </a:r>
          </a:p>
        </p:txBody>
      </p:sp>
      <p:sp>
        <p:nvSpPr>
          <p:cNvPr id="4" name="Content Placeholder 3"/>
          <p:cNvSpPr>
            <a:spLocks noGrp="1"/>
          </p:cNvSpPr>
          <p:nvPr>
            <p:ph sz="half" idx="2"/>
          </p:nvPr>
        </p:nvSpPr>
        <p:spPr/>
        <p:txBody>
          <a:bodyPr>
            <a:normAutofit/>
          </a:bodyPr>
          <a:lstStyle/>
          <a:p>
            <a:r>
              <a:rPr lang="en-US" dirty="0" smtClean="0"/>
              <a:t>If many resources are non-renewable, then sustainability has to be about taking from one system to invest in another</a:t>
            </a:r>
          </a:p>
          <a:p>
            <a:r>
              <a:rPr lang="en-US" dirty="0" smtClean="0"/>
              <a:t>Geoscientists are good about interdisciplinary systems thinking</a:t>
            </a:r>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dissolve">
                                      <p:cBhvr>
                                        <p:cTn id="10"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of my teaching philosophy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David Orr</a:t>
            </a:r>
          </a:p>
          <a:p>
            <a:pPr lvl="1"/>
            <a:r>
              <a:rPr lang="en-US" dirty="0" smtClean="0"/>
              <a:t>All teaching is environmental</a:t>
            </a:r>
          </a:p>
          <a:p>
            <a:pPr lvl="1"/>
            <a:r>
              <a:rPr lang="en-US" dirty="0" smtClean="0"/>
              <a:t>Must consider impact on communities</a:t>
            </a:r>
          </a:p>
          <a:p>
            <a:r>
              <a:rPr lang="en-US" dirty="0" smtClean="0"/>
              <a:t>David Foster Wallace (1996) </a:t>
            </a:r>
            <a:r>
              <a:rPr lang="en-US" u="sng" dirty="0" smtClean="0"/>
              <a:t>Infinit</a:t>
            </a:r>
            <a:r>
              <a:rPr lang="en-US" u="sng" dirty="0" smtClean="0"/>
              <a:t>e Jest</a:t>
            </a:r>
            <a:r>
              <a:rPr lang="en-US" dirty="0" smtClean="0"/>
              <a:t> </a:t>
            </a:r>
            <a:endParaRPr lang="en-US" dirty="0" smtClean="0"/>
          </a:p>
          <a:p>
            <a:pPr>
              <a:buNone/>
            </a:pPr>
            <a:r>
              <a:rPr lang="en-US" dirty="0" smtClean="0"/>
              <a:t>“Like most North Americans of his generation, Hal tends to know way less about why he feels certain ways about the objects and pursuits he's devoted to than he does about the objects and pursuits themselves. It's hard to say for sure whether this is even exceptionally bad, this tendency.”</a:t>
            </a:r>
          </a:p>
          <a:p>
            <a:r>
              <a:rPr lang="en-US" dirty="0" smtClean="0"/>
              <a:t>Terry and </a:t>
            </a:r>
            <a:r>
              <a:rPr lang="en-US" dirty="0" err="1" smtClean="0"/>
              <a:t>Renny</a:t>
            </a:r>
            <a:r>
              <a:rPr lang="en-US" dirty="0" smtClean="0"/>
              <a:t> Russell (2001</a:t>
            </a:r>
            <a:r>
              <a:rPr lang="en-US" dirty="0" smtClean="0"/>
              <a:t>) </a:t>
            </a:r>
            <a:r>
              <a:rPr lang="en-US" u="sng" dirty="0" smtClean="0"/>
              <a:t>On the Loose</a:t>
            </a:r>
            <a:r>
              <a:rPr lang="en-US" dirty="0" smtClean="0"/>
              <a:t> </a:t>
            </a:r>
            <a:endParaRPr lang="en-US" dirty="0" smtClean="0"/>
          </a:p>
          <a:p>
            <a:pPr>
              <a:buNone/>
            </a:pPr>
            <a:r>
              <a:rPr lang="en-US" dirty="0" smtClean="0"/>
              <a:t>“Crazy kids on the loose, but on the loose in the wilderness, and that made all the difference.”</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Integrating sustainability into EES 101</a:t>
            </a:r>
            <a:endParaRPr lang="en-US" dirty="0"/>
          </a:p>
        </p:txBody>
      </p:sp>
      <p:sp>
        <p:nvSpPr>
          <p:cNvPr id="3" name="Content Placeholder 2"/>
          <p:cNvSpPr>
            <a:spLocks noGrp="1"/>
          </p:cNvSpPr>
          <p:nvPr>
            <p:ph sz="half" idx="1"/>
          </p:nvPr>
        </p:nvSpPr>
        <p:spPr/>
        <p:txBody>
          <a:bodyPr/>
          <a:lstStyle/>
          <a:p>
            <a:r>
              <a:rPr lang="en-US" dirty="0" smtClean="0"/>
              <a:t>130 students</a:t>
            </a:r>
          </a:p>
          <a:p>
            <a:r>
              <a:rPr lang="en-US" dirty="0" smtClean="0"/>
              <a:t>Huge range of backgrounds</a:t>
            </a:r>
          </a:p>
          <a:p>
            <a:r>
              <a:rPr lang="en-US" dirty="0" smtClean="0"/>
              <a:t>Only college science class for most students</a:t>
            </a:r>
          </a:p>
          <a:p>
            <a:r>
              <a:rPr lang="en-US" dirty="0" smtClean="0"/>
              <a:t>Huge interest in sustainability</a:t>
            </a:r>
          </a:p>
        </p:txBody>
      </p:sp>
      <p:pic>
        <p:nvPicPr>
          <p:cNvPr id="6" name="Picture 2" descr="http://www.vanderbilt.edu/chemistry/facilitytour/lecture-hall.jpg"/>
          <p:cNvPicPr>
            <a:picLocks noGrp="1" noChangeAspect="1" noChangeArrowheads="1"/>
          </p:cNvPicPr>
          <p:nvPr>
            <p:ph sz="half" idx="2"/>
          </p:nvPr>
        </p:nvPicPr>
        <p:blipFill>
          <a:blip r:embed="rId2" cstate="print"/>
          <a:srcRect/>
          <a:stretch>
            <a:fillRect/>
          </a:stretch>
        </p:blipFill>
        <p:spPr bwMode="auto">
          <a:xfrm>
            <a:off x="4648200" y="2302813"/>
            <a:ext cx="4038600" cy="312073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of my course goals</a:t>
            </a:r>
            <a:endParaRPr lang="en-US" dirty="0"/>
          </a:p>
        </p:txBody>
      </p:sp>
      <p:sp>
        <p:nvSpPr>
          <p:cNvPr id="3" name="Content Placeholder 2"/>
          <p:cNvSpPr>
            <a:spLocks noGrp="1"/>
          </p:cNvSpPr>
          <p:nvPr>
            <p:ph idx="1"/>
          </p:nvPr>
        </p:nvSpPr>
        <p:spPr/>
        <p:txBody>
          <a:bodyPr/>
          <a:lstStyle/>
          <a:p>
            <a:r>
              <a:rPr lang="en-US" dirty="0" smtClean="0"/>
              <a:t>Think over multiple timescales and perspectives</a:t>
            </a:r>
          </a:p>
          <a:p>
            <a:r>
              <a:rPr lang="en-US" dirty="0" smtClean="0"/>
              <a:t>Think about the role of humans in earth systems</a:t>
            </a:r>
          </a:p>
          <a:p>
            <a:r>
              <a:rPr lang="en-US" dirty="0" smtClean="0"/>
              <a:t>Consider the effects on real communities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l"/>
            <a:r>
              <a:rPr lang="en-US" dirty="0" smtClean="0"/>
              <a:t>Participation</a:t>
            </a:r>
            <a:endParaRPr lang="en-US" dirty="0"/>
          </a:p>
        </p:txBody>
      </p:sp>
      <p:sp>
        <p:nvSpPr>
          <p:cNvPr id="3" name="Content Placeholder 2"/>
          <p:cNvSpPr>
            <a:spLocks noGrp="1"/>
          </p:cNvSpPr>
          <p:nvPr>
            <p:ph sz="half" idx="1"/>
          </p:nvPr>
        </p:nvSpPr>
        <p:spPr/>
        <p:txBody>
          <a:bodyPr/>
          <a:lstStyle/>
          <a:p>
            <a:r>
              <a:rPr lang="en-US" dirty="0" smtClean="0"/>
              <a:t>What’s the difference between a dam built by a beaver for beaver purposes and a dam built by humans for human purposes?</a:t>
            </a:r>
          </a:p>
          <a:p>
            <a:pPr>
              <a:buNone/>
            </a:pPr>
            <a:r>
              <a:rPr lang="en-US" dirty="0" smtClean="0"/>
              <a:t>- Robert Heinlein</a:t>
            </a:r>
            <a:endParaRPr lang="en-US" dirty="0"/>
          </a:p>
        </p:txBody>
      </p:sp>
      <p:pic>
        <p:nvPicPr>
          <p:cNvPr id="7" name="Picture 2" descr="http://www.marlimillerphoto.com/images/En-02.jpg"/>
          <p:cNvPicPr>
            <a:picLocks noGrp="1" noChangeAspect="1" noChangeArrowheads="1"/>
          </p:cNvPicPr>
          <p:nvPr>
            <p:ph sz="half" idx="2"/>
          </p:nvPr>
        </p:nvPicPr>
        <p:blipFill>
          <a:blip r:embed="rId2" cstate="print"/>
          <a:srcRect/>
          <a:stretch>
            <a:fillRect/>
          </a:stretch>
        </p:blipFill>
        <p:spPr bwMode="auto">
          <a:xfrm>
            <a:off x="4648200" y="648548"/>
            <a:ext cx="4038600" cy="2701496"/>
          </a:xfrm>
          <a:prstGeom prst="rect">
            <a:avLst/>
          </a:prstGeom>
          <a:noFill/>
        </p:spPr>
      </p:pic>
      <p:pic>
        <p:nvPicPr>
          <p:cNvPr id="1028" name="Picture 4" descr="http://farm8.staticflickr.com/7153/6667988291_efec293851.jpg"/>
          <p:cNvPicPr>
            <a:picLocks noChangeAspect="1" noChangeArrowheads="1"/>
          </p:cNvPicPr>
          <p:nvPr/>
        </p:nvPicPr>
        <p:blipFill>
          <a:blip r:embed="rId3" cstate="print"/>
          <a:srcRect/>
          <a:stretch>
            <a:fillRect/>
          </a:stretch>
        </p:blipFill>
        <p:spPr bwMode="auto">
          <a:xfrm>
            <a:off x="1066800" y="4800600"/>
            <a:ext cx="2274692" cy="1569538"/>
          </a:xfrm>
          <a:prstGeom prst="rect">
            <a:avLst/>
          </a:prstGeom>
          <a:noFill/>
        </p:spPr>
      </p:pic>
      <p:pic>
        <p:nvPicPr>
          <p:cNvPr id="1030" name="Picture 6" descr="http://www.redrockrvpark.com/blog/uploaded_images/RedRockCreekBeaverDam_095755-756408.jpg"/>
          <p:cNvPicPr>
            <a:picLocks noChangeAspect="1" noChangeArrowheads="1"/>
          </p:cNvPicPr>
          <p:nvPr/>
        </p:nvPicPr>
        <p:blipFill>
          <a:blip r:embed="rId4" cstate="print"/>
          <a:srcRect/>
          <a:stretch>
            <a:fillRect/>
          </a:stretch>
        </p:blipFill>
        <p:spPr bwMode="auto">
          <a:xfrm>
            <a:off x="4645152" y="3578644"/>
            <a:ext cx="4041648" cy="244115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Should we open the Arctic National Wildlife Refuge for petroleum development?</a:t>
            </a:r>
            <a:endParaRPr lang="en-US" sz="3200" dirty="0"/>
          </a:p>
        </p:txBody>
      </p:sp>
      <p:sp>
        <p:nvSpPr>
          <p:cNvPr id="4" name="Content Placeholder 3"/>
          <p:cNvSpPr>
            <a:spLocks noGrp="1"/>
          </p:cNvSpPr>
          <p:nvPr>
            <p:ph sz="half" idx="2"/>
          </p:nvPr>
        </p:nvSpPr>
        <p:spPr/>
        <p:txBody>
          <a:bodyPr/>
          <a:lstStyle/>
          <a:p>
            <a:r>
              <a:rPr lang="en-US" dirty="0" smtClean="0"/>
              <a:t>We’ve gone through geology of petroleum, energy use in US</a:t>
            </a:r>
          </a:p>
          <a:p>
            <a:r>
              <a:rPr lang="en-US" dirty="0" smtClean="0"/>
              <a:t>How much oil is in ANWR? What are ecological values?</a:t>
            </a:r>
          </a:p>
          <a:p>
            <a:r>
              <a:rPr lang="en-US" dirty="0" smtClean="0"/>
              <a:t>Stakeholders from multiple perspectives – local to global</a:t>
            </a:r>
          </a:p>
        </p:txBody>
      </p:sp>
      <p:pic>
        <p:nvPicPr>
          <p:cNvPr id="27654" name="Picture 6" descr="http://www.tsaugust.org/images/ANWR_Map.jpg"/>
          <p:cNvPicPr>
            <a:picLocks noChangeAspect="1" noChangeArrowheads="1"/>
          </p:cNvPicPr>
          <p:nvPr/>
        </p:nvPicPr>
        <p:blipFill>
          <a:blip r:embed="rId2" cstate="print"/>
          <a:srcRect/>
          <a:stretch>
            <a:fillRect/>
          </a:stretch>
        </p:blipFill>
        <p:spPr bwMode="auto">
          <a:xfrm>
            <a:off x="381000" y="4038600"/>
            <a:ext cx="3673929" cy="2286000"/>
          </a:xfrm>
          <a:prstGeom prst="rect">
            <a:avLst/>
          </a:prstGeom>
          <a:noFill/>
        </p:spPr>
      </p:pic>
      <p:pic>
        <p:nvPicPr>
          <p:cNvPr id="9" name="Content Placeholder 8" descr="http://images3.wikia.nocookie.net/__cb20080316003145/wikiality/images/1/1d/Anwr_caribou-1-.jpg"/>
          <p:cNvPicPr>
            <a:picLocks noGrp="1" noChangeAspect="1" noChangeArrowheads="1"/>
          </p:cNvPicPr>
          <p:nvPr>
            <p:ph sz="half" idx="1"/>
          </p:nvPr>
        </p:nvPicPr>
        <p:blipFill>
          <a:blip r:embed="rId3" cstate="print"/>
          <a:srcRect/>
          <a:stretch>
            <a:fillRect/>
          </a:stretch>
        </p:blipFill>
        <p:spPr bwMode="auto">
          <a:xfrm>
            <a:off x="750830" y="1676400"/>
            <a:ext cx="2934269" cy="22860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Challenges and Opportunities</a:t>
            </a:r>
            <a:endParaRPr lang="en-US" dirty="0"/>
          </a:p>
        </p:txBody>
      </p:sp>
      <p:sp>
        <p:nvSpPr>
          <p:cNvPr id="5" name="Content Placeholder 4"/>
          <p:cNvSpPr>
            <a:spLocks noGrp="1"/>
          </p:cNvSpPr>
          <p:nvPr>
            <p:ph sz="half" idx="1"/>
          </p:nvPr>
        </p:nvSpPr>
        <p:spPr/>
        <p:txBody>
          <a:bodyPr>
            <a:normAutofit fontScale="92500"/>
          </a:bodyPr>
          <a:lstStyle/>
          <a:p>
            <a:r>
              <a:rPr lang="en-US" dirty="0" smtClean="0"/>
              <a:t>Hard to create new course material, new assessments</a:t>
            </a:r>
          </a:p>
          <a:p>
            <a:r>
              <a:rPr lang="en-US" dirty="0" smtClean="0"/>
              <a:t>Not experts outside of our </a:t>
            </a:r>
            <a:r>
              <a:rPr lang="en-US" dirty="0" smtClean="0"/>
              <a:t>fields</a:t>
            </a:r>
          </a:p>
          <a:p>
            <a:r>
              <a:rPr lang="en-US" dirty="0" smtClean="0"/>
              <a:t>Easy to get distracted , need to prepare students for upper level courses</a:t>
            </a:r>
          </a:p>
          <a:p>
            <a:r>
              <a:rPr lang="en-US" dirty="0" smtClean="0"/>
              <a:t>Don’t want to mislead students about major</a:t>
            </a:r>
            <a:endParaRPr lang="en-US" dirty="0"/>
          </a:p>
        </p:txBody>
      </p:sp>
      <p:sp>
        <p:nvSpPr>
          <p:cNvPr id="6" name="Content Placeholder 5"/>
          <p:cNvSpPr>
            <a:spLocks noGrp="1"/>
          </p:cNvSpPr>
          <p:nvPr>
            <p:ph sz="half" idx="2"/>
          </p:nvPr>
        </p:nvSpPr>
        <p:spPr/>
        <p:txBody>
          <a:bodyPr>
            <a:normAutofit fontScale="92500"/>
          </a:bodyPr>
          <a:lstStyle/>
          <a:p>
            <a:r>
              <a:rPr lang="en-US" dirty="0" smtClean="0"/>
              <a:t>Motivate </a:t>
            </a:r>
            <a:r>
              <a:rPr lang="en-US" dirty="0" smtClean="0"/>
              <a:t>students</a:t>
            </a:r>
          </a:p>
          <a:p>
            <a:r>
              <a:rPr lang="en-US" dirty="0" smtClean="0"/>
              <a:t>Engage students with other skills</a:t>
            </a:r>
            <a:endParaRPr lang="en-US" dirty="0" smtClean="0"/>
          </a:p>
          <a:p>
            <a:r>
              <a:rPr lang="en-US" dirty="0" smtClean="0"/>
              <a:t>Real examples and applications</a:t>
            </a:r>
          </a:p>
          <a:p>
            <a:r>
              <a:rPr lang="en-US" dirty="0" smtClean="0"/>
              <a:t>Science in context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341</Words>
  <Application>Microsoft Office PowerPoint</Application>
  <PresentationFormat>On-screen Show (4:3)</PresentationFormat>
  <Paragraphs>41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Sustainability to a geoscientist</vt:lpstr>
      <vt:lpstr>Some of my teaching philosophy</vt:lpstr>
      <vt:lpstr>Integrating sustainability into EES 101</vt:lpstr>
      <vt:lpstr>Some of my course goals</vt:lpstr>
      <vt:lpstr>Participation</vt:lpstr>
      <vt:lpstr>Should we open the Arctic National Wildlife Refuge for petroleum development?</vt:lpstr>
      <vt:lpstr>Challenges and Opportunities</vt:lpstr>
    </vt:vector>
  </TitlesOfParts>
  <Company>DELLNBX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classroom</dc:title>
  <dc:creator>Daniel Morgan</dc:creator>
  <cp:lastModifiedBy>Daniel Morgan</cp:lastModifiedBy>
  <cp:revision>27</cp:revision>
  <dcterms:created xsi:type="dcterms:W3CDTF">2013-03-07T05:05:54Z</dcterms:created>
  <dcterms:modified xsi:type="dcterms:W3CDTF">2013-03-08T15:16:53Z</dcterms:modified>
</cp:coreProperties>
</file>