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2" r:id="rId1"/>
  </p:sldMasterIdLst>
  <p:sldIdLst>
    <p:sldId id="264" r:id="rId2"/>
    <p:sldId id="260" r:id="rId3"/>
    <p:sldId id="257" r:id="rId4"/>
    <p:sldId id="267" r:id="rId5"/>
    <p:sldId id="265" r:id="rId6"/>
    <p:sldId id="268" r:id="rId7"/>
    <p:sldId id="262" r:id="rId8"/>
    <p:sldId id="269" r:id="rId9"/>
    <p:sldId id="271" r:id="rId10"/>
    <p:sldId id="274" r:id="rId11"/>
    <p:sldId id="275" r:id="rId12"/>
    <p:sldId id="276" r:id="rId13"/>
    <p:sldId id="280" r:id="rId14"/>
    <p:sldId id="279" r:id="rId15"/>
    <p:sldId id="261" r:id="rId16"/>
    <p:sldId id="263" r:id="rId17"/>
    <p:sldId id="27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40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B8766B-9DC6-3C47-82ED-D9E4E0CC8A46}"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0F75D-F847-F448-8F9B-5739D779F48B}" type="slidenum">
              <a:rPr lang="en-US" smtClean="0"/>
              <a:pPr/>
              <a:t>‹#›</a:t>
            </a:fld>
            <a:endParaRPr lang="en-US"/>
          </a:p>
        </p:txBody>
      </p:sp>
    </p:spTree>
    <p:extLst>
      <p:ext uri="{BB962C8B-B14F-4D97-AF65-F5344CB8AC3E}">
        <p14:creationId xmlns:p14="http://schemas.microsoft.com/office/powerpoint/2010/main" xmlns="" val="3525588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8766B-9DC6-3C47-82ED-D9E4E0CC8A46}"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0F75D-F847-F448-8F9B-5739D779F48B}" type="slidenum">
              <a:rPr lang="en-US" smtClean="0"/>
              <a:pPr/>
              <a:t>‹#›</a:t>
            </a:fld>
            <a:endParaRPr lang="en-US"/>
          </a:p>
        </p:txBody>
      </p:sp>
    </p:spTree>
    <p:extLst>
      <p:ext uri="{BB962C8B-B14F-4D97-AF65-F5344CB8AC3E}">
        <p14:creationId xmlns:p14="http://schemas.microsoft.com/office/powerpoint/2010/main" xmlns="" val="24261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8766B-9DC6-3C47-82ED-D9E4E0CC8A46}"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0F75D-F847-F448-8F9B-5739D779F48B}" type="slidenum">
              <a:rPr lang="en-US" smtClean="0"/>
              <a:pPr/>
              <a:t>‹#›</a:t>
            </a:fld>
            <a:endParaRPr lang="en-US"/>
          </a:p>
        </p:txBody>
      </p:sp>
    </p:spTree>
    <p:extLst>
      <p:ext uri="{BB962C8B-B14F-4D97-AF65-F5344CB8AC3E}">
        <p14:creationId xmlns:p14="http://schemas.microsoft.com/office/powerpoint/2010/main" xmlns="" val="411905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8766B-9DC6-3C47-82ED-D9E4E0CC8A46}"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0F75D-F847-F448-8F9B-5739D779F48B}" type="slidenum">
              <a:rPr lang="en-US" smtClean="0"/>
              <a:pPr/>
              <a:t>‹#›</a:t>
            </a:fld>
            <a:endParaRPr lang="en-US"/>
          </a:p>
        </p:txBody>
      </p:sp>
    </p:spTree>
    <p:extLst>
      <p:ext uri="{BB962C8B-B14F-4D97-AF65-F5344CB8AC3E}">
        <p14:creationId xmlns:p14="http://schemas.microsoft.com/office/powerpoint/2010/main" xmlns="" val="293600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B8766B-9DC6-3C47-82ED-D9E4E0CC8A46}"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0F75D-F847-F448-8F9B-5739D779F48B}" type="slidenum">
              <a:rPr lang="en-US" smtClean="0"/>
              <a:pPr/>
              <a:t>‹#›</a:t>
            </a:fld>
            <a:endParaRPr lang="en-US"/>
          </a:p>
        </p:txBody>
      </p:sp>
    </p:spTree>
    <p:extLst>
      <p:ext uri="{BB962C8B-B14F-4D97-AF65-F5344CB8AC3E}">
        <p14:creationId xmlns:p14="http://schemas.microsoft.com/office/powerpoint/2010/main" xmlns="" val="227418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B8766B-9DC6-3C47-82ED-D9E4E0CC8A46}"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0F75D-F847-F448-8F9B-5739D779F48B}" type="slidenum">
              <a:rPr lang="en-US" smtClean="0"/>
              <a:pPr/>
              <a:t>‹#›</a:t>
            </a:fld>
            <a:endParaRPr lang="en-US"/>
          </a:p>
        </p:txBody>
      </p:sp>
    </p:spTree>
    <p:extLst>
      <p:ext uri="{BB962C8B-B14F-4D97-AF65-F5344CB8AC3E}">
        <p14:creationId xmlns:p14="http://schemas.microsoft.com/office/powerpoint/2010/main" xmlns="" val="176990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B8766B-9DC6-3C47-82ED-D9E4E0CC8A46}" type="datetimeFigureOut">
              <a:rPr lang="en-US" smtClean="0"/>
              <a:pPr/>
              <a:t>3/7/2013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0F75D-F847-F448-8F9B-5739D779F48B}" type="slidenum">
              <a:rPr lang="en-US" smtClean="0"/>
              <a:pPr/>
              <a:t>‹#›</a:t>
            </a:fld>
            <a:endParaRPr lang="en-US"/>
          </a:p>
        </p:txBody>
      </p:sp>
    </p:spTree>
    <p:extLst>
      <p:ext uri="{BB962C8B-B14F-4D97-AF65-F5344CB8AC3E}">
        <p14:creationId xmlns:p14="http://schemas.microsoft.com/office/powerpoint/2010/main" xmlns="" val="302670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B8766B-9DC6-3C47-82ED-D9E4E0CC8A46}" type="datetimeFigureOut">
              <a:rPr lang="en-US" smtClean="0"/>
              <a:pPr/>
              <a:t>3/7/2013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0F75D-F847-F448-8F9B-5739D779F48B}" type="slidenum">
              <a:rPr lang="en-US" smtClean="0"/>
              <a:pPr/>
              <a:t>‹#›</a:t>
            </a:fld>
            <a:endParaRPr lang="en-US"/>
          </a:p>
        </p:txBody>
      </p:sp>
    </p:spTree>
    <p:extLst>
      <p:ext uri="{BB962C8B-B14F-4D97-AF65-F5344CB8AC3E}">
        <p14:creationId xmlns:p14="http://schemas.microsoft.com/office/powerpoint/2010/main" xmlns="" val="336439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8766B-9DC6-3C47-82ED-D9E4E0CC8A46}" type="datetimeFigureOut">
              <a:rPr lang="en-US" smtClean="0"/>
              <a:pPr/>
              <a:t>3/7/2013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0F75D-F847-F448-8F9B-5739D779F48B}" type="slidenum">
              <a:rPr lang="en-US" smtClean="0"/>
              <a:pPr/>
              <a:t>‹#›</a:t>
            </a:fld>
            <a:endParaRPr lang="en-US"/>
          </a:p>
        </p:txBody>
      </p:sp>
    </p:spTree>
    <p:extLst>
      <p:ext uri="{BB962C8B-B14F-4D97-AF65-F5344CB8AC3E}">
        <p14:creationId xmlns:p14="http://schemas.microsoft.com/office/powerpoint/2010/main" xmlns="" val="377873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8766B-9DC6-3C47-82ED-D9E4E0CC8A46}"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0F75D-F847-F448-8F9B-5739D779F48B}" type="slidenum">
              <a:rPr lang="en-US" smtClean="0"/>
              <a:pPr/>
              <a:t>‹#›</a:t>
            </a:fld>
            <a:endParaRPr lang="en-US"/>
          </a:p>
        </p:txBody>
      </p:sp>
    </p:spTree>
    <p:extLst>
      <p:ext uri="{BB962C8B-B14F-4D97-AF65-F5344CB8AC3E}">
        <p14:creationId xmlns:p14="http://schemas.microsoft.com/office/powerpoint/2010/main" xmlns="" val="343214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8766B-9DC6-3C47-82ED-D9E4E0CC8A46}"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0F75D-F847-F448-8F9B-5739D779F48B}" type="slidenum">
              <a:rPr lang="en-US" smtClean="0"/>
              <a:pPr/>
              <a:t>‹#›</a:t>
            </a:fld>
            <a:endParaRPr lang="en-US"/>
          </a:p>
        </p:txBody>
      </p:sp>
    </p:spTree>
    <p:extLst>
      <p:ext uri="{BB962C8B-B14F-4D97-AF65-F5344CB8AC3E}">
        <p14:creationId xmlns:p14="http://schemas.microsoft.com/office/powerpoint/2010/main" xmlns="" val="341912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8766B-9DC6-3C47-82ED-D9E4E0CC8A46}" type="datetimeFigureOut">
              <a:rPr lang="en-US" smtClean="0"/>
              <a:pPr/>
              <a:t>3/7/2013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0F75D-F847-F448-8F9B-5739D779F48B}" type="slidenum">
              <a:rPr lang="en-US" smtClean="0"/>
              <a:pPr/>
              <a:t>‹#›</a:t>
            </a:fld>
            <a:endParaRPr lang="en-US"/>
          </a:p>
        </p:txBody>
      </p:sp>
    </p:spTree>
    <p:extLst>
      <p:ext uri="{BB962C8B-B14F-4D97-AF65-F5344CB8AC3E}">
        <p14:creationId xmlns:p14="http://schemas.microsoft.com/office/powerpoint/2010/main" xmlns="" val="387611934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327" y="154892"/>
            <a:ext cx="8699423" cy="461665"/>
          </a:xfrm>
          <a:prstGeom prst="rect">
            <a:avLst/>
          </a:prstGeom>
          <a:noFill/>
        </p:spPr>
        <p:txBody>
          <a:bodyPr wrap="square" rtlCol="0">
            <a:spAutoFit/>
          </a:bodyPr>
          <a:lstStyle/>
          <a:p>
            <a:r>
              <a:rPr lang="en-US" sz="2400" i="1" dirty="0" smtClean="0"/>
              <a:t>Reinventing the </a:t>
            </a:r>
            <a:r>
              <a:rPr lang="en-US" sz="2400" i="1" dirty="0"/>
              <a:t>Introductory Geology </a:t>
            </a:r>
            <a:r>
              <a:rPr lang="en-US" sz="2400" i="1" dirty="0" smtClean="0"/>
              <a:t>Course at Princeton University</a:t>
            </a:r>
            <a:endParaRPr lang="en-US" i="1" dirty="0"/>
          </a:p>
        </p:txBody>
      </p:sp>
      <p:sp>
        <p:nvSpPr>
          <p:cNvPr id="3" name="TextBox 2"/>
          <p:cNvSpPr txBox="1"/>
          <p:nvPr/>
        </p:nvSpPr>
        <p:spPr>
          <a:xfrm>
            <a:off x="511122" y="894157"/>
            <a:ext cx="8162419" cy="2462213"/>
          </a:xfrm>
          <a:prstGeom prst="rect">
            <a:avLst/>
          </a:prstGeom>
          <a:noFill/>
        </p:spPr>
        <p:txBody>
          <a:bodyPr wrap="square" rtlCol="0">
            <a:spAutoFit/>
          </a:bodyPr>
          <a:lstStyle/>
          <a:p>
            <a:r>
              <a:rPr lang="en-US" sz="2800" b="1" dirty="0" smtClean="0"/>
              <a:t>Motivations</a:t>
            </a:r>
          </a:p>
          <a:p>
            <a:endParaRPr lang="en-US" dirty="0"/>
          </a:p>
          <a:p>
            <a:pPr marL="742950" lvl="1" indent="-285750">
              <a:buFont typeface="Arial"/>
              <a:buChar char="•"/>
            </a:pPr>
            <a:r>
              <a:rPr lang="en-US" dirty="0" smtClean="0"/>
              <a:t>Declining enrollment in traditional Physical Geology course</a:t>
            </a:r>
          </a:p>
          <a:p>
            <a:pPr marL="1200150" lvl="2" indent="-285750">
              <a:buFont typeface="Wingdings" charset="2"/>
              <a:buChar char="Ø"/>
            </a:pPr>
            <a:r>
              <a:rPr lang="en-US" dirty="0"/>
              <a:t>S</a:t>
            </a:r>
            <a:r>
              <a:rPr lang="en-US" dirty="0" smtClean="0"/>
              <a:t>tudents fulfilling lab requirement drawn to more focused intro courses (hazards, weather and climate, oceanography)</a:t>
            </a:r>
          </a:p>
          <a:p>
            <a:pPr marL="1200150" lvl="2" indent="-285750">
              <a:buFont typeface="Wingdings" charset="2"/>
              <a:buChar char="Ø"/>
            </a:pPr>
            <a:r>
              <a:rPr lang="en-US" dirty="0" smtClean="0"/>
              <a:t>Not getting majors from those courses</a:t>
            </a:r>
          </a:p>
          <a:p>
            <a:pPr marL="1200150" lvl="2" indent="-285750">
              <a:buFont typeface="Wingdings" charset="2"/>
              <a:buChar char="Ø"/>
            </a:pPr>
            <a:r>
              <a:rPr lang="en-US" dirty="0" smtClean="0"/>
              <a:t>Were getting majors from other sources</a:t>
            </a:r>
          </a:p>
          <a:p>
            <a:pPr lvl="1"/>
            <a:endParaRPr lang="en-US" dirty="0" smtClean="0"/>
          </a:p>
        </p:txBody>
      </p:sp>
      <p:sp>
        <p:nvSpPr>
          <p:cNvPr id="4" name="Rounded Rectangle 3"/>
          <p:cNvSpPr/>
          <p:nvPr/>
        </p:nvSpPr>
        <p:spPr>
          <a:xfrm>
            <a:off x="944795" y="1456008"/>
            <a:ext cx="7728745" cy="1796788"/>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44299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6359"/>
            <a:ext cx="8229600" cy="1143000"/>
          </a:xfrm>
        </p:spPr>
        <p:txBody>
          <a:bodyPr>
            <a:normAutofit fontScale="90000"/>
          </a:bodyPr>
          <a:lstStyle/>
          <a:p>
            <a:pPr algn="l"/>
            <a:r>
              <a:rPr lang="en-US" dirty="0" smtClean="0"/>
              <a:t>GEO203: </a:t>
            </a:r>
            <a:br>
              <a:rPr lang="en-US" dirty="0" smtClean="0"/>
            </a:br>
            <a:r>
              <a:rPr lang="en-US" dirty="0" smtClean="0"/>
              <a:t>    Fundamentals of Solid Earth Science</a:t>
            </a:r>
            <a:endParaRPr lang="en-US" dirty="0"/>
          </a:p>
        </p:txBody>
      </p:sp>
      <p:sp>
        <p:nvSpPr>
          <p:cNvPr id="3" name="Content Placeholder 2"/>
          <p:cNvSpPr>
            <a:spLocks noGrp="1"/>
          </p:cNvSpPr>
          <p:nvPr>
            <p:ph idx="1"/>
          </p:nvPr>
        </p:nvSpPr>
        <p:spPr>
          <a:xfrm>
            <a:off x="317808" y="2357588"/>
            <a:ext cx="8479642" cy="3342568"/>
          </a:xfrm>
        </p:spPr>
        <p:txBody>
          <a:bodyPr>
            <a:normAutofit/>
          </a:bodyPr>
          <a:lstStyle/>
          <a:p>
            <a:pPr marL="0" indent="0">
              <a:buNone/>
            </a:pPr>
            <a:r>
              <a:rPr lang="en-US" sz="2400" b="1" dirty="0" smtClean="0"/>
              <a:t>Course personnel</a:t>
            </a:r>
          </a:p>
          <a:p>
            <a:r>
              <a:rPr lang="en-US" sz="2400" dirty="0" smtClean="0"/>
              <a:t>Prof. Jeroen Tromp (theoretical and computational seismology)</a:t>
            </a:r>
          </a:p>
          <a:p>
            <a:r>
              <a:rPr lang="en-US" sz="2400" dirty="0" smtClean="0"/>
              <a:t>Prof. John Higgins (geochemistry of Earth’s climate, atmosphere and oceans on geologic timescales)</a:t>
            </a:r>
          </a:p>
          <a:p>
            <a:r>
              <a:rPr lang="en-US" sz="2400" dirty="0" smtClean="0"/>
              <a:t>Tech Staff Laurel </a:t>
            </a:r>
            <a:r>
              <a:rPr lang="en-US" sz="2400" dirty="0" err="1" smtClean="0"/>
              <a:t>Goodell</a:t>
            </a:r>
            <a:r>
              <a:rPr lang="en-US" sz="2400" dirty="0" smtClean="0"/>
              <a:t> (geologist)</a:t>
            </a:r>
          </a:p>
          <a:p>
            <a:r>
              <a:rPr lang="en-US" sz="2400" dirty="0" smtClean="0"/>
              <a:t>Grad student Jon </a:t>
            </a:r>
            <a:r>
              <a:rPr lang="en-US" sz="2400" dirty="0" err="1" smtClean="0"/>
              <a:t>Husson</a:t>
            </a:r>
            <a:r>
              <a:rPr lang="en-US" sz="2400" dirty="0" smtClean="0"/>
              <a:t> (field geologist, geochronology, Earth history)</a:t>
            </a:r>
            <a:endParaRPr lang="en-US" sz="2400" dirty="0"/>
          </a:p>
        </p:txBody>
      </p:sp>
      <p:sp>
        <p:nvSpPr>
          <p:cNvPr id="4" name="TextBox 3"/>
          <p:cNvSpPr txBox="1"/>
          <p:nvPr/>
        </p:nvSpPr>
        <p:spPr>
          <a:xfrm>
            <a:off x="232327" y="154892"/>
            <a:ext cx="7155667" cy="461665"/>
          </a:xfrm>
          <a:prstGeom prst="rect">
            <a:avLst/>
          </a:prstGeom>
          <a:noFill/>
        </p:spPr>
        <p:txBody>
          <a:bodyPr wrap="square" rtlCol="0">
            <a:spAutoFit/>
          </a:bodyPr>
          <a:lstStyle/>
          <a:p>
            <a:r>
              <a:rPr lang="en-US" sz="2400" i="1" dirty="0" smtClean="0"/>
              <a:t>Reinventing the </a:t>
            </a:r>
            <a:r>
              <a:rPr lang="en-US" sz="2400" i="1" dirty="0"/>
              <a:t>Introductory Geology </a:t>
            </a:r>
            <a:r>
              <a:rPr lang="en-US" sz="2400" i="1" dirty="0" smtClean="0"/>
              <a:t>Course</a:t>
            </a:r>
            <a:endParaRPr lang="en-US" i="1" dirty="0"/>
          </a:p>
        </p:txBody>
      </p:sp>
      <p:sp>
        <p:nvSpPr>
          <p:cNvPr id="5" name="Content Placeholder 2"/>
          <p:cNvSpPr txBox="1">
            <a:spLocks/>
          </p:cNvSpPr>
          <p:nvPr/>
        </p:nvSpPr>
        <p:spPr>
          <a:xfrm>
            <a:off x="333296" y="5703332"/>
            <a:ext cx="8686800" cy="5699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i="1" dirty="0" smtClean="0"/>
              <a:t>Prof. Jessica Irving, Fall 2013 (seismology, esp. of the inner core)</a:t>
            </a:r>
            <a:endParaRPr lang="en-US" sz="2400" i="1" dirty="0"/>
          </a:p>
        </p:txBody>
      </p:sp>
    </p:spTree>
    <p:extLst>
      <p:ext uri="{BB962C8B-B14F-4D97-AF65-F5344CB8AC3E}">
        <p14:creationId xmlns:p14="http://schemas.microsoft.com/office/powerpoint/2010/main" xmlns="" val="234404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6359"/>
            <a:ext cx="8229600" cy="1143000"/>
          </a:xfrm>
        </p:spPr>
        <p:txBody>
          <a:bodyPr>
            <a:normAutofit fontScale="90000"/>
          </a:bodyPr>
          <a:lstStyle/>
          <a:p>
            <a:pPr algn="l"/>
            <a:r>
              <a:rPr lang="en-US" dirty="0" smtClean="0"/>
              <a:t>GEO203: </a:t>
            </a:r>
            <a:br>
              <a:rPr lang="en-US" dirty="0" smtClean="0"/>
            </a:br>
            <a:r>
              <a:rPr lang="en-US" dirty="0" smtClean="0"/>
              <a:t>    Fundamentals of Solid Earth Science</a:t>
            </a:r>
            <a:endParaRPr lang="en-US" dirty="0"/>
          </a:p>
        </p:txBody>
      </p:sp>
      <p:sp>
        <p:nvSpPr>
          <p:cNvPr id="3" name="Content Placeholder 2"/>
          <p:cNvSpPr>
            <a:spLocks noGrp="1"/>
          </p:cNvSpPr>
          <p:nvPr>
            <p:ph idx="1"/>
          </p:nvPr>
        </p:nvSpPr>
        <p:spPr>
          <a:xfrm>
            <a:off x="999301" y="2376253"/>
            <a:ext cx="7565819" cy="3342568"/>
          </a:xfrm>
        </p:spPr>
        <p:txBody>
          <a:bodyPr>
            <a:normAutofit/>
          </a:bodyPr>
          <a:lstStyle/>
          <a:p>
            <a:r>
              <a:rPr lang="en-US" sz="2400" dirty="0" smtClean="0"/>
              <a:t>Two 80-minute lectures/week</a:t>
            </a:r>
          </a:p>
          <a:p>
            <a:r>
              <a:rPr lang="en-US" sz="2400" dirty="0" smtClean="0"/>
              <a:t>One 50-minute precept/week</a:t>
            </a:r>
          </a:p>
          <a:p>
            <a:r>
              <a:rPr lang="en-US" sz="2400" dirty="0" smtClean="0"/>
              <a:t>Weekly problem sets (calculus, basic linear algebra, using </a:t>
            </a:r>
            <a:r>
              <a:rPr lang="en-US" sz="2400" dirty="0" err="1" smtClean="0"/>
              <a:t>MatLab</a:t>
            </a:r>
            <a:r>
              <a:rPr lang="en-US" sz="2400" dirty="0" smtClean="0"/>
              <a:t>)</a:t>
            </a:r>
          </a:p>
          <a:p>
            <a:r>
              <a:rPr lang="en-US" sz="2400" dirty="0" smtClean="0"/>
              <a:t>Two day-long field trips</a:t>
            </a:r>
          </a:p>
          <a:p>
            <a:pPr marL="0" indent="0">
              <a:buNone/>
            </a:pPr>
            <a:r>
              <a:rPr lang="en-US" sz="2400" dirty="0" smtClean="0"/>
              <a:t>		Geology of the Princeton area</a:t>
            </a:r>
          </a:p>
          <a:p>
            <a:pPr marL="0" indent="0">
              <a:buNone/>
            </a:pPr>
            <a:r>
              <a:rPr lang="en-US" sz="2400" dirty="0" smtClean="0"/>
              <a:t>		Pennsylvania Valley and Ridge</a:t>
            </a:r>
            <a:endParaRPr lang="en-US" sz="2400" dirty="0"/>
          </a:p>
        </p:txBody>
      </p:sp>
      <p:sp>
        <p:nvSpPr>
          <p:cNvPr id="4" name="TextBox 3"/>
          <p:cNvSpPr txBox="1"/>
          <p:nvPr/>
        </p:nvSpPr>
        <p:spPr>
          <a:xfrm>
            <a:off x="232327" y="154892"/>
            <a:ext cx="7155667" cy="461665"/>
          </a:xfrm>
          <a:prstGeom prst="rect">
            <a:avLst/>
          </a:prstGeom>
          <a:noFill/>
        </p:spPr>
        <p:txBody>
          <a:bodyPr wrap="square" rtlCol="0">
            <a:spAutoFit/>
          </a:bodyPr>
          <a:lstStyle/>
          <a:p>
            <a:r>
              <a:rPr lang="en-US" sz="2400" i="1" dirty="0" smtClean="0"/>
              <a:t>Reinventing the </a:t>
            </a:r>
            <a:r>
              <a:rPr lang="en-US" sz="2400" i="1" dirty="0"/>
              <a:t>Introductory Geology </a:t>
            </a:r>
            <a:r>
              <a:rPr lang="en-US" sz="2400" i="1" dirty="0" smtClean="0"/>
              <a:t>Course</a:t>
            </a:r>
            <a:endParaRPr lang="en-US" i="1" dirty="0"/>
          </a:p>
        </p:txBody>
      </p:sp>
    </p:spTree>
    <p:extLst>
      <p:ext uri="{BB962C8B-B14F-4D97-AF65-F5344CB8AC3E}">
        <p14:creationId xmlns:p14="http://schemas.microsoft.com/office/powerpoint/2010/main" xmlns="" val="4259431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579" y="990958"/>
            <a:ext cx="7899115" cy="4370427"/>
          </a:xfrm>
          <a:prstGeom prst="rect">
            <a:avLst/>
          </a:prstGeom>
        </p:spPr>
        <p:txBody>
          <a:bodyPr wrap="square">
            <a:spAutoFit/>
          </a:bodyPr>
          <a:lstStyle/>
          <a:p>
            <a:r>
              <a:rPr lang="en-US" sz="2800" b="1" dirty="0" smtClean="0"/>
              <a:t>Why </a:t>
            </a:r>
            <a:r>
              <a:rPr lang="en-US" sz="2800" b="1" dirty="0"/>
              <a:t>did you take this course</a:t>
            </a:r>
            <a:r>
              <a:rPr lang="en-US" sz="2800" b="1" dirty="0" smtClean="0"/>
              <a:t>?</a:t>
            </a:r>
          </a:p>
          <a:p>
            <a:pPr marL="283464" indent="-285750">
              <a:spcBef>
                <a:spcPts val="600"/>
              </a:spcBef>
              <a:buFont typeface="Arial"/>
              <a:buChar char="•"/>
            </a:pPr>
            <a:r>
              <a:rPr lang="en-US" sz="2200" dirty="0" smtClean="0"/>
              <a:t>New CEE Requirement.</a:t>
            </a:r>
          </a:p>
          <a:p>
            <a:pPr marL="283464" indent="-285750">
              <a:spcBef>
                <a:spcPts val="600"/>
              </a:spcBef>
              <a:buFont typeface="Arial"/>
              <a:buChar char="•"/>
            </a:pPr>
            <a:r>
              <a:rPr lang="en-US" sz="2200" dirty="0" smtClean="0"/>
              <a:t>Departmental…I </a:t>
            </a:r>
            <a:r>
              <a:rPr lang="en-US" sz="2200" dirty="0"/>
              <a:t>chose it out </a:t>
            </a:r>
            <a:r>
              <a:rPr lang="en-US" sz="2200" dirty="0" smtClean="0"/>
              <a:t>of three </a:t>
            </a:r>
            <a:r>
              <a:rPr lang="en-US" sz="2200" dirty="0"/>
              <a:t>options for departmental, and I chose it because it looked the most interesting.</a:t>
            </a:r>
          </a:p>
          <a:p>
            <a:pPr marL="283464" indent="-285750">
              <a:spcBef>
                <a:spcPts val="600"/>
              </a:spcBef>
              <a:buFont typeface="Arial"/>
              <a:buChar char="•"/>
            </a:pPr>
            <a:r>
              <a:rPr lang="en-US" sz="2200" dirty="0" smtClean="0"/>
              <a:t>I </a:t>
            </a:r>
            <a:r>
              <a:rPr lang="en-US" sz="2200" dirty="0"/>
              <a:t>took this course as an introduction to Geo-science, since I was not quite sure what the department was </a:t>
            </a:r>
            <a:r>
              <a:rPr lang="en-US" sz="2200" dirty="0" smtClean="0"/>
              <a:t>and wanted </a:t>
            </a:r>
            <a:r>
              <a:rPr lang="en-US" sz="2200" dirty="0"/>
              <a:t>to learn more about it as a potential major. </a:t>
            </a:r>
            <a:r>
              <a:rPr lang="en-US" sz="2200" dirty="0" smtClean="0"/>
              <a:t>Fulfilled CEE requirement, and wanted to check out GEO.</a:t>
            </a:r>
          </a:p>
          <a:p>
            <a:pPr marL="283464" indent="-285750">
              <a:spcBef>
                <a:spcPts val="600"/>
              </a:spcBef>
              <a:buFont typeface="Arial"/>
              <a:buChar char="•"/>
            </a:pPr>
            <a:r>
              <a:rPr lang="en-US" sz="2200" dirty="0" smtClean="0"/>
              <a:t>I </a:t>
            </a:r>
            <a:r>
              <a:rPr lang="en-US" sz="2200" dirty="0"/>
              <a:t>took it because I'm a GEO major.</a:t>
            </a:r>
          </a:p>
          <a:p>
            <a:pPr marL="283464" indent="-285750">
              <a:spcBef>
                <a:spcPts val="600"/>
              </a:spcBef>
              <a:buFont typeface="Arial"/>
              <a:buChar char="•"/>
            </a:pPr>
            <a:r>
              <a:rPr lang="en-US" sz="2200" dirty="0"/>
              <a:t>Engineering</a:t>
            </a:r>
          </a:p>
          <a:p>
            <a:pPr marL="283464" indent="-285750">
              <a:spcBef>
                <a:spcPts val="600"/>
              </a:spcBef>
              <a:buFont typeface="Arial"/>
              <a:buChar char="•"/>
            </a:pPr>
            <a:r>
              <a:rPr lang="en-US" sz="2200" dirty="0" smtClean="0"/>
              <a:t>It </a:t>
            </a:r>
            <a:r>
              <a:rPr lang="en-US" sz="2200" dirty="0"/>
              <a:t>sounded interesting, but mostly was a required departmental.</a:t>
            </a:r>
          </a:p>
        </p:txBody>
      </p:sp>
      <p:sp>
        <p:nvSpPr>
          <p:cNvPr id="3" name="TextBox 2"/>
          <p:cNvSpPr txBox="1"/>
          <p:nvPr/>
        </p:nvSpPr>
        <p:spPr>
          <a:xfrm>
            <a:off x="232327" y="154892"/>
            <a:ext cx="7155667" cy="461665"/>
          </a:xfrm>
          <a:prstGeom prst="rect">
            <a:avLst/>
          </a:prstGeom>
          <a:noFill/>
        </p:spPr>
        <p:txBody>
          <a:bodyPr wrap="square" rtlCol="0">
            <a:spAutoFit/>
          </a:bodyPr>
          <a:lstStyle/>
          <a:p>
            <a:r>
              <a:rPr lang="en-US" sz="2400" i="1" dirty="0" smtClean="0"/>
              <a:t>Reinventing the </a:t>
            </a:r>
            <a:r>
              <a:rPr lang="en-US" sz="2400" i="1" dirty="0"/>
              <a:t>Introductory Geology </a:t>
            </a:r>
            <a:r>
              <a:rPr lang="en-US" sz="2400" i="1" dirty="0" smtClean="0"/>
              <a:t>Course</a:t>
            </a:r>
            <a:endParaRPr lang="en-US" i="1" dirty="0"/>
          </a:p>
        </p:txBody>
      </p:sp>
    </p:spTree>
    <p:extLst>
      <p:ext uri="{BB962C8B-B14F-4D97-AF65-F5344CB8AC3E}">
        <p14:creationId xmlns:p14="http://schemas.microsoft.com/office/powerpoint/2010/main" xmlns="" val="3001122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327" y="154892"/>
            <a:ext cx="7155667" cy="461665"/>
          </a:xfrm>
          <a:prstGeom prst="rect">
            <a:avLst/>
          </a:prstGeom>
          <a:noFill/>
        </p:spPr>
        <p:txBody>
          <a:bodyPr wrap="square" rtlCol="0">
            <a:spAutoFit/>
          </a:bodyPr>
          <a:lstStyle/>
          <a:p>
            <a:r>
              <a:rPr lang="en-US" sz="2400" i="1" dirty="0" smtClean="0"/>
              <a:t>Reinventing the </a:t>
            </a:r>
            <a:r>
              <a:rPr lang="en-US" sz="2400" i="1" dirty="0"/>
              <a:t>Introductory Geology </a:t>
            </a:r>
            <a:r>
              <a:rPr lang="en-US" sz="2400" i="1" dirty="0" smtClean="0"/>
              <a:t>Course</a:t>
            </a:r>
            <a:endParaRPr lang="en-US" i="1" dirty="0"/>
          </a:p>
        </p:txBody>
      </p:sp>
      <p:sp>
        <p:nvSpPr>
          <p:cNvPr id="4" name="Title 3"/>
          <p:cNvSpPr>
            <a:spLocks noGrp="1"/>
          </p:cNvSpPr>
          <p:nvPr>
            <p:ph type="title"/>
          </p:nvPr>
        </p:nvSpPr>
        <p:spPr>
          <a:xfrm>
            <a:off x="457200" y="834512"/>
            <a:ext cx="8229600" cy="733181"/>
          </a:xfrm>
        </p:spPr>
        <p:txBody>
          <a:bodyPr>
            <a:normAutofit/>
          </a:bodyPr>
          <a:lstStyle/>
          <a:p>
            <a:r>
              <a:rPr lang="en-US" sz="3200" b="1" dirty="0" smtClean="0"/>
              <a:t>GEO203 syllabus</a:t>
            </a:r>
            <a:endParaRPr lang="en-US" sz="3200" b="1" dirty="0"/>
          </a:p>
        </p:txBody>
      </p:sp>
      <p:sp>
        <p:nvSpPr>
          <p:cNvPr id="5" name="Content Placeholder 4"/>
          <p:cNvSpPr>
            <a:spLocks noGrp="1"/>
          </p:cNvSpPr>
          <p:nvPr>
            <p:ph sz="half" idx="1"/>
          </p:nvPr>
        </p:nvSpPr>
        <p:spPr>
          <a:xfrm>
            <a:off x="498615" y="1600200"/>
            <a:ext cx="4038600" cy="5109388"/>
          </a:xfrm>
        </p:spPr>
        <p:txBody>
          <a:bodyPr>
            <a:normAutofit fontScale="77500" lnSpcReduction="20000"/>
          </a:bodyPr>
          <a:lstStyle/>
          <a:p>
            <a:r>
              <a:rPr lang="en-US" dirty="0"/>
              <a:t>Overview and philosophical approach</a:t>
            </a:r>
          </a:p>
          <a:p>
            <a:r>
              <a:rPr lang="en-US" dirty="0"/>
              <a:t>Kinematics</a:t>
            </a:r>
          </a:p>
          <a:p>
            <a:r>
              <a:rPr lang="en-US" dirty="0"/>
              <a:t>Conservation of mass</a:t>
            </a:r>
          </a:p>
          <a:p>
            <a:r>
              <a:rPr lang="en-US" dirty="0"/>
              <a:t>Conservation of momentum</a:t>
            </a:r>
          </a:p>
          <a:p>
            <a:r>
              <a:rPr lang="en-US" dirty="0" err="1"/>
              <a:t>Constituative</a:t>
            </a:r>
            <a:r>
              <a:rPr lang="en-US" dirty="0"/>
              <a:t> relationships</a:t>
            </a:r>
          </a:p>
          <a:p>
            <a:r>
              <a:rPr lang="en-US" dirty="0"/>
              <a:t>Waves and structure of the Earth</a:t>
            </a:r>
          </a:p>
          <a:p>
            <a:r>
              <a:rPr lang="en-US" dirty="0"/>
              <a:t>Gravity and magnetism</a:t>
            </a:r>
          </a:p>
          <a:p>
            <a:r>
              <a:rPr lang="en-US" dirty="0"/>
              <a:t>Heat and Convection</a:t>
            </a:r>
          </a:p>
          <a:p>
            <a:r>
              <a:rPr lang="en-US" dirty="0"/>
              <a:t>Synthesis of elements, stellar and solar system evolution</a:t>
            </a:r>
          </a:p>
          <a:p>
            <a:r>
              <a:rPr lang="en-US" dirty="0"/>
              <a:t>Thermodynamics, minerals, and planetary </a:t>
            </a:r>
            <a:r>
              <a:rPr lang="en-US" dirty="0" smtClean="0"/>
              <a:t>formation</a:t>
            </a:r>
            <a:endParaRPr lang="en-US" dirty="0"/>
          </a:p>
        </p:txBody>
      </p:sp>
      <p:sp>
        <p:nvSpPr>
          <p:cNvPr id="6" name="Content Placeholder 5"/>
          <p:cNvSpPr>
            <a:spLocks noGrp="1"/>
          </p:cNvSpPr>
          <p:nvPr>
            <p:ph sz="half" idx="2"/>
          </p:nvPr>
        </p:nvSpPr>
        <p:spPr>
          <a:xfrm>
            <a:off x="4648200" y="1600200"/>
            <a:ext cx="4038600" cy="5109388"/>
          </a:xfrm>
        </p:spPr>
        <p:txBody>
          <a:bodyPr>
            <a:normAutofit fontScale="77500" lnSpcReduction="20000"/>
          </a:bodyPr>
          <a:lstStyle/>
          <a:p>
            <a:r>
              <a:rPr lang="en-US" dirty="0" smtClean="0"/>
              <a:t>Mantle </a:t>
            </a:r>
            <a:r>
              <a:rPr lang="en-US" dirty="0"/>
              <a:t>melting and igneous petrology</a:t>
            </a:r>
          </a:p>
          <a:p>
            <a:r>
              <a:rPr lang="en-US" dirty="0"/>
              <a:t>Geologic time</a:t>
            </a:r>
          </a:p>
          <a:p>
            <a:r>
              <a:rPr lang="en-US" dirty="0"/>
              <a:t>Continental drift and seafloor spreading</a:t>
            </a:r>
          </a:p>
          <a:p>
            <a:r>
              <a:rPr lang="en-US" dirty="0"/>
              <a:t>Plate motions </a:t>
            </a:r>
          </a:p>
          <a:p>
            <a:r>
              <a:rPr lang="en-US" dirty="0"/>
              <a:t>Growth of the continental crust</a:t>
            </a:r>
          </a:p>
          <a:p>
            <a:r>
              <a:rPr lang="en-US" dirty="0"/>
              <a:t>Sediments and the geologic record</a:t>
            </a:r>
          </a:p>
          <a:p>
            <a:r>
              <a:rPr lang="en-US" dirty="0"/>
              <a:t>The faint young sun and Earth’s thermostat</a:t>
            </a:r>
          </a:p>
          <a:p>
            <a:r>
              <a:rPr lang="en-US" dirty="0"/>
              <a:t>The coevolution of Earth and life</a:t>
            </a:r>
          </a:p>
          <a:p>
            <a:r>
              <a:rPr lang="en-US" dirty="0"/>
              <a:t>Earth resources</a:t>
            </a:r>
          </a:p>
          <a:p>
            <a:endParaRPr lang="en-US" dirty="0"/>
          </a:p>
        </p:txBody>
      </p:sp>
    </p:spTree>
    <p:extLst>
      <p:ext uri="{BB962C8B-B14F-4D97-AF65-F5344CB8AC3E}">
        <p14:creationId xmlns:p14="http://schemas.microsoft.com/office/powerpoint/2010/main" xmlns="" val="350238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579" y="990958"/>
            <a:ext cx="7899115" cy="3108544"/>
          </a:xfrm>
          <a:prstGeom prst="rect">
            <a:avLst/>
          </a:prstGeom>
        </p:spPr>
        <p:txBody>
          <a:bodyPr wrap="square">
            <a:spAutoFit/>
          </a:bodyPr>
          <a:lstStyle/>
          <a:p>
            <a:r>
              <a:rPr lang="en-US" sz="2800" b="1" dirty="0" smtClean="0"/>
              <a:t>Texts on Reserve:</a:t>
            </a:r>
          </a:p>
          <a:p>
            <a:pPr marL="457200"/>
            <a:r>
              <a:rPr lang="en-US" sz="2400" dirty="0" smtClean="0"/>
              <a:t>Davies </a:t>
            </a:r>
            <a:r>
              <a:rPr lang="en-US" sz="2400" dirty="0"/>
              <a:t>– Dynamic Earth</a:t>
            </a:r>
          </a:p>
          <a:p>
            <a:pPr marL="457200"/>
            <a:r>
              <a:rPr lang="en-US" sz="2400" dirty="0"/>
              <a:t>Davies – Mantle Convection for Geologists</a:t>
            </a:r>
          </a:p>
          <a:p>
            <a:pPr marL="457200"/>
            <a:r>
              <a:rPr lang="en-US" sz="2400" dirty="0"/>
              <a:t>Stacey and Davis – Physics of the Earth (4</a:t>
            </a:r>
            <a:r>
              <a:rPr lang="en-US" sz="2400" baseline="30000" dirty="0"/>
              <a:t>th</a:t>
            </a:r>
            <a:r>
              <a:rPr lang="en-US" sz="2400" dirty="0"/>
              <a:t> edition)</a:t>
            </a:r>
          </a:p>
          <a:p>
            <a:pPr marL="457200"/>
            <a:r>
              <a:rPr lang="en-US" sz="2400" dirty="0" err="1"/>
              <a:t>Moores</a:t>
            </a:r>
            <a:r>
              <a:rPr lang="en-US" sz="2400" dirty="0"/>
              <a:t> and </a:t>
            </a:r>
            <a:r>
              <a:rPr lang="en-US" sz="2400" dirty="0" err="1"/>
              <a:t>Twiss</a:t>
            </a:r>
            <a:r>
              <a:rPr lang="en-US" sz="2400" dirty="0"/>
              <a:t> – Tectonics</a:t>
            </a:r>
          </a:p>
          <a:p>
            <a:pPr marL="457200"/>
            <a:r>
              <a:rPr lang="en-US" sz="2400" dirty="0" err="1"/>
              <a:t>Lliboutry</a:t>
            </a:r>
            <a:r>
              <a:rPr lang="en-US" sz="2400" dirty="0"/>
              <a:t> – Quantitative Geophysics and Geology</a:t>
            </a:r>
          </a:p>
          <a:p>
            <a:pPr marL="457200"/>
            <a:r>
              <a:rPr lang="en-US" sz="2400" dirty="0"/>
              <a:t>Langmuir &amp; </a:t>
            </a:r>
            <a:r>
              <a:rPr lang="en-US" sz="2400" dirty="0" err="1"/>
              <a:t>Broecker</a:t>
            </a:r>
            <a:r>
              <a:rPr lang="en-US" sz="2400" dirty="0"/>
              <a:t> – How to Build a Habitable Planet</a:t>
            </a:r>
          </a:p>
          <a:p>
            <a:pPr marL="457200"/>
            <a:r>
              <a:rPr lang="en-US" sz="2400" dirty="0" err="1"/>
              <a:t>Lowrie</a:t>
            </a:r>
            <a:r>
              <a:rPr lang="en-US" sz="2400" dirty="0"/>
              <a:t> – Fundamentals of Geophysics</a:t>
            </a:r>
          </a:p>
        </p:txBody>
      </p:sp>
      <p:sp>
        <p:nvSpPr>
          <p:cNvPr id="3" name="TextBox 2"/>
          <p:cNvSpPr txBox="1"/>
          <p:nvPr/>
        </p:nvSpPr>
        <p:spPr>
          <a:xfrm>
            <a:off x="232327" y="154892"/>
            <a:ext cx="7155667" cy="461665"/>
          </a:xfrm>
          <a:prstGeom prst="rect">
            <a:avLst/>
          </a:prstGeom>
          <a:noFill/>
        </p:spPr>
        <p:txBody>
          <a:bodyPr wrap="square" rtlCol="0">
            <a:spAutoFit/>
          </a:bodyPr>
          <a:lstStyle/>
          <a:p>
            <a:r>
              <a:rPr lang="en-US" sz="2400" i="1" dirty="0" smtClean="0"/>
              <a:t>Reinventing the </a:t>
            </a:r>
            <a:r>
              <a:rPr lang="en-US" sz="2400" i="1" dirty="0"/>
              <a:t>Introductory Geology </a:t>
            </a:r>
            <a:r>
              <a:rPr lang="en-US" sz="2400" i="1" dirty="0" smtClean="0"/>
              <a:t>Course</a:t>
            </a:r>
            <a:endParaRPr lang="en-US" i="1" dirty="0"/>
          </a:p>
        </p:txBody>
      </p:sp>
    </p:spTree>
    <p:extLst>
      <p:ext uri="{BB962C8B-B14F-4D97-AF65-F5344CB8AC3E}">
        <p14:creationId xmlns:p14="http://schemas.microsoft.com/office/powerpoint/2010/main" xmlns="" val="3242645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4974" y="506783"/>
            <a:ext cx="8021215" cy="5663089"/>
          </a:xfrm>
          <a:prstGeom prst="rect">
            <a:avLst/>
          </a:prstGeom>
        </p:spPr>
        <p:txBody>
          <a:bodyPr wrap="square">
            <a:spAutoFit/>
          </a:bodyPr>
          <a:lstStyle/>
          <a:p>
            <a:r>
              <a:rPr lang="en-US" sz="2400" b="1" dirty="0" smtClean="0"/>
              <a:t>Structure of a problem set (and precept):</a:t>
            </a:r>
          </a:p>
          <a:p>
            <a:endParaRPr lang="en-US" dirty="0"/>
          </a:p>
          <a:p>
            <a:r>
              <a:rPr lang="en-US" sz="2000" b="1" dirty="0" smtClean="0"/>
              <a:t>Introductory material:</a:t>
            </a:r>
          </a:p>
          <a:p>
            <a:pPr marL="365760"/>
            <a:r>
              <a:rPr lang="en-US" sz="2000" dirty="0" smtClean="0"/>
              <a:t>“With the exception of the outer core and some volcanic chambers, Earth is a solid.  We have conclusive evidence of this characteristic because Earth transmits shear waves…However, we also have several lines of evidence suggesting that Earth is a fluid. Earth's oblate shape (and) Earth's response to the addition or removal of large masses in the form of mountains or ice sheets.. (These) observations suggest that Earth's interior is fluid, despite the fact that Earth behaves as an elastic solid with respect to seismic waves and solid Earth tides.  In this problem set, you will explore the nature of fluids, Earth's behavior as a fluid, and how motion in Earth's deep interior drives deformation on Earth's surface….</a:t>
            </a:r>
          </a:p>
          <a:p>
            <a:endParaRPr lang="en-US" sz="2000" dirty="0" smtClean="0"/>
          </a:p>
          <a:p>
            <a:r>
              <a:rPr lang="en-US" sz="2000" b="1" dirty="0" smtClean="0"/>
              <a:t>Review</a:t>
            </a:r>
            <a:r>
              <a:rPr lang="en-US" sz="2000" dirty="0" smtClean="0"/>
              <a:t> of relevant math, </a:t>
            </a:r>
            <a:r>
              <a:rPr lang="en-US" sz="2000" dirty="0" err="1" smtClean="0"/>
              <a:t>MatLab</a:t>
            </a:r>
            <a:r>
              <a:rPr lang="en-US" sz="2000" dirty="0" smtClean="0"/>
              <a:t> code, supplementary readings</a:t>
            </a:r>
          </a:p>
          <a:p>
            <a:endParaRPr lang="en-US" sz="2000" dirty="0"/>
          </a:p>
          <a:p>
            <a:r>
              <a:rPr lang="en-US" sz="2000" b="1" dirty="0" smtClean="0"/>
              <a:t>Working through </a:t>
            </a:r>
            <a:r>
              <a:rPr lang="en-US" sz="2000" dirty="0" smtClean="0"/>
              <a:t>problems or parts of problems in precept</a:t>
            </a:r>
            <a:endParaRPr lang="en-US" sz="2000" dirty="0"/>
          </a:p>
        </p:txBody>
      </p:sp>
    </p:spTree>
    <p:extLst>
      <p:ext uri="{BB962C8B-B14F-4D97-AF65-F5344CB8AC3E}">
        <p14:creationId xmlns:p14="http://schemas.microsoft.com/office/powerpoint/2010/main" xmlns="" val="4202846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6611"/>
            <a:ext cx="8229600" cy="832020"/>
          </a:xfrm>
        </p:spPr>
        <p:txBody>
          <a:bodyPr>
            <a:normAutofit/>
          </a:bodyPr>
          <a:lstStyle/>
          <a:p>
            <a:r>
              <a:rPr lang="en-US" sz="3600" b="1" dirty="0" smtClean="0"/>
              <a:t>Results from 1</a:t>
            </a:r>
            <a:r>
              <a:rPr lang="en-US" sz="3600" b="1" baseline="30000" dirty="0" smtClean="0"/>
              <a:t>st</a:t>
            </a:r>
            <a:r>
              <a:rPr lang="en-US" sz="3600" b="1" dirty="0" smtClean="0"/>
              <a:t> run, fall 2012</a:t>
            </a:r>
            <a:endParaRPr lang="en-US" sz="3600" b="1" dirty="0"/>
          </a:p>
        </p:txBody>
      </p:sp>
      <p:sp>
        <p:nvSpPr>
          <p:cNvPr id="3" name="Content Placeholder 2"/>
          <p:cNvSpPr>
            <a:spLocks noGrp="1"/>
          </p:cNvSpPr>
          <p:nvPr>
            <p:ph idx="1"/>
          </p:nvPr>
        </p:nvSpPr>
        <p:spPr>
          <a:xfrm>
            <a:off x="224880" y="1509966"/>
            <a:ext cx="8461920" cy="4525963"/>
          </a:xfrm>
        </p:spPr>
        <p:txBody>
          <a:bodyPr>
            <a:normAutofit fontScale="92500"/>
          </a:bodyPr>
          <a:lstStyle/>
          <a:p>
            <a:r>
              <a:rPr lang="en-US" sz="2400" dirty="0" smtClean="0"/>
              <a:t>Mixed course reviews overall</a:t>
            </a:r>
          </a:p>
          <a:p>
            <a:pPr marL="0" indent="0">
              <a:buNone/>
            </a:pPr>
            <a:r>
              <a:rPr lang="en-US" sz="2400" dirty="0" smtClean="0"/>
              <a:t>	 “Great, interesting course”</a:t>
            </a:r>
          </a:p>
          <a:p>
            <a:pPr marL="457200" indent="0">
              <a:buNone/>
            </a:pPr>
            <a:r>
              <a:rPr lang="en-US" sz="2400" dirty="0" smtClean="0"/>
              <a:t>“I would have liked to learn more geology”</a:t>
            </a:r>
          </a:p>
          <a:p>
            <a:pPr marL="457200" indent="0">
              <a:buNone/>
            </a:pPr>
            <a:r>
              <a:rPr lang="en-US" sz="2400" dirty="0" smtClean="0"/>
              <a:t>“The </a:t>
            </a:r>
            <a:r>
              <a:rPr lang="en-US" sz="2400" dirty="0"/>
              <a:t>excitement is tangible and I love </a:t>
            </a:r>
            <a:r>
              <a:rPr lang="en-US" sz="2400" dirty="0" smtClean="0"/>
              <a:t>that”</a:t>
            </a:r>
          </a:p>
          <a:p>
            <a:pPr marL="457200" indent="0">
              <a:buNone/>
            </a:pPr>
            <a:r>
              <a:rPr lang="en-US" sz="2400" dirty="0" smtClean="0"/>
              <a:t>“…the </a:t>
            </a:r>
            <a:r>
              <a:rPr lang="en-US" sz="2400" dirty="0"/>
              <a:t>course is also a bit scattered in terms of what I was expecting to </a:t>
            </a:r>
            <a:r>
              <a:rPr lang="en-US" sz="2400" dirty="0" smtClean="0"/>
              <a:t>learn”</a:t>
            </a:r>
          </a:p>
          <a:p>
            <a:pPr marL="457200" indent="0">
              <a:buNone/>
            </a:pPr>
            <a:r>
              <a:rPr lang="en-US" sz="2400" dirty="0" smtClean="0"/>
              <a:t>“The course was misleading.  The prerequisite was single variable calculus but we used multivariable as well as linear algebra.</a:t>
            </a:r>
            <a:endParaRPr lang="en-US" sz="2400" dirty="0"/>
          </a:p>
          <a:p>
            <a:pPr>
              <a:spcBef>
                <a:spcPts val="1176"/>
              </a:spcBef>
            </a:pPr>
            <a:r>
              <a:rPr lang="en-US" sz="2400" dirty="0" smtClean="0"/>
              <a:t>Field </a:t>
            </a:r>
            <a:r>
              <a:rPr lang="en-US" sz="2400" dirty="0"/>
              <a:t>trips were particularly well-received</a:t>
            </a:r>
          </a:p>
          <a:p>
            <a:pPr>
              <a:spcBef>
                <a:spcPts val="1176"/>
              </a:spcBef>
            </a:pPr>
            <a:r>
              <a:rPr lang="en-US" sz="2400" dirty="0" smtClean="0"/>
              <a:t>1/3 of the class either in upper-level GEO classes this spring, planning on others, or working in research labs</a:t>
            </a:r>
          </a:p>
          <a:p>
            <a:endParaRPr lang="en-US" dirty="0" smtClean="0"/>
          </a:p>
          <a:p>
            <a:endParaRPr lang="en-US" dirty="0" smtClean="0"/>
          </a:p>
          <a:p>
            <a:endParaRPr lang="en-US" dirty="0"/>
          </a:p>
        </p:txBody>
      </p:sp>
      <p:sp>
        <p:nvSpPr>
          <p:cNvPr id="4" name="TextBox 3"/>
          <p:cNvSpPr txBox="1"/>
          <p:nvPr/>
        </p:nvSpPr>
        <p:spPr>
          <a:xfrm>
            <a:off x="232327" y="154892"/>
            <a:ext cx="7155667" cy="461665"/>
          </a:xfrm>
          <a:prstGeom prst="rect">
            <a:avLst/>
          </a:prstGeom>
          <a:noFill/>
        </p:spPr>
        <p:txBody>
          <a:bodyPr wrap="square" rtlCol="0">
            <a:spAutoFit/>
          </a:bodyPr>
          <a:lstStyle/>
          <a:p>
            <a:r>
              <a:rPr lang="en-US" sz="2400" i="1" dirty="0" smtClean="0"/>
              <a:t>Reinventing the </a:t>
            </a:r>
            <a:r>
              <a:rPr lang="en-US" sz="2400" i="1" dirty="0"/>
              <a:t>Introductory Geology </a:t>
            </a:r>
            <a:r>
              <a:rPr lang="en-US" sz="2400" i="1" dirty="0" smtClean="0"/>
              <a:t>Course</a:t>
            </a:r>
            <a:endParaRPr lang="en-US" i="1" dirty="0"/>
          </a:p>
        </p:txBody>
      </p:sp>
    </p:spTree>
    <p:extLst>
      <p:ext uri="{BB962C8B-B14F-4D97-AF65-F5344CB8AC3E}">
        <p14:creationId xmlns:p14="http://schemas.microsoft.com/office/powerpoint/2010/main" xmlns="" val="1568374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1835"/>
            <a:ext cx="8229600" cy="832020"/>
          </a:xfrm>
        </p:spPr>
        <p:txBody>
          <a:bodyPr/>
          <a:lstStyle/>
          <a:p>
            <a:r>
              <a:rPr lang="en-US" dirty="0" smtClean="0"/>
              <a:t>Challenges</a:t>
            </a:r>
            <a:endParaRPr lang="en-US" dirty="0"/>
          </a:p>
        </p:txBody>
      </p:sp>
      <p:sp>
        <p:nvSpPr>
          <p:cNvPr id="3" name="Content Placeholder 2"/>
          <p:cNvSpPr>
            <a:spLocks noGrp="1"/>
          </p:cNvSpPr>
          <p:nvPr>
            <p:ph idx="1"/>
          </p:nvPr>
        </p:nvSpPr>
        <p:spPr>
          <a:xfrm>
            <a:off x="457200" y="1786086"/>
            <a:ext cx="8229600" cy="4525963"/>
          </a:xfrm>
        </p:spPr>
        <p:txBody>
          <a:bodyPr>
            <a:normAutofit/>
          </a:bodyPr>
          <a:lstStyle/>
          <a:p>
            <a:r>
              <a:rPr lang="en-US" sz="2800" dirty="0" smtClean="0"/>
              <a:t>Too ambitious</a:t>
            </a:r>
          </a:p>
          <a:p>
            <a:r>
              <a:rPr lang="en-US" sz="2800" dirty="0" smtClean="0"/>
              <a:t>Lack of appropriate textbook – suggested readings were not taken advantage of, need more explicit assignments &amp; accountability</a:t>
            </a:r>
          </a:p>
          <a:p>
            <a:r>
              <a:rPr lang="en-US" sz="2800" dirty="0" smtClean="0"/>
              <a:t>Better integration of process-oriented and quantitative, of lectures and problem sets</a:t>
            </a:r>
          </a:p>
          <a:p>
            <a:r>
              <a:rPr lang="en-US" sz="2800" dirty="0" smtClean="0"/>
              <a:t>Too quantitatively front-loaded</a:t>
            </a:r>
          </a:p>
          <a:p>
            <a:r>
              <a:rPr lang="en-US" sz="2800" dirty="0" smtClean="0"/>
              <a:t>Promoting the course, awareness</a:t>
            </a:r>
          </a:p>
          <a:p>
            <a:r>
              <a:rPr lang="en-US" sz="2800" dirty="0" smtClean="0"/>
              <a:t>Revisions before next fall</a:t>
            </a:r>
          </a:p>
          <a:p>
            <a:endParaRPr lang="en-US" dirty="0" smtClean="0"/>
          </a:p>
          <a:p>
            <a:endParaRPr lang="en-US" dirty="0" smtClean="0"/>
          </a:p>
          <a:p>
            <a:endParaRPr lang="en-US" dirty="0"/>
          </a:p>
        </p:txBody>
      </p:sp>
      <p:sp>
        <p:nvSpPr>
          <p:cNvPr id="4" name="TextBox 3"/>
          <p:cNvSpPr txBox="1"/>
          <p:nvPr/>
        </p:nvSpPr>
        <p:spPr>
          <a:xfrm>
            <a:off x="232327" y="154892"/>
            <a:ext cx="7155667" cy="461665"/>
          </a:xfrm>
          <a:prstGeom prst="rect">
            <a:avLst/>
          </a:prstGeom>
          <a:noFill/>
        </p:spPr>
        <p:txBody>
          <a:bodyPr wrap="square" rtlCol="0">
            <a:spAutoFit/>
          </a:bodyPr>
          <a:lstStyle/>
          <a:p>
            <a:r>
              <a:rPr lang="en-US" sz="2400" i="1" dirty="0" smtClean="0"/>
              <a:t>Reinventing the </a:t>
            </a:r>
            <a:r>
              <a:rPr lang="en-US" sz="2400" i="1" dirty="0"/>
              <a:t>Introductory Geology </a:t>
            </a:r>
            <a:r>
              <a:rPr lang="en-US" sz="2400" i="1" dirty="0" smtClean="0"/>
              <a:t>Course</a:t>
            </a:r>
            <a:endParaRPr lang="en-US" i="1" dirty="0"/>
          </a:p>
        </p:txBody>
      </p:sp>
    </p:spTree>
    <p:extLst>
      <p:ext uri="{BB962C8B-B14F-4D97-AF65-F5344CB8AC3E}">
        <p14:creationId xmlns:p14="http://schemas.microsoft.com/office/powerpoint/2010/main" xmlns="" val="3282500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64" y="119747"/>
            <a:ext cx="7527392" cy="794141"/>
          </a:xfrm>
        </p:spPr>
        <p:txBody>
          <a:bodyPr>
            <a:noAutofit/>
          </a:bodyPr>
          <a:lstStyle/>
          <a:p>
            <a:pPr algn="l"/>
            <a:r>
              <a:rPr lang="en-US" sz="3200" u="sng" dirty="0" smtClean="0"/>
              <a:t>Majors:</a:t>
            </a:r>
            <a:r>
              <a:rPr lang="en-US" sz="3200" u="sng" dirty="0"/>
              <a:t> </a:t>
            </a:r>
            <a:r>
              <a:rPr lang="en-US" sz="3200" u="sng" dirty="0" smtClean="0"/>
              <a:t> from Freshmen Seminars</a:t>
            </a:r>
            <a:endParaRPr lang="en-US" sz="3200" u="sng" dirty="0"/>
          </a:p>
        </p:txBody>
      </p:sp>
      <p:sp>
        <p:nvSpPr>
          <p:cNvPr id="4" name="TextBox 3"/>
          <p:cNvSpPr txBox="1"/>
          <p:nvPr/>
        </p:nvSpPr>
        <p:spPr>
          <a:xfrm>
            <a:off x="1084185" y="1099758"/>
            <a:ext cx="7341531" cy="3139321"/>
          </a:xfrm>
          <a:prstGeom prst="rect">
            <a:avLst/>
          </a:prstGeom>
          <a:noFill/>
        </p:spPr>
        <p:txBody>
          <a:bodyPr wrap="square" rtlCol="0">
            <a:spAutoFit/>
          </a:bodyPr>
          <a:lstStyle/>
          <a:p>
            <a:pPr marL="285750" indent="-285750">
              <a:spcBef>
                <a:spcPts val="1200"/>
              </a:spcBef>
              <a:buFont typeface="Arial"/>
              <a:buChar char="•"/>
            </a:pPr>
            <a:r>
              <a:rPr lang="en-US" sz="2400" dirty="0" smtClean="0"/>
              <a:t>Active Geologic Processes </a:t>
            </a:r>
            <a:r>
              <a:rPr lang="en-US" sz="2400" dirty="0"/>
              <a:t>	</a:t>
            </a:r>
            <a:r>
              <a:rPr lang="en-US" sz="2400" i="1" dirty="0" smtClean="0"/>
              <a:t>(field trip to central CA)</a:t>
            </a:r>
          </a:p>
          <a:p>
            <a:pPr marL="285750" indent="-285750">
              <a:spcBef>
                <a:spcPts val="1200"/>
              </a:spcBef>
              <a:buFont typeface="Arial"/>
              <a:buChar char="•"/>
            </a:pPr>
            <a:r>
              <a:rPr lang="en-US" sz="2400" dirty="0" smtClean="0"/>
              <a:t>The Everglades Today and Tomorrow: Global Change and the Impact of Human Activities on the Biosphere</a:t>
            </a:r>
            <a:br>
              <a:rPr lang="en-US" sz="2400" dirty="0" smtClean="0"/>
            </a:br>
            <a:r>
              <a:rPr lang="en-US" sz="2400" dirty="0" smtClean="0"/>
              <a:t>		</a:t>
            </a:r>
            <a:r>
              <a:rPr lang="en-US" sz="2400" i="1" dirty="0" smtClean="0"/>
              <a:t>(field trip to FL)</a:t>
            </a:r>
          </a:p>
          <a:p>
            <a:pPr marL="285750" indent="-285750">
              <a:spcBef>
                <a:spcPts val="1200"/>
              </a:spcBef>
              <a:buFont typeface="Arial"/>
              <a:buChar char="•"/>
            </a:pPr>
            <a:r>
              <a:rPr lang="en-US" sz="2400" dirty="0" smtClean="0"/>
              <a:t>Controversies in Science: Past and Present </a:t>
            </a:r>
          </a:p>
          <a:p>
            <a:pPr marL="285750" indent="-285750">
              <a:spcBef>
                <a:spcPts val="1200"/>
              </a:spcBef>
              <a:buFont typeface="Arial"/>
              <a:buChar char="•"/>
            </a:pPr>
            <a:r>
              <a:rPr lang="en-US" sz="2400" dirty="0" smtClean="0"/>
              <a:t>Earth's Environments &amp; Ancient Civilizations </a:t>
            </a:r>
            <a:br>
              <a:rPr lang="en-US" sz="2400" dirty="0" smtClean="0"/>
            </a:br>
            <a:r>
              <a:rPr lang="en-US" sz="2400" dirty="0" smtClean="0"/>
              <a:t>		</a:t>
            </a:r>
            <a:r>
              <a:rPr lang="en-US" sz="2400" i="1" dirty="0" smtClean="0"/>
              <a:t>(field trip to Cyprus)</a:t>
            </a:r>
          </a:p>
        </p:txBody>
      </p:sp>
      <p:pic>
        <p:nvPicPr>
          <p:cNvPr id="5" name="Picture 4"/>
          <p:cNvPicPr>
            <a:picLocks noChangeAspect="1"/>
          </p:cNvPicPr>
          <p:nvPr/>
        </p:nvPicPr>
        <p:blipFill>
          <a:blip r:embed="rId2"/>
          <a:stretch>
            <a:fillRect/>
          </a:stretch>
        </p:blipFill>
        <p:spPr>
          <a:xfrm>
            <a:off x="194747" y="4450756"/>
            <a:ext cx="2074601" cy="2175992"/>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5385521" y="3979278"/>
            <a:ext cx="3633226" cy="2724920"/>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2464599" y="4543696"/>
            <a:ext cx="2699215" cy="2024411"/>
          </a:xfrm>
          <a:prstGeom prst="rect">
            <a:avLst/>
          </a:prstGeom>
          <a:ln>
            <a:solidFill>
              <a:schemeClr val="tx1"/>
            </a:solidFill>
          </a:ln>
        </p:spPr>
      </p:pic>
    </p:spTree>
    <p:extLst>
      <p:ext uri="{BB962C8B-B14F-4D97-AF65-F5344CB8AC3E}">
        <p14:creationId xmlns:p14="http://schemas.microsoft.com/office/powerpoint/2010/main" xmlns="" val="1972837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7927" y="991339"/>
            <a:ext cx="6892364" cy="11772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i="1" dirty="0" smtClean="0"/>
              <a:t>Prerequisites in math, chemistry, and/or physics </a:t>
            </a:r>
          </a:p>
          <a:p>
            <a:pPr algn="l"/>
            <a:r>
              <a:rPr lang="en-US" sz="2200" i="1" dirty="0" smtClean="0"/>
              <a:t>Not necessarily geoscience</a:t>
            </a:r>
          </a:p>
          <a:p>
            <a:pPr algn="l"/>
            <a:r>
              <a:rPr lang="en-US" sz="2200" i="1" dirty="0" smtClean="0"/>
              <a:t>Also “instructor permission”</a:t>
            </a:r>
          </a:p>
        </p:txBody>
      </p:sp>
      <p:sp>
        <p:nvSpPr>
          <p:cNvPr id="3" name="TextBox 2"/>
          <p:cNvSpPr txBox="1"/>
          <p:nvPr/>
        </p:nvSpPr>
        <p:spPr>
          <a:xfrm>
            <a:off x="882833" y="2343095"/>
            <a:ext cx="6783947" cy="4124206"/>
          </a:xfrm>
          <a:prstGeom prst="rect">
            <a:avLst/>
          </a:prstGeom>
          <a:noFill/>
        </p:spPr>
        <p:txBody>
          <a:bodyPr wrap="square" rtlCol="0">
            <a:spAutoFit/>
          </a:bodyPr>
          <a:lstStyle/>
          <a:p>
            <a:pPr marL="285750" indent="-285750">
              <a:spcBef>
                <a:spcPts val="1200"/>
              </a:spcBef>
              <a:buFont typeface="Arial"/>
              <a:buChar char="•"/>
            </a:pPr>
            <a:r>
              <a:rPr lang="en-US" sz="2400" dirty="0"/>
              <a:t>Earth </a:t>
            </a:r>
            <a:r>
              <a:rPr lang="en-US" sz="2400" dirty="0" smtClean="0"/>
              <a:t>Materials (petrology)</a:t>
            </a:r>
            <a:endParaRPr lang="en-US" sz="2400" dirty="0"/>
          </a:p>
          <a:p>
            <a:pPr marL="285750" indent="-285750">
              <a:spcBef>
                <a:spcPts val="1200"/>
              </a:spcBef>
              <a:buFont typeface="Arial"/>
              <a:buChar char="•"/>
            </a:pPr>
            <a:r>
              <a:rPr lang="en-US" sz="2400" dirty="0" smtClean="0"/>
              <a:t>Structural Geology</a:t>
            </a:r>
          </a:p>
          <a:p>
            <a:pPr marL="285750" indent="-285750">
              <a:spcBef>
                <a:spcPts val="1200"/>
              </a:spcBef>
              <a:buFont typeface="Arial"/>
              <a:buChar char="•"/>
            </a:pPr>
            <a:r>
              <a:rPr lang="en-US" sz="2400" dirty="0" smtClean="0"/>
              <a:t>Earth Chemistry: The Major Realms of the Planet</a:t>
            </a:r>
          </a:p>
          <a:p>
            <a:pPr marL="285750" indent="-285750">
              <a:spcBef>
                <a:spcPts val="1200"/>
              </a:spcBef>
              <a:buFont typeface="Arial"/>
              <a:buChar char="•"/>
            </a:pPr>
            <a:r>
              <a:rPr lang="en-US" sz="2400" dirty="0" smtClean="0"/>
              <a:t>Physics of the Oceans and Atmosphere</a:t>
            </a:r>
          </a:p>
          <a:p>
            <a:pPr marL="285750" indent="-285750">
              <a:spcBef>
                <a:spcPts val="1200"/>
              </a:spcBef>
              <a:buFont typeface="Arial"/>
              <a:buChar char="•"/>
            </a:pPr>
            <a:r>
              <a:rPr lang="en-US" sz="2400" dirty="0" smtClean="0"/>
              <a:t>Environmental Geochemistry</a:t>
            </a:r>
          </a:p>
          <a:p>
            <a:pPr marL="285750" indent="-285750">
              <a:spcBef>
                <a:spcPts val="1200"/>
              </a:spcBef>
              <a:buFont typeface="Arial"/>
              <a:buChar char="•"/>
            </a:pPr>
            <a:r>
              <a:rPr lang="en-US" sz="2400" dirty="0" smtClean="0"/>
              <a:t>Introduction to Seismology</a:t>
            </a:r>
          </a:p>
          <a:p>
            <a:pPr marL="285750" indent="-285750">
              <a:spcBef>
                <a:spcPts val="1200"/>
              </a:spcBef>
              <a:buFont typeface="Arial"/>
              <a:buChar char="•"/>
            </a:pPr>
            <a:r>
              <a:rPr lang="en-US" sz="2400" dirty="0" smtClean="0"/>
              <a:t>Dynamic Meteorology</a:t>
            </a:r>
          </a:p>
          <a:p>
            <a:pPr marL="285750" indent="-285750">
              <a:spcBef>
                <a:spcPts val="1200"/>
              </a:spcBef>
              <a:buFont typeface="Arial"/>
              <a:buChar char="•"/>
            </a:pPr>
            <a:r>
              <a:rPr lang="en-US" sz="2400" dirty="0" smtClean="0"/>
              <a:t>Physical Oceanography</a:t>
            </a:r>
          </a:p>
        </p:txBody>
      </p:sp>
      <p:sp>
        <p:nvSpPr>
          <p:cNvPr id="4" name="Title 1"/>
          <p:cNvSpPr txBox="1">
            <a:spLocks/>
          </p:cNvSpPr>
          <p:nvPr/>
        </p:nvSpPr>
        <p:spPr>
          <a:xfrm>
            <a:off x="588564" y="119747"/>
            <a:ext cx="7527392" cy="794141"/>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pPr algn="l" defTabSz="457200"/>
            <a:r>
              <a:rPr lang="en-US" sz="3200" u="sng" dirty="0" smtClean="0">
                <a:solidFill>
                  <a:schemeClr val="tx1"/>
                </a:solidFill>
              </a:rPr>
              <a:t>Majors, etc. :  </a:t>
            </a:r>
            <a:r>
              <a:rPr lang="en-US" sz="3200" u="sng" dirty="0">
                <a:solidFill>
                  <a:schemeClr val="tx1"/>
                </a:solidFill>
              </a:rPr>
              <a:t>right into upper-level classes</a:t>
            </a:r>
          </a:p>
        </p:txBody>
      </p:sp>
    </p:spTree>
    <p:extLst>
      <p:ext uri="{BB962C8B-B14F-4D97-AF65-F5344CB8AC3E}">
        <p14:creationId xmlns:p14="http://schemas.microsoft.com/office/powerpoint/2010/main" xmlns="" val="2843292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327" y="154892"/>
            <a:ext cx="7155667" cy="461665"/>
          </a:xfrm>
          <a:prstGeom prst="rect">
            <a:avLst/>
          </a:prstGeom>
          <a:noFill/>
        </p:spPr>
        <p:txBody>
          <a:bodyPr wrap="square" rtlCol="0">
            <a:spAutoFit/>
          </a:bodyPr>
          <a:lstStyle/>
          <a:p>
            <a:r>
              <a:rPr lang="en-US" sz="2400" i="1" dirty="0" smtClean="0"/>
              <a:t>Reinventing the </a:t>
            </a:r>
            <a:r>
              <a:rPr lang="en-US" sz="2400" i="1" dirty="0"/>
              <a:t>Introductory Geology </a:t>
            </a:r>
            <a:r>
              <a:rPr lang="en-US" sz="2400" i="1" dirty="0" smtClean="0"/>
              <a:t>Course</a:t>
            </a:r>
            <a:endParaRPr lang="en-US" i="1" dirty="0"/>
          </a:p>
        </p:txBody>
      </p:sp>
      <p:sp>
        <p:nvSpPr>
          <p:cNvPr id="3" name="TextBox 2"/>
          <p:cNvSpPr txBox="1"/>
          <p:nvPr/>
        </p:nvSpPr>
        <p:spPr>
          <a:xfrm>
            <a:off x="511122" y="894157"/>
            <a:ext cx="8162419" cy="3293209"/>
          </a:xfrm>
          <a:prstGeom prst="rect">
            <a:avLst/>
          </a:prstGeom>
          <a:noFill/>
        </p:spPr>
        <p:txBody>
          <a:bodyPr wrap="square" rtlCol="0">
            <a:spAutoFit/>
          </a:bodyPr>
          <a:lstStyle/>
          <a:p>
            <a:r>
              <a:rPr lang="en-US" sz="2800" b="1" dirty="0" smtClean="0"/>
              <a:t>Motivations</a:t>
            </a:r>
          </a:p>
          <a:p>
            <a:endParaRPr lang="en-US" dirty="0">
              <a:solidFill>
                <a:schemeClr val="bg1">
                  <a:lumMod val="85000"/>
                </a:schemeClr>
              </a:solidFill>
            </a:endParaRPr>
          </a:p>
          <a:p>
            <a:pPr marL="742950" lvl="1" indent="-285750">
              <a:buFont typeface="Arial"/>
              <a:buChar char="•"/>
            </a:pPr>
            <a:r>
              <a:rPr lang="en-US" dirty="0" smtClean="0">
                <a:solidFill>
                  <a:srgbClr val="000000"/>
                </a:solidFill>
              </a:rPr>
              <a:t>Declining enrollment in traditional Physical Geology course</a:t>
            </a:r>
          </a:p>
          <a:p>
            <a:pPr marL="1200150" lvl="2" indent="-285750">
              <a:buFont typeface="Wingdings" charset="2"/>
              <a:buChar char="Ø"/>
            </a:pPr>
            <a:r>
              <a:rPr lang="en-US" dirty="0">
                <a:solidFill>
                  <a:srgbClr val="000000"/>
                </a:solidFill>
              </a:rPr>
              <a:t>S</a:t>
            </a:r>
            <a:r>
              <a:rPr lang="en-US" dirty="0" smtClean="0">
                <a:solidFill>
                  <a:srgbClr val="000000"/>
                </a:solidFill>
              </a:rPr>
              <a:t>tudents fulfilling lab requirement drawn to more focused intro courses (hazards, weather and climate, oceanography)</a:t>
            </a:r>
          </a:p>
          <a:p>
            <a:pPr marL="1200150" lvl="2" indent="-285750">
              <a:buFont typeface="Wingdings" charset="2"/>
              <a:buChar char="Ø"/>
            </a:pPr>
            <a:r>
              <a:rPr lang="en-US" dirty="0" smtClean="0">
                <a:solidFill>
                  <a:srgbClr val="000000"/>
                </a:solidFill>
              </a:rPr>
              <a:t>Not getting majors from those courses</a:t>
            </a:r>
          </a:p>
          <a:p>
            <a:pPr marL="1200150" lvl="2" indent="-285750">
              <a:buFont typeface="Wingdings" charset="2"/>
              <a:buChar char="Ø"/>
            </a:pPr>
            <a:r>
              <a:rPr lang="en-US" dirty="0" smtClean="0">
                <a:solidFill>
                  <a:srgbClr val="000000"/>
                </a:solidFill>
              </a:rPr>
              <a:t>Were getting majors from other sources</a:t>
            </a:r>
          </a:p>
          <a:p>
            <a:pPr lvl="1"/>
            <a:endParaRPr lang="en-US" dirty="0" smtClean="0">
              <a:solidFill>
                <a:srgbClr val="3366FF"/>
              </a:solidFill>
            </a:endParaRPr>
          </a:p>
          <a:p>
            <a:pPr marL="742950" lvl="1" indent="-285750">
              <a:buFont typeface="Arial"/>
              <a:buChar char="•"/>
            </a:pPr>
            <a:r>
              <a:rPr lang="en-US" dirty="0" smtClean="0">
                <a:solidFill>
                  <a:srgbClr val="000000"/>
                </a:solidFill>
              </a:rPr>
              <a:t>Course should reflect the department and the science as it is practiced</a:t>
            </a:r>
          </a:p>
          <a:p>
            <a:pPr marL="1200150" lvl="2" indent="-285750">
              <a:buFont typeface="Wingdings" charset="2"/>
              <a:buChar char="Ø"/>
            </a:pPr>
            <a:r>
              <a:rPr lang="en-US" dirty="0">
                <a:solidFill>
                  <a:srgbClr val="000000"/>
                </a:solidFill>
              </a:rPr>
              <a:t> modern, quantitative, </a:t>
            </a:r>
            <a:r>
              <a:rPr lang="en-US" dirty="0" smtClean="0">
                <a:solidFill>
                  <a:srgbClr val="000000"/>
                </a:solidFill>
              </a:rPr>
              <a:t>rigorous</a:t>
            </a:r>
            <a:endParaRPr lang="en-US" dirty="0">
              <a:solidFill>
                <a:srgbClr val="000000"/>
              </a:solidFill>
            </a:endParaRPr>
          </a:p>
          <a:p>
            <a:pPr marL="742950" lvl="1" indent="-285750">
              <a:buFont typeface="Arial"/>
              <a:buChar char="•"/>
            </a:pPr>
            <a:endParaRPr lang="en-US" dirty="0" smtClean="0"/>
          </a:p>
        </p:txBody>
      </p:sp>
      <p:sp>
        <p:nvSpPr>
          <p:cNvPr id="4" name="Rounded Rectangle 3"/>
          <p:cNvSpPr/>
          <p:nvPr/>
        </p:nvSpPr>
        <p:spPr>
          <a:xfrm>
            <a:off x="944795" y="3175358"/>
            <a:ext cx="7728745" cy="867427"/>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28554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327" y="154892"/>
            <a:ext cx="7155667" cy="461665"/>
          </a:xfrm>
          <a:prstGeom prst="rect">
            <a:avLst/>
          </a:prstGeom>
          <a:noFill/>
        </p:spPr>
        <p:txBody>
          <a:bodyPr wrap="square" rtlCol="0">
            <a:spAutoFit/>
          </a:bodyPr>
          <a:lstStyle/>
          <a:p>
            <a:r>
              <a:rPr lang="en-US" sz="2400" i="1" dirty="0" smtClean="0"/>
              <a:t>Reinventing the </a:t>
            </a:r>
            <a:r>
              <a:rPr lang="en-US" sz="2400" i="1" dirty="0"/>
              <a:t>Introductory Geology </a:t>
            </a:r>
            <a:r>
              <a:rPr lang="en-US" sz="2400" i="1" dirty="0" smtClean="0"/>
              <a:t>Course</a:t>
            </a:r>
            <a:endParaRPr lang="en-US" i="1" dirty="0"/>
          </a:p>
        </p:txBody>
      </p:sp>
      <p:sp>
        <p:nvSpPr>
          <p:cNvPr id="3" name="TextBox 2"/>
          <p:cNvSpPr txBox="1"/>
          <p:nvPr/>
        </p:nvSpPr>
        <p:spPr>
          <a:xfrm>
            <a:off x="511122" y="894157"/>
            <a:ext cx="8162419" cy="4124206"/>
          </a:xfrm>
          <a:prstGeom prst="rect">
            <a:avLst/>
          </a:prstGeom>
          <a:noFill/>
        </p:spPr>
        <p:txBody>
          <a:bodyPr wrap="square" rtlCol="0">
            <a:spAutoFit/>
          </a:bodyPr>
          <a:lstStyle/>
          <a:p>
            <a:r>
              <a:rPr lang="en-US" sz="2800" b="1" dirty="0" smtClean="0"/>
              <a:t>Motivations</a:t>
            </a:r>
          </a:p>
          <a:p>
            <a:endParaRPr lang="en-US" dirty="0"/>
          </a:p>
          <a:p>
            <a:pPr marL="742950" lvl="1" indent="-285750">
              <a:buFont typeface="Arial"/>
              <a:buChar char="•"/>
            </a:pPr>
            <a:r>
              <a:rPr lang="en-US" dirty="0" smtClean="0"/>
              <a:t>Declining enrollment in traditional Physical Geology course</a:t>
            </a:r>
          </a:p>
          <a:p>
            <a:pPr marL="1200150" lvl="2" indent="-285750">
              <a:buFont typeface="Wingdings" charset="2"/>
              <a:buChar char="Ø"/>
            </a:pPr>
            <a:r>
              <a:rPr lang="en-US" dirty="0"/>
              <a:t>S</a:t>
            </a:r>
            <a:r>
              <a:rPr lang="en-US" dirty="0" smtClean="0"/>
              <a:t>tudents fulfilling lab requirement drawn to more focused intro courses (hazards, weather and climate, oceanography)</a:t>
            </a:r>
          </a:p>
          <a:p>
            <a:pPr marL="1200150" lvl="2" indent="-285750">
              <a:buFont typeface="Wingdings" charset="2"/>
              <a:buChar char="Ø"/>
            </a:pPr>
            <a:r>
              <a:rPr lang="en-US" dirty="0" smtClean="0"/>
              <a:t>Not getting majors from those courses</a:t>
            </a:r>
          </a:p>
          <a:p>
            <a:pPr marL="1200150" lvl="2" indent="-285750">
              <a:buFont typeface="Wingdings" charset="2"/>
              <a:buChar char="Ø"/>
            </a:pPr>
            <a:r>
              <a:rPr lang="en-US" dirty="0" smtClean="0"/>
              <a:t>Were getting majors from other sources</a:t>
            </a:r>
          </a:p>
          <a:p>
            <a:pPr lvl="1"/>
            <a:endParaRPr lang="en-US" dirty="0" smtClean="0"/>
          </a:p>
          <a:p>
            <a:pPr marL="742950" lvl="1" indent="-285750">
              <a:buFont typeface="Arial"/>
              <a:buChar char="•"/>
            </a:pPr>
            <a:r>
              <a:rPr lang="en-US" dirty="0" smtClean="0"/>
              <a:t>Course should reflect the science as it is practiced, the faculty</a:t>
            </a:r>
          </a:p>
          <a:p>
            <a:pPr marL="1200150" lvl="2" indent="-285750">
              <a:buFont typeface="Wingdings" charset="2"/>
              <a:buChar char="Ø"/>
            </a:pPr>
            <a:r>
              <a:rPr lang="en-US" dirty="0"/>
              <a:t> modern, quantitative, </a:t>
            </a:r>
            <a:r>
              <a:rPr lang="en-US" dirty="0" smtClean="0"/>
              <a:t>rigorous</a:t>
            </a:r>
            <a:endParaRPr lang="en-US" dirty="0"/>
          </a:p>
          <a:p>
            <a:pPr marL="742950" lvl="1" indent="-285750">
              <a:buFont typeface="Arial"/>
              <a:buChar char="•"/>
            </a:pPr>
            <a:endParaRPr lang="en-US" dirty="0" smtClean="0"/>
          </a:p>
          <a:p>
            <a:pPr marL="742950" lvl="1" indent="-285750">
              <a:buFont typeface="Arial"/>
              <a:buChar char="•"/>
            </a:pPr>
            <a:r>
              <a:rPr lang="en-US" dirty="0" smtClean="0"/>
              <a:t>Attract science/math-oriented students unfamiliar with geoscience (or with misconceptions about it).  Those coming to college to major in science or engineering.</a:t>
            </a:r>
          </a:p>
        </p:txBody>
      </p:sp>
      <p:sp>
        <p:nvSpPr>
          <p:cNvPr id="4" name="Rounded Rectangle 3"/>
          <p:cNvSpPr/>
          <p:nvPr/>
        </p:nvSpPr>
        <p:spPr>
          <a:xfrm>
            <a:off x="944795" y="4120248"/>
            <a:ext cx="7728745" cy="867427"/>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92611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327" y="154892"/>
            <a:ext cx="7155667" cy="461665"/>
          </a:xfrm>
          <a:prstGeom prst="rect">
            <a:avLst/>
          </a:prstGeom>
          <a:noFill/>
        </p:spPr>
        <p:txBody>
          <a:bodyPr wrap="square" rtlCol="0">
            <a:spAutoFit/>
          </a:bodyPr>
          <a:lstStyle/>
          <a:p>
            <a:r>
              <a:rPr lang="en-US" sz="2400" i="1" dirty="0" smtClean="0"/>
              <a:t>Reinventing the </a:t>
            </a:r>
            <a:r>
              <a:rPr lang="en-US" sz="2400" i="1" dirty="0"/>
              <a:t>Introductory Geology </a:t>
            </a:r>
            <a:r>
              <a:rPr lang="en-US" sz="2400" i="1" dirty="0" smtClean="0"/>
              <a:t>Course</a:t>
            </a:r>
            <a:endParaRPr lang="en-US" i="1" dirty="0"/>
          </a:p>
        </p:txBody>
      </p:sp>
      <p:sp>
        <p:nvSpPr>
          <p:cNvPr id="3" name="TextBox 2"/>
          <p:cNvSpPr txBox="1"/>
          <p:nvPr/>
        </p:nvSpPr>
        <p:spPr>
          <a:xfrm>
            <a:off x="511122" y="894157"/>
            <a:ext cx="8162419" cy="4955203"/>
          </a:xfrm>
          <a:prstGeom prst="rect">
            <a:avLst/>
          </a:prstGeom>
          <a:noFill/>
        </p:spPr>
        <p:txBody>
          <a:bodyPr wrap="square" rtlCol="0">
            <a:spAutoFit/>
          </a:bodyPr>
          <a:lstStyle/>
          <a:p>
            <a:r>
              <a:rPr lang="en-US" sz="2800" b="1" dirty="0" smtClean="0"/>
              <a:t>Motivations</a:t>
            </a:r>
          </a:p>
          <a:p>
            <a:endParaRPr lang="en-US" dirty="0"/>
          </a:p>
          <a:p>
            <a:pPr marL="742950" lvl="1" indent="-285750">
              <a:buFont typeface="Arial"/>
              <a:buChar char="•"/>
            </a:pPr>
            <a:r>
              <a:rPr lang="en-US" dirty="0" smtClean="0"/>
              <a:t>Declining enrollment in traditional Physical Geology course</a:t>
            </a:r>
          </a:p>
          <a:p>
            <a:pPr marL="1200150" lvl="2" indent="-285750">
              <a:buFont typeface="Wingdings" charset="2"/>
              <a:buChar char="Ø"/>
            </a:pPr>
            <a:r>
              <a:rPr lang="en-US" dirty="0"/>
              <a:t>S</a:t>
            </a:r>
            <a:r>
              <a:rPr lang="en-US" dirty="0" smtClean="0"/>
              <a:t>tudents fulfilling lab requirement drawn to more focused intro courses (hazards, weather and climate, oceanography)</a:t>
            </a:r>
          </a:p>
          <a:p>
            <a:pPr marL="1200150" lvl="2" indent="-285750">
              <a:buFont typeface="Wingdings" charset="2"/>
              <a:buChar char="Ø"/>
            </a:pPr>
            <a:r>
              <a:rPr lang="en-US" dirty="0" smtClean="0"/>
              <a:t>Not getting majors from those courses</a:t>
            </a:r>
          </a:p>
          <a:p>
            <a:pPr marL="1200150" lvl="2" indent="-285750">
              <a:buFont typeface="Wingdings" charset="2"/>
              <a:buChar char="Ø"/>
            </a:pPr>
            <a:r>
              <a:rPr lang="en-US" dirty="0" smtClean="0"/>
              <a:t>Were getting majors from other sources</a:t>
            </a:r>
          </a:p>
          <a:p>
            <a:pPr lvl="1"/>
            <a:endParaRPr lang="en-US" dirty="0" smtClean="0"/>
          </a:p>
          <a:p>
            <a:pPr marL="742950" lvl="1" indent="-285750">
              <a:buFont typeface="Arial"/>
              <a:buChar char="•"/>
            </a:pPr>
            <a:r>
              <a:rPr lang="en-US" dirty="0" smtClean="0"/>
              <a:t>Course should reflect the department and the science as it is practiced</a:t>
            </a:r>
          </a:p>
          <a:p>
            <a:pPr marL="1200150" lvl="2" indent="-285750">
              <a:buFont typeface="Wingdings" charset="2"/>
              <a:buChar char="Ø"/>
            </a:pPr>
            <a:r>
              <a:rPr lang="en-US" dirty="0"/>
              <a:t> modern, quantitative, </a:t>
            </a:r>
            <a:r>
              <a:rPr lang="en-US" dirty="0" smtClean="0"/>
              <a:t>rigorous</a:t>
            </a:r>
            <a:endParaRPr lang="en-US" dirty="0"/>
          </a:p>
          <a:p>
            <a:pPr marL="742950" lvl="1" indent="-285750">
              <a:buFont typeface="Arial"/>
              <a:buChar char="•"/>
            </a:pPr>
            <a:endParaRPr lang="en-US" dirty="0" smtClean="0"/>
          </a:p>
          <a:p>
            <a:pPr marL="742950" lvl="1" indent="-285750">
              <a:buFont typeface="Arial"/>
              <a:buChar char="•"/>
            </a:pPr>
            <a:r>
              <a:rPr lang="en-US" dirty="0" smtClean="0"/>
              <a:t>Attract science/math-oriented students unfamiliar with geoscience (or with misconceptions about it).  Those coming to college to major in science or engineering.</a:t>
            </a:r>
          </a:p>
          <a:p>
            <a:pPr lvl="1"/>
            <a:endParaRPr lang="en-US" dirty="0" smtClean="0"/>
          </a:p>
          <a:p>
            <a:pPr marL="742950" lvl="1" indent="-285750">
              <a:buFont typeface="Arial"/>
              <a:buChar char="•"/>
            </a:pPr>
            <a:r>
              <a:rPr lang="en-US" dirty="0" smtClean="0"/>
              <a:t>Modeled on experience of Astrophysics (and indeed other sciences)</a:t>
            </a:r>
          </a:p>
          <a:p>
            <a:pPr lvl="1"/>
            <a:endParaRPr lang="en-US" dirty="0" smtClean="0"/>
          </a:p>
        </p:txBody>
      </p:sp>
      <p:sp>
        <p:nvSpPr>
          <p:cNvPr id="4" name="Rounded Rectangle 3"/>
          <p:cNvSpPr/>
          <p:nvPr/>
        </p:nvSpPr>
        <p:spPr>
          <a:xfrm>
            <a:off x="944795" y="5111553"/>
            <a:ext cx="7728745" cy="542192"/>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00896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804" y="3950741"/>
            <a:ext cx="8402198" cy="2678790"/>
          </a:xfrm>
        </p:spPr>
        <p:txBody>
          <a:bodyPr>
            <a:normAutofit fontScale="85000" lnSpcReduction="10000"/>
          </a:bodyPr>
          <a:lstStyle/>
          <a:p>
            <a:pPr marL="0" indent="0">
              <a:buNone/>
            </a:pPr>
            <a:r>
              <a:rPr lang="en-US" sz="3000" b="1" dirty="0"/>
              <a:t>AST204 Topics in Modern </a:t>
            </a:r>
            <a:r>
              <a:rPr lang="en-US" sz="3000" b="1" dirty="0" smtClean="0"/>
              <a:t>Astronomy</a:t>
            </a:r>
            <a:endParaRPr lang="en-US" sz="2600" dirty="0" smtClean="0"/>
          </a:p>
          <a:p>
            <a:pPr marL="0" indent="0">
              <a:spcBef>
                <a:spcPts val="528"/>
              </a:spcBef>
              <a:buNone/>
            </a:pPr>
            <a:r>
              <a:rPr lang="en-US" sz="2600" i="1" dirty="0" smtClean="0">
                <a:solidFill>
                  <a:srgbClr val="0000FF"/>
                </a:solidFill>
              </a:rPr>
              <a:t>This </a:t>
            </a:r>
            <a:r>
              <a:rPr lang="en-US" sz="2600" i="1" dirty="0">
                <a:solidFill>
                  <a:srgbClr val="0000FF"/>
                </a:solidFill>
              </a:rPr>
              <a:t>course will provide a broad overview to modern astronomy and astrophysics for students in the sciences. </a:t>
            </a:r>
            <a:r>
              <a:rPr lang="en-US" sz="2600" dirty="0" smtClean="0"/>
              <a:t>Topics </a:t>
            </a:r>
            <a:r>
              <a:rPr lang="en-US" sz="2600" dirty="0"/>
              <a:t>include historical developments; the birth, life, and death of stars; supernovae, neutron stars and black holes; the formation, structure, and evolution of </a:t>
            </a:r>
            <a:r>
              <a:rPr lang="en-US" sz="2600" dirty="0" smtClean="0"/>
              <a:t>galaxies; </a:t>
            </a:r>
            <a:r>
              <a:rPr lang="en-US" sz="2600" dirty="0"/>
              <a:t>the large-scale structure of the universe; dark-matter and dark-energy; the expanding universe; cosmology; and the evolution of the universe from the Big-Bang 13.7 billion years ago to today.</a:t>
            </a:r>
          </a:p>
        </p:txBody>
      </p:sp>
      <p:sp>
        <p:nvSpPr>
          <p:cNvPr id="6" name="Vertical Text Placeholder 2"/>
          <p:cNvSpPr txBox="1">
            <a:spLocks/>
          </p:cNvSpPr>
          <p:nvPr/>
        </p:nvSpPr>
        <p:spPr>
          <a:xfrm>
            <a:off x="317803" y="240432"/>
            <a:ext cx="8402199" cy="349255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b="1" dirty="0" smtClean="0"/>
              <a:t>AST203: The Universe</a:t>
            </a:r>
          </a:p>
          <a:p>
            <a:pPr marL="0" indent="0">
              <a:buFont typeface="Arial"/>
              <a:buNone/>
            </a:pPr>
            <a:r>
              <a:rPr lang="en-US" sz="2200" dirty="0" smtClean="0"/>
              <a:t>This specially designed course targets the frontier of modern astrophysics. Subjects include the planets of our solar system, the birth, life, and death of stars; the search for </a:t>
            </a:r>
            <a:r>
              <a:rPr lang="en-US" sz="2200" dirty="0" err="1" smtClean="0"/>
              <a:t>extrasolar</a:t>
            </a:r>
            <a:r>
              <a:rPr lang="en-US" sz="2200" dirty="0" smtClean="0"/>
              <a:t> planets and extraterrestrial life; the zoo of galaxies from dwarfs to giants, from starbursts to quasars; dark matter and the large-scale structure of the universe; Einstein's special and general theory of relativity, black holes, neutron stars, and big bang cosmology. </a:t>
            </a:r>
            <a:r>
              <a:rPr lang="en-US" sz="2200" i="1" dirty="0" smtClean="0">
                <a:solidFill>
                  <a:srgbClr val="0000FF"/>
                </a:solidFill>
              </a:rPr>
              <a:t>This course is designed for the non-science major and has no prerequisites past high school algebra and geometry. High school physics would be useful.</a:t>
            </a:r>
            <a:endParaRPr lang="en-US" sz="2200" i="1" dirty="0">
              <a:solidFill>
                <a:srgbClr val="0000FF"/>
              </a:solidFill>
            </a:endParaRPr>
          </a:p>
        </p:txBody>
      </p:sp>
    </p:spTree>
    <p:extLst>
      <p:ext uri="{BB962C8B-B14F-4D97-AF65-F5344CB8AC3E}">
        <p14:creationId xmlns:p14="http://schemas.microsoft.com/office/powerpoint/2010/main" xmlns="" val="1669606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327" y="154892"/>
            <a:ext cx="7155667" cy="461665"/>
          </a:xfrm>
          <a:prstGeom prst="rect">
            <a:avLst/>
          </a:prstGeom>
          <a:noFill/>
        </p:spPr>
        <p:txBody>
          <a:bodyPr wrap="square" rtlCol="0">
            <a:spAutoFit/>
          </a:bodyPr>
          <a:lstStyle/>
          <a:p>
            <a:r>
              <a:rPr lang="en-US" sz="2400" i="1" dirty="0" smtClean="0"/>
              <a:t>Reinventing the </a:t>
            </a:r>
            <a:r>
              <a:rPr lang="en-US" sz="2400" i="1" dirty="0"/>
              <a:t>Introductory Geology </a:t>
            </a:r>
            <a:r>
              <a:rPr lang="en-US" sz="2400" i="1" dirty="0" smtClean="0"/>
              <a:t>Course</a:t>
            </a:r>
            <a:endParaRPr lang="en-US" i="1" dirty="0"/>
          </a:p>
        </p:txBody>
      </p:sp>
      <p:sp>
        <p:nvSpPr>
          <p:cNvPr id="3" name="TextBox 2"/>
          <p:cNvSpPr txBox="1"/>
          <p:nvPr/>
        </p:nvSpPr>
        <p:spPr>
          <a:xfrm>
            <a:off x="511122" y="894157"/>
            <a:ext cx="8162419" cy="5786200"/>
          </a:xfrm>
          <a:prstGeom prst="rect">
            <a:avLst/>
          </a:prstGeom>
          <a:noFill/>
        </p:spPr>
        <p:txBody>
          <a:bodyPr wrap="square" rtlCol="0">
            <a:spAutoFit/>
          </a:bodyPr>
          <a:lstStyle/>
          <a:p>
            <a:r>
              <a:rPr lang="en-US" sz="2800" b="1" dirty="0" smtClean="0"/>
              <a:t>Motivations</a:t>
            </a:r>
          </a:p>
          <a:p>
            <a:endParaRPr lang="en-US" dirty="0"/>
          </a:p>
          <a:p>
            <a:pPr marL="742950" lvl="1" indent="-285750">
              <a:buFont typeface="Arial"/>
              <a:buChar char="•"/>
            </a:pPr>
            <a:r>
              <a:rPr lang="en-US" dirty="0" smtClean="0"/>
              <a:t>Declining enrollment in traditional Physical Geology course</a:t>
            </a:r>
          </a:p>
          <a:p>
            <a:pPr marL="1200150" lvl="2" indent="-285750">
              <a:buFont typeface="Wingdings" charset="2"/>
              <a:buChar char="Ø"/>
            </a:pPr>
            <a:r>
              <a:rPr lang="en-US" dirty="0"/>
              <a:t>S</a:t>
            </a:r>
            <a:r>
              <a:rPr lang="en-US" dirty="0" smtClean="0"/>
              <a:t>tudents fulfilling lab requirement drawn to more focused intro courses (hazards, weather and climate, oceanography)</a:t>
            </a:r>
          </a:p>
          <a:p>
            <a:pPr marL="1200150" lvl="2" indent="-285750">
              <a:buFont typeface="Wingdings" charset="2"/>
              <a:buChar char="Ø"/>
            </a:pPr>
            <a:r>
              <a:rPr lang="en-US" dirty="0" smtClean="0"/>
              <a:t>Not getting majors from those courses</a:t>
            </a:r>
          </a:p>
          <a:p>
            <a:pPr marL="1200150" lvl="2" indent="-285750">
              <a:buFont typeface="Wingdings" charset="2"/>
              <a:buChar char="Ø"/>
            </a:pPr>
            <a:r>
              <a:rPr lang="en-US" dirty="0" smtClean="0"/>
              <a:t>Were getting majors from other sources</a:t>
            </a:r>
          </a:p>
          <a:p>
            <a:pPr lvl="1"/>
            <a:endParaRPr lang="en-US" dirty="0" smtClean="0"/>
          </a:p>
          <a:p>
            <a:pPr marL="742950" lvl="1" indent="-285750">
              <a:buFont typeface="Arial"/>
              <a:buChar char="•"/>
            </a:pPr>
            <a:r>
              <a:rPr lang="en-US" dirty="0" smtClean="0"/>
              <a:t>Course should reflect the department and the science as it is practiced</a:t>
            </a:r>
          </a:p>
          <a:p>
            <a:pPr marL="1200150" lvl="2" indent="-285750">
              <a:buFont typeface="Wingdings" charset="2"/>
              <a:buChar char="Ø"/>
            </a:pPr>
            <a:r>
              <a:rPr lang="en-US" dirty="0"/>
              <a:t> modern, quantitative, </a:t>
            </a:r>
            <a:r>
              <a:rPr lang="en-US" dirty="0" smtClean="0"/>
              <a:t>rigorous</a:t>
            </a:r>
            <a:endParaRPr lang="en-US" dirty="0"/>
          </a:p>
          <a:p>
            <a:pPr marL="742950" lvl="1" indent="-285750">
              <a:buFont typeface="Arial"/>
              <a:buChar char="•"/>
            </a:pPr>
            <a:endParaRPr lang="en-US" dirty="0" smtClean="0"/>
          </a:p>
          <a:p>
            <a:pPr marL="742950" lvl="1" indent="-285750">
              <a:buFont typeface="Arial"/>
              <a:buChar char="•"/>
            </a:pPr>
            <a:r>
              <a:rPr lang="en-US" dirty="0" smtClean="0"/>
              <a:t>Attract science/math-oriented students unfamiliar with geoscience (or with misconceptions about it).  Those coming to college to major in science or engineering.</a:t>
            </a:r>
          </a:p>
          <a:p>
            <a:pPr lvl="1"/>
            <a:endParaRPr lang="en-US" dirty="0" smtClean="0"/>
          </a:p>
          <a:p>
            <a:pPr marL="742950" lvl="1" indent="-285750">
              <a:buFont typeface="Arial"/>
              <a:buChar char="•"/>
            </a:pPr>
            <a:r>
              <a:rPr lang="en-US" dirty="0" smtClean="0"/>
              <a:t>Modeled on experience of Astrophysics</a:t>
            </a:r>
          </a:p>
          <a:p>
            <a:pPr lvl="1"/>
            <a:endParaRPr lang="en-US" dirty="0" smtClean="0"/>
          </a:p>
          <a:p>
            <a:pPr marL="742950" lvl="1" indent="-285750">
              <a:buFont typeface="Arial"/>
              <a:buChar char="•"/>
            </a:pPr>
            <a:r>
              <a:rPr lang="en-US" dirty="0" smtClean="0"/>
              <a:t>Much closer connection between Geoscience and Engineering</a:t>
            </a:r>
          </a:p>
          <a:p>
            <a:pPr marL="1200150" lvl="2" indent="-285750">
              <a:buFont typeface="Wingdings" charset="2"/>
              <a:buChar char="Ø"/>
            </a:pPr>
            <a:r>
              <a:rPr lang="en-US" dirty="0"/>
              <a:t>Supported by the Engineering dean</a:t>
            </a:r>
          </a:p>
          <a:p>
            <a:pPr marL="1200150" lvl="2" indent="-285750">
              <a:buFont typeface="Wingdings" charset="2"/>
              <a:buChar char="Ø"/>
            </a:pPr>
            <a:r>
              <a:rPr lang="en-US" dirty="0"/>
              <a:t>Option for fulfilling a CE </a:t>
            </a:r>
            <a:r>
              <a:rPr lang="en-US" dirty="0" smtClean="0"/>
              <a:t>requirement, promoted by CE</a:t>
            </a:r>
            <a:endParaRPr lang="en-US" dirty="0"/>
          </a:p>
        </p:txBody>
      </p:sp>
      <p:sp>
        <p:nvSpPr>
          <p:cNvPr id="4" name="Rounded Rectangle 3"/>
          <p:cNvSpPr/>
          <p:nvPr/>
        </p:nvSpPr>
        <p:spPr>
          <a:xfrm>
            <a:off x="944795" y="5715718"/>
            <a:ext cx="7728745" cy="867427"/>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2321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6359"/>
            <a:ext cx="8229600" cy="1143000"/>
          </a:xfrm>
        </p:spPr>
        <p:txBody>
          <a:bodyPr>
            <a:normAutofit fontScale="90000"/>
          </a:bodyPr>
          <a:lstStyle/>
          <a:p>
            <a:pPr algn="l"/>
            <a:r>
              <a:rPr lang="en-US" dirty="0" smtClean="0"/>
              <a:t>GEO203: </a:t>
            </a:r>
            <a:br>
              <a:rPr lang="en-US" dirty="0" smtClean="0"/>
            </a:br>
            <a:r>
              <a:rPr lang="en-US" dirty="0" smtClean="0"/>
              <a:t>    Fundamentals of Solid Earth Science</a:t>
            </a:r>
            <a:endParaRPr lang="en-US" dirty="0"/>
          </a:p>
        </p:txBody>
      </p:sp>
      <p:sp>
        <p:nvSpPr>
          <p:cNvPr id="3" name="Content Placeholder 2"/>
          <p:cNvSpPr>
            <a:spLocks noGrp="1"/>
          </p:cNvSpPr>
          <p:nvPr>
            <p:ph idx="1"/>
          </p:nvPr>
        </p:nvSpPr>
        <p:spPr>
          <a:xfrm>
            <a:off x="457200" y="2357588"/>
            <a:ext cx="8229600" cy="3838238"/>
          </a:xfrm>
        </p:spPr>
        <p:txBody>
          <a:bodyPr>
            <a:normAutofit/>
          </a:bodyPr>
          <a:lstStyle/>
          <a:p>
            <a:pPr marL="0" indent="0">
              <a:buNone/>
            </a:pPr>
            <a:r>
              <a:rPr lang="en-US" sz="2400" dirty="0" smtClean="0"/>
              <a:t>“A quantitative introduction to Solid Earth System Science, focusing on the underlying physical processes and their geological and geophysical expression. Topics include basic physical conservation laws, examples of constitutive relationships, waves, transport phenomena, </a:t>
            </a:r>
            <a:r>
              <a:rPr lang="en-US" sz="2400" dirty="0" err="1" smtClean="0"/>
              <a:t>geopotential</a:t>
            </a:r>
            <a:r>
              <a:rPr lang="en-US" sz="2400" dirty="0" smtClean="0"/>
              <a:t> fields, geologic time, basic thermodynamics and mineralogy. Single variable calculus is a prerequisite.”</a:t>
            </a:r>
          </a:p>
          <a:p>
            <a:pPr marL="0" indent="0">
              <a:buNone/>
            </a:pPr>
            <a:endParaRPr lang="en-US" sz="2400" dirty="0"/>
          </a:p>
          <a:p>
            <a:pPr marL="0" indent="0">
              <a:buNone/>
            </a:pPr>
            <a:r>
              <a:rPr lang="en-US" sz="2400" dirty="0" smtClean="0"/>
              <a:t>First offered Fall 2012</a:t>
            </a:r>
            <a:endParaRPr lang="en-US" sz="2400" dirty="0"/>
          </a:p>
        </p:txBody>
      </p:sp>
      <p:sp>
        <p:nvSpPr>
          <p:cNvPr id="4" name="TextBox 3"/>
          <p:cNvSpPr txBox="1"/>
          <p:nvPr/>
        </p:nvSpPr>
        <p:spPr>
          <a:xfrm>
            <a:off x="232327" y="154892"/>
            <a:ext cx="7155667" cy="461665"/>
          </a:xfrm>
          <a:prstGeom prst="rect">
            <a:avLst/>
          </a:prstGeom>
          <a:noFill/>
        </p:spPr>
        <p:txBody>
          <a:bodyPr wrap="square" rtlCol="0">
            <a:spAutoFit/>
          </a:bodyPr>
          <a:lstStyle/>
          <a:p>
            <a:r>
              <a:rPr lang="en-US" sz="2400" i="1" dirty="0" smtClean="0"/>
              <a:t>Reinventing the </a:t>
            </a:r>
            <a:r>
              <a:rPr lang="en-US" sz="2400" i="1" dirty="0"/>
              <a:t>Introductory Geology </a:t>
            </a:r>
            <a:r>
              <a:rPr lang="en-US" sz="2400" i="1" dirty="0" smtClean="0"/>
              <a:t>Course</a:t>
            </a:r>
            <a:endParaRPr lang="en-US" i="1" dirty="0"/>
          </a:p>
        </p:txBody>
      </p:sp>
    </p:spTree>
    <p:extLst>
      <p:ext uri="{BB962C8B-B14F-4D97-AF65-F5344CB8AC3E}">
        <p14:creationId xmlns:p14="http://schemas.microsoft.com/office/powerpoint/2010/main" xmlns="" val="861846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ERCpresentationGood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SERCpresentationGoodell</Template>
  <TotalTime>0</TotalTime>
  <Words>1318</Words>
  <Application>Microsoft Office PowerPoint</Application>
  <PresentationFormat>On-screen Show (4:3)</PresentationFormat>
  <Paragraphs>169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SERCpresentationGoodell</vt:lpstr>
      <vt:lpstr>Slide 1</vt:lpstr>
      <vt:lpstr>Majors:  from Freshmen Seminars</vt:lpstr>
      <vt:lpstr>Slide 3</vt:lpstr>
      <vt:lpstr>Slide 4</vt:lpstr>
      <vt:lpstr>Slide 5</vt:lpstr>
      <vt:lpstr>Slide 6</vt:lpstr>
      <vt:lpstr>Slide 7</vt:lpstr>
      <vt:lpstr>Slide 8</vt:lpstr>
      <vt:lpstr>GEO203:      Fundamentals of Solid Earth Science</vt:lpstr>
      <vt:lpstr>GEO203:      Fundamentals of Solid Earth Science</vt:lpstr>
      <vt:lpstr>GEO203:      Fundamentals of Solid Earth Science</vt:lpstr>
      <vt:lpstr>Slide 12</vt:lpstr>
      <vt:lpstr>GEO203 syllabus</vt:lpstr>
      <vt:lpstr>Slide 14</vt:lpstr>
      <vt:lpstr>Slide 15</vt:lpstr>
      <vt:lpstr>Results from 1st run, fall 2012</vt:lpstr>
      <vt:lpstr>Challenges</vt:lpstr>
    </vt:vector>
  </TitlesOfParts>
  <Company>Carleton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mbruckne</dc:creator>
  <cp:lastModifiedBy>mbruckne</cp:lastModifiedBy>
  <cp:revision>1</cp:revision>
  <dcterms:created xsi:type="dcterms:W3CDTF">2013-03-07T17:25:32Z</dcterms:created>
  <dcterms:modified xsi:type="dcterms:W3CDTF">2013-03-07T17:25:48Z</dcterms:modified>
</cp:coreProperties>
</file>